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8" r:id="rId4"/>
  </p:sldMasterIdLst>
  <p:notesMasterIdLst>
    <p:notesMasterId r:id="rId19"/>
  </p:notesMasterIdLst>
  <p:handoutMasterIdLst>
    <p:handoutMasterId r:id="rId20"/>
  </p:handoutMasterIdLst>
  <p:sldIdLst>
    <p:sldId id="256" r:id="rId5"/>
    <p:sldId id="356" r:id="rId6"/>
    <p:sldId id="494" r:id="rId7"/>
    <p:sldId id="495" r:id="rId8"/>
    <p:sldId id="496" r:id="rId9"/>
    <p:sldId id="508" r:id="rId10"/>
    <p:sldId id="505" r:id="rId11"/>
    <p:sldId id="506" r:id="rId12"/>
    <p:sldId id="504" r:id="rId13"/>
    <p:sldId id="262" r:id="rId14"/>
    <p:sldId id="258" r:id="rId15"/>
    <p:sldId id="503" r:id="rId16"/>
    <p:sldId id="507" r:id="rId17"/>
    <p:sldId id="333" r:id="rId1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9933"/>
    <a:srgbClr val="006666"/>
    <a:srgbClr val="008080"/>
    <a:srgbClr val="FF6600"/>
    <a:srgbClr val="77777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532" autoAdjust="0"/>
  </p:normalViewPr>
  <p:slideViewPr>
    <p:cSldViewPr>
      <p:cViewPr varScale="1">
        <p:scale>
          <a:sx n="106" d="100"/>
          <a:sy n="106" d="100"/>
        </p:scale>
        <p:origin x="111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johns\Downloads\SM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89710405696142"/>
          <c:y val="0.10998858462555196"/>
          <c:w val="0.75956123409102161"/>
          <c:h val="0.71414889708573193"/>
        </c:manualLayout>
      </c:layout>
      <c:lineChart>
        <c:grouping val="standard"/>
        <c:varyColors val="0"/>
        <c:ser>
          <c:idx val="0"/>
          <c:order val="0"/>
          <c:tx>
            <c:strRef>
              <c:f>'[Chart in Microsoft PowerPoint]Sheet2'!$L$7</c:f>
              <c:strCache>
                <c:ptCount val="1"/>
                <c:pt idx="0">
                  <c:v>Calls Handled</c:v>
                </c:pt>
              </c:strCache>
            </c:strRef>
          </c:tx>
          <c:spPr>
            <a:ln w="254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'[Chart in Microsoft PowerPoint]Sheet2'!$K$10:$K$21</c:f>
              <c:numCache>
                <c:formatCode>mmm\-yy</c:formatCode>
                <c:ptCount val="12"/>
                <c:pt idx="0">
                  <c:v>43160</c:v>
                </c:pt>
                <c:pt idx="1">
                  <c:v>43191</c:v>
                </c:pt>
                <c:pt idx="2">
                  <c:v>43221</c:v>
                </c:pt>
                <c:pt idx="3">
                  <c:v>43252</c:v>
                </c:pt>
                <c:pt idx="4">
                  <c:v>43282</c:v>
                </c:pt>
                <c:pt idx="5">
                  <c:v>43313</c:v>
                </c:pt>
                <c:pt idx="6">
                  <c:v>43344</c:v>
                </c:pt>
                <c:pt idx="7">
                  <c:v>43374</c:v>
                </c:pt>
                <c:pt idx="8">
                  <c:v>43405</c:v>
                </c:pt>
                <c:pt idx="9">
                  <c:v>43435</c:v>
                </c:pt>
                <c:pt idx="10">
                  <c:v>43466</c:v>
                </c:pt>
                <c:pt idx="11">
                  <c:v>43497</c:v>
                </c:pt>
              </c:numCache>
            </c:numRef>
          </c:cat>
          <c:val>
            <c:numRef>
              <c:f>'[Chart in Microsoft PowerPoint]Sheet2'!$L$10:$L$21</c:f>
              <c:numCache>
                <c:formatCode>#,##0</c:formatCode>
                <c:ptCount val="12"/>
                <c:pt idx="0">
                  <c:v>40475</c:v>
                </c:pt>
                <c:pt idx="1">
                  <c:v>51678</c:v>
                </c:pt>
                <c:pt idx="2">
                  <c:v>54131</c:v>
                </c:pt>
                <c:pt idx="3">
                  <c:v>46542</c:v>
                </c:pt>
                <c:pt idx="4" formatCode="_(* #,##0_);_(* \(#,##0\);_(* &quot;-&quot;??_);_(@_)">
                  <c:v>51949</c:v>
                </c:pt>
                <c:pt idx="5" formatCode="_(* #,##0_);_(* \(#,##0\);_(* &quot;-&quot;??_);_(@_)">
                  <c:v>54276</c:v>
                </c:pt>
                <c:pt idx="6" formatCode="_(* #,##0_);_(* \(#,##0\);_(* &quot;-&quot;??_);_(@_)">
                  <c:v>43476</c:v>
                </c:pt>
                <c:pt idx="7" formatCode="_(* #,##0_);_(* \(#,##0\);_(* &quot;-&quot;??_);_(@_)">
                  <c:v>49178</c:v>
                </c:pt>
                <c:pt idx="8" formatCode="_(* #,##0_);_(* \(#,##0\);_(* &quot;-&quot;??_);_(@_)">
                  <c:v>38828</c:v>
                </c:pt>
                <c:pt idx="9" formatCode="_(* #,##0_);_(* \(#,##0\);_(* &quot;-&quot;??_);_(@_)">
                  <c:v>38285</c:v>
                </c:pt>
                <c:pt idx="10" formatCode="_(* #,##0_);_(* \(#,##0\);_(* &quot;-&quot;??_);_(@_)">
                  <c:v>49830</c:v>
                </c:pt>
                <c:pt idx="11" formatCode="_(* #,##0_);_(* \(#,##0\);_(* &quot;-&quot;??_);_(@_)">
                  <c:v>46981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854C-463F-A72E-BCB7E44E2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5597688"/>
        <c:axId val="465598016"/>
      </c:lineChart>
      <c:dateAx>
        <c:axId val="46559768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465598016"/>
        <c:crossesAt val="10000"/>
        <c:auto val="1"/>
        <c:lblOffset val="100"/>
        <c:baseTimeUnit val="months"/>
      </c:dateAx>
      <c:valAx>
        <c:axId val="465598016"/>
        <c:scaling>
          <c:orientation val="minMax"/>
          <c:max val="65000"/>
          <c:min val="30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ysClr val="windowText" lastClr="0000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Calls/Service Requests</a:t>
                </a:r>
              </a:p>
            </c:rich>
          </c:tx>
          <c:layout>
            <c:manualLayout>
              <c:xMode val="edge"/>
              <c:yMode val="edge"/>
              <c:x val="6.1210540506336064E-2"/>
              <c:y val="0.220350802591772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pPr>
            <a:endParaRPr lang="en-US"/>
          </a:p>
        </c:txPr>
        <c:crossAx val="465597688"/>
        <c:crosses val="autoZero"/>
        <c:crossBetween val="between"/>
        <c:majorUnit val="5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706626060887342"/>
          <c:y val="2.4217170194076414E-2"/>
          <c:w val="0.70198642558637458"/>
          <c:h val="0.82057653958419052"/>
        </c:manualLayout>
      </c:layout>
      <c:lineChart>
        <c:grouping val="standard"/>
        <c:varyColors val="0"/>
        <c:ser>
          <c:idx val="0"/>
          <c:order val="0"/>
          <c:tx>
            <c:strRef>
              <c:f>Sheet2!$F$7</c:f>
              <c:strCache>
                <c:ptCount val="1"/>
                <c:pt idx="0">
                  <c:v>ATL311 Service Level</c:v>
                </c:pt>
              </c:strCache>
            </c:strRef>
          </c:tx>
          <c:spPr>
            <a:ln w="254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Sheet2!$D$10:$D$21</c:f>
              <c:numCache>
                <c:formatCode>mmm\-yy</c:formatCode>
                <c:ptCount val="12"/>
                <c:pt idx="0">
                  <c:v>43160</c:v>
                </c:pt>
                <c:pt idx="1">
                  <c:v>43191</c:v>
                </c:pt>
                <c:pt idx="2">
                  <c:v>43221</c:v>
                </c:pt>
                <c:pt idx="3">
                  <c:v>43252</c:v>
                </c:pt>
                <c:pt idx="4">
                  <c:v>43282</c:v>
                </c:pt>
                <c:pt idx="5">
                  <c:v>43313</c:v>
                </c:pt>
                <c:pt idx="6">
                  <c:v>43344</c:v>
                </c:pt>
                <c:pt idx="7">
                  <c:v>43374</c:v>
                </c:pt>
                <c:pt idx="8">
                  <c:v>43405</c:v>
                </c:pt>
                <c:pt idx="9">
                  <c:v>43435</c:v>
                </c:pt>
                <c:pt idx="10">
                  <c:v>43466</c:v>
                </c:pt>
                <c:pt idx="11">
                  <c:v>43497</c:v>
                </c:pt>
              </c:numCache>
            </c:numRef>
          </c:cat>
          <c:val>
            <c:numRef>
              <c:f>Sheet2!$F$10:$F$21</c:f>
              <c:numCache>
                <c:formatCode>0%</c:formatCode>
                <c:ptCount val="12"/>
                <c:pt idx="0">
                  <c:v>0.89190000000000003</c:v>
                </c:pt>
                <c:pt idx="1">
                  <c:v>0.94679999999999997</c:v>
                </c:pt>
                <c:pt idx="2">
                  <c:v>0.90259999999999996</c:v>
                </c:pt>
                <c:pt idx="3">
                  <c:v>0.83789999999999998</c:v>
                </c:pt>
                <c:pt idx="4">
                  <c:v>0.55230000000000001</c:v>
                </c:pt>
                <c:pt idx="5">
                  <c:v>0.44550000000000001</c:v>
                </c:pt>
                <c:pt idx="6">
                  <c:v>0.68099999999999994</c:v>
                </c:pt>
                <c:pt idx="7">
                  <c:v>0.76159999999999994</c:v>
                </c:pt>
                <c:pt idx="8">
                  <c:v>0.74370000000000003</c:v>
                </c:pt>
                <c:pt idx="9">
                  <c:v>0.61050000000000004</c:v>
                </c:pt>
                <c:pt idx="10">
                  <c:v>0.56200000000000006</c:v>
                </c:pt>
                <c:pt idx="11">
                  <c:v>0.622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BCC-46E4-98E4-7F11B93BA106}"/>
            </c:ext>
          </c:extLst>
        </c:ser>
        <c:ser>
          <c:idx val="2"/>
          <c:order val="1"/>
          <c:tx>
            <c:strRef>
              <c:f>Sheet2!$N$7</c:f>
              <c:strCache>
                <c:ptCount val="1"/>
                <c:pt idx="0">
                  <c:v>Municipal Court Service Level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(Sheet2!$O$10:$O$13,Sheet2!$N$14:$N$21)</c:f>
              <c:numCache>
                <c:formatCode>General</c:formatCode>
                <c:ptCount val="12"/>
                <c:pt idx="4" formatCode="0%">
                  <c:v>0</c:v>
                </c:pt>
                <c:pt idx="5" formatCode="0%">
                  <c:v>7.0000000000000007E-2</c:v>
                </c:pt>
                <c:pt idx="6" formatCode="0%">
                  <c:v>0.09</c:v>
                </c:pt>
                <c:pt idx="7" formatCode="0%">
                  <c:v>0.4</c:v>
                </c:pt>
                <c:pt idx="8" formatCode="0%">
                  <c:v>0.57999999999999996</c:v>
                </c:pt>
                <c:pt idx="9" formatCode="0%">
                  <c:v>0.42</c:v>
                </c:pt>
                <c:pt idx="10" formatCode="0%">
                  <c:v>0.41</c:v>
                </c:pt>
                <c:pt idx="11" formatCode="0%">
                  <c:v>0.46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BCC-46E4-98E4-7F11B93BA106}"/>
            </c:ext>
          </c:extLst>
        </c:ser>
        <c:ser>
          <c:idx val="1"/>
          <c:order val="2"/>
          <c:tx>
            <c:strRef>
              <c:f>Sheet2!$M$7</c:f>
              <c:strCache>
                <c:ptCount val="1"/>
                <c:pt idx="0">
                  <c:v>Combined Service Level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(Sheet2!$P$10:$P$13,Sheet2!$M$14:$M$21)</c:f>
              <c:numCache>
                <c:formatCode>General</c:formatCode>
                <c:ptCount val="12"/>
                <c:pt idx="4" formatCode="0%">
                  <c:v>0.39750000000000002</c:v>
                </c:pt>
                <c:pt idx="5" formatCode="0%">
                  <c:v>0.32979999999999998</c:v>
                </c:pt>
                <c:pt idx="6" formatCode="0%">
                  <c:v>0.47699999999999998</c:v>
                </c:pt>
                <c:pt idx="7" formatCode="0%">
                  <c:v>0.65290000000000004</c:v>
                </c:pt>
                <c:pt idx="8" formatCode="0%">
                  <c:v>0.69899999999999995</c:v>
                </c:pt>
                <c:pt idx="9" formatCode="0%">
                  <c:v>0.5595</c:v>
                </c:pt>
                <c:pt idx="10" formatCode="0%">
                  <c:v>0.51959999999999995</c:v>
                </c:pt>
                <c:pt idx="11" formatCode="0%">
                  <c:v>0.56799999999999995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CBCC-46E4-98E4-7F11B93BA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2264176"/>
        <c:axId val="542254336"/>
      </c:lineChart>
      <c:dateAx>
        <c:axId val="54226417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542254336"/>
        <c:crosses val="autoZero"/>
        <c:auto val="1"/>
        <c:lblOffset val="100"/>
        <c:baseTimeUnit val="months"/>
      </c:dateAx>
      <c:valAx>
        <c:axId val="542254336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Lucida Sans Unicode" panose="020B0602030504020204" pitchFamily="34" charset="0"/>
                    <a:ea typeface="+mn-ea"/>
                    <a:cs typeface="Lucida Sans Unicode" panose="020B0602030504020204" pitchFamily="34" charset="0"/>
                  </a:defRPr>
                </a:pPr>
                <a:r>
                  <a:rPr lang="en-US" sz="1200" b="1">
                    <a:solidFill>
                      <a:schemeClr val="tx1"/>
                    </a:solidFill>
                  </a:rPr>
                  <a:t>Service Level</a:t>
                </a:r>
              </a:p>
            </c:rich>
          </c:tx>
          <c:layout>
            <c:manualLayout>
              <c:xMode val="edge"/>
              <c:yMode val="edge"/>
              <c:x val="0.12814141814170102"/>
              <c:y val="0.24557906154713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Lucida Sans Unicode" panose="020B0602030504020204" pitchFamily="34" charset="0"/>
                  <a:ea typeface="+mn-ea"/>
                  <a:cs typeface="Lucida Sans Unicode" panose="020B0602030504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pPr>
            <a:endParaRPr lang="en-US"/>
          </a:p>
        </c:txPr>
        <c:crossAx val="5422641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pPr>
            <a:endParaRPr lang="en-US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Lucida Sans Unicode" panose="020B0602030504020204" pitchFamily="34" charset="0"/>
          <a:cs typeface="Lucida Sans Unicode" panose="020B0602030504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47530864197531"/>
          <c:y val="2.7821709506177912E-2"/>
          <c:w val="0.70479172742296115"/>
          <c:h val="0.7446938352553557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Abandon Rate</c:v>
                </c:pt>
              </c:strCache>
            </c:strRef>
          </c:tx>
          <c:spPr>
            <a:ln w="254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Sheet1!$A$2:$A$9</c:f>
              <c:numCache>
                <c:formatCode>mmm\-yy</c:formatCode>
                <c:ptCount val="8"/>
                <c:pt idx="0">
                  <c:v>43298</c:v>
                </c:pt>
                <c:pt idx="1">
                  <c:v>43329</c:v>
                </c:pt>
                <c:pt idx="2">
                  <c:v>43360</c:v>
                </c:pt>
                <c:pt idx="3">
                  <c:v>43390</c:v>
                </c:pt>
                <c:pt idx="4">
                  <c:v>43421</c:v>
                </c:pt>
                <c:pt idx="5">
                  <c:v>43451</c:v>
                </c:pt>
                <c:pt idx="6">
                  <c:v>43482</c:v>
                </c:pt>
                <c:pt idx="7">
                  <c:v>43513</c:v>
                </c:pt>
              </c:numCache>
            </c:numRef>
          </c:cat>
          <c:val>
            <c:numRef>
              <c:f>Sheet1!$B$2:$B$9</c:f>
              <c:numCache>
                <c:formatCode>0%</c:formatCode>
                <c:ptCount val="8"/>
                <c:pt idx="0">
                  <c:v>0.57999999999999996</c:v>
                </c:pt>
                <c:pt idx="1">
                  <c:v>0.28999999999999998</c:v>
                </c:pt>
                <c:pt idx="2">
                  <c:v>0.1</c:v>
                </c:pt>
                <c:pt idx="3">
                  <c:v>0.13</c:v>
                </c:pt>
                <c:pt idx="4">
                  <c:v>7.0000000000000007E-2</c:v>
                </c:pt>
                <c:pt idx="5">
                  <c:v>0.12</c:v>
                </c:pt>
                <c:pt idx="6">
                  <c:v>0.15</c:v>
                </c:pt>
                <c:pt idx="7">
                  <c:v>0.08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D51-4A4A-9B8A-8F199E240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996872"/>
        <c:axId val="683997200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Avg Speed of Answer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Sheet1!$A$2:$A$9</c:f>
              <c:numCache>
                <c:formatCode>mmm\-yy</c:formatCode>
                <c:ptCount val="8"/>
                <c:pt idx="0">
                  <c:v>43298</c:v>
                </c:pt>
                <c:pt idx="1">
                  <c:v>43329</c:v>
                </c:pt>
                <c:pt idx="2">
                  <c:v>43360</c:v>
                </c:pt>
                <c:pt idx="3">
                  <c:v>43390</c:v>
                </c:pt>
                <c:pt idx="4">
                  <c:v>43421</c:v>
                </c:pt>
                <c:pt idx="5">
                  <c:v>43451</c:v>
                </c:pt>
                <c:pt idx="6">
                  <c:v>43482</c:v>
                </c:pt>
                <c:pt idx="7">
                  <c:v>43513</c:v>
                </c:pt>
              </c:numCache>
            </c:numRef>
          </c:cat>
          <c:val>
            <c:numRef>
              <c:f>Sheet1!$C$2:$C$9</c:f>
              <c:numCache>
                <c:formatCode>h:mm</c:formatCode>
                <c:ptCount val="8"/>
                <c:pt idx="0">
                  <c:v>0.78402777777777777</c:v>
                </c:pt>
                <c:pt idx="1">
                  <c:v>0.3833333333333333</c:v>
                </c:pt>
                <c:pt idx="2">
                  <c:v>0.4291666666666667</c:v>
                </c:pt>
                <c:pt idx="3">
                  <c:v>0.13333333333333333</c:v>
                </c:pt>
                <c:pt idx="4">
                  <c:v>7.2916666666666671E-2</c:v>
                </c:pt>
                <c:pt idx="5">
                  <c:v>8.5416666666666655E-2</c:v>
                </c:pt>
                <c:pt idx="6">
                  <c:v>0.1076388888888889</c:v>
                </c:pt>
                <c:pt idx="7">
                  <c:v>6.3888888888888884E-2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D51-4A4A-9B8A-8F199E240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6085792"/>
        <c:axId val="676244536"/>
      </c:lineChart>
      <c:dateAx>
        <c:axId val="68399687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683997200"/>
        <c:crosses val="autoZero"/>
        <c:auto val="1"/>
        <c:lblOffset val="100"/>
        <c:baseTimeUnit val="months"/>
      </c:dateAx>
      <c:valAx>
        <c:axId val="6839972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Lucida Sans Unicode" panose="020B0602030504020204" pitchFamily="34" charset="0"/>
                    <a:ea typeface="+mn-ea"/>
                    <a:cs typeface="Lucida Sans Unicode" panose="020B0602030504020204" pitchFamily="34" charset="0"/>
                  </a:defRPr>
                </a:pPr>
                <a:r>
                  <a:rPr lang="en-US" sz="1200" b="1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Abandonment Rate</a:t>
                </a:r>
              </a:p>
            </c:rich>
          </c:tx>
          <c:layout>
            <c:manualLayout>
              <c:xMode val="edge"/>
              <c:yMode val="edge"/>
              <c:x val="4.4583333333333336E-2"/>
              <c:y val="0.255608641875473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Lucida Sans Unicode" panose="020B0602030504020204" pitchFamily="34" charset="0"/>
                  <a:ea typeface="+mn-ea"/>
                  <a:cs typeface="Lucida Sans Unicode" panose="020B0602030504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996872"/>
        <c:crosses val="autoZero"/>
        <c:crossBetween val="between"/>
      </c:valAx>
      <c:valAx>
        <c:axId val="676244536"/>
        <c:scaling>
          <c:orientation val="minMax"/>
          <c:max val="0.8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Lucida Sans Unicode" panose="020B0602030504020204" pitchFamily="34" charset="0"/>
                    <a:ea typeface="+mn-ea"/>
                    <a:cs typeface="Lucida Sans Unicode" panose="020B0602030504020204" pitchFamily="34" charset="0"/>
                  </a:defRPr>
                </a:pPr>
                <a:r>
                  <a:rPr lang="en-US" sz="1200" b="1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Avg Speed of Answer</a:t>
                </a:r>
              </a:p>
            </c:rich>
          </c:tx>
          <c:layout>
            <c:manualLayout>
              <c:xMode val="edge"/>
              <c:yMode val="edge"/>
              <c:x val="0.95562506075629439"/>
              <c:y val="0.21943887288492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Lucida Sans Unicode" panose="020B0602030504020204" pitchFamily="34" charset="0"/>
                  <a:ea typeface="+mn-ea"/>
                  <a:cs typeface="Lucida Sans Unicode" panose="020B0602030504020204" pitchFamily="34" charset="0"/>
                </a:defRPr>
              </a:pPr>
              <a:endParaRPr lang="en-US"/>
            </a:p>
          </c:txPr>
        </c:title>
        <c:numFmt formatCode="h:mm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085792"/>
        <c:crosses val="max"/>
        <c:crossBetween val="between"/>
        <c:majorUnit val="4.1666666666666713E-2"/>
        <c:minorUnit val="1.0000000000000002E-2"/>
      </c:valAx>
      <c:dateAx>
        <c:axId val="67608579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676244536"/>
        <c:crossesAt val="2.0833300000000003E-2"/>
        <c:auto val="1"/>
        <c:lblOffset val="100"/>
        <c:baseTimeUnit val="months"/>
        <c:majorUnit val="1"/>
        <c:minorUnit val="1"/>
      </c:date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6795459417961"/>
          <c:y val="0.10348348602373757"/>
          <c:w val="0.48947411789245387"/>
          <c:h val="0.8965165139762625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7B-4C7B-91A3-99D4DAF0D9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7B-4C7B-91A3-99D4DAF0D9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67B-4C7B-91A3-99D4DAF0D98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67B-4C7B-91A3-99D4DAF0D98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67B-4C7B-91A3-99D4DAF0D98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67B-4C7B-91A3-99D4DAF0D986}"/>
              </c:ext>
            </c:extLst>
          </c:dPt>
          <c:dLbls>
            <c:dLbl>
              <c:idx val="0"/>
              <c:layout>
                <c:manualLayout>
                  <c:x val="-0.16839304063106206"/>
                  <c:y val="4.93509068860101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7B-4C7B-91A3-99D4DAF0D986}"/>
                </c:ext>
              </c:extLst>
            </c:dLbl>
            <c:dLbl>
              <c:idx val="1"/>
              <c:layout>
                <c:manualLayout>
                  <c:x val="0.11559220618718526"/>
                  <c:y val="-0.1530939423291821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7B-4C7B-91A3-99D4DAF0D986}"/>
                </c:ext>
              </c:extLst>
            </c:dLbl>
            <c:dLbl>
              <c:idx val="3"/>
              <c:layout>
                <c:manualLayout>
                  <c:x val="3.1049367939805037E-3"/>
                  <c:y val="-2.98107415555723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7805380300497"/>
                      <c:h val="0.108046286236091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67B-4C7B-91A3-99D4DAF0D986}"/>
                </c:ext>
              </c:extLst>
            </c:dLbl>
            <c:dLbl>
              <c:idx val="4"/>
              <c:layout>
                <c:manualLayout>
                  <c:x val="0.10593303375896342"/>
                  <c:y val="0.143851163315289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67B-4C7B-91A3-99D4DAF0D986}"/>
                </c:ext>
              </c:extLst>
            </c:dLbl>
            <c:dLbl>
              <c:idx val="5"/>
              <c:layout>
                <c:manualLayout>
                  <c:x val="4.0288214249976563E-2"/>
                  <c:y val="0.1047031140614538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67B-4C7B-91A3-99D4DAF0D9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Sheet1!$N$16:$N$21</c:f>
              <c:strCache>
                <c:ptCount val="6"/>
                <c:pt idx="0">
                  <c:v>DWM</c:v>
                </c:pt>
                <c:pt idx="1">
                  <c:v>Municipal Court</c:v>
                </c:pt>
                <c:pt idx="2">
                  <c:v>DPW</c:v>
                </c:pt>
                <c:pt idx="3">
                  <c:v>Code Enforcement</c:v>
                </c:pt>
                <c:pt idx="4">
                  <c:v>Finance</c:v>
                </c:pt>
                <c:pt idx="5">
                  <c:v>Other</c:v>
                </c:pt>
              </c:strCache>
            </c:strRef>
          </c:cat>
          <c:val>
            <c:numRef>
              <c:f>Sheet1!$O$16:$O$21</c:f>
              <c:numCache>
                <c:formatCode>0%</c:formatCode>
                <c:ptCount val="6"/>
                <c:pt idx="0">
                  <c:v>0.41691941072328997</c:v>
                </c:pt>
                <c:pt idx="1">
                  <c:v>0.25</c:v>
                </c:pt>
                <c:pt idx="2">
                  <c:v>0.12757897361231174</c:v>
                </c:pt>
                <c:pt idx="3">
                  <c:v>3.1060490493980505E-2</c:v>
                </c:pt>
                <c:pt idx="4">
                  <c:v>9.6065228664238458E-2</c:v>
                </c:pt>
                <c:pt idx="5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67B-4C7B-91A3-99D4DAF0D9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198383032791057E-2"/>
          <c:y val="9.9130742064360428E-2"/>
          <c:w val="0.63169655264652624"/>
          <c:h val="0.90827814752051206"/>
        </c:manualLayout>
      </c:layout>
      <c:pieChart>
        <c:varyColors val="1"/>
        <c:ser>
          <c:idx val="0"/>
          <c:order val="0"/>
          <c:tx>
            <c:strRef>
              <c:f>Charts!$E$68</c:f>
              <c:strCache>
                <c:ptCount val="1"/>
                <c:pt idx="0">
                  <c:v>total 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AE6-42D7-95A5-5E737DEE64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AE6-42D7-95A5-5E737DEE64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AE6-42D7-95A5-5E737DEE64A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AE6-42D7-95A5-5E737DEE64A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AE6-42D7-95A5-5E737DEE64AC}"/>
              </c:ext>
            </c:extLst>
          </c:dPt>
          <c:dLbls>
            <c:dLbl>
              <c:idx val="0"/>
              <c:layout>
                <c:manualLayout>
                  <c:x val="-6.684091405634493E-2"/>
                  <c:y val="0.1104826659535038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E6-42D7-95A5-5E737DEE64AC}"/>
                </c:ext>
              </c:extLst>
            </c:dLbl>
            <c:dLbl>
              <c:idx val="1"/>
              <c:layout>
                <c:manualLayout>
                  <c:x val="-0.15034489720595887"/>
                  <c:y val="-4.748516489786595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E6-42D7-95A5-5E737DEE64AC}"/>
                </c:ext>
              </c:extLst>
            </c:dLbl>
            <c:dLbl>
              <c:idx val="2"/>
              <c:layout>
                <c:manualLayout>
                  <c:x val="7.8201120785474074E-2"/>
                  <c:y val="-0.2650609118674973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E6-42D7-95A5-5E737DEE64AC}"/>
                </c:ext>
              </c:extLst>
            </c:dLbl>
            <c:dLbl>
              <c:idx val="3"/>
              <c:layout>
                <c:manualLayout>
                  <c:x val="0.14834700860853373"/>
                  <c:y val="7.31136597055802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E6-42D7-95A5-5E737DEE64AC}"/>
                </c:ext>
              </c:extLst>
            </c:dLbl>
            <c:dLbl>
              <c:idx val="4"/>
              <c:layout>
                <c:manualLayout>
                  <c:x val="9.5223957966178302E-3"/>
                  <c:y val="9.506276389364375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AE6-42D7-95A5-5E737DEE64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Charts!$D$69:$D$73</c:f>
              <c:strCache>
                <c:ptCount val="5"/>
                <c:pt idx="0">
                  <c:v>Facebook</c:v>
                </c:pt>
                <c:pt idx="1">
                  <c:v>Twitter</c:v>
                </c:pt>
                <c:pt idx="2">
                  <c:v>SeeClickFix</c:v>
                </c:pt>
                <c:pt idx="3">
                  <c:v>Nextdoor</c:v>
                </c:pt>
                <c:pt idx="4">
                  <c:v>Instagram</c:v>
                </c:pt>
              </c:strCache>
            </c:strRef>
          </c:cat>
          <c:val>
            <c:numRef>
              <c:f>Charts!$E$69:$E$73</c:f>
              <c:numCache>
                <c:formatCode>General</c:formatCode>
                <c:ptCount val="5"/>
                <c:pt idx="0">
                  <c:v>1364</c:v>
                </c:pt>
                <c:pt idx="1">
                  <c:v>2465</c:v>
                </c:pt>
                <c:pt idx="2">
                  <c:v>3704</c:v>
                </c:pt>
                <c:pt idx="3">
                  <c:v>2612</c:v>
                </c:pt>
                <c:pt idx="4">
                  <c:v>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AE6-42D7-95A5-5E737DEE64A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436874408603893"/>
          <c:y val="0.25299442337277134"/>
          <c:w val="0.21977285704032645"/>
          <c:h val="0.411882346228460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0.80189</cdr:x>
      <cdr:y>0.76444</cdr:y>
    </cdr:from>
    <cdr:to>
      <cdr:x>0.8812</cdr:x>
      <cdr:y>0.96175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80758AE4-6120-4FE5-9357-6373389761B0}"/>
            </a:ext>
          </a:extLst>
        </cdr:cNvPr>
        <cdr:cNvSpPr/>
      </cdr:nvSpPr>
      <cdr:spPr>
        <a:xfrm xmlns:a="http://schemas.openxmlformats.org/drawingml/2006/main">
          <a:off x="6934199" y="3270606"/>
          <a:ext cx="685801" cy="84419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008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43980" cy="465773"/>
          </a:xfrm>
          <a:prstGeom prst="rect">
            <a:avLst/>
          </a:prstGeom>
        </p:spPr>
        <p:txBody>
          <a:bodyPr vert="horz" lIns="91543" tIns="45772" rIns="91543" bIns="457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4" y="1"/>
            <a:ext cx="3043980" cy="465773"/>
          </a:xfrm>
          <a:prstGeom prst="rect">
            <a:avLst/>
          </a:prstGeom>
        </p:spPr>
        <p:txBody>
          <a:bodyPr vert="horz" lIns="91543" tIns="45772" rIns="91543" bIns="45772" rtlCol="0"/>
          <a:lstStyle>
            <a:lvl1pPr algn="r">
              <a:defRPr sz="1200"/>
            </a:lvl1pPr>
          </a:lstStyle>
          <a:p>
            <a:fld id="{1584B703-7583-4157-9DC9-A6DA3D377F98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41738"/>
            <a:ext cx="3043980" cy="465773"/>
          </a:xfrm>
          <a:prstGeom prst="rect">
            <a:avLst/>
          </a:prstGeom>
        </p:spPr>
        <p:txBody>
          <a:bodyPr vert="horz" lIns="91543" tIns="45772" rIns="91543" bIns="457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4" y="8841738"/>
            <a:ext cx="3043980" cy="465773"/>
          </a:xfrm>
          <a:prstGeom prst="rect">
            <a:avLst/>
          </a:prstGeom>
        </p:spPr>
        <p:txBody>
          <a:bodyPr vert="horz" lIns="91543" tIns="45772" rIns="91543" bIns="45772" rtlCol="0" anchor="b"/>
          <a:lstStyle>
            <a:lvl1pPr algn="r">
              <a:defRPr sz="1200"/>
            </a:lvl1pPr>
          </a:lstStyle>
          <a:p>
            <a:fld id="{BD4870E9-F42A-4A71-B8AB-3562B322F0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516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43343" cy="465455"/>
          </a:xfrm>
          <a:prstGeom prst="rect">
            <a:avLst/>
          </a:prstGeom>
        </p:spPr>
        <p:txBody>
          <a:bodyPr vert="horz" lIns="93283" tIns="46642" rIns="93283" bIns="466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5" y="2"/>
            <a:ext cx="3043343" cy="465455"/>
          </a:xfrm>
          <a:prstGeom prst="rect">
            <a:avLst/>
          </a:prstGeom>
        </p:spPr>
        <p:txBody>
          <a:bodyPr vert="horz" lIns="93283" tIns="46642" rIns="93283" bIns="46642" rtlCol="0"/>
          <a:lstStyle>
            <a:lvl1pPr algn="r">
              <a:defRPr sz="1200"/>
            </a:lvl1pPr>
          </a:lstStyle>
          <a:p>
            <a:fld id="{3842907C-D0AA-4C58-9F94-58B40AD65B29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3" tIns="46642" rIns="93283" bIns="4664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5"/>
            <a:ext cx="5618480" cy="4189095"/>
          </a:xfrm>
          <a:prstGeom prst="rect">
            <a:avLst/>
          </a:prstGeom>
        </p:spPr>
        <p:txBody>
          <a:bodyPr vert="horz" lIns="93283" tIns="46642" rIns="93283" bIns="4664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2"/>
            <a:ext cx="3043343" cy="465455"/>
          </a:xfrm>
          <a:prstGeom prst="rect">
            <a:avLst/>
          </a:prstGeom>
        </p:spPr>
        <p:txBody>
          <a:bodyPr vert="horz" lIns="93283" tIns="46642" rIns="93283" bIns="4664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5" y="8842032"/>
            <a:ext cx="3043343" cy="465455"/>
          </a:xfrm>
          <a:prstGeom prst="rect">
            <a:avLst/>
          </a:prstGeom>
        </p:spPr>
        <p:txBody>
          <a:bodyPr vert="horz" lIns="93283" tIns="46642" rIns="93283" bIns="46642" rtlCol="0" anchor="b"/>
          <a:lstStyle>
            <a:lvl1pPr algn="r">
              <a:defRPr sz="1200"/>
            </a:lvl1pPr>
          </a:lstStyle>
          <a:p>
            <a:fld id="{1D76769E-C829-4283-B80E-CB90D995C2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39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242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7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659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087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582807"/>
            <a:ext cx="7772400" cy="1199704"/>
          </a:xfrm>
        </p:spPr>
        <p:txBody>
          <a:bodyPr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hape 6"/>
          <p:cNvSpPr>
            <a:spLocks/>
          </p:cNvSpPr>
          <p:nvPr/>
        </p:nvSpPr>
        <p:spPr bwMode="auto">
          <a:xfrm>
            <a:off x="1687513" y="4953000"/>
            <a:ext cx="7456487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8" name="Shape 7"/>
          <p:cNvSpPr>
            <a:spLocks/>
          </p:cNvSpPr>
          <p:nvPr/>
        </p:nvSpPr>
        <p:spPr bwMode="auto">
          <a:xfrm>
            <a:off x="35443" y="5237744"/>
            <a:ext cx="9108557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7777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11" name="Shape 10"/>
          <p:cNvSpPr>
            <a:spLocks/>
          </p:cNvSpPr>
          <p:nvPr/>
        </p:nvSpPr>
        <p:spPr bwMode="auto">
          <a:xfrm>
            <a:off x="0" y="5000978"/>
            <a:ext cx="9144000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-3765" y="4997671"/>
            <a:ext cx="9147765" cy="790302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dirty="0">
                <a:solidFill>
                  <a:schemeClr val="accent1">
                    <a:tint val="20000"/>
                  </a:schemeClr>
                </a:solidFill>
              </a:rPr>
              <a:t>For CoA Internal Use Only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292C34-3E5E-4BA5-AF54-F1601B144FB0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CoA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CoA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36119" y="6407944"/>
            <a:ext cx="2350681" cy="365125"/>
          </a:xfrm>
        </p:spPr>
        <p:txBody>
          <a:bodyPr/>
          <a:lstStyle>
            <a:lvl1pPr algn="r">
              <a:defRPr sz="900" i="1"/>
            </a:lvl1pPr>
            <a:extLst/>
          </a:lstStyle>
          <a:p>
            <a:r>
              <a:rPr lang="en-US" dirty="0"/>
              <a:t>For CoA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888512"/>
            <a:ext cx="4572000" cy="1454888"/>
          </a:xfrm>
        </p:spPr>
        <p:txBody>
          <a:bodyPr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CoA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CoA Internal Use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72430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72430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CoA Internal Use Only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CoA Internal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CoA Internal Use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34000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CoA Internal Use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371568"/>
            <a:ext cx="7162800" cy="648232"/>
          </a:xfrm>
          <a:noFill/>
        </p:spPr>
        <p:txBody>
          <a:bodyPr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>
                <a:solidFill>
                  <a:schemeClr val="tx1"/>
                </a:solidFill>
              </a:rPr>
              <a:t>For CoA Internal Use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07688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hap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9" name="Shap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12" name="Shap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7777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>
              <a:defRPr sz="1000">
                <a:solidFill>
                  <a:schemeClr val="tx1"/>
                </a:solidFill>
              </a:defRPr>
            </a:lvl1pPr>
            <a:extLst/>
          </a:lstStyle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</a:defRPr>
            </a:lvl1pPr>
            <a:extLst/>
          </a:lstStyle>
          <a:p>
            <a:pPr algn="r"/>
            <a:r>
              <a:rPr lang="en-US" sz="1000" dirty="0">
                <a:solidFill>
                  <a:schemeClr val="tx1"/>
                </a:solidFill>
              </a:rPr>
              <a:t>For CoA Internal Use Only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 b="0">
                <a:solidFill>
                  <a:schemeClr val="tx1"/>
                </a:solidFill>
              </a:defRPr>
            </a:lvl1pPr>
            <a:extLst/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1447800"/>
            <a:ext cx="9144000" cy="0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TL-311_logo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848600" y="228600"/>
            <a:ext cx="1067152" cy="10696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 pitchFamily="34" charset="0"/>
          <a:ea typeface="+mj-ea"/>
          <a:cs typeface="Calibri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5000"/>
        <a:buFont typeface="Wingdings 3"/>
        <a:buChar char=""/>
        <a:defRPr sz="27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sz="23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sz="21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sz="19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sz="1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hart" Target="../charts/chart5.xml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4.png"/><Relationship Id="rId4" Type="http://schemas.openxmlformats.org/officeDocument/2006/relationships/hyperlink" Target="https://connect.mailchimp.com/integrations/facebook-custom-audiences" TargetMode="External"/><Relationship Id="rId9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10" Type="http://schemas.openxmlformats.org/officeDocument/2006/relationships/image" Target="../media/image4.png"/><Relationship Id="rId4" Type="http://schemas.openxmlformats.org/officeDocument/2006/relationships/image" Target="../media/image22.jpeg"/><Relationship Id="rId9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 txBox="1">
            <a:spLocks/>
          </p:cNvSpPr>
          <p:nvPr/>
        </p:nvSpPr>
        <p:spPr>
          <a:xfrm>
            <a:off x="3429000" y="1828800"/>
            <a:ext cx="5181600" cy="320040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  <a:extLst/>
          </a:lstStyle>
          <a:p>
            <a:pPr algn="l"/>
            <a:br>
              <a:rPr lang="en-US" sz="6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6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r>
              <a:rPr lang="en-US" sz="44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Finance/Executive Committee Update</a:t>
            </a:r>
          </a:p>
          <a:p>
            <a:pPr algn="l"/>
            <a:endParaRPr lang="en-US" sz="18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March 2019</a:t>
            </a:r>
          </a:p>
          <a:p>
            <a:pPr algn="l"/>
            <a:endParaRPr lang="en-US" sz="44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Rocky Atkins</a:t>
            </a:r>
          </a:p>
          <a:p>
            <a:pPr algn="l"/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Commissioner</a:t>
            </a:r>
          </a:p>
          <a:p>
            <a:pPr algn="l"/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Department of Customer Service</a:t>
            </a:r>
            <a:endParaRPr lang="en-US" sz="2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7B7DDF-C858-4E8E-88B6-B6C51F1E5C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5" r="7924" b="3"/>
          <a:stretch/>
        </p:blipFill>
        <p:spPr>
          <a:xfrm>
            <a:off x="1" y="-1"/>
            <a:ext cx="3276599" cy="3887605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5973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B3547-FFE4-4485-B0FE-5500BA1E5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93279"/>
            <a:ext cx="7315200" cy="1143000"/>
          </a:xfrm>
        </p:spPr>
        <p:txBody>
          <a:bodyPr>
            <a:noAutofit/>
          </a:bodyPr>
          <a:lstStyle/>
          <a:p>
            <a:r>
              <a:rPr lang="en-US" sz="3200" dirty="0"/>
              <a:t>ATL311 Social Media Campaigns</a:t>
            </a:r>
          </a:p>
        </p:txBody>
      </p:sp>
      <p:pic>
        <p:nvPicPr>
          <p:cNvPr id="6" name="Picture 5" descr="A traffic light sitting on the side of the street&#10;&#10;Description generated with high confidence">
            <a:extLst>
              <a:ext uri="{FF2B5EF4-FFF2-40B4-BE49-F238E27FC236}">
                <a16:creationId xmlns:a16="http://schemas.microsoft.com/office/drawing/2014/main" id="{77816256-B0F1-487D-9CFD-869336C08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382" y="1571303"/>
            <a:ext cx="2010610" cy="21716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F029E6C-2F2D-474E-9726-C9F55861D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289" y="4257468"/>
            <a:ext cx="2870703" cy="1193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326F34-0303-443C-BEAE-96F58ED0D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1850790"/>
            <a:ext cx="3233403" cy="21716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67AFAB-3B01-4338-B52D-B3F0B2E431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0840" y="4527430"/>
            <a:ext cx="3153971" cy="1686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6D23E53-3A0C-4C03-834B-A2062493EC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89" y="1672132"/>
            <a:ext cx="3195093" cy="1036764"/>
          </a:xfrm>
          <a:prstGeom prst="rect">
            <a:avLst/>
          </a:prstGeom>
        </p:spPr>
      </p:pic>
      <p:pic>
        <p:nvPicPr>
          <p:cNvPr id="27" name="Picture 26" descr="A picture containing bottle, screenshot&#10;&#10;Description generated with high confidence">
            <a:extLst>
              <a:ext uri="{FF2B5EF4-FFF2-40B4-BE49-F238E27FC236}">
                <a16:creationId xmlns:a16="http://schemas.microsoft.com/office/drawing/2014/main" id="{24AF0AF7-B9BB-40EE-BF71-8BC65FC5C2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565" y="3325443"/>
            <a:ext cx="2331748" cy="2320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7C9E6A48-6FE5-4BD6-8E8C-FD242A83A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36119" y="6407944"/>
            <a:ext cx="2350681" cy="365125"/>
          </a:xfrm>
        </p:spPr>
        <p:txBody>
          <a:bodyPr/>
          <a:lstStyle/>
          <a:p>
            <a:r>
              <a:rPr lang="en-US" dirty="0"/>
              <a:t>For CoA Internal Use Only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5A18E6-82D8-452C-ABC2-B8138FA03A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1051" y="142677"/>
            <a:ext cx="1261981" cy="1261981"/>
          </a:xfrm>
          <a:prstGeom prst="rect">
            <a:avLst/>
          </a:prstGeom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945A2E88-E28A-4329-9DAE-76FD51651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BC410EEA-824F-4D46-AFE7-60426C8C06B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529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B3547-FFE4-4485-B0FE-5500BA1E5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1143000"/>
          </a:xfrm>
        </p:spPr>
        <p:txBody>
          <a:bodyPr>
            <a:noAutofit/>
          </a:bodyPr>
          <a:lstStyle/>
          <a:p>
            <a:r>
              <a:rPr lang="en-US" sz="3200" dirty="0"/>
              <a:t>ATL311 Social Media Service Requests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127F9C-2824-434E-9471-9C4F4F4AE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35" y="1629711"/>
            <a:ext cx="3117065" cy="1011445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B610CB2-C412-4F28-A1AF-467EE3C1D2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3697558"/>
              </p:ext>
            </p:extLst>
          </p:nvPr>
        </p:nvGraphicFramePr>
        <p:xfrm>
          <a:off x="2438400" y="1066800"/>
          <a:ext cx="6244519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2" descr="Related image">
            <a:hlinkClick r:id="rId4"/>
            <a:extLst>
              <a:ext uri="{FF2B5EF4-FFF2-40B4-BE49-F238E27FC236}">
                <a16:creationId xmlns:a16="http://schemas.microsoft.com/office/drawing/2014/main" id="{E156221B-CE9B-463B-B87A-CFA9CAF11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076" y="2209800"/>
            <a:ext cx="343124" cy="34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close up of a sign&#10;&#10;Description generated with high confidence">
            <a:extLst>
              <a:ext uri="{FF2B5EF4-FFF2-40B4-BE49-F238E27FC236}">
                <a16:creationId xmlns:a16="http://schemas.microsoft.com/office/drawing/2014/main" id="{B3CA04BB-9319-4A19-92DC-71C28C1DDF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0" y="2895600"/>
            <a:ext cx="486404" cy="457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712CA6E-D3F5-4D51-8C26-34A71FA4B8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1041" y="3506441"/>
            <a:ext cx="608359" cy="60835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E5D2535-5D32-42CF-9887-71F4EAD6D9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400" y="1981200"/>
            <a:ext cx="330775" cy="330775"/>
          </a:xfrm>
          <a:prstGeom prst="rect">
            <a:avLst/>
          </a:prstGeom>
        </p:spPr>
      </p:pic>
      <p:pic>
        <p:nvPicPr>
          <p:cNvPr id="29" name="Picture 28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B847C7F2-3FD1-4895-A035-89D7695256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3674" y="4495800"/>
            <a:ext cx="1216526" cy="457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4A880A-3314-4770-B294-A0FB3910F4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1051" y="142677"/>
            <a:ext cx="1261981" cy="1261981"/>
          </a:xfrm>
          <a:prstGeom prst="rect">
            <a:avLst/>
          </a:prstGeom>
        </p:spPr>
      </p:pic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B346C2B1-44D1-4D9D-BFE0-5C7A1929A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BC410EEA-824F-4D46-AFE7-60426C8C06B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2" name="Footer Placeholder 1">
            <a:extLst>
              <a:ext uri="{FF2B5EF4-FFF2-40B4-BE49-F238E27FC236}">
                <a16:creationId xmlns:a16="http://schemas.microsoft.com/office/drawing/2014/main" id="{296B6F42-97C5-46B3-8262-60286021F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36119" y="6407944"/>
            <a:ext cx="2350681" cy="365125"/>
          </a:xfrm>
        </p:spPr>
        <p:txBody>
          <a:bodyPr/>
          <a:lstStyle/>
          <a:p>
            <a:r>
              <a:rPr lang="en-US" dirty="0"/>
              <a:t>For CoA Internal Use Only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3875A1-15F9-4788-8B0C-E514C8A57E12}"/>
              </a:ext>
            </a:extLst>
          </p:cNvPr>
          <p:cNvSpPr txBox="1"/>
          <p:nvPr/>
        </p:nvSpPr>
        <p:spPr>
          <a:xfrm>
            <a:off x="1600200" y="5791200"/>
            <a:ext cx="6553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Follow @ATL311</a:t>
            </a:r>
          </a:p>
        </p:txBody>
      </p:sp>
    </p:spTree>
    <p:extLst>
      <p:ext uri="{BB962C8B-B14F-4D97-AF65-F5344CB8AC3E}">
        <p14:creationId xmlns:p14="http://schemas.microsoft.com/office/powerpoint/2010/main" val="570446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B3547-FFE4-4485-B0FE-5500BA1E5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9193"/>
            <a:ext cx="7315200" cy="1143000"/>
          </a:xfrm>
        </p:spPr>
        <p:txBody>
          <a:bodyPr>
            <a:noAutofit/>
          </a:bodyPr>
          <a:lstStyle/>
          <a:p>
            <a:r>
              <a:rPr lang="en-US" sz="3200" dirty="0"/>
              <a:t>ATL311 Social Media Compliments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127F9C-2824-434E-9471-9C4F4F4AE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1" y="1558115"/>
            <a:ext cx="3195093" cy="1036764"/>
          </a:xfrm>
          <a:prstGeom prst="rect">
            <a:avLst/>
          </a:prstGeom>
        </p:spPr>
      </p:pic>
      <p:pic>
        <p:nvPicPr>
          <p:cNvPr id="1027" name="Picture 3" descr="image002">
            <a:extLst>
              <a:ext uri="{FF2B5EF4-FFF2-40B4-BE49-F238E27FC236}">
                <a16:creationId xmlns:a16="http://schemas.microsoft.com/office/drawing/2014/main" id="{583F333A-9677-41BB-82D0-02D0F24E8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90301"/>
            <a:ext cx="4036257" cy="1036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13" descr="image025">
            <a:extLst>
              <a:ext uri="{FF2B5EF4-FFF2-40B4-BE49-F238E27FC236}">
                <a16:creationId xmlns:a16="http://schemas.microsoft.com/office/drawing/2014/main" id="{2526E232-53C5-4778-B6B4-DF2373401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74" y="2732759"/>
            <a:ext cx="2740323" cy="178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image002">
            <a:extLst>
              <a:ext uri="{FF2B5EF4-FFF2-40B4-BE49-F238E27FC236}">
                <a16:creationId xmlns:a16="http://schemas.microsoft.com/office/drawing/2014/main" id="{1CCB662A-A751-4B9D-8C30-0405F5BF4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633" y="1580430"/>
            <a:ext cx="5286375" cy="664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824F55-21A8-4E55-BF6E-612BBC89D84E}"/>
              </a:ext>
            </a:extLst>
          </p:cNvPr>
          <p:cNvSpPr/>
          <p:nvPr/>
        </p:nvSpPr>
        <p:spPr>
          <a:xfrm>
            <a:off x="609600" y="2863437"/>
            <a:ext cx="497048" cy="2139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  <a:latin typeface="Rockwell" panose="02060603020205020403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3E57D2-CFF0-4A4F-99FC-585A4495DE25}"/>
              </a:ext>
            </a:extLst>
          </p:cNvPr>
          <p:cNvSpPr/>
          <p:nvPr/>
        </p:nvSpPr>
        <p:spPr>
          <a:xfrm>
            <a:off x="491882" y="4690301"/>
            <a:ext cx="419716" cy="1543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  <a:latin typeface="Rockwell" panose="02060603020205020403"/>
            </a:endParaRPr>
          </a:p>
        </p:txBody>
      </p:sp>
      <p:pic>
        <p:nvPicPr>
          <p:cNvPr id="14" name="Picture 1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A1006D0-FA3B-486E-93D3-7B4ED44145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6841" y="5683381"/>
            <a:ext cx="4300538" cy="714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9D6F19D-BF79-48E2-A461-5946B6A72F2B}"/>
              </a:ext>
            </a:extLst>
          </p:cNvPr>
          <p:cNvSpPr/>
          <p:nvPr/>
        </p:nvSpPr>
        <p:spPr>
          <a:xfrm>
            <a:off x="4988415" y="5766349"/>
            <a:ext cx="1068548" cy="2139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  <a:latin typeface="Rockwell" panose="02060603020205020403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114207-D001-47ED-B440-EB883FB418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0846" y="2433081"/>
            <a:ext cx="3535960" cy="866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EDC4E0D-3F87-4C99-A199-C00D34BC14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1653" y="3382569"/>
            <a:ext cx="2863607" cy="866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30911BF1-B49B-4032-9E06-E5CBF8904E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4425" y="4369573"/>
            <a:ext cx="3368801" cy="1017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911F7F6-0E24-49CB-B581-5C809F09E1D0}"/>
              </a:ext>
            </a:extLst>
          </p:cNvPr>
          <p:cNvSpPr/>
          <p:nvPr/>
        </p:nvSpPr>
        <p:spPr>
          <a:xfrm>
            <a:off x="3378306" y="3440007"/>
            <a:ext cx="454577" cy="1845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  <a:latin typeface="Rockwell" panose="02060603020205020403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D3A0D4-DB6A-460D-8BCE-DCE89831E793}"/>
              </a:ext>
            </a:extLst>
          </p:cNvPr>
          <p:cNvSpPr/>
          <p:nvPr/>
        </p:nvSpPr>
        <p:spPr>
          <a:xfrm>
            <a:off x="5743045" y="4462798"/>
            <a:ext cx="624590" cy="1069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  <a:latin typeface="Rockwell" panose="02060603020205020403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820C89E-EB6C-4588-83B4-E176020E72D8}"/>
              </a:ext>
            </a:extLst>
          </p:cNvPr>
          <p:cNvSpPr/>
          <p:nvPr/>
        </p:nvSpPr>
        <p:spPr>
          <a:xfrm>
            <a:off x="5746291" y="2494212"/>
            <a:ext cx="621344" cy="1131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  <a:latin typeface="Rockwell" panose="02060603020205020403"/>
            </a:endParaRP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04821FDC-9A5A-412E-A4E8-AB9EE7B15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36119" y="6407944"/>
            <a:ext cx="2350681" cy="365125"/>
          </a:xfrm>
        </p:spPr>
        <p:txBody>
          <a:bodyPr/>
          <a:lstStyle/>
          <a:p>
            <a:r>
              <a:rPr lang="en-US" dirty="0"/>
              <a:t>For CoA Internal Use Only</a:t>
            </a: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1FE4D074-F1E4-482B-B318-9959FFCD6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BC410EEA-824F-4D46-AFE7-60426C8C06B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D282CE2-E794-4B49-91EA-A44247F4C7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1051" y="142677"/>
            <a:ext cx="1261981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71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E3DFE-55C0-4FD9-9D40-BF717441B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Employee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64D6A-7350-4AC1-A224-F62B3CF48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2400" dirty="0">
                <a:solidFill>
                  <a:schemeClr val="tx2"/>
                </a:solidFill>
              </a:rPr>
              <a:t>Organizational changes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2000" dirty="0">
                <a:solidFill>
                  <a:schemeClr val="tx2"/>
                </a:solidFill>
              </a:rPr>
              <a:t>New ATL311 Operations Director, Kenneth Butler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2000" dirty="0">
                <a:solidFill>
                  <a:schemeClr val="tx2"/>
                </a:solidFill>
              </a:rPr>
              <a:t>Escalation team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2000" dirty="0">
                <a:solidFill>
                  <a:schemeClr val="tx2"/>
                </a:solidFill>
              </a:rPr>
              <a:t>Align agents with supervisors by shift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2400" dirty="0">
                <a:solidFill>
                  <a:schemeClr val="tx2"/>
                </a:solidFill>
              </a:rPr>
              <a:t>Revamped recognition / incentive program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2400" dirty="0">
                <a:solidFill>
                  <a:schemeClr val="tx2"/>
                </a:solidFill>
              </a:rPr>
              <a:t>Plans to revamp training / on-boarding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2400" dirty="0">
                <a:solidFill>
                  <a:schemeClr val="tx2"/>
                </a:solidFill>
              </a:rPr>
              <a:t>New hire class in April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63F094-2B60-440D-A557-54686CC04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051" y="140811"/>
            <a:ext cx="1261981" cy="12619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34A7D7-D986-4820-8DEB-D3049D8326D7}"/>
              </a:ext>
            </a:extLst>
          </p:cNvPr>
          <p:cNvSpPr txBox="1"/>
          <p:nvPr/>
        </p:nvSpPr>
        <p:spPr>
          <a:xfrm>
            <a:off x="1600200" y="5791200"/>
            <a:ext cx="6553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The way you treat your employees is the way they will treat your customers (credit: Richard Branson)</a:t>
            </a:r>
          </a:p>
        </p:txBody>
      </p:sp>
    </p:spTree>
    <p:extLst>
      <p:ext uri="{BB962C8B-B14F-4D97-AF65-F5344CB8AC3E}">
        <p14:creationId xmlns:p14="http://schemas.microsoft.com/office/powerpoint/2010/main" val="112297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819400" y="5791200"/>
            <a:ext cx="5867400" cy="762000"/>
          </a:xfrm>
        </p:spPr>
        <p:txBody>
          <a:bodyPr>
            <a:noAutofit/>
          </a:bodyPr>
          <a:lstStyle/>
          <a:p>
            <a:b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One Source for City Services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"/>
          <p:cNvSpPr txBox="1">
            <a:spLocks/>
          </p:cNvSpPr>
          <p:nvPr/>
        </p:nvSpPr>
        <p:spPr>
          <a:xfrm>
            <a:off x="3429000" y="1600200"/>
            <a:ext cx="5181600" cy="175260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  <a:extLst/>
          </a:lstStyle>
          <a:p>
            <a:pPr algn="ctr"/>
            <a:r>
              <a:rPr lang="en-US" sz="44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Questions?</a:t>
            </a:r>
          </a:p>
          <a:p>
            <a:pPr algn="l"/>
            <a:endParaRPr lang="en-US" sz="18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10CD32-4BAE-479E-B69C-7E65B606E1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5" r="7924" b="3"/>
          <a:stretch/>
        </p:blipFill>
        <p:spPr>
          <a:xfrm>
            <a:off x="1" y="-1"/>
            <a:ext cx="3733799" cy="4430062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78640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E3DFE-55C0-4FD9-9D40-BF717441B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FY19 Overview To-Date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64D6A-7350-4AC1-A224-F62B3CF48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2400" dirty="0">
                <a:solidFill>
                  <a:schemeClr val="tx2"/>
                </a:solidFill>
              </a:rPr>
              <a:t>Operational metrics stabilizing after a challenging 12 months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2400" dirty="0">
                <a:solidFill>
                  <a:schemeClr val="tx2"/>
                </a:solidFill>
              </a:rPr>
              <a:t>Began handling calls for Municipal Courts and the Office of Film &amp; Entertainment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2400" dirty="0">
                <a:solidFill>
                  <a:schemeClr val="tx2"/>
                </a:solidFill>
              </a:rPr>
              <a:t>Launched the ATL311 mobile app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2400" dirty="0">
                <a:solidFill>
                  <a:schemeClr val="tx2"/>
                </a:solidFill>
              </a:rPr>
              <a:t>Supported a wide range of departmental initiatives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2400" dirty="0">
                <a:solidFill>
                  <a:schemeClr val="tx2"/>
                </a:solidFill>
              </a:rPr>
              <a:t>Social media / community outreach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2400" dirty="0">
                <a:solidFill>
                  <a:schemeClr val="tx2"/>
                </a:solidFill>
              </a:rPr>
              <a:t>Employee update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2400" dirty="0">
                <a:solidFill>
                  <a:schemeClr val="tx2"/>
                </a:solidFill>
              </a:rPr>
              <a:t>On track to finish FY19 well under budget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63F094-2B60-440D-A557-54686CC04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051" y="140811"/>
            <a:ext cx="1261981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04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ATL311 Call Volume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FD5F2F-3C12-445B-8A56-9CD60A110CDB}"/>
              </a:ext>
            </a:extLst>
          </p:cNvPr>
          <p:cNvSpPr/>
          <p:nvPr/>
        </p:nvSpPr>
        <p:spPr>
          <a:xfrm>
            <a:off x="1600200" y="4572000"/>
            <a:ext cx="7412832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11AB13-DAA8-43E9-96F0-B091F6673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051" y="140811"/>
            <a:ext cx="1261981" cy="1261981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524136B-AEE4-4B5C-9C99-277AC3210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CoA Internal Use Only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5E4CC03-92C0-46F1-B22B-CED7ACC50E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545410"/>
              </p:ext>
            </p:extLst>
          </p:nvPr>
        </p:nvGraphicFramePr>
        <p:xfrm>
          <a:off x="-120254" y="1611789"/>
          <a:ext cx="9384507" cy="4088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6685358-24D5-4805-9F43-0D989458CF17}"/>
              </a:ext>
            </a:extLst>
          </p:cNvPr>
          <p:cNvSpPr txBox="1"/>
          <p:nvPr/>
        </p:nvSpPr>
        <p:spPr>
          <a:xfrm>
            <a:off x="1600200" y="5791200"/>
            <a:ext cx="65532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Post-cyber attack impact March - June</a:t>
            </a:r>
          </a:p>
          <a:p>
            <a:pPr algn="ctr"/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Municipal Courts added ~12K calls per month starting in July</a:t>
            </a:r>
          </a:p>
          <a:p>
            <a:pPr algn="ctr"/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Seasonal drop in November - December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31E3C1-FF6C-48DB-A84A-FE09A529A94B}"/>
              </a:ext>
            </a:extLst>
          </p:cNvPr>
          <p:cNvCxnSpPr>
            <a:cxnSpLocks/>
          </p:cNvCxnSpPr>
          <p:nvPr/>
        </p:nvCxnSpPr>
        <p:spPr>
          <a:xfrm>
            <a:off x="1981200" y="4724400"/>
            <a:ext cx="6629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A216C72-3DE2-4356-954F-FB5F8BEC4D1A}"/>
              </a:ext>
            </a:extLst>
          </p:cNvPr>
          <p:cNvSpPr txBox="1"/>
          <p:nvPr/>
        </p:nvSpPr>
        <p:spPr>
          <a:xfrm>
            <a:off x="3733800" y="4295001"/>
            <a:ext cx="3733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 avg monthly calls handled – 33,800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B090A946-114B-4C92-B607-95464D2DA479}"/>
              </a:ext>
            </a:extLst>
          </p:cNvPr>
          <p:cNvSpPr txBox="1"/>
          <p:nvPr/>
        </p:nvSpPr>
        <p:spPr>
          <a:xfrm>
            <a:off x="5029200" y="3087935"/>
            <a:ext cx="3733814" cy="277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FY19 avg monthly calls handled YTD – 46,600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A11BA7D-4DA7-46DC-B742-A1331AFE4F00}"/>
              </a:ext>
            </a:extLst>
          </p:cNvPr>
          <p:cNvCxnSpPr>
            <a:cxnSpLocks/>
          </p:cNvCxnSpPr>
          <p:nvPr/>
        </p:nvCxnSpPr>
        <p:spPr>
          <a:xfrm>
            <a:off x="4495800" y="3505200"/>
            <a:ext cx="4267200" cy="0"/>
          </a:xfrm>
          <a:prstGeom prst="line">
            <a:avLst/>
          </a:prstGeom>
          <a:ln w="381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2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3" grpId="0" build="p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ATL311 Service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38DF5D-F078-4F48-A72F-7709DEC25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051" y="142677"/>
            <a:ext cx="1261981" cy="1261981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CEBB479-6BAE-49CD-9C4E-4AAF8550D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CoA Internal Use Only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E5E04EA-C631-4169-942B-D7DFB8D242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480586"/>
              </p:ext>
            </p:extLst>
          </p:nvPr>
        </p:nvGraphicFramePr>
        <p:xfrm>
          <a:off x="-937119" y="1607745"/>
          <a:ext cx="9941442" cy="4028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9181555-BCE0-469F-BF74-99F27429D5AF}"/>
              </a:ext>
            </a:extLst>
          </p:cNvPr>
          <p:cNvSpPr txBox="1"/>
          <p:nvPr/>
        </p:nvSpPr>
        <p:spPr>
          <a:xfrm>
            <a:off x="1600200" y="5791200"/>
            <a:ext cx="6553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% of calls answered within 20 seconds</a:t>
            </a:r>
          </a:p>
          <a:p>
            <a:pPr algn="ctr"/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Nov/Dec impacted by 3 separate system and power outages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4ED2CE-2B49-49CA-B00E-65025FFFF18E}"/>
              </a:ext>
            </a:extLst>
          </p:cNvPr>
          <p:cNvCxnSpPr>
            <a:cxnSpLocks/>
          </p:cNvCxnSpPr>
          <p:nvPr/>
        </p:nvCxnSpPr>
        <p:spPr>
          <a:xfrm>
            <a:off x="2057400" y="2286000"/>
            <a:ext cx="6477000" cy="0"/>
          </a:xfrm>
          <a:prstGeom prst="line">
            <a:avLst/>
          </a:prstGeom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77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181CD-8852-4E49-BA04-64241866F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0" y="6388894"/>
            <a:ext cx="2350681" cy="365125"/>
          </a:xfrm>
        </p:spPr>
        <p:txBody>
          <a:bodyPr/>
          <a:lstStyle/>
          <a:p>
            <a:r>
              <a:rPr lang="en-US" dirty="0"/>
              <a:t>For CoA Internal Use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4FF6F-1102-4C8C-B613-9245E5368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CDE90E6-80F2-441E-BD07-6C846D554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1143000"/>
          </a:xfrm>
        </p:spPr>
        <p:txBody>
          <a:bodyPr>
            <a:noAutofit/>
          </a:bodyPr>
          <a:lstStyle/>
          <a:p>
            <a:r>
              <a:rPr lang="en-US" sz="3200" dirty="0"/>
              <a:t>Municipal Court </a:t>
            </a:r>
            <a:br>
              <a:rPr lang="en-US" sz="3200" dirty="0"/>
            </a:br>
            <a:r>
              <a:rPr lang="en-US" sz="3200" dirty="0"/>
              <a:t>Abandon Rate/Avg Speed of Answer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C02D83-95CF-4676-B182-7361C9B57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051" y="140811"/>
            <a:ext cx="1261981" cy="1261981"/>
          </a:xfrm>
          <a:prstGeom prst="rect">
            <a:avLst/>
          </a:prstGeom>
        </p:spPr>
      </p:pic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F1D027E6-4574-49FE-BC3A-A3C495E718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973227"/>
              </p:ext>
            </p:extLst>
          </p:nvPr>
        </p:nvGraphicFramePr>
        <p:xfrm>
          <a:off x="1" y="1541940"/>
          <a:ext cx="8647272" cy="4278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7581996-8D4B-4368-845C-7D7545CD7D18}"/>
              </a:ext>
            </a:extLst>
          </p:cNvPr>
          <p:cNvSpPr txBox="1"/>
          <p:nvPr/>
        </p:nvSpPr>
        <p:spPr>
          <a:xfrm>
            <a:off x="1600200" y="5791200"/>
            <a:ext cx="6553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Dramatic service improvement for Municipal Courts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0758AE4-6120-4FE5-9357-6373389761B0}"/>
              </a:ext>
            </a:extLst>
          </p:cNvPr>
          <p:cNvSpPr/>
          <p:nvPr/>
        </p:nvSpPr>
        <p:spPr>
          <a:xfrm>
            <a:off x="1663337" y="4812546"/>
            <a:ext cx="609600" cy="8202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1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795863-D70A-470D-B352-3AD3D18726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278" y="62616"/>
            <a:ext cx="1261872" cy="1261872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059EDF97-1A50-43CB-8E82-0BC185337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24600" y="6369605"/>
            <a:ext cx="2350681" cy="365125"/>
          </a:xfrm>
        </p:spPr>
        <p:txBody>
          <a:bodyPr/>
          <a:lstStyle/>
          <a:p>
            <a:r>
              <a:rPr lang="en-US" dirty="0"/>
              <a:t>For CoA Internal Use Only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277B38-5E29-4B51-8FC0-2BCD3247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C26F868-4116-482F-B206-39B9CB8637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867461"/>
              </p:ext>
            </p:extLst>
          </p:nvPr>
        </p:nvGraphicFramePr>
        <p:xfrm>
          <a:off x="685800" y="1499358"/>
          <a:ext cx="7772400" cy="4082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4">
            <a:extLst>
              <a:ext uri="{FF2B5EF4-FFF2-40B4-BE49-F238E27FC236}">
                <a16:creationId xmlns:a16="http://schemas.microsoft.com/office/drawing/2014/main" id="{3A5A144F-BFBC-472B-A163-38C8540F1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1143000"/>
          </a:xfrm>
        </p:spPr>
        <p:txBody>
          <a:bodyPr>
            <a:noAutofit/>
          </a:bodyPr>
          <a:lstStyle/>
          <a:p>
            <a:r>
              <a:rPr lang="en-US" sz="3200" dirty="0"/>
              <a:t>Workload By Department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AF6911-D933-471C-800E-7C68BDEF6284}"/>
              </a:ext>
            </a:extLst>
          </p:cNvPr>
          <p:cNvSpPr txBox="1"/>
          <p:nvPr/>
        </p:nvSpPr>
        <p:spPr>
          <a:xfrm>
            <a:off x="1600200" y="5791200"/>
            <a:ext cx="6553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Call volume + talk time percentage by department</a:t>
            </a:r>
          </a:p>
        </p:txBody>
      </p:sp>
    </p:spTree>
    <p:extLst>
      <p:ext uri="{BB962C8B-B14F-4D97-AF65-F5344CB8AC3E}">
        <p14:creationId xmlns:p14="http://schemas.microsoft.com/office/powerpoint/2010/main" val="1719624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E3DFE-55C0-4FD9-9D40-BF717441B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Departmental Collaboration &amp;</a:t>
            </a:r>
            <a:br>
              <a:rPr lang="en-US" sz="3200" dirty="0"/>
            </a:br>
            <a:r>
              <a:rPr lang="en-US" sz="3200" dirty="0"/>
              <a:t>Operational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64D6A-7350-4AC1-A224-F62B3CF48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2400" dirty="0">
                <a:solidFill>
                  <a:schemeClr val="tx2"/>
                </a:solidFill>
              </a:rPr>
              <a:t>Partnered with departments across the City on a wide range of issues and initiatives, including: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2000" dirty="0">
                <a:solidFill>
                  <a:schemeClr val="tx2"/>
                </a:solidFill>
              </a:rPr>
              <a:t>Operation Fix It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2000" dirty="0" err="1">
                <a:solidFill>
                  <a:schemeClr val="tx2"/>
                </a:solidFill>
              </a:rPr>
              <a:t>Dockless</a:t>
            </a:r>
            <a:r>
              <a:rPr lang="en-US" sz="2000" dirty="0">
                <a:solidFill>
                  <a:schemeClr val="tx2"/>
                </a:solidFill>
              </a:rPr>
              <a:t> mobility devices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2000" dirty="0">
                <a:solidFill>
                  <a:schemeClr val="tx2"/>
                </a:solidFill>
              </a:rPr>
              <a:t>DPW route changes and bulk scheduling process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2000" dirty="0">
                <a:solidFill>
                  <a:schemeClr val="tx2"/>
                </a:solidFill>
              </a:rPr>
              <a:t>DWM new service process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2000" dirty="0">
                <a:solidFill>
                  <a:schemeClr val="tx2"/>
                </a:solidFill>
              </a:rPr>
              <a:t>DPW / Code Enforcement complaints handling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2400" dirty="0">
                <a:solidFill>
                  <a:schemeClr val="tx2"/>
                </a:solidFill>
              </a:rPr>
              <a:t>Implemented post-call surveys earlier this month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63F094-2B60-440D-A557-54686CC04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051" y="140811"/>
            <a:ext cx="1261981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26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E3DFE-55C0-4FD9-9D40-BF717441B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ATL311 Mobile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64D6A-7350-4AC1-A224-F62B3CF48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2400" dirty="0">
                <a:solidFill>
                  <a:schemeClr val="tx2"/>
                </a:solidFill>
              </a:rPr>
              <a:t>Soft launch July 2018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2000" dirty="0">
                <a:solidFill>
                  <a:schemeClr val="tx2"/>
                </a:solidFill>
              </a:rPr>
              <a:t>DPW and Code Enforcement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2400" dirty="0">
                <a:solidFill>
                  <a:schemeClr val="tx2"/>
                </a:solidFill>
              </a:rPr>
              <a:t>Official launch October 2018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2400" dirty="0">
                <a:solidFill>
                  <a:schemeClr val="tx2"/>
                </a:solidFill>
              </a:rPr>
              <a:t>Phase II released February 2019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2000" dirty="0">
                <a:solidFill>
                  <a:schemeClr val="tx2"/>
                </a:solidFill>
              </a:rPr>
              <a:t>Spanish option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2000" dirty="0">
                <a:solidFill>
                  <a:schemeClr val="tx2"/>
                </a:solidFill>
              </a:rPr>
              <a:t>Ability to upload videos 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2000" dirty="0">
                <a:solidFill>
                  <a:schemeClr val="tx2"/>
                </a:solidFill>
              </a:rPr>
              <a:t>Enhanced mapping capabilities (intersections)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2400" dirty="0">
                <a:solidFill>
                  <a:schemeClr val="tx2"/>
                </a:solidFill>
              </a:rPr>
              <a:t>Over 6,500 downloads to-date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63F094-2B60-440D-A557-54686CC04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051" y="140811"/>
            <a:ext cx="1261981" cy="1261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1E5EA0-1918-4FCF-BFFE-0ABDBC947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333" y="1774826"/>
            <a:ext cx="1593708" cy="67833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DDC85E-8981-4635-B020-9C1576DE45A7}"/>
              </a:ext>
            </a:extLst>
          </p:cNvPr>
          <p:cNvSpPr txBox="1"/>
          <p:nvPr/>
        </p:nvSpPr>
        <p:spPr>
          <a:xfrm>
            <a:off x="1600200" y="5791200"/>
            <a:ext cx="6553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Potholes are the number 1 service request type</a:t>
            </a:r>
          </a:p>
        </p:txBody>
      </p:sp>
    </p:spTree>
    <p:extLst>
      <p:ext uri="{BB962C8B-B14F-4D97-AF65-F5344CB8AC3E}">
        <p14:creationId xmlns:p14="http://schemas.microsoft.com/office/powerpoint/2010/main" val="56020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E3DFE-55C0-4FD9-9D40-BF717441B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Community Outreach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64D6A-7350-4AC1-A224-F62B3CF48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endParaRPr lang="en-US" sz="2000" dirty="0">
              <a:solidFill>
                <a:schemeClr val="tx2"/>
              </a:solidFill>
            </a:endParaRPr>
          </a:p>
          <a:p>
            <a:pPr marL="109728" inden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None/>
              <a:defRPr/>
            </a:pPr>
            <a:r>
              <a:rPr lang="en-US" sz="2400" dirty="0">
                <a:solidFill>
                  <a:schemeClr val="tx2"/>
                </a:solidFill>
              </a:rPr>
              <a:t>Attended 60+ events across all City Council Districts (FY19 YTD)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63F094-2B60-440D-A557-54686CC04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051" y="140811"/>
            <a:ext cx="1261981" cy="12619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CC10A8-9C69-49F2-86DE-EB3774199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0613"/>
            <a:ext cx="4800600" cy="3600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9A6665-6CAD-46CE-8EA8-100EFCAE21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438400"/>
            <a:ext cx="3217069" cy="38896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988B84-E6C2-41BB-9318-009480FE48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962400"/>
            <a:ext cx="2665810" cy="28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968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ainstrmSe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130000" t="-95000" r="40000" b="21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40D51FC2E9724D832FE7A3D5ED7A1A" ma:contentTypeVersion="4" ma:contentTypeDescription="Create a new document." ma:contentTypeScope="" ma:versionID="889684bd85fcd8a0d78a03f8e67e006e">
  <xsd:schema xmlns:xsd="http://www.w3.org/2001/XMLSchema" xmlns:xs="http://www.w3.org/2001/XMLSchema" xmlns:p="http://schemas.microsoft.com/office/2006/metadata/properties" xmlns:ns2="9425043e-9e43-4b52-bdda-623b7bbcd2f4" xmlns:ns3="19d52010-7c8f-4ada-94af-0d27f9dd49db" targetNamespace="http://schemas.microsoft.com/office/2006/metadata/properties" ma:root="true" ma:fieldsID="8f668f5c26b10845c0015136e002239e" ns2:_="" ns3:_="">
    <xsd:import namespace="9425043e-9e43-4b52-bdda-623b7bbcd2f4"/>
    <xsd:import namespace="19d52010-7c8f-4ada-94af-0d27f9dd49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25043e-9e43-4b52-bdda-623b7bbcd2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d52010-7c8f-4ada-94af-0d27f9dd49d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0627CD-80A7-4F76-9925-D8D385D3D7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1AB5B2-1DBF-4621-987D-6A81B5FD7D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25043e-9e43-4b52-bdda-623b7bbcd2f4"/>
    <ds:schemaRef ds:uri="19d52010-7c8f-4ada-94af-0d27f9dd49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FAED6A-D7E5-41C7-9BB0-A07D194DA9F0}">
  <ds:schemaRefs>
    <ds:schemaRef ds:uri="9425043e-9e43-4b52-bdda-623b7bbcd2f4"/>
    <ds:schemaRef ds:uri="19d52010-7c8f-4ada-94af-0d27f9dd49db"/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371</Words>
  <Application>Microsoft Office PowerPoint</Application>
  <PresentationFormat>On-screen Show (4:3)</PresentationFormat>
  <Paragraphs>93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Lucida Sans Unicode</vt:lpstr>
      <vt:lpstr>Rockwell</vt:lpstr>
      <vt:lpstr>Verdana</vt:lpstr>
      <vt:lpstr>Wingdings 2</vt:lpstr>
      <vt:lpstr>Wingdings 3</vt:lpstr>
      <vt:lpstr>BrainstrmSess</vt:lpstr>
      <vt:lpstr>PowerPoint Presentation</vt:lpstr>
      <vt:lpstr>FY19 Overview To-Date</vt:lpstr>
      <vt:lpstr>ATL311 Call Volume</vt:lpstr>
      <vt:lpstr>ATL311 Service Level</vt:lpstr>
      <vt:lpstr>Municipal Court  Abandon Rate/Avg Speed of Answer</vt:lpstr>
      <vt:lpstr>Workload By Department</vt:lpstr>
      <vt:lpstr>Departmental Collaboration &amp; Operational Improvements</vt:lpstr>
      <vt:lpstr>ATL311 Mobile App</vt:lpstr>
      <vt:lpstr>Community Outreach</vt:lpstr>
      <vt:lpstr>ATL311 Social Media Campaigns</vt:lpstr>
      <vt:lpstr>ATL311 Social Media Service Requests </vt:lpstr>
      <vt:lpstr>ATL311 Social Media Compliments</vt:lpstr>
      <vt:lpstr>Employee Update</vt:lpstr>
      <vt:lpstr> One Source for City Services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2012-07-17T15:38:36Z</dcterms:created>
  <dcterms:modified xsi:type="dcterms:W3CDTF">2019-03-27T14:14:34Z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TC101671239990</vt:lpwstr>
  </property>
  <property fmtid="{D5CDD505-2E9C-101B-9397-08002B2CF9AE}" pid="3" name="ContentTypeId">
    <vt:lpwstr>0x010100CE40D51FC2E9724D832FE7A3D5ED7A1A</vt:lpwstr>
  </property>
  <property fmtid="{D5CDD505-2E9C-101B-9397-08002B2CF9AE}" pid="4" name="_dlc_DocIdItemGuid">
    <vt:lpwstr>5e54419f-51d5-4e11-b1f3-e1d3151cc034</vt:lpwstr>
  </property>
</Properties>
</file>