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9" r:id="rId2"/>
    <p:sldId id="257" r:id="rId3"/>
    <p:sldId id="270" r:id="rId4"/>
    <p:sldId id="289" r:id="rId5"/>
    <p:sldId id="290" r:id="rId6"/>
    <p:sldId id="260" r:id="rId7"/>
    <p:sldId id="259" r:id="rId8"/>
    <p:sldId id="265" r:id="rId9"/>
    <p:sldId id="2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C"/>
    <a:srgbClr val="00A7E1"/>
    <a:srgbClr val="00A7E2"/>
    <a:srgbClr val="EE1846"/>
    <a:srgbClr val="90A4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03"/>
  </p:normalViewPr>
  <p:slideViewPr>
    <p:cSldViewPr snapToGrid="0" snapToObjects="1">
      <p:cViewPr varScale="1">
        <p:scale>
          <a:sx n="108" d="100"/>
          <a:sy n="108" d="100"/>
        </p:scale>
        <p:origin x="7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1"/>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1"/>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0180381579612"/>
          <c:y val="6.0150388889271614E-2"/>
          <c:w val="0.65230586902620513"/>
          <c:h val="0.8796992222214568"/>
        </c:manualLayout>
      </c:layout>
      <c:doughnutChart>
        <c:varyColors val="1"/>
        <c:ser>
          <c:idx val="0"/>
          <c:order val="0"/>
          <c:spPr>
            <a:solidFill>
              <a:srgbClr val="00A7E1"/>
            </a:solidFill>
          </c:spPr>
          <c:dPt>
            <c:idx val="0"/>
            <c:bubble3D val="0"/>
            <c:spPr>
              <a:solidFill>
                <a:srgbClr val="00A7E1"/>
              </a:solidFill>
              <a:ln w="19050">
                <a:solidFill>
                  <a:schemeClr val="lt1"/>
                </a:solidFill>
              </a:ln>
              <a:effectLst/>
            </c:spPr>
            <c:extLst>
              <c:ext xmlns:c16="http://schemas.microsoft.com/office/drawing/2014/chart" uri="{C3380CC4-5D6E-409C-BE32-E72D297353CC}">
                <c16:uniqueId val="{00000001-9514-4BA3-9331-55AD082ECFE5}"/>
              </c:ext>
            </c:extLst>
          </c:dPt>
          <c:dPt>
            <c:idx val="1"/>
            <c:bubble3D val="0"/>
            <c:spPr>
              <a:solidFill>
                <a:schemeClr val="bg1"/>
              </a:solidFill>
              <a:ln w="6350">
                <a:noFill/>
              </a:ln>
              <a:effectLst/>
            </c:spPr>
            <c:extLst>
              <c:ext xmlns:c16="http://schemas.microsoft.com/office/drawing/2014/chart" uri="{C3380CC4-5D6E-409C-BE32-E72D297353CC}">
                <c16:uniqueId val="{00000003-9514-4BA3-9331-55AD082ECFE5}"/>
              </c:ext>
            </c:extLst>
          </c:dPt>
          <c:val>
            <c:numRef>
              <c:f>Sheet1!$B$2:$B$3</c:f>
              <c:numCache>
                <c:formatCode>General</c:formatCode>
                <c:ptCount val="2"/>
                <c:pt idx="0">
                  <c:v>0.8</c:v>
                </c:pt>
                <c:pt idx="1">
                  <c:v>0.2</c:v>
                </c:pt>
              </c:numCache>
            </c:numRef>
          </c:val>
          <c:extLst>
            <c:ext xmlns:c16="http://schemas.microsoft.com/office/drawing/2014/chart" uri="{C3380CC4-5D6E-409C-BE32-E72D297353CC}">
              <c16:uniqueId val="{00000004-9514-4BA3-9331-55AD082ECFE5}"/>
            </c:ext>
          </c:extLst>
        </c:ser>
        <c:dLbls>
          <c:showLegendKey val="0"/>
          <c:showVal val="0"/>
          <c:showCatName val="0"/>
          <c:showSerName val="0"/>
          <c:showPercent val="0"/>
          <c:showBubbleSize val="0"/>
          <c:showLeaderLines val="1"/>
        </c:dLbls>
        <c:firstSliceAng val="1"/>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A7E1"/>
              </a:solidFill>
              <a:ln w="19050">
                <a:solidFill>
                  <a:schemeClr val="lt1"/>
                </a:solidFill>
              </a:ln>
              <a:effectLst/>
            </c:spPr>
            <c:extLst>
              <c:ext xmlns:c16="http://schemas.microsoft.com/office/drawing/2014/chart" uri="{C3380CC4-5D6E-409C-BE32-E72D297353CC}">
                <c16:uniqueId val="{00000001-7CBE-4255-8023-7B7D13111717}"/>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7CBE-4255-8023-7B7D13111717}"/>
              </c:ext>
            </c:extLst>
          </c:dPt>
          <c:val>
            <c:numRef>
              <c:f>Sheet1!$A$2:$A$3</c:f>
              <c:numCache>
                <c:formatCode>General</c:formatCode>
                <c:ptCount val="2"/>
                <c:pt idx="0" formatCode="0%">
                  <c:v>0.74</c:v>
                </c:pt>
                <c:pt idx="1">
                  <c:v>0.26</c:v>
                </c:pt>
              </c:numCache>
            </c:numRef>
          </c:val>
          <c:extLst>
            <c:ext xmlns:c16="http://schemas.microsoft.com/office/drawing/2014/chart" uri="{C3380CC4-5D6E-409C-BE32-E72D297353CC}">
              <c16:uniqueId val="{00000004-7CBE-4255-8023-7B7D13111717}"/>
            </c:ext>
          </c:extLst>
        </c:ser>
        <c:dLbls>
          <c:showLegendKey val="0"/>
          <c:showVal val="0"/>
          <c:showCatName val="0"/>
          <c:showSerName val="0"/>
          <c:showPercent val="0"/>
          <c:showBubbleSize val="0"/>
          <c:showLeaderLines val="1"/>
        </c:dLbls>
        <c:firstSliceAng val="1"/>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14428404782736E-2"/>
          <c:y val="0.10105981946698375"/>
          <c:w val="0.98341331135884935"/>
          <c:h val="0.89688870312758218"/>
        </c:manualLayout>
      </c:layout>
      <c:barChart>
        <c:barDir val="col"/>
        <c:grouping val="clustered"/>
        <c:varyColors val="0"/>
        <c:ser>
          <c:idx val="0"/>
          <c:order val="0"/>
          <c:tx>
            <c:strRef>
              <c:f>Sheet1!$C$1</c:f>
              <c:strCache>
                <c:ptCount val="1"/>
                <c:pt idx="0">
                  <c:v>Space</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FCC-4620-9E0A-2304AF2D4C2D}"/>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CC-4620-9E0A-2304AF2D4C2D}"/>
                </c:ext>
              </c:extLst>
            </c:dLbl>
            <c:dLbl>
              <c:idx val="2"/>
              <c:tx>
                <c:rich>
                  <a:bodyPr rot="0" spcFirstLastPara="1" vertOverflow="ellipsis" vert="horz" wrap="square" lIns="38100" tIns="19050" rIns="38100" bIns="19050" anchor="ctr" anchorCtr="1">
                    <a:noAutofit/>
                  </a:bodyPr>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fld id="{FA6FA83F-BA02-45D3-8E46-55D84091FEB5}" type="CELLRANGE">
                      <a:rPr lang="en-US" sz="1600" b="0" cap="none" spc="0">
                        <a:ln w="0"/>
                        <a:solidFill>
                          <a:schemeClr val="tx1"/>
                        </a:solidFill>
                        <a:effectLst>
                          <a:outerShdw blurRad="38100" dist="19050" dir="2700000" algn="tl" rotWithShape="0">
                            <a:schemeClr val="dk1">
                              <a:alpha val="40000"/>
                            </a:schemeClr>
                          </a:outerShdw>
                        </a:effectLst>
                      </a:rPr>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t>[CELLRANGE]</a:t>
                    </a:fld>
                    <a:endParaRPr lang="en-US"/>
                  </a:p>
                </c:rich>
              </c:tx>
              <c:spPr>
                <a:solidFill>
                  <a:schemeClr val="lt1"/>
                </a:solidFill>
                <a:ln w="12700" cap="flat" cmpd="sng" algn="ctr">
                  <a:solidFill>
                    <a:schemeClr val="accent1"/>
                  </a:solidFill>
                  <a:prstDash val="solid"/>
                  <a:miter lim="800000"/>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2-6FCC-4620-9E0A-2304AF2D4C2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CC-4620-9E0A-2304AF2D4C2D}"/>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CC-4620-9E0A-2304AF2D4C2D}"/>
                </c:ext>
              </c:extLst>
            </c:dLbl>
            <c:dLbl>
              <c:idx val="5"/>
              <c:tx>
                <c:rich>
                  <a:bodyPr/>
                  <a:lstStyle/>
                  <a:p>
                    <a:fld id="{E84C29F8-F75D-4D9E-8E1E-6E95447479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FCC-4620-9E0A-2304AF2D4C2D}"/>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CC-4620-9E0A-2304AF2D4C2D}"/>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CC-4620-9E0A-2304AF2D4C2D}"/>
                </c:ext>
              </c:extLst>
            </c:dLbl>
            <c:dLbl>
              <c:idx val="8"/>
              <c:tx>
                <c:rich>
                  <a:bodyPr/>
                  <a:lstStyle/>
                  <a:p>
                    <a:fld id="{514676D0-F60D-4596-9D7D-78721A225D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FCC-4620-9E0A-2304AF2D4C2D}"/>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CC-4620-9E0A-2304AF2D4C2D}"/>
                </c:ext>
              </c:extLst>
            </c:dLbl>
            <c:dLbl>
              <c:idx val="10"/>
              <c:tx>
                <c:rich>
                  <a:bodyPr/>
                  <a:lstStyle/>
                  <a:p>
                    <a:fld id="{0B34C714-F9A7-41AF-BC11-FA3C9DC9EC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FCC-4620-9E0A-2304AF2D4C2D}"/>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CC-4620-9E0A-2304AF2D4C2D}"/>
                </c:ext>
              </c:extLst>
            </c:dLbl>
            <c:dLbl>
              <c:idx val="12"/>
              <c:tx>
                <c:rich>
                  <a:bodyPr/>
                  <a:lstStyle/>
                  <a:p>
                    <a:fld id="{BF809B7B-A76C-473B-8C86-9330206FC48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FCC-4620-9E0A-2304AF2D4C2D}"/>
                </c:ext>
              </c:extLst>
            </c:dLbl>
            <c:dLbl>
              <c:idx val="13"/>
              <c:tx>
                <c:rich>
                  <a:bodyPr/>
                  <a:lstStyle/>
                  <a:p>
                    <a:fld id="{3CF6E816-DA25-43CD-AEF0-2BECBC3E2F4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FCC-4620-9E0A-2304AF2D4C2D}"/>
                </c:ext>
              </c:extLst>
            </c:dLbl>
            <c:dLbl>
              <c:idx val="14"/>
              <c:tx>
                <c:rich>
                  <a:bodyPr/>
                  <a:lstStyle/>
                  <a:p>
                    <a:fld id="{B6FEDEB9-CED8-4DFC-8742-7891824433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FCC-4620-9E0A-2304AF2D4C2D}"/>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CC-4620-9E0A-2304AF2D4C2D}"/>
                </c:ext>
              </c:extLst>
            </c:dLbl>
            <c:dLbl>
              <c:idx val="16"/>
              <c:tx>
                <c:rich>
                  <a:bodyPr/>
                  <a:lstStyle/>
                  <a:p>
                    <a:fld id="{64B11887-273C-4BB5-ADCC-FDD105D0DB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FCC-4620-9E0A-2304AF2D4C2D}"/>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9525" cap="flat" cmpd="sng" algn="ctr">
                <a:solidFill>
                  <a:srgbClr val="00A7E1"/>
                </a:solidFill>
                <a:round/>
              </a:ln>
              <a:effectLst/>
            </c:spPr>
          </c:errBars>
          <c:cat>
            <c:numRef>
              <c:f>Sheet1!$A$2:$B$18</c:f>
              <c:numCache>
                <c:formatCode>mmm\-yy</c:formatCode>
                <c:ptCount val="17"/>
                <c:pt idx="0">
                  <c:v>43101</c:v>
                </c:pt>
                <c:pt idx="1">
                  <c:v>43132</c:v>
                </c:pt>
                <c:pt idx="2">
                  <c:v>43160</c:v>
                </c:pt>
                <c:pt idx="3">
                  <c:v>43191</c:v>
                </c:pt>
                <c:pt idx="4">
                  <c:v>43221</c:v>
                </c:pt>
                <c:pt idx="5">
                  <c:v>43466</c:v>
                </c:pt>
                <c:pt idx="6">
                  <c:v>43497</c:v>
                </c:pt>
                <c:pt idx="7">
                  <c:v>43525</c:v>
                </c:pt>
                <c:pt idx="8">
                  <c:v>43556</c:v>
                </c:pt>
                <c:pt idx="9">
                  <c:v>43586</c:v>
                </c:pt>
                <c:pt idx="10">
                  <c:v>43617</c:v>
                </c:pt>
                <c:pt idx="11">
                  <c:v>43647</c:v>
                </c:pt>
                <c:pt idx="12">
                  <c:v>43831</c:v>
                </c:pt>
                <c:pt idx="13">
                  <c:v>43891</c:v>
                </c:pt>
                <c:pt idx="14">
                  <c:v>43922</c:v>
                </c:pt>
                <c:pt idx="15">
                  <c:v>43952</c:v>
                </c:pt>
                <c:pt idx="16">
                  <c:v>43983</c:v>
                </c:pt>
              </c:numCache>
              <c:extLst/>
            </c:numRef>
          </c:cat>
          <c:val>
            <c:numRef>
              <c:f>Sheet1!$C$2:$C$18</c:f>
              <c:numCache>
                <c:formatCode>General</c:formatCode>
                <c:ptCount val="17"/>
                <c:pt idx="0">
                  <c:v>0</c:v>
                </c:pt>
                <c:pt idx="2">
                  <c:v>2</c:v>
                </c:pt>
                <c:pt idx="5">
                  <c:v>4</c:v>
                </c:pt>
                <c:pt idx="8">
                  <c:v>-3</c:v>
                </c:pt>
                <c:pt idx="10">
                  <c:v>6</c:v>
                </c:pt>
                <c:pt idx="12">
                  <c:v>5</c:v>
                </c:pt>
                <c:pt idx="13">
                  <c:v>-6</c:v>
                </c:pt>
                <c:pt idx="14">
                  <c:v>4</c:v>
                </c:pt>
                <c:pt idx="16">
                  <c:v>2</c:v>
                </c:pt>
              </c:numCache>
            </c:numRef>
          </c:val>
          <c:extLst>
            <c:ext xmlns:c15="http://schemas.microsoft.com/office/drawing/2012/chart" uri="{02D57815-91ED-43cb-92C2-25804820EDAC}">
              <c15:datalabelsRange>
                <c15:f>Sheet1!$B$2:$B$18</c15:f>
                <c15:dlblRangeCache>
                  <c:ptCount val="17"/>
                  <c:pt idx="0">
                    <c:v>test</c:v>
                  </c:pt>
                  <c:pt idx="2">
                    <c:v>Preparation Phase and LUCA Process</c:v>
                  </c:pt>
                  <c:pt idx="5">
                    <c:v>Formation of Complete Count Committee</c:v>
                  </c:pt>
                  <c:pt idx="8">
                    <c:v>One Year Launch and Education Phase</c:v>
                  </c:pt>
                  <c:pt idx="10">
                    <c:v>Education Phase</c:v>
                  </c:pt>
                  <c:pt idx="12">
                    <c:v>Awareness Phase</c:v>
                  </c:pt>
                  <c:pt idx="13">
                    <c:v>Motivation</c:v>
                  </c:pt>
                  <c:pt idx="14">
                    <c:v>Census Day</c:v>
                  </c:pt>
                  <c:pt idx="16">
                    <c:v>Followo-up</c:v>
                  </c:pt>
                </c15:dlblRangeCache>
              </c15:datalabelsRange>
            </c:ext>
            <c:ext xmlns:c16="http://schemas.microsoft.com/office/drawing/2014/chart" uri="{C3380CC4-5D6E-409C-BE32-E72D297353CC}">
              <c16:uniqueId val="{00000011-6FCC-4620-9E0A-2304AF2D4C2D}"/>
            </c:ext>
          </c:extLst>
        </c:ser>
        <c:dLbls>
          <c:showLegendKey val="0"/>
          <c:showVal val="0"/>
          <c:showCatName val="0"/>
          <c:showSerName val="0"/>
          <c:showPercent val="0"/>
          <c:showBubbleSize val="0"/>
        </c:dLbls>
        <c:gapWidth val="219"/>
        <c:overlap val="-27"/>
        <c:axId val="706376040"/>
        <c:axId val="706375712"/>
      </c:barChart>
      <c:dateAx>
        <c:axId val="706376040"/>
        <c:scaling>
          <c:orientation val="minMax"/>
          <c:max val="43952"/>
        </c:scaling>
        <c:delete val="0"/>
        <c:axPos val="b"/>
        <c:numFmt formatCode="mmm\-yy" sourceLinked="1"/>
        <c:majorTickMark val="out"/>
        <c:minorTickMark val="none"/>
        <c:tickLblPos val="nextTo"/>
        <c:spPr>
          <a:noFill/>
          <a:ln w="76200" cap="flat" cmpd="sng" algn="ctr">
            <a:solidFill>
              <a:srgbClr val="00A7E1"/>
            </a:solidFill>
            <a:prstDash val="solid"/>
            <a:round/>
            <a:headEnd type="none" w="med" len="med"/>
            <a:tailEnd type="arrow" w="med" len="me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06375712"/>
        <c:crosses val="autoZero"/>
        <c:auto val="1"/>
        <c:lblOffset val="100"/>
        <c:baseTimeUnit val="months"/>
        <c:majorUnit val="3"/>
        <c:majorTimeUnit val="months"/>
      </c:dateAx>
      <c:valAx>
        <c:axId val="706375712"/>
        <c:scaling>
          <c:orientation val="minMax"/>
        </c:scaling>
        <c:delete val="1"/>
        <c:axPos val="l"/>
        <c:numFmt formatCode="General" sourceLinked="1"/>
        <c:majorTickMark val="out"/>
        <c:minorTickMark val="none"/>
        <c:tickLblPos val="nextTo"/>
        <c:crossAx val="706376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486AC-129E-774A-AF5F-F2459D73AC95}"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556E6-CE50-D044-87E6-34BF3952E383}" type="slidenum">
              <a:rPr lang="en-US" smtClean="0"/>
              <a:t>‹#›</a:t>
            </a:fld>
            <a:endParaRPr lang="en-US"/>
          </a:p>
        </p:txBody>
      </p:sp>
    </p:spTree>
    <p:extLst>
      <p:ext uri="{BB962C8B-B14F-4D97-AF65-F5344CB8AC3E}">
        <p14:creationId xmlns:p14="http://schemas.microsoft.com/office/powerpoint/2010/main" val="54075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1556E6-CE50-D044-87E6-34BF3952E383}" type="slidenum">
              <a:rPr lang="en-US" smtClean="0"/>
              <a:t>1</a:t>
            </a:fld>
            <a:endParaRPr lang="en-US"/>
          </a:p>
        </p:txBody>
      </p:sp>
    </p:spTree>
    <p:extLst>
      <p:ext uri="{BB962C8B-B14F-4D97-AF65-F5344CB8AC3E}">
        <p14:creationId xmlns:p14="http://schemas.microsoft.com/office/powerpoint/2010/main" val="268724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1556E6-CE50-D044-87E6-34BF3952E383}" type="slidenum">
              <a:rPr lang="en-US" smtClean="0"/>
              <a:t>2</a:t>
            </a:fld>
            <a:endParaRPr lang="en-US"/>
          </a:p>
        </p:txBody>
      </p:sp>
    </p:spTree>
    <p:extLst>
      <p:ext uri="{BB962C8B-B14F-4D97-AF65-F5344CB8AC3E}">
        <p14:creationId xmlns:p14="http://schemas.microsoft.com/office/powerpoint/2010/main" val="322295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1556E6-CE50-D044-87E6-34BF3952E383}" type="slidenum">
              <a:rPr lang="en-US" smtClean="0"/>
              <a:t>7</a:t>
            </a:fld>
            <a:endParaRPr lang="en-US"/>
          </a:p>
        </p:txBody>
      </p:sp>
    </p:spTree>
    <p:extLst>
      <p:ext uri="{BB962C8B-B14F-4D97-AF65-F5344CB8AC3E}">
        <p14:creationId xmlns:p14="http://schemas.microsoft.com/office/powerpoint/2010/main" val="322469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5BAF-A287-C94E-87C6-65517F1BC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184663-B986-4D43-B1AE-6940A74FC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77F2D-A9BC-494E-931A-AC5A2F64A987}"/>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5" name="Footer Placeholder 4">
            <a:extLst>
              <a:ext uri="{FF2B5EF4-FFF2-40B4-BE49-F238E27FC236}">
                <a16:creationId xmlns:a16="http://schemas.microsoft.com/office/drawing/2014/main" id="{9E596EAF-074E-954D-BDE5-983864D47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E531A-B1E7-BF4C-B496-FCE5EAD37382}"/>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372438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EAE3-575C-354A-97C6-821DCEC51F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9B0A2D-3F4E-BA4A-A32A-3608841928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F4FAE-44ED-8A40-9353-ABD8499B5E7D}"/>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5" name="Footer Placeholder 4">
            <a:extLst>
              <a:ext uri="{FF2B5EF4-FFF2-40B4-BE49-F238E27FC236}">
                <a16:creationId xmlns:a16="http://schemas.microsoft.com/office/drawing/2014/main" id="{4DE45719-A116-CC4D-97CB-2D23C18FE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85061-F8BC-D241-AEAE-C094C068D991}"/>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329784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144DE-23EA-B94E-B401-2F4D181041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2050D9-5657-214A-9080-522E9E2E67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BE6A1-98F2-0B40-BAA0-7F3FCAF5CB41}"/>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5" name="Footer Placeholder 4">
            <a:extLst>
              <a:ext uri="{FF2B5EF4-FFF2-40B4-BE49-F238E27FC236}">
                <a16:creationId xmlns:a16="http://schemas.microsoft.com/office/drawing/2014/main" id="{EC78C395-F8FF-2248-A1DC-FE9D929D4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B8740-0414-4E4E-BE98-1DC17B098C7F}"/>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11613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6FF2-906D-8148-971E-3426F159E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1EA78-9565-FC45-AA2D-AA6D869177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FA325-7F51-8043-B0CA-60A3A9E90F0C}"/>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5" name="Footer Placeholder 4">
            <a:extLst>
              <a:ext uri="{FF2B5EF4-FFF2-40B4-BE49-F238E27FC236}">
                <a16:creationId xmlns:a16="http://schemas.microsoft.com/office/drawing/2014/main" id="{750C1464-34B2-A745-9896-430FCC184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B0D05-E359-4F49-A3E2-7D5BC61399E7}"/>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147215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F3-5A35-D04F-994C-5404AE19CC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8C961C-B3F8-5445-9112-B22F1AB57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D5BE8B-2145-DB47-8BCE-75869F93C514}"/>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5" name="Footer Placeholder 4">
            <a:extLst>
              <a:ext uri="{FF2B5EF4-FFF2-40B4-BE49-F238E27FC236}">
                <a16:creationId xmlns:a16="http://schemas.microsoft.com/office/drawing/2014/main" id="{493EC3E6-A302-0245-A1B3-94FFED8EC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5F328-91ED-1E48-9910-015E6DEBF615}"/>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332609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1A1B-A16A-0F41-AAFA-2B00654EC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555D8-7688-AA40-A9D8-CD9BB9790C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CC177E-2672-8E4A-80F7-5547B21F88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093683-9369-4D44-BC98-E707B50F2EF4}"/>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6" name="Footer Placeholder 5">
            <a:extLst>
              <a:ext uri="{FF2B5EF4-FFF2-40B4-BE49-F238E27FC236}">
                <a16:creationId xmlns:a16="http://schemas.microsoft.com/office/drawing/2014/main" id="{32FECAB5-174B-264F-BA22-E57601C65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FCA33-92B5-174A-8AD9-352145C7BA11}"/>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96338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9111-59C9-B943-8882-3F9DED6303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70B0B6-B60D-6C40-A5ED-5470867AA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1966F4-0F2F-2F47-908D-E27DEFB160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79B4F9-E2CD-0C40-B1B3-8A555E806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6D3369-88A6-C044-AAFB-6039A7709B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308C3-440B-484D-953E-6B0037A0901D}"/>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8" name="Footer Placeholder 7">
            <a:extLst>
              <a:ext uri="{FF2B5EF4-FFF2-40B4-BE49-F238E27FC236}">
                <a16:creationId xmlns:a16="http://schemas.microsoft.com/office/drawing/2014/main" id="{4A222C4F-61D6-3347-9874-1CDB21BAA9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08D37-F215-EF4F-B992-604C7E2B24CB}"/>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293663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0D69-91F3-2247-9413-5DE3C01BF6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661FF-0EA1-0F4E-8D37-E598C84BABB9}"/>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4" name="Footer Placeholder 3">
            <a:extLst>
              <a:ext uri="{FF2B5EF4-FFF2-40B4-BE49-F238E27FC236}">
                <a16:creationId xmlns:a16="http://schemas.microsoft.com/office/drawing/2014/main" id="{E4EB6B35-0A00-8748-9873-BBF15D357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BAC66C-B271-0D4A-9743-C128F8E064A9}"/>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13135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A30B6-3C93-7647-A802-01440887815E}"/>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3" name="Footer Placeholder 2">
            <a:extLst>
              <a:ext uri="{FF2B5EF4-FFF2-40B4-BE49-F238E27FC236}">
                <a16:creationId xmlns:a16="http://schemas.microsoft.com/office/drawing/2014/main" id="{99BA9A25-1A9C-F644-86ED-0003BDA43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24196-ECD0-A24D-800E-A42F776F9980}"/>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36493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534A-2EB0-BA4B-B48B-E0AD8E1CF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9B8175-0587-AC48-9EAD-1FB83AD64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69D2C-ADD1-D443-95F0-8BB8C1AA9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085E13-ABA3-A54A-BBD1-6A29A27F479E}"/>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6" name="Footer Placeholder 5">
            <a:extLst>
              <a:ext uri="{FF2B5EF4-FFF2-40B4-BE49-F238E27FC236}">
                <a16:creationId xmlns:a16="http://schemas.microsoft.com/office/drawing/2014/main" id="{B3A766DD-E1F0-354E-B20B-AF19C63B9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40395-081E-9F4D-9E29-F3C5AF31CA44}"/>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206381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D455-9475-8F45-BC3E-0E57BB164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0A90E-4C0D-E143-934E-2FF2FBC5C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36CDC2-94A9-0F44-AA78-1DA1087D6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E4C15F-C755-C34A-A1DE-16157CCC066E}"/>
              </a:ext>
            </a:extLst>
          </p:cNvPr>
          <p:cNvSpPr>
            <a:spLocks noGrp="1"/>
          </p:cNvSpPr>
          <p:nvPr>
            <p:ph type="dt" sz="half" idx="10"/>
          </p:nvPr>
        </p:nvSpPr>
        <p:spPr/>
        <p:txBody>
          <a:bodyPr/>
          <a:lstStyle/>
          <a:p>
            <a:fld id="{79E13CD6-8B3A-8642-AD90-975B9F66AD93}" type="datetimeFigureOut">
              <a:rPr lang="en-US" smtClean="0"/>
              <a:t>3/27/2019</a:t>
            </a:fld>
            <a:endParaRPr lang="en-US"/>
          </a:p>
        </p:txBody>
      </p:sp>
      <p:sp>
        <p:nvSpPr>
          <p:cNvPr id="6" name="Footer Placeholder 5">
            <a:extLst>
              <a:ext uri="{FF2B5EF4-FFF2-40B4-BE49-F238E27FC236}">
                <a16:creationId xmlns:a16="http://schemas.microsoft.com/office/drawing/2014/main" id="{B3BCDCD7-AC78-6540-B35A-3658E1A22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89EE6-49E6-7943-A6FB-A499DC983D1D}"/>
              </a:ext>
            </a:extLst>
          </p:cNvPr>
          <p:cNvSpPr>
            <a:spLocks noGrp="1"/>
          </p:cNvSpPr>
          <p:nvPr>
            <p:ph type="sldNum" sz="quarter" idx="12"/>
          </p:nvPr>
        </p:nvSpPr>
        <p:spPr/>
        <p:txBody>
          <a:bodyPr/>
          <a:lstStyle/>
          <a:p>
            <a:fld id="{1D203087-E754-D441-B92C-FF8E91A04730}" type="slidenum">
              <a:rPr lang="en-US" smtClean="0"/>
              <a:t>‹#›</a:t>
            </a:fld>
            <a:endParaRPr lang="en-US"/>
          </a:p>
        </p:txBody>
      </p:sp>
    </p:spTree>
    <p:extLst>
      <p:ext uri="{BB962C8B-B14F-4D97-AF65-F5344CB8AC3E}">
        <p14:creationId xmlns:p14="http://schemas.microsoft.com/office/powerpoint/2010/main" val="56375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E4B47-C909-AD4B-B73A-901B46545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00949-EE44-C449-B608-5C3BDC52A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8DE39-B894-ED4E-96E3-FA549ACFB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13CD6-8B3A-8642-AD90-975B9F66AD93}" type="datetimeFigureOut">
              <a:rPr lang="en-US" smtClean="0"/>
              <a:t>3/27/2019</a:t>
            </a:fld>
            <a:endParaRPr lang="en-US"/>
          </a:p>
        </p:txBody>
      </p:sp>
      <p:sp>
        <p:nvSpPr>
          <p:cNvPr id="5" name="Footer Placeholder 4">
            <a:extLst>
              <a:ext uri="{FF2B5EF4-FFF2-40B4-BE49-F238E27FC236}">
                <a16:creationId xmlns:a16="http://schemas.microsoft.com/office/drawing/2014/main" id="{A6217DE5-9C5C-0143-8D71-842B4FC9A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9AF72F-8F1A-8648-92B3-0DA8BBBC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03087-E754-D441-B92C-FF8E91A04730}" type="slidenum">
              <a:rPr lang="en-US" smtClean="0"/>
              <a:t>‹#›</a:t>
            </a:fld>
            <a:endParaRPr lang="en-US"/>
          </a:p>
        </p:txBody>
      </p:sp>
    </p:spTree>
    <p:extLst>
      <p:ext uri="{BB962C8B-B14F-4D97-AF65-F5344CB8AC3E}">
        <p14:creationId xmlns:p14="http://schemas.microsoft.com/office/powerpoint/2010/main" val="247239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82131-9685-EB4A-8AA4-E0EB244D8896}"/>
              </a:ext>
            </a:extLst>
          </p:cNvPr>
          <p:cNvSpPr/>
          <p:nvPr/>
        </p:nvSpPr>
        <p:spPr>
          <a:xfrm>
            <a:off x="-1" y="0"/>
            <a:ext cx="343102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5E148C-9F6C-B044-9838-8EE138F94845}"/>
              </a:ext>
            </a:extLst>
          </p:cNvPr>
          <p:cNvPicPr>
            <a:picLocks noChangeAspect="1"/>
          </p:cNvPicPr>
          <p:nvPr/>
        </p:nvPicPr>
        <p:blipFill>
          <a:blip r:embed="rId3"/>
          <a:stretch>
            <a:fillRect/>
          </a:stretch>
        </p:blipFill>
        <p:spPr>
          <a:xfrm>
            <a:off x="6858000" y="1828800"/>
            <a:ext cx="4389120" cy="3657600"/>
          </a:xfrm>
          <a:prstGeom prst="rect">
            <a:avLst/>
          </a:prstGeom>
        </p:spPr>
      </p:pic>
      <p:pic>
        <p:nvPicPr>
          <p:cNvPr id="5" name="Picture 4" descr="A view of a city with tall buildings in the background&#10;&#10;Description automatically generated">
            <a:extLst>
              <a:ext uri="{FF2B5EF4-FFF2-40B4-BE49-F238E27FC236}">
                <a16:creationId xmlns:a16="http://schemas.microsoft.com/office/drawing/2014/main" id="{D63007F2-AD79-4243-9D0F-472301239103}"/>
              </a:ext>
            </a:extLst>
          </p:cNvPr>
          <p:cNvPicPr>
            <a:picLocks noChangeAspect="1"/>
          </p:cNvPicPr>
          <p:nvPr/>
        </p:nvPicPr>
        <p:blipFill rotWithShape="1">
          <a:blip r:embed="rId4"/>
          <a:srcRect l="11319" r="34198"/>
          <a:stretch/>
        </p:blipFill>
        <p:spPr>
          <a:xfrm>
            <a:off x="0" y="1327150"/>
            <a:ext cx="6096000" cy="4203700"/>
          </a:xfrm>
          <a:prstGeom prst="rect">
            <a:avLst/>
          </a:prstGeom>
        </p:spPr>
      </p:pic>
    </p:spTree>
    <p:extLst>
      <p:ext uri="{BB962C8B-B14F-4D97-AF65-F5344CB8AC3E}">
        <p14:creationId xmlns:p14="http://schemas.microsoft.com/office/powerpoint/2010/main" val="320826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F0721-003A-484F-A21C-4FA1BE4AB9ED}"/>
              </a:ext>
            </a:extLst>
          </p:cNvPr>
          <p:cNvSpPr/>
          <p:nvPr/>
        </p:nvSpPr>
        <p:spPr>
          <a:xfrm>
            <a:off x="6172200" y="1600200"/>
            <a:ext cx="6016752" cy="3657600"/>
          </a:xfrm>
          <a:prstGeom prst="rect">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lumMod val="85000"/>
                </a:schemeClr>
              </a:solidFill>
              <a:latin typeface="Helvetica Light" panose="020B0403020202020204" pitchFamily="34" charset="0"/>
            </a:endParaRPr>
          </a:p>
        </p:txBody>
      </p:sp>
      <p:sp>
        <p:nvSpPr>
          <p:cNvPr id="2" name="TextBox 1">
            <a:extLst>
              <a:ext uri="{FF2B5EF4-FFF2-40B4-BE49-F238E27FC236}">
                <a16:creationId xmlns:a16="http://schemas.microsoft.com/office/drawing/2014/main" id="{4551A3D8-6216-1E42-96D3-F386EE19C080}"/>
              </a:ext>
            </a:extLst>
          </p:cNvPr>
          <p:cNvSpPr txBox="1"/>
          <p:nvPr/>
        </p:nvSpPr>
        <p:spPr>
          <a:xfrm>
            <a:off x="914400" y="1600200"/>
            <a:ext cx="4990011" cy="4247317"/>
          </a:xfrm>
          <a:prstGeom prst="rect">
            <a:avLst/>
          </a:prstGeom>
          <a:noFill/>
        </p:spPr>
        <p:txBody>
          <a:bodyPr wrap="square" rtlCol="0">
            <a:spAutoFit/>
          </a:bodyPr>
          <a:lstStyle/>
          <a:p>
            <a:r>
              <a:rPr lang="en-US" b="1" dirty="0">
                <a:solidFill>
                  <a:schemeClr val="bg2">
                    <a:lumMod val="25000"/>
                  </a:schemeClr>
                </a:solidFill>
                <a:latin typeface="Helvetica" pitchFamily="2" charset="0"/>
              </a:rPr>
              <a:t>The 2020 Census </a:t>
            </a:r>
            <a:r>
              <a:rPr lang="en-US" dirty="0">
                <a:solidFill>
                  <a:schemeClr val="bg2">
                    <a:lumMod val="25000"/>
                  </a:schemeClr>
                </a:solidFill>
                <a:latin typeface="Helvetica Light" panose="020B0403020202020204" pitchFamily="34" charset="0"/>
              </a:rPr>
              <a:t>results will guide the distribution of more than $675 billion in federal funding and becomes part of the basis for decisions that impact where roads, hospitals and schools are built.</a:t>
            </a:r>
          </a:p>
          <a:p>
            <a:endParaRPr lang="en-US" dirty="0">
              <a:solidFill>
                <a:schemeClr val="bg2">
                  <a:lumMod val="25000"/>
                </a:schemeClr>
              </a:solidFill>
              <a:latin typeface="Helvetica Light" panose="020B0403020202020204" pitchFamily="34" charset="0"/>
            </a:endParaRPr>
          </a:p>
          <a:p>
            <a:r>
              <a:rPr lang="en-US" dirty="0">
                <a:solidFill>
                  <a:schemeClr val="bg2">
                    <a:lumMod val="25000"/>
                  </a:schemeClr>
                </a:solidFill>
                <a:latin typeface="Helvetica Light" panose="020B0403020202020204" pitchFamily="34" charset="0"/>
              </a:rPr>
              <a:t>The 2020 Census is also the first digital census, with a sharp reduction in paper questionnaires to be distributed, and most households will be expected to respond online using computers, mobile phones or other devices.</a:t>
            </a:r>
          </a:p>
          <a:p>
            <a:endParaRPr lang="en-US" dirty="0">
              <a:solidFill>
                <a:schemeClr val="bg2">
                  <a:lumMod val="25000"/>
                </a:schemeClr>
              </a:solidFill>
              <a:latin typeface="Helvetica Light" panose="020B0403020202020204" pitchFamily="34" charset="0"/>
            </a:endParaRPr>
          </a:p>
          <a:p>
            <a:r>
              <a:rPr lang="en-US" dirty="0">
                <a:solidFill>
                  <a:schemeClr val="bg2">
                    <a:lumMod val="25000"/>
                  </a:schemeClr>
                </a:solidFill>
                <a:latin typeface="Helvetica Light" panose="020B0403020202020204" pitchFamily="34" charset="0"/>
              </a:rPr>
              <a:t>Atlanta Mayor Keisha Lance Bottoms has focused the City on a goal of increasing its census participation rate in 2020.</a:t>
            </a:r>
          </a:p>
        </p:txBody>
      </p:sp>
      <p:sp>
        <p:nvSpPr>
          <p:cNvPr id="5" name="TextBox 4">
            <a:extLst>
              <a:ext uri="{FF2B5EF4-FFF2-40B4-BE49-F238E27FC236}">
                <a16:creationId xmlns:a16="http://schemas.microsoft.com/office/drawing/2014/main" id="{5796043B-E01E-A64B-B760-CA12BCDE5082}"/>
              </a:ext>
            </a:extLst>
          </p:cNvPr>
          <p:cNvSpPr txBox="1"/>
          <p:nvPr/>
        </p:nvSpPr>
        <p:spPr>
          <a:xfrm>
            <a:off x="1262009" y="457200"/>
            <a:ext cx="9667982" cy="584775"/>
          </a:xfrm>
          <a:prstGeom prst="rect">
            <a:avLst/>
          </a:prstGeom>
          <a:noFill/>
        </p:spPr>
        <p:txBody>
          <a:bodyPr wrap="square" rtlCol="0">
            <a:spAutoFit/>
          </a:bodyPr>
          <a:lstStyle/>
          <a:p>
            <a:pPr algn="ctr"/>
            <a:r>
              <a:rPr lang="en-US" sz="3200" b="1" dirty="0">
                <a:solidFill>
                  <a:srgbClr val="EE1846"/>
                </a:solidFill>
                <a:latin typeface="Helvetica" pitchFamily="2" charset="0"/>
              </a:rPr>
              <a:t>2020 Census</a:t>
            </a:r>
          </a:p>
        </p:txBody>
      </p:sp>
      <p:cxnSp>
        <p:nvCxnSpPr>
          <p:cNvPr id="6" name="Straight Connector 5">
            <a:extLst>
              <a:ext uri="{FF2B5EF4-FFF2-40B4-BE49-F238E27FC236}">
                <a16:creationId xmlns:a16="http://schemas.microsoft.com/office/drawing/2014/main" id="{48B5F423-FBE0-464B-BCD5-133BE5B8E0D2}"/>
              </a:ext>
            </a:extLst>
          </p:cNvPr>
          <p:cNvCxnSpPr/>
          <p:nvPr/>
        </p:nvCxnSpPr>
        <p:spPr>
          <a:xfrm>
            <a:off x="609600" y="1143000"/>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5D1BD54-E017-3E49-BF19-8CA4BFE228BB}"/>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bject&#10;&#10;Description automatically generated">
            <a:extLst>
              <a:ext uri="{FF2B5EF4-FFF2-40B4-BE49-F238E27FC236}">
                <a16:creationId xmlns:a16="http://schemas.microsoft.com/office/drawing/2014/main" id="{6537C5C8-5F7A-6D4C-8900-316E9B050BB7}"/>
              </a:ext>
            </a:extLst>
          </p:cNvPr>
          <p:cNvPicPr>
            <a:picLocks noChangeAspect="1"/>
          </p:cNvPicPr>
          <p:nvPr/>
        </p:nvPicPr>
        <p:blipFill>
          <a:blip r:embed="rId3"/>
          <a:stretch>
            <a:fillRect/>
          </a:stretch>
        </p:blipFill>
        <p:spPr>
          <a:xfrm>
            <a:off x="9601200" y="6294363"/>
            <a:ext cx="2275221" cy="350034"/>
          </a:xfrm>
          <a:prstGeom prst="rect">
            <a:avLst/>
          </a:prstGeom>
        </p:spPr>
      </p:pic>
      <p:sp>
        <p:nvSpPr>
          <p:cNvPr id="9" name="TextBox 8">
            <a:extLst>
              <a:ext uri="{FF2B5EF4-FFF2-40B4-BE49-F238E27FC236}">
                <a16:creationId xmlns:a16="http://schemas.microsoft.com/office/drawing/2014/main" id="{61EDD3CA-14F5-BA4F-A231-FE9F0110106F}"/>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sp>
        <p:nvSpPr>
          <p:cNvPr id="14" name="TextBox 13">
            <a:extLst>
              <a:ext uri="{FF2B5EF4-FFF2-40B4-BE49-F238E27FC236}">
                <a16:creationId xmlns:a16="http://schemas.microsoft.com/office/drawing/2014/main" id="{F5DDB8DE-B90B-384E-B5BF-42D0C071626B}"/>
              </a:ext>
            </a:extLst>
          </p:cNvPr>
          <p:cNvSpPr txBox="1"/>
          <p:nvPr/>
        </p:nvSpPr>
        <p:spPr>
          <a:xfrm>
            <a:off x="6713868" y="1881665"/>
            <a:ext cx="4933417" cy="369332"/>
          </a:xfrm>
          <a:prstGeom prst="rect">
            <a:avLst/>
          </a:prstGeom>
          <a:noFill/>
        </p:spPr>
        <p:txBody>
          <a:bodyPr wrap="square" rtlCol="0">
            <a:spAutoFit/>
          </a:bodyPr>
          <a:lstStyle/>
          <a:p>
            <a:pPr algn="ctr"/>
            <a:r>
              <a:rPr lang="en-US" b="1" dirty="0">
                <a:solidFill>
                  <a:srgbClr val="00A7E2"/>
                </a:solidFill>
                <a:latin typeface="Helvetica" pitchFamily="2" charset="0"/>
              </a:rPr>
              <a:t>City of Atlanta Census Participation Rate</a:t>
            </a:r>
          </a:p>
        </p:txBody>
      </p:sp>
      <p:sp>
        <p:nvSpPr>
          <p:cNvPr id="15" name="TextBox 14">
            <a:extLst>
              <a:ext uri="{FF2B5EF4-FFF2-40B4-BE49-F238E27FC236}">
                <a16:creationId xmlns:a16="http://schemas.microsoft.com/office/drawing/2014/main" id="{0F08B3B5-4A77-E142-AD03-1B30F3D780D1}"/>
              </a:ext>
            </a:extLst>
          </p:cNvPr>
          <p:cNvSpPr txBox="1"/>
          <p:nvPr/>
        </p:nvSpPr>
        <p:spPr>
          <a:xfrm>
            <a:off x="7443119" y="4435911"/>
            <a:ext cx="697627" cy="369332"/>
          </a:xfrm>
          <a:prstGeom prst="rect">
            <a:avLst/>
          </a:prstGeom>
          <a:noFill/>
        </p:spPr>
        <p:txBody>
          <a:bodyPr wrap="none" rtlCol="0">
            <a:spAutoFit/>
          </a:bodyPr>
          <a:lstStyle/>
          <a:p>
            <a:pPr algn="ctr"/>
            <a:r>
              <a:rPr lang="en-US" dirty="0">
                <a:latin typeface="Helvetica Light" panose="020B0403020202020204" pitchFamily="34" charset="0"/>
              </a:rPr>
              <a:t>2020</a:t>
            </a:r>
            <a:endParaRPr lang="en-US" dirty="0"/>
          </a:p>
        </p:txBody>
      </p:sp>
      <p:sp>
        <p:nvSpPr>
          <p:cNvPr id="16" name="TextBox 15">
            <a:extLst>
              <a:ext uri="{FF2B5EF4-FFF2-40B4-BE49-F238E27FC236}">
                <a16:creationId xmlns:a16="http://schemas.microsoft.com/office/drawing/2014/main" id="{D96F51BF-37CB-0645-9FB5-8BA3273820C2}"/>
              </a:ext>
            </a:extLst>
          </p:cNvPr>
          <p:cNvSpPr txBox="1"/>
          <p:nvPr/>
        </p:nvSpPr>
        <p:spPr>
          <a:xfrm>
            <a:off x="10021824" y="4435911"/>
            <a:ext cx="697627" cy="369332"/>
          </a:xfrm>
          <a:prstGeom prst="rect">
            <a:avLst/>
          </a:prstGeom>
          <a:noFill/>
        </p:spPr>
        <p:txBody>
          <a:bodyPr wrap="none" rtlCol="0">
            <a:spAutoFit/>
          </a:bodyPr>
          <a:lstStyle/>
          <a:p>
            <a:r>
              <a:rPr lang="en-US" dirty="0">
                <a:latin typeface="Helvetica Light" panose="020B0403020202020204" pitchFamily="34" charset="0"/>
              </a:rPr>
              <a:t>2010</a:t>
            </a:r>
            <a:endParaRPr lang="en-US" dirty="0"/>
          </a:p>
        </p:txBody>
      </p:sp>
      <p:sp>
        <p:nvSpPr>
          <p:cNvPr id="17" name="TextBox 16">
            <a:extLst>
              <a:ext uri="{FF2B5EF4-FFF2-40B4-BE49-F238E27FC236}">
                <a16:creationId xmlns:a16="http://schemas.microsoft.com/office/drawing/2014/main" id="{673FCA8D-B726-3647-9E54-4013C591E132}"/>
              </a:ext>
            </a:extLst>
          </p:cNvPr>
          <p:cNvSpPr txBox="1"/>
          <p:nvPr/>
        </p:nvSpPr>
        <p:spPr>
          <a:xfrm>
            <a:off x="7505343" y="3241609"/>
            <a:ext cx="646331" cy="369332"/>
          </a:xfrm>
          <a:prstGeom prst="rect">
            <a:avLst/>
          </a:prstGeom>
          <a:noFill/>
        </p:spPr>
        <p:txBody>
          <a:bodyPr wrap="none" rtlCol="0">
            <a:spAutoFit/>
          </a:bodyPr>
          <a:lstStyle/>
          <a:p>
            <a:pPr algn="ctr"/>
            <a:r>
              <a:rPr lang="en-US" b="1" dirty="0">
                <a:solidFill>
                  <a:srgbClr val="00A7E2"/>
                </a:solidFill>
                <a:latin typeface="Helvetica" pitchFamily="2" charset="0"/>
              </a:rPr>
              <a:t>80%</a:t>
            </a:r>
          </a:p>
        </p:txBody>
      </p:sp>
      <p:sp>
        <p:nvSpPr>
          <p:cNvPr id="18" name="TextBox 17">
            <a:extLst>
              <a:ext uri="{FF2B5EF4-FFF2-40B4-BE49-F238E27FC236}">
                <a16:creationId xmlns:a16="http://schemas.microsoft.com/office/drawing/2014/main" id="{66FE88C3-BE84-DD44-BDCA-8EA1CD73C2E0}"/>
              </a:ext>
            </a:extLst>
          </p:cNvPr>
          <p:cNvSpPr txBox="1"/>
          <p:nvPr/>
        </p:nvSpPr>
        <p:spPr>
          <a:xfrm>
            <a:off x="10084048" y="3241609"/>
            <a:ext cx="646331" cy="369332"/>
          </a:xfrm>
          <a:prstGeom prst="rect">
            <a:avLst/>
          </a:prstGeom>
          <a:noFill/>
        </p:spPr>
        <p:txBody>
          <a:bodyPr wrap="none" rtlCol="0">
            <a:spAutoFit/>
          </a:bodyPr>
          <a:lstStyle/>
          <a:p>
            <a:r>
              <a:rPr lang="en-US" b="1" dirty="0">
                <a:solidFill>
                  <a:srgbClr val="00A7E2"/>
                </a:solidFill>
                <a:latin typeface="Helvetica" pitchFamily="2" charset="0"/>
              </a:rPr>
              <a:t>74%</a:t>
            </a:r>
          </a:p>
        </p:txBody>
      </p:sp>
      <p:graphicFrame>
        <p:nvGraphicFramePr>
          <p:cNvPr id="19" name="Chart 18">
            <a:extLst>
              <a:ext uri="{FF2B5EF4-FFF2-40B4-BE49-F238E27FC236}">
                <a16:creationId xmlns:a16="http://schemas.microsoft.com/office/drawing/2014/main" id="{BBEBA0AF-2DF6-4821-8956-18AB6D30419D}"/>
              </a:ext>
            </a:extLst>
          </p:cNvPr>
          <p:cNvGraphicFramePr>
            <a:graphicFrameLocks/>
          </p:cNvGraphicFramePr>
          <p:nvPr>
            <p:extLst>
              <p:ext uri="{D42A27DB-BD31-4B8C-83A1-F6EECF244321}">
                <p14:modId xmlns:p14="http://schemas.microsoft.com/office/powerpoint/2010/main" val="552718485"/>
              </p:ext>
            </p:extLst>
          </p:nvPr>
        </p:nvGraphicFramePr>
        <p:xfrm>
          <a:off x="9963163" y="847180"/>
          <a:ext cx="2168667" cy="1993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BBEBA0AF-2DF6-4821-8956-18AB6D30419D}"/>
              </a:ext>
            </a:extLst>
          </p:cNvPr>
          <p:cNvGraphicFramePr>
            <a:graphicFrameLocks/>
          </p:cNvGraphicFramePr>
          <p:nvPr>
            <p:extLst>
              <p:ext uri="{D42A27DB-BD31-4B8C-83A1-F6EECF244321}">
                <p14:modId xmlns:p14="http://schemas.microsoft.com/office/powerpoint/2010/main" val="1759245747"/>
              </p:ext>
            </p:extLst>
          </p:nvPr>
        </p:nvGraphicFramePr>
        <p:xfrm>
          <a:off x="8808280" y="2250997"/>
          <a:ext cx="3132138" cy="23225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BBEBA0AF-2DF6-4821-8956-18AB6D30419D}"/>
              </a:ext>
            </a:extLst>
          </p:cNvPr>
          <p:cNvGraphicFramePr>
            <a:graphicFrameLocks/>
          </p:cNvGraphicFramePr>
          <p:nvPr>
            <p:extLst>
              <p:ext uri="{D42A27DB-BD31-4B8C-83A1-F6EECF244321}">
                <p14:modId xmlns:p14="http://schemas.microsoft.com/office/powerpoint/2010/main" val="4085039175"/>
              </p:ext>
            </p:extLst>
          </p:nvPr>
        </p:nvGraphicFramePr>
        <p:xfrm>
          <a:off x="6251728" y="2269338"/>
          <a:ext cx="3132138" cy="23225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569469FC-038A-4557-BC58-A17923E3F305}"/>
              </a:ext>
            </a:extLst>
          </p:cNvPr>
          <p:cNvGraphicFramePr>
            <a:graphicFrameLocks/>
          </p:cNvGraphicFramePr>
          <p:nvPr>
            <p:extLst>
              <p:ext uri="{D42A27DB-BD31-4B8C-83A1-F6EECF244321}">
                <p14:modId xmlns:p14="http://schemas.microsoft.com/office/powerpoint/2010/main" val="573504417"/>
              </p:ext>
            </p:extLst>
          </p:nvPr>
        </p:nvGraphicFramePr>
        <p:xfrm>
          <a:off x="8804568" y="2250997"/>
          <a:ext cx="3132138" cy="23225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8558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037583-9A95-8A48-B0E7-037A56B34F0C}"/>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89A1BF-8CF1-044A-AC0D-D0E171E7AD90}"/>
              </a:ext>
            </a:extLst>
          </p:cNvPr>
          <p:cNvSpPr txBox="1"/>
          <p:nvPr/>
        </p:nvSpPr>
        <p:spPr>
          <a:xfrm>
            <a:off x="1345611" y="333405"/>
            <a:ext cx="9667982" cy="892552"/>
          </a:xfrm>
          <a:prstGeom prst="rect">
            <a:avLst/>
          </a:prstGeom>
          <a:noFill/>
        </p:spPr>
        <p:txBody>
          <a:bodyPr wrap="square" rtlCol="0">
            <a:spAutoFit/>
          </a:bodyPr>
          <a:lstStyle/>
          <a:p>
            <a:pPr algn="ctr"/>
            <a:r>
              <a:rPr lang="en-US" sz="3200" b="1" dirty="0">
                <a:solidFill>
                  <a:srgbClr val="EE1846"/>
                </a:solidFill>
                <a:latin typeface="Helvetica" pitchFamily="2" charset="0"/>
              </a:rPr>
              <a:t>The Difference in 2020</a:t>
            </a:r>
          </a:p>
          <a:p>
            <a:pPr algn="ctr"/>
            <a:r>
              <a:rPr lang="en-US" sz="2000" i="1" dirty="0">
                <a:solidFill>
                  <a:srgbClr val="EE1846"/>
                </a:solidFill>
                <a:latin typeface="Helvetica" pitchFamily="2" charset="0"/>
              </a:rPr>
              <a:t>3 Ways to Respond</a:t>
            </a:r>
          </a:p>
        </p:txBody>
      </p:sp>
      <p:sp>
        <p:nvSpPr>
          <p:cNvPr id="3" name="TextBox 2">
            <a:extLst>
              <a:ext uri="{FF2B5EF4-FFF2-40B4-BE49-F238E27FC236}">
                <a16:creationId xmlns:a16="http://schemas.microsoft.com/office/drawing/2014/main" id="{854F7A44-6C24-2348-B761-AAF5DED2FE30}"/>
              </a:ext>
            </a:extLst>
          </p:cNvPr>
          <p:cNvSpPr txBox="1"/>
          <p:nvPr/>
        </p:nvSpPr>
        <p:spPr>
          <a:xfrm>
            <a:off x="857794" y="3041717"/>
            <a:ext cx="3200400" cy="2339102"/>
          </a:xfrm>
          <a:prstGeom prst="rect">
            <a:avLst/>
          </a:prstGeom>
          <a:noFill/>
        </p:spPr>
        <p:txBody>
          <a:bodyPr wrap="square" rtlCol="0">
            <a:spAutoFit/>
          </a:bodyPr>
          <a:lstStyle/>
          <a:p>
            <a:pPr lvl="0" algn="ctr"/>
            <a:r>
              <a:rPr lang="en-US" sz="2000" b="1" dirty="0">
                <a:solidFill>
                  <a:srgbClr val="00A7E2"/>
                </a:solidFill>
                <a:latin typeface="Helvetica" pitchFamily="2" charset="0"/>
              </a:rPr>
              <a:t>Online</a:t>
            </a:r>
            <a:br>
              <a:rPr lang="en-US" b="1" dirty="0">
                <a:latin typeface="Helvetica" pitchFamily="2" charset="0"/>
              </a:rPr>
            </a:br>
            <a:endParaRPr lang="en-US" b="1" dirty="0">
              <a:latin typeface="Helvetica" pitchFamily="2" charset="0"/>
            </a:endParaRPr>
          </a:p>
          <a:p>
            <a:pPr marL="285750" lvl="0" indent="-285750">
              <a:buFont typeface="Arial" panose="020B0604020202020204" pitchFamily="34" charset="0"/>
              <a:buChar char="•"/>
            </a:pPr>
            <a:r>
              <a:rPr lang="en-US" dirty="0">
                <a:solidFill>
                  <a:schemeClr val="bg2">
                    <a:lumMod val="25000"/>
                  </a:schemeClr>
                </a:solidFill>
                <a:latin typeface="Helvetica Light" panose="020B0403020202020204" pitchFamily="34" charset="0"/>
              </a:rPr>
              <a:t>This is the first digital census where citizens will be able to respond online.</a:t>
            </a:r>
          </a:p>
          <a:p>
            <a:pPr marL="285750" lvl="0" indent="-285750">
              <a:buFont typeface="Arial" panose="020B0604020202020204" pitchFamily="34" charset="0"/>
              <a:buChar char="•"/>
            </a:pPr>
            <a:r>
              <a:rPr lang="en-US" dirty="0">
                <a:solidFill>
                  <a:schemeClr val="bg2">
                    <a:lumMod val="25000"/>
                  </a:schemeClr>
                </a:solidFill>
                <a:latin typeface="Helvetica Light" panose="020B0403020202020204" pitchFamily="34" charset="0"/>
              </a:rPr>
              <a:t>The Census Bureau is encouraging most citizens to respond online</a:t>
            </a:r>
          </a:p>
        </p:txBody>
      </p:sp>
      <p:cxnSp>
        <p:nvCxnSpPr>
          <p:cNvPr id="5" name="Straight Connector 4">
            <a:extLst>
              <a:ext uri="{FF2B5EF4-FFF2-40B4-BE49-F238E27FC236}">
                <a16:creationId xmlns:a16="http://schemas.microsoft.com/office/drawing/2014/main" id="{77750341-FE57-AB44-8288-E47BB0EC9369}"/>
              </a:ext>
            </a:extLst>
          </p:cNvPr>
          <p:cNvCxnSpPr/>
          <p:nvPr/>
        </p:nvCxnSpPr>
        <p:spPr>
          <a:xfrm>
            <a:off x="1748681" y="1225957"/>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B0B351A-B229-A54E-AFED-660F736259A5}"/>
              </a:ext>
            </a:extLst>
          </p:cNvPr>
          <p:cNvSpPr txBox="1"/>
          <p:nvPr/>
        </p:nvSpPr>
        <p:spPr>
          <a:xfrm>
            <a:off x="4467497" y="3019545"/>
            <a:ext cx="3200400" cy="1754326"/>
          </a:xfrm>
          <a:prstGeom prst="rect">
            <a:avLst/>
          </a:prstGeom>
          <a:noFill/>
        </p:spPr>
        <p:txBody>
          <a:bodyPr wrap="square" rtlCol="0">
            <a:spAutoFit/>
          </a:bodyPr>
          <a:lstStyle/>
          <a:p>
            <a:pPr lvl="0" algn="ctr"/>
            <a:r>
              <a:rPr lang="en-US" b="1" dirty="0">
                <a:solidFill>
                  <a:srgbClr val="00A7E2"/>
                </a:solidFill>
                <a:latin typeface="Helvetica" pitchFamily="2" charset="0"/>
              </a:rPr>
              <a:t>Phone</a:t>
            </a:r>
            <a:br>
              <a:rPr lang="en-US" b="1" dirty="0">
                <a:solidFill>
                  <a:srgbClr val="00A7E2"/>
                </a:solidFill>
                <a:latin typeface="Helvetica" pitchFamily="2" charset="0"/>
              </a:rPr>
            </a:br>
            <a:endParaRPr lang="en-US" b="1" dirty="0">
              <a:latin typeface="Helvetica" pitchFamily="2" charset="0"/>
            </a:endParaRPr>
          </a:p>
          <a:p>
            <a:pPr marL="285750" lvl="0" indent="-285750">
              <a:buFont typeface="Arial" panose="020B0604020202020204" pitchFamily="34" charset="0"/>
              <a:buChar char="•"/>
            </a:pPr>
            <a:r>
              <a:rPr lang="en-US" dirty="0">
                <a:solidFill>
                  <a:schemeClr val="bg2">
                    <a:lumMod val="25000"/>
                  </a:schemeClr>
                </a:solidFill>
                <a:latin typeface="Helvetica Light" panose="020B0403020202020204" pitchFamily="34" charset="0"/>
              </a:rPr>
              <a:t>The Census Bureau will be available via phone to help citizens respond to their census questionnaires </a:t>
            </a:r>
          </a:p>
        </p:txBody>
      </p:sp>
      <p:sp>
        <p:nvSpPr>
          <p:cNvPr id="7" name="TextBox 6">
            <a:extLst>
              <a:ext uri="{FF2B5EF4-FFF2-40B4-BE49-F238E27FC236}">
                <a16:creationId xmlns:a16="http://schemas.microsoft.com/office/drawing/2014/main" id="{21AFF746-8D7E-9A4E-9F34-5D01EEE908A4}"/>
              </a:ext>
            </a:extLst>
          </p:cNvPr>
          <p:cNvSpPr txBox="1"/>
          <p:nvPr/>
        </p:nvSpPr>
        <p:spPr>
          <a:xfrm>
            <a:off x="8077200" y="2711768"/>
            <a:ext cx="3200400" cy="2646878"/>
          </a:xfrm>
          <a:prstGeom prst="rect">
            <a:avLst/>
          </a:prstGeom>
          <a:noFill/>
        </p:spPr>
        <p:txBody>
          <a:bodyPr wrap="square" rtlCol="0">
            <a:spAutoFit/>
          </a:bodyPr>
          <a:lstStyle/>
          <a:p>
            <a:pPr lvl="0" algn="ctr"/>
            <a:br>
              <a:rPr lang="en-US" sz="2000" b="1" dirty="0">
                <a:solidFill>
                  <a:srgbClr val="00A7E2"/>
                </a:solidFill>
                <a:latin typeface="Helvetica" pitchFamily="2" charset="0"/>
              </a:rPr>
            </a:br>
            <a:r>
              <a:rPr lang="en-US" sz="2000" b="1" dirty="0">
                <a:solidFill>
                  <a:srgbClr val="00A7E2"/>
                </a:solidFill>
                <a:latin typeface="Helvetica" pitchFamily="2" charset="0"/>
              </a:rPr>
              <a:t>Mail</a:t>
            </a:r>
            <a:br>
              <a:rPr lang="en-US" b="1" dirty="0">
                <a:latin typeface="Helvetica" pitchFamily="2" charset="0"/>
              </a:rPr>
            </a:br>
            <a:endParaRPr lang="en-US" b="1" dirty="0">
              <a:latin typeface="Helvetica" pitchFamily="2" charset="0"/>
            </a:endParaRPr>
          </a:p>
          <a:p>
            <a:pPr marL="285750" lvl="0" indent="-285750">
              <a:buFont typeface="Arial" panose="020B0604020202020204" pitchFamily="34" charset="0"/>
              <a:buChar char="•"/>
            </a:pPr>
            <a:r>
              <a:rPr lang="en-US" dirty="0">
                <a:solidFill>
                  <a:schemeClr val="bg2">
                    <a:lumMod val="25000"/>
                  </a:schemeClr>
                </a:solidFill>
                <a:latin typeface="Helvetica Light" panose="020B0403020202020204" pitchFamily="34" charset="0"/>
              </a:rPr>
              <a:t>Unlike in previous years, the Census Bureau will mail a census questionnaire if a citizen requests a paper form by calling the Census Bureau</a:t>
            </a:r>
          </a:p>
        </p:txBody>
      </p:sp>
      <p:pic>
        <p:nvPicPr>
          <p:cNvPr id="17" name="Picture 16" descr="A picture containing object&#10;&#10;Description automatically generated">
            <a:extLst>
              <a:ext uri="{FF2B5EF4-FFF2-40B4-BE49-F238E27FC236}">
                <a16:creationId xmlns:a16="http://schemas.microsoft.com/office/drawing/2014/main" id="{2D374321-7CC9-FF45-8877-A493BE107630}"/>
              </a:ext>
            </a:extLst>
          </p:cNvPr>
          <p:cNvPicPr>
            <a:picLocks noChangeAspect="1"/>
          </p:cNvPicPr>
          <p:nvPr/>
        </p:nvPicPr>
        <p:blipFill>
          <a:blip r:embed="rId2"/>
          <a:stretch>
            <a:fillRect/>
          </a:stretch>
        </p:blipFill>
        <p:spPr>
          <a:xfrm>
            <a:off x="9601200" y="6294363"/>
            <a:ext cx="2275221" cy="350034"/>
          </a:xfrm>
          <a:prstGeom prst="rect">
            <a:avLst/>
          </a:prstGeom>
        </p:spPr>
      </p:pic>
      <p:sp>
        <p:nvSpPr>
          <p:cNvPr id="20" name="TextBox 19">
            <a:extLst>
              <a:ext uri="{FF2B5EF4-FFF2-40B4-BE49-F238E27FC236}">
                <a16:creationId xmlns:a16="http://schemas.microsoft.com/office/drawing/2014/main" id="{819CCAD6-B6B3-D042-9547-10007E2FA418}"/>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sp>
        <p:nvSpPr>
          <p:cNvPr id="21" name="Oval 20">
            <a:extLst>
              <a:ext uri="{FF2B5EF4-FFF2-40B4-BE49-F238E27FC236}">
                <a16:creationId xmlns:a16="http://schemas.microsoft.com/office/drawing/2014/main" id="{5EB5B8E2-D9C0-DB47-9BE5-DE6E6F78F43F}"/>
              </a:ext>
            </a:extLst>
          </p:cNvPr>
          <p:cNvSpPr/>
          <p:nvPr/>
        </p:nvSpPr>
        <p:spPr>
          <a:xfrm>
            <a:off x="1772194" y="1508030"/>
            <a:ext cx="1371600" cy="1371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F3505B8-8B34-764C-B7E1-B573D6FCAF45}"/>
              </a:ext>
            </a:extLst>
          </p:cNvPr>
          <p:cNvSpPr/>
          <p:nvPr/>
        </p:nvSpPr>
        <p:spPr>
          <a:xfrm>
            <a:off x="5408676" y="1508760"/>
            <a:ext cx="1371600" cy="1371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54CDA93-735A-C949-A2D2-7A5D8670281C}"/>
              </a:ext>
            </a:extLst>
          </p:cNvPr>
          <p:cNvSpPr/>
          <p:nvPr/>
        </p:nvSpPr>
        <p:spPr>
          <a:xfrm>
            <a:off x="8988552" y="1508760"/>
            <a:ext cx="1371600" cy="1371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89EFED-524E-4695-A595-3E37BC3D10E9}"/>
              </a:ext>
            </a:extLst>
          </p:cNvPr>
          <p:cNvSpPr txBox="1"/>
          <p:nvPr/>
        </p:nvSpPr>
        <p:spPr>
          <a:xfrm>
            <a:off x="334409" y="5596922"/>
            <a:ext cx="11795760" cy="338554"/>
          </a:xfrm>
          <a:prstGeom prst="rect">
            <a:avLst/>
          </a:prstGeom>
          <a:noFill/>
        </p:spPr>
        <p:txBody>
          <a:bodyPr wrap="square" rtlCol="0">
            <a:spAutoFit/>
          </a:bodyPr>
          <a:lstStyle/>
          <a:p>
            <a:pPr algn="ctr"/>
            <a:r>
              <a:rPr lang="en-US" sz="1600" dirty="0">
                <a:latin typeface="Helvetica" panose="020B0604020202020204" pitchFamily="34" charset="0"/>
                <a:cs typeface="Helvetica" panose="020B0604020202020204" pitchFamily="34" charset="0"/>
              </a:rPr>
              <a:t>In March 2020, the Census Bureau will mail each citizen a post card with a unique ID they will use to fill out the form.</a:t>
            </a:r>
          </a:p>
        </p:txBody>
      </p:sp>
      <p:pic>
        <p:nvPicPr>
          <p:cNvPr id="8" name="Picture 7">
            <a:extLst>
              <a:ext uri="{FF2B5EF4-FFF2-40B4-BE49-F238E27FC236}">
                <a16:creationId xmlns:a16="http://schemas.microsoft.com/office/drawing/2014/main" id="{9537D29F-ECCA-4A71-AECE-4F5E8CDDF386}"/>
              </a:ext>
            </a:extLst>
          </p:cNvPr>
          <p:cNvPicPr>
            <a:picLocks noChangeAspect="1"/>
          </p:cNvPicPr>
          <p:nvPr/>
        </p:nvPicPr>
        <p:blipFill>
          <a:blip r:embed="rId3"/>
          <a:stretch>
            <a:fillRect/>
          </a:stretch>
        </p:blipFill>
        <p:spPr>
          <a:xfrm>
            <a:off x="5653605" y="1741231"/>
            <a:ext cx="920363" cy="916768"/>
          </a:xfrm>
          <a:prstGeom prst="rect">
            <a:avLst/>
          </a:prstGeom>
        </p:spPr>
      </p:pic>
      <p:pic>
        <p:nvPicPr>
          <p:cNvPr id="10" name="Picture 9">
            <a:extLst>
              <a:ext uri="{FF2B5EF4-FFF2-40B4-BE49-F238E27FC236}">
                <a16:creationId xmlns:a16="http://schemas.microsoft.com/office/drawing/2014/main" id="{D11CBD62-55A2-46DA-9697-4AC52894640E}"/>
              </a:ext>
            </a:extLst>
          </p:cNvPr>
          <p:cNvPicPr>
            <a:picLocks noChangeAspect="1"/>
          </p:cNvPicPr>
          <p:nvPr/>
        </p:nvPicPr>
        <p:blipFill>
          <a:blip r:embed="rId4"/>
          <a:stretch>
            <a:fillRect/>
          </a:stretch>
        </p:blipFill>
        <p:spPr>
          <a:xfrm>
            <a:off x="9208168" y="1814244"/>
            <a:ext cx="932367" cy="759172"/>
          </a:xfrm>
          <a:prstGeom prst="rect">
            <a:avLst/>
          </a:prstGeom>
        </p:spPr>
      </p:pic>
      <p:pic>
        <p:nvPicPr>
          <p:cNvPr id="12" name="Picture 11">
            <a:extLst>
              <a:ext uri="{FF2B5EF4-FFF2-40B4-BE49-F238E27FC236}">
                <a16:creationId xmlns:a16="http://schemas.microsoft.com/office/drawing/2014/main" id="{FBF1A574-8727-4DAE-9A46-C663787BB2AF}"/>
              </a:ext>
            </a:extLst>
          </p:cNvPr>
          <p:cNvPicPr>
            <a:picLocks noChangeAspect="1"/>
          </p:cNvPicPr>
          <p:nvPr/>
        </p:nvPicPr>
        <p:blipFill>
          <a:blip r:embed="rId5"/>
          <a:stretch>
            <a:fillRect/>
          </a:stretch>
        </p:blipFill>
        <p:spPr>
          <a:xfrm>
            <a:off x="1991361" y="1782257"/>
            <a:ext cx="933266" cy="823146"/>
          </a:xfrm>
          <a:prstGeom prst="rect">
            <a:avLst/>
          </a:prstGeom>
        </p:spPr>
      </p:pic>
    </p:spTree>
    <p:extLst>
      <p:ext uri="{BB962C8B-B14F-4D97-AF65-F5344CB8AC3E}">
        <p14:creationId xmlns:p14="http://schemas.microsoft.com/office/powerpoint/2010/main" val="132528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037583-9A95-8A48-B0E7-037A56B34F0C}"/>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89A1BF-8CF1-044A-AC0D-D0E171E7AD90}"/>
              </a:ext>
            </a:extLst>
          </p:cNvPr>
          <p:cNvSpPr txBox="1"/>
          <p:nvPr/>
        </p:nvSpPr>
        <p:spPr>
          <a:xfrm>
            <a:off x="1173182" y="450846"/>
            <a:ext cx="9667982" cy="584775"/>
          </a:xfrm>
          <a:prstGeom prst="rect">
            <a:avLst/>
          </a:prstGeom>
          <a:noFill/>
        </p:spPr>
        <p:txBody>
          <a:bodyPr wrap="square" rtlCol="0">
            <a:spAutoFit/>
          </a:bodyPr>
          <a:lstStyle/>
          <a:p>
            <a:pPr algn="ctr"/>
            <a:r>
              <a:rPr lang="en-US" sz="3200" b="1" dirty="0">
                <a:solidFill>
                  <a:srgbClr val="EE1846"/>
                </a:solidFill>
                <a:latin typeface="Helvetica" panose="020B0604020202020204" pitchFamily="34" charset="0"/>
                <a:cs typeface="Helvetica" panose="020B0604020202020204" pitchFamily="34" charset="0"/>
              </a:rPr>
              <a:t>Additional Challenges for 2020 Census</a:t>
            </a:r>
          </a:p>
        </p:txBody>
      </p:sp>
      <p:sp>
        <p:nvSpPr>
          <p:cNvPr id="3" name="TextBox 2">
            <a:extLst>
              <a:ext uri="{FF2B5EF4-FFF2-40B4-BE49-F238E27FC236}">
                <a16:creationId xmlns:a16="http://schemas.microsoft.com/office/drawing/2014/main" id="{854F7A44-6C24-2348-B761-AAF5DED2FE30}"/>
              </a:ext>
            </a:extLst>
          </p:cNvPr>
          <p:cNvSpPr txBox="1"/>
          <p:nvPr/>
        </p:nvSpPr>
        <p:spPr>
          <a:xfrm>
            <a:off x="914399" y="2971800"/>
            <a:ext cx="5502075" cy="2308324"/>
          </a:xfrm>
          <a:prstGeom prst="rect">
            <a:avLst/>
          </a:prstGeom>
          <a:noFill/>
        </p:spPr>
        <p:txBody>
          <a:bodyPr wrap="square" rtlCol="0">
            <a:spAutoFit/>
          </a:bodyPr>
          <a:lstStyle/>
          <a:p>
            <a:r>
              <a:rPr lang="en-US" b="1" dirty="0">
                <a:solidFill>
                  <a:srgbClr val="00A7E2"/>
                </a:solidFill>
                <a:latin typeface="Helvetica" panose="020B0604020202020204" pitchFamily="34" charset="0"/>
                <a:cs typeface="Helvetica" panose="020B0604020202020204" pitchFamily="34" charset="0"/>
              </a:rPr>
              <a:t>Citizenship Question</a:t>
            </a:r>
          </a:p>
          <a:p>
            <a:pPr lvl="0"/>
            <a:endParaRPr lang="en-US" b="1" dirty="0">
              <a:latin typeface="Helvetica" pitchFamily="2" charset="0"/>
            </a:endParaRPr>
          </a:p>
          <a:p>
            <a:pPr marL="285750" indent="-285750">
              <a:buFont typeface="Arial" panose="020B0604020202020204" pitchFamily="34" charset="0"/>
              <a:buChar char="•"/>
            </a:pPr>
            <a:r>
              <a:rPr lang="en-US" b="1" dirty="0">
                <a:latin typeface="Helvetica Light" panose="020B0403020202020204"/>
              </a:rPr>
              <a:t>18 states and several cities sued the federal government alleging the inclusion of a question about citizenship is unconstitutional.  Three federal courts have agreed and the Supreme Court has decided to hear the case in April and issue a ruling by June.</a:t>
            </a:r>
          </a:p>
        </p:txBody>
      </p:sp>
      <p:cxnSp>
        <p:nvCxnSpPr>
          <p:cNvPr id="5" name="Straight Connector 4">
            <a:extLst>
              <a:ext uri="{FF2B5EF4-FFF2-40B4-BE49-F238E27FC236}">
                <a16:creationId xmlns:a16="http://schemas.microsoft.com/office/drawing/2014/main" id="{77750341-FE57-AB44-8288-E47BB0EC9369}"/>
              </a:ext>
            </a:extLst>
          </p:cNvPr>
          <p:cNvCxnSpPr/>
          <p:nvPr/>
        </p:nvCxnSpPr>
        <p:spPr>
          <a:xfrm>
            <a:off x="609600" y="1231827"/>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AFF746-8D7E-9A4E-9F34-5D01EEE908A4}"/>
              </a:ext>
            </a:extLst>
          </p:cNvPr>
          <p:cNvSpPr txBox="1"/>
          <p:nvPr/>
        </p:nvSpPr>
        <p:spPr>
          <a:xfrm>
            <a:off x="6761336" y="2664469"/>
            <a:ext cx="5115086" cy="2862322"/>
          </a:xfrm>
          <a:prstGeom prst="rect">
            <a:avLst/>
          </a:prstGeom>
          <a:noFill/>
        </p:spPr>
        <p:txBody>
          <a:bodyPr wrap="square" rtlCol="0">
            <a:spAutoFit/>
          </a:bodyPr>
          <a:lstStyle/>
          <a:p>
            <a:br>
              <a:rPr lang="en-US" b="1" dirty="0">
                <a:solidFill>
                  <a:srgbClr val="00A7E2"/>
                </a:solidFill>
                <a:latin typeface="Helvetica" pitchFamily="2" charset="0"/>
              </a:rPr>
            </a:br>
            <a:r>
              <a:rPr lang="en-US" b="1" dirty="0">
                <a:solidFill>
                  <a:srgbClr val="00A7E2"/>
                </a:solidFill>
                <a:latin typeface="Helvetica" panose="020B0604020202020204" pitchFamily="34" charset="0"/>
                <a:cs typeface="Helvetica" panose="020B0604020202020204" pitchFamily="34" charset="0"/>
              </a:rPr>
              <a:t>Fewer Federal Resources</a:t>
            </a:r>
          </a:p>
          <a:p>
            <a:pPr lvl="0"/>
            <a:endParaRPr lang="en-US" b="1" dirty="0">
              <a:latin typeface="Helvetica Light" panose="020B0403020202020204"/>
            </a:endParaRPr>
          </a:p>
          <a:p>
            <a:pPr marL="285750" indent="-285750">
              <a:buFont typeface="Arial" panose="020B0604020202020204" pitchFamily="34" charset="0"/>
              <a:buChar char="•"/>
            </a:pPr>
            <a:r>
              <a:rPr lang="en-US" b="1" dirty="0">
                <a:latin typeface="Helvetica Light" panose="020B0403020202020204"/>
              </a:rPr>
              <a:t>The number of enumerators has been reduced from 500,000 in 2010 to 300,000 in 2020.</a:t>
            </a:r>
          </a:p>
          <a:p>
            <a:pPr marL="285750" indent="-285750">
              <a:buFont typeface="Arial" panose="020B0604020202020204" pitchFamily="34" charset="0"/>
              <a:buChar char="•"/>
            </a:pPr>
            <a:endParaRPr lang="en-US" b="1" dirty="0">
              <a:latin typeface="Helvetica Light" panose="020B0403020202020204"/>
            </a:endParaRPr>
          </a:p>
          <a:p>
            <a:pPr marL="285750" indent="-285750">
              <a:buFont typeface="Arial" panose="020B0604020202020204" pitchFamily="34" charset="0"/>
              <a:buChar char="•"/>
            </a:pPr>
            <a:r>
              <a:rPr lang="en-US" b="1" dirty="0">
                <a:latin typeface="Helvetica Light" panose="020B0403020202020204"/>
              </a:rPr>
              <a:t>Until this year, Congress seriously underfunded efforts to prepare for the census, some regional offices have been closed, and resources for outreach and education have been cut.</a:t>
            </a:r>
          </a:p>
        </p:txBody>
      </p:sp>
      <p:pic>
        <p:nvPicPr>
          <p:cNvPr id="11" name="Picture 10" descr="A close up of a logo&#10;&#10;Description automatically generated">
            <a:extLst>
              <a:ext uri="{FF2B5EF4-FFF2-40B4-BE49-F238E27FC236}">
                <a16:creationId xmlns:a16="http://schemas.microsoft.com/office/drawing/2014/main" id="{40DF9653-D01D-1648-9EC3-7C263B425F97}"/>
              </a:ext>
            </a:extLst>
          </p:cNvPr>
          <p:cNvPicPr>
            <a:picLocks noChangeAspect="1"/>
          </p:cNvPicPr>
          <p:nvPr/>
        </p:nvPicPr>
        <p:blipFill>
          <a:blip r:embed="rId2"/>
          <a:stretch>
            <a:fillRect/>
          </a:stretch>
        </p:blipFill>
        <p:spPr>
          <a:xfrm>
            <a:off x="2620574" y="1516158"/>
            <a:ext cx="1371600" cy="137160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2D374321-7CC9-FF45-8877-A493BE107630}"/>
              </a:ext>
            </a:extLst>
          </p:cNvPr>
          <p:cNvPicPr>
            <a:picLocks noChangeAspect="1"/>
          </p:cNvPicPr>
          <p:nvPr/>
        </p:nvPicPr>
        <p:blipFill>
          <a:blip r:embed="rId3"/>
          <a:stretch>
            <a:fillRect/>
          </a:stretch>
        </p:blipFill>
        <p:spPr>
          <a:xfrm>
            <a:off x="9601200" y="6294363"/>
            <a:ext cx="2275221" cy="350034"/>
          </a:xfrm>
          <a:prstGeom prst="rect">
            <a:avLst/>
          </a:prstGeom>
        </p:spPr>
      </p:pic>
      <p:sp>
        <p:nvSpPr>
          <p:cNvPr id="20" name="TextBox 19">
            <a:extLst>
              <a:ext uri="{FF2B5EF4-FFF2-40B4-BE49-F238E27FC236}">
                <a16:creationId xmlns:a16="http://schemas.microsoft.com/office/drawing/2014/main" id="{819CCAD6-B6B3-D042-9547-10007E2FA418}"/>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sp>
        <p:nvSpPr>
          <p:cNvPr id="21" name="Oval 20">
            <a:extLst>
              <a:ext uri="{FF2B5EF4-FFF2-40B4-BE49-F238E27FC236}">
                <a16:creationId xmlns:a16="http://schemas.microsoft.com/office/drawing/2014/main" id="{5EB5B8E2-D9C0-DB47-9BE5-DE6E6F78F43F}"/>
              </a:ext>
            </a:extLst>
          </p:cNvPr>
          <p:cNvSpPr/>
          <p:nvPr/>
        </p:nvSpPr>
        <p:spPr>
          <a:xfrm>
            <a:off x="2620574" y="1537401"/>
            <a:ext cx="1371600" cy="1371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7E1"/>
              </a:solidFill>
            </a:endParaRPr>
          </a:p>
        </p:txBody>
      </p:sp>
      <p:sp>
        <p:nvSpPr>
          <p:cNvPr id="23" name="Oval 22">
            <a:extLst>
              <a:ext uri="{FF2B5EF4-FFF2-40B4-BE49-F238E27FC236}">
                <a16:creationId xmlns:a16="http://schemas.microsoft.com/office/drawing/2014/main" id="{E54CDA93-735A-C949-A2D2-7A5D8670281C}"/>
              </a:ext>
            </a:extLst>
          </p:cNvPr>
          <p:cNvSpPr/>
          <p:nvPr/>
        </p:nvSpPr>
        <p:spPr>
          <a:xfrm>
            <a:off x="8287404" y="1474976"/>
            <a:ext cx="1371600" cy="1371600"/>
          </a:xfrm>
          <a:prstGeom prst="ellipse">
            <a:avLst/>
          </a:prstGeom>
          <a:solidFill>
            <a:srgbClr val="00A7E1">
              <a:alpha val="10000"/>
            </a:srgbClr>
          </a:solidFill>
          <a:ln>
            <a:solidFill>
              <a:srgbClr val="E5F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C8C0376-04F3-44F0-809A-149854F03675}"/>
              </a:ext>
            </a:extLst>
          </p:cNvPr>
          <p:cNvPicPr>
            <a:picLocks noChangeAspect="1"/>
          </p:cNvPicPr>
          <p:nvPr/>
        </p:nvPicPr>
        <p:blipFill>
          <a:blip r:embed="rId4"/>
          <a:stretch>
            <a:fillRect/>
          </a:stretch>
        </p:blipFill>
        <p:spPr>
          <a:xfrm>
            <a:off x="8529432" y="1728566"/>
            <a:ext cx="917625" cy="836979"/>
          </a:xfrm>
          <a:prstGeom prst="rect">
            <a:avLst/>
          </a:prstGeom>
        </p:spPr>
      </p:pic>
    </p:spTree>
    <p:extLst>
      <p:ext uri="{BB962C8B-B14F-4D97-AF65-F5344CB8AC3E}">
        <p14:creationId xmlns:p14="http://schemas.microsoft.com/office/powerpoint/2010/main" val="375502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037583-9A95-8A48-B0E7-037A56B34F0C}"/>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89A1BF-8CF1-044A-AC0D-D0E171E7AD90}"/>
              </a:ext>
            </a:extLst>
          </p:cNvPr>
          <p:cNvSpPr txBox="1"/>
          <p:nvPr/>
        </p:nvSpPr>
        <p:spPr>
          <a:xfrm>
            <a:off x="1335163" y="408312"/>
            <a:ext cx="9667982" cy="584775"/>
          </a:xfrm>
          <a:prstGeom prst="rect">
            <a:avLst/>
          </a:prstGeom>
          <a:noFill/>
        </p:spPr>
        <p:txBody>
          <a:bodyPr wrap="square" rtlCol="0">
            <a:spAutoFit/>
          </a:bodyPr>
          <a:lstStyle/>
          <a:p>
            <a:pPr algn="ctr"/>
            <a:r>
              <a:rPr lang="en-US" sz="3200" b="1" dirty="0">
                <a:solidFill>
                  <a:srgbClr val="EE1846"/>
                </a:solidFill>
                <a:latin typeface="Helvetica" panose="020B0604020202020204" pitchFamily="34" charset="0"/>
                <a:cs typeface="Helvetica" panose="020B0604020202020204" pitchFamily="34" charset="0"/>
              </a:rPr>
              <a:t>Local Updated Census Addresses (LUCA)</a:t>
            </a:r>
          </a:p>
        </p:txBody>
      </p:sp>
      <p:cxnSp>
        <p:nvCxnSpPr>
          <p:cNvPr id="5" name="Straight Connector 4">
            <a:extLst>
              <a:ext uri="{FF2B5EF4-FFF2-40B4-BE49-F238E27FC236}">
                <a16:creationId xmlns:a16="http://schemas.microsoft.com/office/drawing/2014/main" id="{77750341-FE57-AB44-8288-E47BB0EC9369}"/>
              </a:ext>
            </a:extLst>
          </p:cNvPr>
          <p:cNvCxnSpPr/>
          <p:nvPr/>
        </p:nvCxnSpPr>
        <p:spPr>
          <a:xfrm>
            <a:off x="609600" y="1231827"/>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object&#10;&#10;Description automatically generated">
            <a:extLst>
              <a:ext uri="{FF2B5EF4-FFF2-40B4-BE49-F238E27FC236}">
                <a16:creationId xmlns:a16="http://schemas.microsoft.com/office/drawing/2014/main" id="{2D374321-7CC9-FF45-8877-A493BE107630}"/>
              </a:ext>
            </a:extLst>
          </p:cNvPr>
          <p:cNvPicPr>
            <a:picLocks noChangeAspect="1"/>
          </p:cNvPicPr>
          <p:nvPr/>
        </p:nvPicPr>
        <p:blipFill>
          <a:blip r:embed="rId2"/>
          <a:stretch>
            <a:fillRect/>
          </a:stretch>
        </p:blipFill>
        <p:spPr>
          <a:xfrm>
            <a:off x="9601200" y="6294363"/>
            <a:ext cx="2275221" cy="350034"/>
          </a:xfrm>
          <a:prstGeom prst="rect">
            <a:avLst/>
          </a:prstGeom>
        </p:spPr>
      </p:pic>
      <p:sp>
        <p:nvSpPr>
          <p:cNvPr id="20" name="TextBox 19">
            <a:extLst>
              <a:ext uri="{FF2B5EF4-FFF2-40B4-BE49-F238E27FC236}">
                <a16:creationId xmlns:a16="http://schemas.microsoft.com/office/drawing/2014/main" id="{819CCAD6-B6B3-D042-9547-10007E2FA418}"/>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sp>
        <p:nvSpPr>
          <p:cNvPr id="4" name="Rectangle 3">
            <a:extLst>
              <a:ext uri="{FF2B5EF4-FFF2-40B4-BE49-F238E27FC236}">
                <a16:creationId xmlns:a16="http://schemas.microsoft.com/office/drawing/2014/main" id="{5E3AEF87-7433-43F2-B793-3E44858BE469}"/>
              </a:ext>
            </a:extLst>
          </p:cNvPr>
          <p:cNvSpPr/>
          <p:nvPr/>
        </p:nvSpPr>
        <p:spPr>
          <a:xfrm>
            <a:off x="1238359" y="1928079"/>
            <a:ext cx="9525435" cy="3693319"/>
          </a:xfrm>
          <a:prstGeom prst="rect">
            <a:avLst/>
          </a:prstGeom>
        </p:spPr>
        <p:txBody>
          <a:bodyPr wrap="square">
            <a:spAutoFit/>
          </a:bodyPr>
          <a:lstStyle/>
          <a:p>
            <a:pPr marL="285750" indent="-285750">
              <a:buFont typeface="Arial" panose="020B0604020202020204" pitchFamily="34" charset="0"/>
              <a:buChar char="•"/>
            </a:pPr>
            <a:r>
              <a:rPr lang="en-US" dirty="0">
                <a:latin typeface="Helvetica Light"/>
              </a:rPr>
              <a:t>The city’s census work started last March with adding and updating addresses used by the Census Bureau.</a:t>
            </a:r>
          </a:p>
          <a:p>
            <a:pPr marL="285750" indent="-285750">
              <a:buFont typeface="Arial" panose="020B0604020202020204" pitchFamily="34" charset="0"/>
              <a:buChar char="•"/>
            </a:pPr>
            <a:endParaRPr lang="en-US" dirty="0">
              <a:latin typeface="Helvetica Light"/>
            </a:endParaRPr>
          </a:p>
          <a:p>
            <a:pPr marL="285750" indent="-285750">
              <a:buFont typeface="Arial" panose="020B0604020202020204" pitchFamily="34" charset="0"/>
              <a:buChar char="•"/>
            </a:pPr>
            <a:r>
              <a:rPr lang="en-US" dirty="0">
                <a:latin typeface="Helvetica Light"/>
              </a:rPr>
              <a:t>Last summer, the Department of Planning, in conjunction with the Office of Equity, updated our address database.</a:t>
            </a:r>
          </a:p>
          <a:p>
            <a:pPr marL="285750" indent="-285750">
              <a:buFont typeface="Arial" panose="020B0604020202020204" pitchFamily="34" charset="0"/>
              <a:buChar char="•"/>
            </a:pPr>
            <a:endParaRPr lang="en-US" dirty="0">
              <a:latin typeface="Helvetica Light"/>
            </a:endParaRPr>
          </a:p>
          <a:p>
            <a:endParaRPr lang="en-US" dirty="0">
              <a:latin typeface="Helvetica Light"/>
            </a:endParaRPr>
          </a:p>
          <a:p>
            <a:pPr algn="ctr"/>
            <a:r>
              <a:rPr lang="en-US" b="1" u="sng" dirty="0">
                <a:latin typeface="Helvetica" panose="020B0604020202020204" pitchFamily="34" charset="0"/>
                <a:cs typeface="Helvetica" panose="020B0604020202020204" pitchFamily="34" charset="0"/>
              </a:rPr>
              <a:t>By the Numbers</a:t>
            </a:r>
          </a:p>
          <a:p>
            <a:pPr algn="ctr"/>
            <a:endParaRPr lang="en-US" b="1" u="sng"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New Addresses Added – 14,805</a:t>
            </a:r>
          </a:p>
          <a:p>
            <a:pPr algn="ctr"/>
            <a:r>
              <a:rPr lang="en-US" b="1" dirty="0">
                <a:latin typeface="Helvetica" panose="020B0604020202020204" pitchFamily="34" charset="0"/>
                <a:cs typeface="Helvetica" panose="020B0604020202020204" pitchFamily="34" charset="0"/>
              </a:rPr>
              <a:t>Addresses Corrected – 64,421</a:t>
            </a:r>
          </a:p>
          <a:p>
            <a:pPr algn="ctr"/>
            <a:r>
              <a:rPr lang="en-US" b="1" dirty="0">
                <a:latin typeface="Helvetica" panose="020B0604020202020204" pitchFamily="34" charset="0"/>
                <a:cs typeface="Helvetica" panose="020B0604020202020204" pitchFamily="34" charset="0"/>
              </a:rPr>
              <a:t>Addresses Deleted – 3,578</a:t>
            </a:r>
          </a:p>
          <a:p>
            <a:pPr algn="ctr"/>
            <a:r>
              <a:rPr lang="en-US" b="1" dirty="0">
                <a:latin typeface="Helvetica" panose="020B0604020202020204" pitchFamily="34" charset="0"/>
                <a:cs typeface="Helvetica" panose="020B0604020202020204" pitchFamily="34" charset="0"/>
              </a:rPr>
              <a:t>Total Addresses – 269,422</a:t>
            </a:r>
          </a:p>
        </p:txBody>
      </p:sp>
    </p:spTree>
    <p:extLst>
      <p:ext uri="{BB962C8B-B14F-4D97-AF65-F5344CB8AC3E}">
        <p14:creationId xmlns:p14="http://schemas.microsoft.com/office/powerpoint/2010/main" val="220020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C281F-75CD-2248-B4C6-9DEF974FFB2A}"/>
              </a:ext>
            </a:extLst>
          </p:cNvPr>
          <p:cNvSpPr txBox="1"/>
          <p:nvPr/>
        </p:nvSpPr>
        <p:spPr>
          <a:xfrm>
            <a:off x="609600" y="1292095"/>
            <a:ext cx="10711927" cy="1477328"/>
          </a:xfrm>
          <a:prstGeom prst="rect">
            <a:avLst/>
          </a:prstGeom>
          <a:noFill/>
        </p:spPr>
        <p:txBody>
          <a:bodyPr wrap="square" rtlCol="0">
            <a:spAutoFit/>
          </a:bodyPr>
          <a:lstStyle/>
          <a:p>
            <a:r>
              <a:rPr lang="en-US" dirty="0">
                <a:solidFill>
                  <a:schemeClr val="bg2">
                    <a:lumMod val="25000"/>
                  </a:schemeClr>
                </a:solidFill>
                <a:latin typeface="Helvetica Light" panose="020B0403020202020204" pitchFamily="34" charset="0"/>
              </a:rPr>
              <a:t>The </a:t>
            </a:r>
            <a:r>
              <a:rPr lang="en-US" b="1" dirty="0">
                <a:solidFill>
                  <a:schemeClr val="bg2">
                    <a:lumMod val="25000"/>
                  </a:schemeClr>
                </a:solidFill>
                <a:latin typeface="Helvetica" pitchFamily="2" charset="0"/>
              </a:rPr>
              <a:t>Complete Count Committee </a:t>
            </a:r>
            <a:r>
              <a:rPr lang="en-US" dirty="0">
                <a:solidFill>
                  <a:schemeClr val="bg2">
                    <a:lumMod val="25000"/>
                  </a:schemeClr>
                </a:solidFill>
                <a:latin typeface="Helvetica Light" panose="020B0403020202020204" pitchFamily="34" charset="0"/>
              </a:rPr>
              <a:t>(CCC) is made up of community influencers who work to create localized messaging that resonates with the population in their interest area.  They are  trusted voices and are best suited to mobilize community resources in an efficient manner.  The CCC will play a key role in developing partners to educate and motivate residents to participate in the 2020 Census, especially in our hard to count communities.</a:t>
            </a:r>
          </a:p>
        </p:txBody>
      </p:sp>
      <p:sp>
        <p:nvSpPr>
          <p:cNvPr id="4" name="TextBox 3">
            <a:extLst>
              <a:ext uri="{FF2B5EF4-FFF2-40B4-BE49-F238E27FC236}">
                <a16:creationId xmlns:a16="http://schemas.microsoft.com/office/drawing/2014/main" id="{0E643FAF-D9E0-BD4F-B4D4-74E7E01AFFBA}"/>
              </a:ext>
            </a:extLst>
          </p:cNvPr>
          <p:cNvSpPr txBox="1"/>
          <p:nvPr/>
        </p:nvSpPr>
        <p:spPr>
          <a:xfrm>
            <a:off x="1262009" y="457200"/>
            <a:ext cx="9667982" cy="584775"/>
          </a:xfrm>
          <a:prstGeom prst="rect">
            <a:avLst/>
          </a:prstGeom>
          <a:noFill/>
        </p:spPr>
        <p:txBody>
          <a:bodyPr wrap="square" rtlCol="0">
            <a:spAutoFit/>
          </a:bodyPr>
          <a:lstStyle/>
          <a:p>
            <a:pPr algn="ctr"/>
            <a:r>
              <a:rPr lang="en-US" sz="3200" b="1" dirty="0">
                <a:solidFill>
                  <a:srgbClr val="EE1846"/>
                </a:solidFill>
                <a:latin typeface="Helvetica" pitchFamily="2" charset="0"/>
              </a:rPr>
              <a:t>City of Atlanta Complete Count Committee</a:t>
            </a:r>
          </a:p>
        </p:txBody>
      </p:sp>
      <p:cxnSp>
        <p:nvCxnSpPr>
          <p:cNvPr id="5" name="Straight Connector 4">
            <a:extLst>
              <a:ext uri="{FF2B5EF4-FFF2-40B4-BE49-F238E27FC236}">
                <a16:creationId xmlns:a16="http://schemas.microsoft.com/office/drawing/2014/main" id="{202A22D3-68D0-184F-85BF-AC9BCCF03772}"/>
              </a:ext>
            </a:extLst>
          </p:cNvPr>
          <p:cNvCxnSpPr/>
          <p:nvPr/>
        </p:nvCxnSpPr>
        <p:spPr>
          <a:xfrm>
            <a:off x="609600" y="1143000"/>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12C9CE0-2672-CC4A-84B2-9D5AADEFD7F9}"/>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bject&#10;&#10;Description automatically generated">
            <a:extLst>
              <a:ext uri="{FF2B5EF4-FFF2-40B4-BE49-F238E27FC236}">
                <a16:creationId xmlns:a16="http://schemas.microsoft.com/office/drawing/2014/main" id="{0D62754A-652D-5440-9015-1DEDB2DD2501}"/>
              </a:ext>
            </a:extLst>
          </p:cNvPr>
          <p:cNvPicPr>
            <a:picLocks noChangeAspect="1"/>
          </p:cNvPicPr>
          <p:nvPr/>
        </p:nvPicPr>
        <p:blipFill>
          <a:blip r:embed="rId2"/>
          <a:stretch>
            <a:fillRect/>
          </a:stretch>
        </p:blipFill>
        <p:spPr>
          <a:xfrm>
            <a:off x="9601200" y="6294363"/>
            <a:ext cx="2275221" cy="350034"/>
          </a:xfrm>
          <a:prstGeom prst="rect">
            <a:avLst/>
          </a:prstGeom>
        </p:spPr>
      </p:pic>
      <p:sp>
        <p:nvSpPr>
          <p:cNvPr id="8" name="TextBox 7">
            <a:extLst>
              <a:ext uri="{FF2B5EF4-FFF2-40B4-BE49-F238E27FC236}">
                <a16:creationId xmlns:a16="http://schemas.microsoft.com/office/drawing/2014/main" id="{C69274FC-E516-B741-B4DB-99D387083CA5}"/>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pic>
        <p:nvPicPr>
          <p:cNvPr id="9" name="Picture 8" descr="A close up of a logo&#10;&#10;Description automatically generated">
            <a:extLst>
              <a:ext uri="{FF2B5EF4-FFF2-40B4-BE49-F238E27FC236}">
                <a16:creationId xmlns:a16="http://schemas.microsoft.com/office/drawing/2014/main" id="{A0E959B5-1559-C24E-8E81-AAC6F3324B71}"/>
              </a:ext>
            </a:extLst>
          </p:cNvPr>
          <p:cNvPicPr>
            <a:picLocks noChangeAspect="1"/>
          </p:cNvPicPr>
          <p:nvPr/>
        </p:nvPicPr>
        <p:blipFill>
          <a:blip r:embed="rId3"/>
          <a:stretch>
            <a:fillRect/>
          </a:stretch>
        </p:blipFill>
        <p:spPr>
          <a:xfrm>
            <a:off x="9361821" y="3352557"/>
            <a:ext cx="2514600" cy="2514600"/>
          </a:xfrm>
          <a:prstGeom prst="rect">
            <a:avLst/>
          </a:prstGeom>
        </p:spPr>
      </p:pic>
      <p:sp>
        <p:nvSpPr>
          <p:cNvPr id="11" name="Oval 10">
            <a:extLst>
              <a:ext uri="{FF2B5EF4-FFF2-40B4-BE49-F238E27FC236}">
                <a16:creationId xmlns:a16="http://schemas.microsoft.com/office/drawing/2014/main" id="{AD11D09D-DB10-5A4F-B8AB-ACB3E00448CD}"/>
              </a:ext>
            </a:extLst>
          </p:cNvPr>
          <p:cNvSpPr/>
          <p:nvPr/>
        </p:nvSpPr>
        <p:spPr>
          <a:xfrm>
            <a:off x="9361821" y="3322801"/>
            <a:ext cx="2514600" cy="2514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99EA95-ABEE-4B91-8DD3-650E97CDC140}"/>
              </a:ext>
            </a:extLst>
          </p:cNvPr>
          <p:cNvSpPr txBox="1"/>
          <p:nvPr/>
        </p:nvSpPr>
        <p:spPr>
          <a:xfrm>
            <a:off x="689718" y="2960610"/>
            <a:ext cx="8025819" cy="320087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Light" panose="020B0403020202020204"/>
                <a:cs typeface="Helvetica" panose="020B0604020202020204" pitchFamily="34" charset="0"/>
              </a:rPr>
              <a:t>The CCC provides a vehicle for coordinating and nurturing cooperative efforts between our local government; communities; and the Census Bureau.  The CCC will create subcommittees to help get the work done.</a:t>
            </a:r>
          </a:p>
          <a:p>
            <a:endParaRPr lang="en-US" dirty="0">
              <a:latin typeface="Helvetica Light" panose="020B0403020202020204"/>
              <a:cs typeface="Helvetica" panose="020B0604020202020204" pitchFamily="34" charset="0"/>
            </a:endParaRPr>
          </a:p>
          <a:p>
            <a:r>
              <a:rPr lang="en-US" sz="1600" b="1" dirty="0">
                <a:latin typeface="Helvetica" panose="020B0604020202020204" pitchFamily="34" charset="0"/>
                <a:cs typeface="Helvetica" panose="020B0604020202020204" pitchFamily="34" charset="0"/>
              </a:rPr>
              <a:t>50+ stakeholders committed to Atlanta who can offer resources, networks, and expertise in:</a:t>
            </a:r>
          </a:p>
          <a:p>
            <a:endParaRPr lang="en-US" sz="1600" b="1" dirty="0">
              <a:latin typeface="Helvetica" panose="020B0604020202020204" pitchFamily="34" charset="0"/>
              <a:cs typeface="Helvetica" panose="020B0604020202020204" pitchFamily="34" charset="0"/>
            </a:endParaRPr>
          </a:p>
          <a:p>
            <a:pPr marL="800100" lvl="1" indent="-342900">
              <a:buFont typeface="Wingdings" panose="05000000000000000000" pitchFamily="2" charset="2"/>
              <a:buChar char="Ø"/>
            </a:pPr>
            <a:r>
              <a:rPr lang="en-US" sz="1600" b="1" dirty="0">
                <a:solidFill>
                  <a:schemeClr val="tx1">
                    <a:lumMod val="95000"/>
                    <a:lumOff val="5000"/>
                  </a:schemeClr>
                </a:solidFill>
                <a:latin typeface="Helvetica" panose="020B0604020202020204" pitchFamily="34" charset="0"/>
                <a:cs typeface="Helvetica" panose="020B0604020202020204" pitchFamily="34" charset="0"/>
              </a:rPr>
              <a:t>Outreach </a:t>
            </a:r>
          </a:p>
          <a:p>
            <a:pPr marL="800100" lvl="1" indent="-342900">
              <a:buFont typeface="Wingdings" panose="05000000000000000000" pitchFamily="2" charset="2"/>
              <a:buChar char="Ø"/>
            </a:pPr>
            <a:r>
              <a:rPr lang="en-US" sz="1600" b="1" dirty="0">
                <a:solidFill>
                  <a:schemeClr val="tx1">
                    <a:lumMod val="95000"/>
                    <a:lumOff val="5000"/>
                  </a:schemeClr>
                </a:solidFill>
                <a:latin typeface="Helvetica" panose="020B0604020202020204" pitchFamily="34" charset="0"/>
                <a:cs typeface="Helvetica" panose="020B0604020202020204" pitchFamily="34" charset="0"/>
              </a:rPr>
              <a:t>Communications/Media</a:t>
            </a:r>
          </a:p>
          <a:p>
            <a:pPr marL="800100" lvl="1" indent="-342900">
              <a:buFont typeface="Wingdings" panose="05000000000000000000" pitchFamily="2" charset="2"/>
              <a:buChar char="Ø"/>
            </a:pPr>
            <a:r>
              <a:rPr lang="en-US" sz="1600" b="1" dirty="0">
                <a:solidFill>
                  <a:schemeClr val="tx1">
                    <a:lumMod val="95000"/>
                    <a:lumOff val="5000"/>
                  </a:schemeClr>
                </a:solidFill>
                <a:latin typeface="Helvetica" panose="020B0604020202020204" pitchFamily="34" charset="0"/>
                <a:cs typeface="Helvetica" panose="020B0604020202020204" pitchFamily="34" charset="0"/>
              </a:rPr>
              <a:t>Fundraising</a:t>
            </a:r>
          </a:p>
          <a:p>
            <a:pPr marL="800100" lvl="1" indent="-342900">
              <a:buFont typeface="Wingdings" panose="05000000000000000000" pitchFamily="2" charset="2"/>
              <a:buChar char="Ø"/>
            </a:pPr>
            <a:r>
              <a:rPr lang="en-US" sz="1600" b="1" dirty="0">
                <a:solidFill>
                  <a:schemeClr val="tx1">
                    <a:lumMod val="95000"/>
                    <a:lumOff val="5000"/>
                  </a:schemeClr>
                </a:solidFill>
                <a:latin typeface="Helvetica" panose="020B0604020202020204" pitchFamily="34" charset="0"/>
                <a:cs typeface="Helvetica" panose="020B0604020202020204" pitchFamily="34" charset="0"/>
              </a:rPr>
              <a:t>Data and Technology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2618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3EB7F3-227D-7747-A8F6-E5B59DAE632D}"/>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10;&#10;Description automatically generated">
            <a:extLst>
              <a:ext uri="{FF2B5EF4-FFF2-40B4-BE49-F238E27FC236}">
                <a16:creationId xmlns:a16="http://schemas.microsoft.com/office/drawing/2014/main" id="{7C9FA482-9332-0244-AC56-1221F84CBE83}"/>
              </a:ext>
            </a:extLst>
          </p:cNvPr>
          <p:cNvPicPr>
            <a:picLocks noChangeAspect="1"/>
          </p:cNvPicPr>
          <p:nvPr/>
        </p:nvPicPr>
        <p:blipFill>
          <a:blip r:embed="rId3"/>
          <a:stretch>
            <a:fillRect/>
          </a:stretch>
        </p:blipFill>
        <p:spPr>
          <a:xfrm>
            <a:off x="9601200" y="6294363"/>
            <a:ext cx="2275221" cy="350034"/>
          </a:xfrm>
          <a:prstGeom prst="rect">
            <a:avLst/>
          </a:prstGeom>
        </p:spPr>
      </p:pic>
      <p:sp>
        <p:nvSpPr>
          <p:cNvPr id="7" name="TextBox 6">
            <a:extLst>
              <a:ext uri="{FF2B5EF4-FFF2-40B4-BE49-F238E27FC236}">
                <a16:creationId xmlns:a16="http://schemas.microsoft.com/office/drawing/2014/main" id="{7FD26E95-A3B8-3942-BDED-280FDE1FF7E7}"/>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sp>
        <p:nvSpPr>
          <p:cNvPr id="8" name="TextBox 7">
            <a:extLst>
              <a:ext uri="{FF2B5EF4-FFF2-40B4-BE49-F238E27FC236}">
                <a16:creationId xmlns:a16="http://schemas.microsoft.com/office/drawing/2014/main" id="{6E4A990D-4C57-BC46-9526-135555502E12}"/>
              </a:ext>
            </a:extLst>
          </p:cNvPr>
          <p:cNvSpPr txBox="1"/>
          <p:nvPr/>
        </p:nvSpPr>
        <p:spPr>
          <a:xfrm>
            <a:off x="1262009" y="457200"/>
            <a:ext cx="9667982" cy="584775"/>
          </a:xfrm>
          <a:prstGeom prst="rect">
            <a:avLst/>
          </a:prstGeom>
          <a:noFill/>
        </p:spPr>
        <p:txBody>
          <a:bodyPr wrap="square" rtlCol="0">
            <a:spAutoFit/>
          </a:bodyPr>
          <a:lstStyle/>
          <a:p>
            <a:pPr algn="ctr"/>
            <a:r>
              <a:rPr lang="en-US" sz="3200" b="1" dirty="0">
                <a:solidFill>
                  <a:srgbClr val="EE1846"/>
                </a:solidFill>
                <a:latin typeface="Helvetica" pitchFamily="2" charset="0"/>
              </a:rPr>
              <a:t>2020 Census Key Dates</a:t>
            </a:r>
          </a:p>
        </p:txBody>
      </p:sp>
      <p:cxnSp>
        <p:nvCxnSpPr>
          <p:cNvPr id="9" name="Straight Connector 8">
            <a:extLst>
              <a:ext uri="{FF2B5EF4-FFF2-40B4-BE49-F238E27FC236}">
                <a16:creationId xmlns:a16="http://schemas.microsoft.com/office/drawing/2014/main" id="{689D73BA-B149-B84F-B6DB-89AABC5CA4F9}"/>
              </a:ext>
            </a:extLst>
          </p:cNvPr>
          <p:cNvCxnSpPr/>
          <p:nvPr/>
        </p:nvCxnSpPr>
        <p:spPr>
          <a:xfrm>
            <a:off x="609600" y="1143000"/>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EF87CB01-F5D7-4CF1-8212-0C8425F224E2}"/>
              </a:ext>
            </a:extLst>
          </p:cNvPr>
          <p:cNvGraphicFramePr>
            <a:graphicFrameLocks/>
          </p:cNvGraphicFramePr>
          <p:nvPr>
            <p:extLst>
              <p:ext uri="{D42A27DB-BD31-4B8C-83A1-F6EECF244321}">
                <p14:modId xmlns:p14="http://schemas.microsoft.com/office/powerpoint/2010/main" val="3073835929"/>
              </p:ext>
            </p:extLst>
          </p:nvPr>
        </p:nvGraphicFramePr>
        <p:xfrm>
          <a:off x="416226" y="506857"/>
          <a:ext cx="10972800" cy="5089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817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61561-894D-3142-A195-66840214B526}"/>
              </a:ext>
            </a:extLst>
          </p:cNvPr>
          <p:cNvSpPr txBox="1"/>
          <p:nvPr/>
        </p:nvSpPr>
        <p:spPr>
          <a:xfrm>
            <a:off x="777240" y="3337560"/>
            <a:ext cx="3200400" cy="2031325"/>
          </a:xfrm>
          <a:prstGeom prst="rect">
            <a:avLst/>
          </a:prstGeom>
          <a:noFill/>
        </p:spPr>
        <p:txBody>
          <a:bodyPr wrap="square" rtlCol="0">
            <a:spAutoFit/>
          </a:bodyPr>
          <a:lstStyle/>
          <a:p>
            <a:pPr lvl="0"/>
            <a:r>
              <a:rPr lang="en-US" dirty="0">
                <a:solidFill>
                  <a:schemeClr val="bg2">
                    <a:lumMod val="25000"/>
                  </a:schemeClr>
                </a:solidFill>
                <a:latin typeface="Helvetica Light" panose="020B0403020202020204" pitchFamily="34" charset="0"/>
              </a:rPr>
              <a:t>The City will ask locations with public Wi-Fi to serve as census hubs and promote census and available Wi-Fi, e.g., have stickers in shop windows and table tents on library kiosks.</a:t>
            </a:r>
          </a:p>
        </p:txBody>
      </p:sp>
      <p:sp>
        <p:nvSpPr>
          <p:cNvPr id="5" name="Rectangle 4">
            <a:extLst>
              <a:ext uri="{FF2B5EF4-FFF2-40B4-BE49-F238E27FC236}">
                <a16:creationId xmlns:a16="http://schemas.microsoft.com/office/drawing/2014/main" id="{E4ACB85E-AD29-E242-AB9E-7E956E980A48}"/>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10;&#10;Description automatically generated">
            <a:extLst>
              <a:ext uri="{FF2B5EF4-FFF2-40B4-BE49-F238E27FC236}">
                <a16:creationId xmlns:a16="http://schemas.microsoft.com/office/drawing/2014/main" id="{65229911-870A-3D40-8355-E174305C46C8}"/>
              </a:ext>
            </a:extLst>
          </p:cNvPr>
          <p:cNvPicPr>
            <a:picLocks noChangeAspect="1"/>
          </p:cNvPicPr>
          <p:nvPr/>
        </p:nvPicPr>
        <p:blipFill>
          <a:blip r:embed="rId2"/>
          <a:stretch>
            <a:fillRect/>
          </a:stretch>
        </p:blipFill>
        <p:spPr>
          <a:xfrm>
            <a:off x="9601200" y="6294363"/>
            <a:ext cx="2275221" cy="350034"/>
          </a:xfrm>
          <a:prstGeom prst="rect">
            <a:avLst/>
          </a:prstGeom>
        </p:spPr>
      </p:pic>
      <p:sp>
        <p:nvSpPr>
          <p:cNvPr id="8" name="TextBox 7">
            <a:extLst>
              <a:ext uri="{FF2B5EF4-FFF2-40B4-BE49-F238E27FC236}">
                <a16:creationId xmlns:a16="http://schemas.microsoft.com/office/drawing/2014/main" id="{50F81C19-0A5B-244F-9F3F-272F991BEB19}"/>
              </a:ext>
            </a:extLst>
          </p:cNvPr>
          <p:cNvSpPr txBox="1"/>
          <p:nvPr/>
        </p:nvSpPr>
        <p:spPr>
          <a:xfrm>
            <a:off x="1262009" y="457200"/>
            <a:ext cx="9667982" cy="584775"/>
          </a:xfrm>
          <a:prstGeom prst="rect">
            <a:avLst/>
          </a:prstGeom>
          <a:noFill/>
        </p:spPr>
        <p:txBody>
          <a:bodyPr wrap="square" rtlCol="0">
            <a:spAutoFit/>
          </a:bodyPr>
          <a:lstStyle/>
          <a:p>
            <a:pPr algn="ctr"/>
            <a:r>
              <a:rPr lang="en-US" sz="3200" b="1" dirty="0">
                <a:solidFill>
                  <a:srgbClr val="EE1846"/>
                </a:solidFill>
                <a:latin typeface="Helvetica" pitchFamily="2" charset="0"/>
              </a:rPr>
              <a:t>Examples of Ways to Bridge the Digital Divide</a:t>
            </a:r>
          </a:p>
        </p:txBody>
      </p:sp>
      <p:cxnSp>
        <p:nvCxnSpPr>
          <p:cNvPr id="9" name="Straight Connector 8">
            <a:extLst>
              <a:ext uri="{FF2B5EF4-FFF2-40B4-BE49-F238E27FC236}">
                <a16:creationId xmlns:a16="http://schemas.microsoft.com/office/drawing/2014/main" id="{64945B8B-BECB-664B-A17B-C02D530D5F23}"/>
              </a:ext>
            </a:extLst>
          </p:cNvPr>
          <p:cNvCxnSpPr/>
          <p:nvPr/>
        </p:nvCxnSpPr>
        <p:spPr>
          <a:xfrm>
            <a:off x="609600" y="1143000"/>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FA1A68-93AB-524C-B9E3-C8FD4982F442}"/>
              </a:ext>
            </a:extLst>
          </p:cNvPr>
          <p:cNvSpPr txBox="1"/>
          <p:nvPr/>
        </p:nvSpPr>
        <p:spPr>
          <a:xfrm>
            <a:off x="4617720" y="3337560"/>
            <a:ext cx="3200400" cy="1477328"/>
          </a:xfrm>
          <a:prstGeom prst="rect">
            <a:avLst/>
          </a:prstGeom>
          <a:noFill/>
        </p:spPr>
        <p:txBody>
          <a:bodyPr wrap="square" rtlCol="0">
            <a:spAutoFit/>
          </a:bodyPr>
          <a:lstStyle/>
          <a:p>
            <a:pPr lvl="0"/>
            <a:r>
              <a:rPr lang="en-US" dirty="0">
                <a:solidFill>
                  <a:schemeClr val="bg2">
                    <a:lumMod val="25000"/>
                  </a:schemeClr>
                </a:solidFill>
                <a:latin typeface="Helvetica Light" panose="020B0403020202020204" pitchFamily="34" charset="0"/>
              </a:rPr>
              <a:t>Make available iPads, laptops and Wi-Fi in sites with high traffic, e.g., recreation centers, senior centers and at community events.</a:t>
            </a:r>
          </a:p>
        </p:txBody>
      </p:sp>
      <p:sp>
        <p:nvSpPr>
          <p:cNvPr id="11" name="TextBox 10">
            <a:extLst>
              <a:ext uri="{FF2B5EF4-FFF2-40B4-BE49-F238E27FC236}">
                <a16:creationId xmlns:a16="http://schemas.microsoft.com/office/drawing/2014/main" id="{84AA86CD-DBF3-734A-ACE5-7F4B33BC9CEA}"/>
              </a:ext>
            </a:extLst>
          </p:cNvPr>
          <p:cNvSpPr txBox="1"/>
          <p:nvPr/>
        </p:nvSpPr>
        <p:spPr>
          <a:xfrm>
            <a:off x="8458200" y="3337560"/>
            <a:ext cx="3200400" cy="1200329"/>
          </a:xfrm>
          <a:prstGeom prst="rect">
            <a:avLst/>
          </a:prstGeom>
          <a:noFill/>
        </p:spPr>
        <p:txBody>
          <a:bodyPr wrap="square" rtlCol="0">
            <a:spAutoFit/>
          </a:bodyPr>
          <a:lstStyle/>
          <a:p>
            <a:pPr lvl="0"/>
            <a:r>
              <a:rPr lang="en-US" dirty="0">
                <a:solidFill>
                  <a:schemeClr val="bg2">
                    <a:lumMod val="25000"/>
                  </a:schemeClr>
                </a:solidFill>
                <a:latin typeface="Helvetica Light" panose="020B0403020202020204" pitchFamily="34" charset="0"/>
              </a:rPr>
              <a:t>The City will promote the ability for residents to complete census by phone or on paper.</a:t>
            </a:r>
          </a:p>
        </p:txBody>
      </p:sp>
      <p:pic>
        <p:nvPicPr>
          <p:cNvPr id="13" name="Picture 12" descr="A close up of a logo&#10;&#10;Description automatically generated">
            <a:extLst>
              <a:ext uri="{FF2B5EF4-FFF2-40B4-BE49-F238E27FC236}">
                <a16:creationId xmlns:a16="http://schemas.microsoft.com/office/drawing/2014/main" id="{F4235FFB-2EA0-FF4D-BBE7-A6CFE7820C5D}"/>
              </a:ext>
            </a:extLst>
          </p:cNvPr>
          <p:cNvPicPr>
            <a:picLocks noChangeAspect="1"/>
          </p:cNvPicPr>
          <p:nvPr/>
        </p:nvPicPr>
        <p:blipFill>
          <a:blip r:embed="rId3"/>
          <a:stretch>
            <a:fillRect/>
          </a:stretch>
        </p:blipFill>
        <p:spPr>
          <a:xfrm>
            <a:off x="1691640" y="1600200"/>
            <a:ext cx="1371600" cy="1371600"/>
          </a:xfrm>
          <a:prstGeom prst="rect">
            <a:avLst/>
          </a:prstGeom>
        </p:spPr>
      </p:pic>
      <p:pic>
        <p:nvPicPr>
          <p:cNvPr id="15" name="Picture 14">
            <a:extLst>
              <a:ext uri="{FF2B5EF4-FFF2-40B4-BE49-F238E27FC236}">
                <a16:creationId xmlns:a16="http://schemas.microsoft.com/office/drawing/2014/main" id="{5A9371CE-7F83-E44E-BA4F-9674F46001F1}"/>
              </a:ext>
            </a:extLst>
          </p:cNvPr>
          <p:cNvPicPr>
            <a:picLocks noChangeAspect="1"/>
          </p:cNvPicPr>
          <p:nvPr/>
        </p:nvPicPr>
        <p:blipFill>
          <a:blip r:embed="rId4"/>
          <a:stretch>
            <a:fillRect/>
          </a:stretch>
        </p:blipFill>
        <p:spPr>
          <a:xfrm>
            <a:off x="5532120" y="1600200"/>
            <a:ext cx="1371600" cy="13716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C4D03548-BC81-3140-8CC6-37FD604F0CEF}"/>
              </a:ext>
            </a:extLst>
          </p:cNvPr>
          <p:cNvPicPr>
            <a:picLocks noChangeAspect="1"/>
          </p:cNvPicPr>
          <p:nvPr/>
        </p:nvPicPr>
        <p:blipFill>
          <a:blip r:embed="rId5"/>
          <a:stretch>
            <a:fillRect/>
          </a:stretch>
        </p:blipFill>
        <p:spPr>
          <a:xfrm>
            <a:off x="9372600" y="1600200"/>
            <a:ext cx="1371600" cy="1371600"/>
          </a:xfrm>
          <a:prstGeom prst="rect">
            <a:avLst/>
          </a:prstGeom>
        </p:spPr>
      </p:pic>
      <p:sp>
        <p:nvSpPr>
          <p:cNvPr id="20" name="TextBox 19">
            <a:extLst>
              <a:ext uri="{FF2B5EF4-FFF2-40B4-BE49-F238E27FC236}">
                <a16:creationId xmlns:a16="http://schemas.microsoft.com/office/drawing/2014/main" id="{9653FD3C-FCAC-824D-9593-A803D915A84B}"/>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sp>
        <p:nvSpPr>
          <p:cNvPr id="22" name="Oval 21">
            <a:extLst>
              <a:ext uri="{FF2B5EF4-FFF2-40B4-BE49-F238E27FC236}">
                <a16:creationId xmlns:a16="http://schemas.microsoft.com/office/drawing/2014/main" id="{798E735A-ED65-3142-A8D6-BBBA6093F0A6}"/>
              </a:ext>
            </a:extLst>
          </p:cNvPr>
          <p:cNvSpPr/>
          <p:nvPr/>
        </p:nvSpPr>
        <p:spPr>
          <a:xfrm>
            <a:off x="1691640" y="1600200"/>
            <a:ext cx="1371600" cy="1371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A95515B-FB1A-A646-B524-3479A9CF6562}"/>
              </a:ext>
            </a:extLst>
          </p:cNvPr>
          <p:cNvSpPr/>
          <p:nvPr/>
        </p:nvSpPr>
        <p:spPr>
          <a:xfrm>
            <a:off x="5532120" y="1623724"/>
            <a:ext cx="1371600" cy="1371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23A51F-8D28-B64A-A670-D829D7FAAC28}"/>
              </a:ext>
            </a:extLst>
          </p:cNvPr>
          <p:cNvSpPr/>
          <p:nvPr/>
        </p:nvSpPr>
        <p:spPr>
          <a:xfrm>
            <a:off x="9367210" y="1623724"/>
            <a:ext cx="1371600" cy="1371600"/>
          </a:xfrm>
          <a:prstGeom prst="ellipse">
            <a:avLst/>
          </a:prstGeom>
          <a:solidFill>
            <a:srgbClr val="00A7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24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037583-9A95-8A48-B0E7-037A56B34F0C}"/>
              </a:ext>
            </a:extLst>
          </p:cNvPr>
          <p:cNvSpPr/>
          <p:nvPr/>
        </p:nvSpPr>
        <p:spPr>
          <a:xfrm>
            <a:off x="0" y="6080760"/>
            <a:ext cx="12188952" cy="777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89A1BF-8CF1-044A-AC0D-D0E171E7AD90}"/>
              </a:ext>
            </a:extLst>
          </p:cNvPr>
          <p:cNvSpPr txBox="1"/>
          <p:nvPr/>
        </p:nvSpPr>
        <p:spPr>
          <a:xfrm>
            <a:off x="1262009" y="457200"/>
            <a:ext cx="9667982" cy="584775"/>
          </a:xfrm>
          <a:prstGeom prst="rect">
            <a:avLst/>
          </a:prstGeom>
          <a:noFill/>
        </p:spPr>
        <p:txBody>
          <a:bodyPr wrap="square" rtlCol="0">
            <a:spAutoFit/>
          </a:bodyPr>
          <a:lstStyle/>
          <a:p>
            <a:pPr algn="ctr"/>
            <a:r>
              <a:rPr lang="en-US" sz="3200" b="1" dirty="0">
                <a:solidFill>
                  <a:srgbClr val="EE1846"/>
                </a:solidFill>
                <a:latin typeface="Helvetica" pitchFamily="2" charset="0"/>
              </a:rPr>
              <a:t>Next Steps</a:t>
            </a:r>
          </a:p>
        </p:txBody>
      </p:sp>
      <p:sp>
        <p:nvSpPr>
          <p:cNvPr id="3" name="TextBox 2">
            <a:extLst>
              <a:ext uri="{FF2B5EF4-FFF2-40B4-BE49-F238E27FC236}">
                <a16:creationId xmlns:a16="http://schemas.microsoft.com/office/drawing/2014/main" id="{854F7A44-6C24-2348-B761-AAF5DED2FE30}"/>
              </a:ext>
            </a:extLst>
          </p:cNvPr>
          <p:cNvSpPr txBox="1"/>
          <p:nvPr/>
        </p:nvSpPr>
        <p:spPr>
          <a:xfrm>
            <a:off x="1063974" y="4223167"/>
            <a:ext cx="3200400" cy="400110"/>
          </a:xfrm>
          <a:prstGeom prst="rect">
            <a:avLst/>
          </a:prstGeom>
          <a:noFill/>
        </p:spPr>
        <p:txBody>
          <a:bodyPr wrap="square" rtlCol="0">
            <a:spAutoFit/>
          </a:bodyPr>
          <a:lstStyle/>
          <a:p>
            <a:pPr algn="ctr"/>
            <a:r>
              <a:rPr lang="en-US" sz="2000" b="1" dirty="0">
                <a:solidFill>
                  <a:srgbClr val="00A7E2"/>
                </a:solidFill>
                <a:latin typeface="Helvetica" panose="020B0604020202020204" pitchFamily="34" charset="0"/>
                <a:cs typeface="Helvetica" panose="020B0604020202020204" pitchFamily="34" charset="0"/>
              </a:rPr>
              <a:t>April 1 Kick-Off Rally</a:t>
            </a:r>
          </a:p>
        </p:txBody>
      </p:sp>
      <p:cxnSp>
        <p:nvCxnSpPr>
          <p:cNvPr id="5" name="Straight Connector 4">
            <a:extLst>
              <a:ext uri="{FF2B5EF4-FFF2-40B4-BE49-F238E27FC236}">
                <a16:creationId xmlns:a16="http://schemas.microsoft.com/office/drawing/2014/main" id="{77750341-FE57-AB44-8288-E47BB0EC9369}"/>
              </a:ext>
            </a:extLst>
          </p:cNvPr>
          <p:cNvCxnSpPr/>
          <p:nvPr/>
        </p:nvCxnSpPr>
        <p:spPr>
          <a:xfrm>
            <a:off x="674914" y="1153451"/>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B0B351A-B229-A54E-AFED-660F736259A5}"/>
              </a:ext>
            </a:extLst>
          </p:cNvPr>
          <p:cNvSpPr txBox="1"/>
          <p:nvPr/>
        </p:nvSpPr>
        <p:spPr>
          <a:xfrm>
            <a:off x="4494276" y="4266521"/>
            <a:ext cx="3200400" cy="400110"/>
          </a:xfrm>
          <a:prstGeom prst="rect">
            <a:avLst/>
          </a:prstGeom>
          <a:noFill/>
        </p:spPr>
        <p:txBody>
          <a:bodyPr wrap="square" rtlCol="0">
            <a:spAutoFit/>
          </a:bodyPr>
          <a:lstStyle/>
          <a:p>
            <a:pPr algn="ctr"/>
            <a:r>
              <a:rPr lang="en-US" sz="2000" b="1" dirty="0">
                <a:solidFill>
                  <a:srgbClr val="00A7E2"/>
                </a:solidFill>
                <a:latin typeface="Helvetica" panose="020B0604020202020204" pitchFamily="34" charset="0"/>
                <a:cs typeface="Helvetica" panose="020B0604020202020204" pitchFamily="34" charset="0"/>
              </a:rPr>
              <a:t>Lunch and Learn</a:t>
            </a:r>
          </a:p>
        </p:txBody>
      </p:sp>
      <p:sp>
        <p:nvSpPr>
          <p:cNvPr id="7" name="TextBox 6">
            <a:extLst>
              <a:ext uri="{FF2B5EF4-FFF2-40B4-BE49-F238E27FC236}">
                <a16:creationId xmlns:a16="http://schemas.microsoft.com/office/drawing/2014/main" id="{21AFF746-8D7E-9A4E-9F34-5D01EEE908A4}"/>
              </a:ext>
            </a:extLst>
          </p:cNvPr>
          <p:cNvSpPr txBox="1"/>
          <p:nvPr/>
        </p:nvSpPr>
        <p:spPr>
          <a:xfrm>
            <a:off x="8145779" y="4058628"/>
            <a:ext cx="3200400" cy="1015663"/>
          </a:xfrm>
          <a:prstGeom prst="rect">
            <a:avLst/>
          </a:prstGeom>
          <a:noFill/>
        </p:spPr>
        <p:txBody>
          <a:bodyPr wrap="square" rtlCol="0">
            <a:spAutoFit/>
          </a:bodyPr>
          <a:lstStyle/>
          <a:p>
            <a:pPr algn="ctr"/>
            <a:r>
              <a:rPr lang="en-US" sz="2000" b="1" dirty="0">
                <a:solidFill>
                  <a:srgbClr val="00A7E2"/>
                </a:solidFill>
                <a:latin typeface="Helvetica" panose="020B0604020202020204" pitchFamily="34" charset="0"/>
                <a:cs typeface="Helvetica" panose="020B0604020202020204" pitchFamily="34" charset="0"/>
              </a:rPr>
              <a:t>Census Campaign Headquarters </a:t>
            </a:r>
          </a:p>
          <a:p>
            <a:pPr algn="ctr"/>
            <a:r>
              <a:rPr lang="en-US" sz="2000" b="1" dirty="0">
                <a:solidFill>
                  <a:srgbClr val="00A7E2"/>
                </a:solidFill>
                <a:latin typeface="Helvetica" panose="020B0604020202020204" pitchFamily="34" charset="0"/>
                <a:cs typeface="Helvetica" panose="020B0604020202020204" pitchFamily="34" charset="0"/>
              </a:rPr>
              <a:t>Grand Opening</a:t>
            </a:r>
          </a:p>
        </p:txBody>
      </p:sp>
      <p:pic>
        <p:nvPicPr>
          <p:cNvPr id="17" name="Picture 16" descr="A picture containing object&#10;&#10;Description automatically generated">
            <a:extLst>
              <a:ext uri="{FF2B5EF4-FFF2-40B4-BE49-F238E27FC236}">
                <a16:creationId xmlns:a16="http://schemas.microsoft.com/office/drawing/2014/main" id="{2D374321-7CC9-FF45-8877-A493BE107630}"/>
              </a:ext>
            </a:extLst>
          </p:cNvPr>
          <p:cNvPicPr>
            <a:picLocks noChangeAspect="1"/>
          </p:cNvPicPr>
          <p:nvPr/>
        </p:nvPicPr>
        <p:blipFill>
          <a:blip r:embed="rId2"/>
          <a:stretch>
            <a:fillRect/>
          </a:stretch>
        </p:blipFill>
        <p:spPr>
          <a:xfrm>
            <a:off x="9601200" y="6294363"/>
            <a:ext cx="2275221" cy="350034"/>
          </a:xfrm>
          <a:prstGeom prst="rect">
            <a:avLst/>
          </a:prstGeom>
        </p:spPr>
      </p:pic>
      <p:sp>
        <p:nvSpPr>
          <p:cNvPr id="20" name="TextBox 19">
            <a:extLst>
              <a:ext uri="{FF2B5EF4-FFF2-40B4-BE49-F238E27FC236}">
                <a16:creationId xmlns:a16="http://schemas.microsoft.com/office/drawing/2014/main" id="{819CCAD6-B6B3-D042-9547-10007E2FA418}"/>
              </a:ext>
            </a:extLst>
          </p:cNvPr>
          <p:cNvSpPr txBox="1"/>
          <p:nvPr/>
        </p:nvSpPr>
        <p:spPr>
          <a:xfrm>
            <a:off x="914400" y="6330880"/>
            <a:ext cx="3499548" cy="276999"/>
          </a:xfrm>
          <a:prstGeom prst="rect">
            <a:avLst/>
          </a:prstGeom>
          <a:noFill/>
        </p:spPr>
        <p:txBody>
          <a:bodyPr wrap="none" rtlCol="0">
            <a:spAutoFit/>
          </a:bodyPr>
          <a:lstStyle/>
          <a:p>
            <a:r>
              <a:rPr lang="en-US" sz="1200" b="1" spc="300" dirty="0">
                <a:solidFill>
                  <a:srgbClr val="90A4AF"/>
                </a:solidFill>
                <a:latin typeface="Helvetica" pitchFamily="2" charset="0"/>
              </a:rPr>
              <a:t>ATLANTA’S COUNTING ON YOU</a:t>
            </a:r>
          </a:p>
        </p:txBody>
      </p:sp>
      <p:pic>
        <p:nvPicPr>
          <p:cNvPr id="8" name="Picture 7">
            <a:extLst>
              <a:ext uri="{FF2B5EF4-FFF2-40B4-BE49-F238E27FC236}">
                <a16:creationId xmlns:a16="http://schemas.microsoft.com/office/drawing/2014/main" id="{C5943AE6-BDAD-4B25-99E3-31893CC83069}"/>
              </a:ext>
            </a:extLst>
          </p:cNvPr>
          <p:cNvPicPr>
            <a:picLocks noChangeAspect="1"/>
          </p:cNvPicPr>
          <p:nvPr/>
        </p:nvPicPr>
        <p:blipFill>
          <a:blip r:embed="rId3"/>
          <a:stretch>
            <a:fillRect/>
          </a:stretch>
        </p:blipFill>
        <p:spPr>
          <a:xfrm>
            <a:off x="1338524" y="1421574"/>
            <a:ext cx="2651299" cy="2637054"/>
          </a:xfrm>
          <a:prstGeom prst="rect">
            <a:avLst/>
          </a:prstGeom>
        </p:spPr>
      </p:pic>
      <p:pic>
        <p:nvPicPr>
          <p:cNvPr id="9" name="Picture 8">
            <a:extLst>
              <a:ext uri="{FF2B5EF4-FFF2-40B4-BE49-F238E27FC236}">
                <a16:creationId xmlns:a16="http://schemas.microsoft.com/office/drawing/2014/main" id="{21DA7F79-E612-493B-A644-FD79FA679461}"/>
              </a:ext>
            </a:extLst>
          </p:cNvPr>
          <p:cNvPicPr>
            <a:picLocks noChangeAspect="1"/>
          </p:cNvPicPr>
          <p:nvPr/>
        </p:nvPicPr>
        <p:blipFill>
          <a:blip r:embed="rId4"/>
          <a:stretch>
            <a:fillRect/>
          </a:stretch>
        </p:blipFill>
        <p:spPr>
          <a:xfrm>
            <a:off x="4717668" y="1419794"/>
            <a:ext cx="2775186" cy="2697620"/>
          </a:xfrm>
          <a:prstGeom prst="rect">
            <a:avLst/>
          </a:prstGeom>
        </p:spPr>
      </p:pic>
      <p:pic>
        <p:nvPicPr>
          <p:cNvPr id="10" name="Picture 9">
            <a:extLst>
              <a:ext uri="{FF2B5EF4-FFF2-40B4-BE49-F238E27FC236}">
                <a16:creationId xmlns:a16="http://schemas.microsoft.com/office/drawing/2014/main" id="{43531C5B-0F1B-45FD-91F5-9F1157F11E03}"/>
              </a:ext>
            </a:extLst>
          </p:cNvPr>
          <p:cNvPicPr>
            <a:picLocks noChangeAspect="1"/>
          </p:cNvPicPr>
          <p:nvPr/>
        </p:nvPicPr>
        <p:blipFill>
          <a:blip r:embed="rId5"/>
          <a:stretch>
            <a:fillRect/>
          </a:stretch>
        </p:blipFill>
        <p:spPr>
          <a:xfrm>
            <a:off x="8139593" y="1561263"/>
            <a:ext cx="3244122" cy="2476217"/>
          </a:xfrm>
          <a:prstGeom prst="rect">
            <a:avLst/>
          </a:prstGeom>
        </p:spPr>
      </p:pic>
    </p:spTree>
    <p:extLst>
      <p:ext uri="{BB962C8B-B14F-4D97-AF65-F5344CB8AC3E}">
        <p14:creationId xmlns:p14="http://schemas.microsoft.com/office/powerpoint/2010/main" val="60915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511</Words>
  <Application>Microsoft Office PowerPoint</Application>
  <PresentationFormat>Widescreen</PresentationFormat>
  <Paragraphs>74</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Helvetica</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Leiter</dc:creator>
  <cp:lastModifiedBy>Joseph, Latoya</cp:lastModifiedBy>
  <cp:revision>51</cp:revision>
  <dcterms:created xsi:type="dcterms:W3CDTF">2018-11-25T19:35:21Z</dcterms:created>
  <dcterms:modified xsi:type="dcterms:W3CDTF">2019-03-27T13:41:24Z</dcterms:modified>
</cp:coreProperties>
</file>