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1" r:id="rId11"/>
    <p:sldId id="292" r:id="rId12"/>
    <p:sldId id="293" r:id="rId13"/>
    <p:sldId id="294" r:id="rId14"/>
    <p:sldId id="290" r:id="rId15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97" autoAdjust="0"/>
  </p:normalViewPr>
  <p:slideViewPr>
    <p:cSldViewPr snapToGrid="0">
      <p:cViewPr varScale="1">
        <p:scale>
          <a:sx n="84" d="100"/>
          <a:sy n="84" d="100"/>
        </p:scale>
        <p:origin x="114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E7C1D-8A28-47CD-B2A1-D0355F3045E7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E02F61-24DB-484D-8FB7-4D9C571CD211}">
      <dgm:prSet phldrT="[Text]"/>
      <dgm:spPr/>
      <dgm:t>
        <a:bodyPr/>
        <a:lstStyle/>
        <a:p>
          <a:r>
            <a:rPr lang="en-US" dirty="0"/>
            <a:t>ATL</a:t>
          </a:r>
        </a:p>
      </dgm:t>
    </dgm:pt>
    <dgm:pt modelId="{C66D31C4-2AC8-4D8D-BE33-632E821651DF}" type="parTrans" cxnId="{827D8DF0-6BB1-47F9-A39F-706EFFF83ECC}">
      <dgm:prSet/>
      <dgm:spPr/>
      <dgm:t>
        <a:bodyPr/>
        <a:lstStyle/>
        <a:p>
          <a:endParaRPr lang="en-US"/>
        </a:p>
      </dgm:t>
    </dgm:pt>
    <dgm:pt modelId="{6FCBF886-B2E6-41B9-9FE1-C04CA3CE6BA9}" type="sibTrans" cxnId="{827D8DF0-6BB1-47F9-A39F-706EFFF83ECC}">
      <dgm:prSet/>
      <dgm:spPr/>
      <dgm:t>
        <a:bodyPr/>
        <a:lstStyle/>
        <a:p>
          <a:endParaRPr lang="en-US"/>
        </a:p>
      </dgm:t>
    </dgm:pt>
    <dgm:pt modelId="{ADE5A50A-D683-449B-B862-92D0F4376317}">
      <dgm:prSet phldrT="[Text]" custT="1"/>
      <dgm:spPr/>
      <dgm:t>
        <a:bodyPr/>
        <a:lstStyle/>
        <a:p>
          <a:r>
            <a:rPr lang="en-US" sz="2000" b="1" dirty="0"/>
            <a:t>Taxis</a:t>
          </a:r>
        </a:p>
      </dgm:t>
    </dgm:pt>
    <dgm:pt modelId="{7CAC7293-6765-4E87-8FCD-8AC5A3DF3B87}" type="parTrans" cxnId="{BD898F01-1714-42C3-A757-0CD2D367A4C1}">
      <dgm:prSet/>
      <dgm:spPr/>
      <dgm:t>
        <a:bodyPr/>
        <a:lstStyle/>
        <a:p>
          <a:endParaRPr lang="en-US" dirty="0"/>
        </a:p>
      </dgm:t>
    </dgm:pt>
    <dgm:pt modelId="{DEA7A84A-C513-437E-9EF6-FE1336F3ED1D}" type="sibTrans" cxnId="{BD898F01-1714-42C3-A757-0CD2D367A4C1}">
      <dgm:prSet/>
      <dgm:spPr/>
      <dgm:t>
        <a:bodyPr/>
        <a:lstStyle/>
        <a:p>
          <a:endParaRPr lang="en-US"/>
        </a:p>
      </dgm:t>
    </dgm:pt>
    <dgm:pt modelId="{97B78FA8-654B-4C81-B399-4C566F7AB0FF}">
      <dgm:prSet phldrT="[Text]" custT="1"/>
      <dgm:spPr/>
      <dgm:t>
        <a:bodyPr/>
        <a:lstStyle/>
        <a:p>
          <a:r>
            <a:rPr lang="en-US" sz="2000" b="1" dirty="0"/>
            <a:t>Limos</a:t>
          </a:r>
        </a:p>
      </dgm:t>
    </dgm:pt>
    <dgm:pt modelId="{7300C1FD-0384-40F9-A606-71ED629D2515}" type="parTrans" cxnId="{799B2B87-BF2D-4576-A3C0-C6E3FCE9BED3}">
      <dgm:prSet/>
      <dgm:spPr/>
      <dgm:t>
        <a:bodyPr/>
        <a:lstStyle/>
        <a:p>
          <a:endParaRPr lang="en-US" dirty="0"/>
        </a:p>
      </dgm:t>
    </dgm:pt>
    <dgm:pt modelId="{8C5DE230-6D99-438D-A918-A90FD58F1160}" type="sibTrans" cxnId="{799B2B87-BF2D-4576-A3C0-C6E3FCE9BED3}">
      <dgm:prSet/>
      <dgm:spPr/>
      <dgm:t>
        <a:bodyPr/>
        <a:lstStyle/>
        <a:p>
          <a:endParaRPr lang="en-US"/>
        </a:p>
      </dgm:t>
    </dgm:pt>
    <dgm:pt modelId="{B2F56493-B321-42EB-A6FB-2FACEF9894A0}">
      <dgm:prSet phldrT="[Text]" custT="1"/>
      <dgm:spPr/>
      <dgm:t>
        <a:bodyPr/>
        <a:lstStyle/>
        <a:p>
          <a:r>
            <a:rPr lang="en-US" sz="1800" b="1" dirty="0"/>
            <a:t>Uber/ Lyft</a:t>
          </a:r>
        </a:p>
      </dgm:t>
    </dgm:pt>
    <dgm:pt modelId="{64BE797F-C6BA-484E-B897-49288BD36415}" type="parTrans" cxnId="{A3BE2FED-75BA-4AF7-B394-0581563C7113}">
      <dgm:prSet/>
      <dgm:spPr/>
      <dgm:t>
        <a:bodyPr/>
        <a:lstStyle/>
        <a:p>
          <a:endParaRPr lang="en-US" dirty="0"/>
        </a:p>
      </dgm:t>
    </dgm:pt>
    <dgm:pt modelId="{EF2874CA-F89B-42F9-99FD-64FD780E7D1A}" type="sibTrans" cxnId="{A3BE2FED-75BA-4AF7-B394-0581563C7113}">
      <dgm:prSet/>
      <dgm:spPr/>
      <dgm:t>
        <a:bodyPr/>
        <a:lstStyle/>
        <a:p>
          <a:endParaRPr lang="en-US"/>
        </a:p>
      </dgm:t>
    </dgm:pt>
    <dgm:pt modelId="{D8BE55F4-7EB6-4B91-89F2-901BDE01EE51}">
      <dgm:prSet phldrT="[Text]" custT="1"/>
      <dgm:spPr/>
      <dgm:t>
        <a:bodyPr/>
        <a:lstStyle/>
        <a:p>
          <a:r>
            <a:rPr lang="en-US" sz="1800" dirty="0"/>
            <a:t>Shared Ride</a:t>
          </a:r>
        </a:p>
        <a:p>
          <a:r>
            <a:rPr lang="en-US" sz="1000" b="1" dirty="0"/>
            <a:t>Local/ Regional</a:t>
          </a:r>
        </a:p>
      </dgm:t>
    </dgm:pt>
    <dgm:pt modelId="{101828D3-F970-4021-82FD-E5DD9181D54E}" type="parTrans" cxnId="{D906A6FE-FE46-4465-95BB-5A63F5C8686E}">
      <dgm:prSet/>
      <dgm:spPr/>
      <dgm:t>
        <a:bodyPr/>
        <a:lstStyle/>
        <a:p>
          <a:endParaRPr lang="en-US" dirty="0"/>
        </a:p>
      </dgm:t>
    </dgm:pt>
    <dgm:pt modelId="{5F1472AF-73B7-4030-950B-A6A8C82ADD36}" type="sibTrans" cxnId="{D906A6FE-FE46-4465-95BB-5A63F5C8686E}">
      <dgm:prSet/>
      <dgm:spPr/>
      <dgm:t>
        <a:bodyPr/>
        <a:lstStyle/>
        <a:p>
          <a:endParaRPr lang="en-US"/>
        </a:p>
      </dgm:t>
    </dgm:pt>
    <dgm:pt modelId="{6A6DBA52-3DAB-431B-AF46-39CAC27E3995}">
      <dgm:prSet custT="1"/>
      <dgm:spPr/>
      <dgm:t>
        <a:bodyPr/>
        <a:lstStyle/>
        <a:p>
          <a:r>
            <a:rPr lang="en-US" sz="2000" b="1" dirty="0"/>
            <a:t>Hotel </a:t>
          </a:r>
          <a:r>
            <a:rPr lang="en-US" sz="1000" b="1" dirty="0"/>
            <a:t>Courtesy Shuttles</a:t>
          </a:r>
        </a:p>
      </dgm:t>
    </dgm:pt>
    <dgm:pt modelId="{BA185C95-735E-4545-958D-7C45ABE182C9}" type="parTrans" cxnId="{E2239129-F3CF-4F54-A447-6BF3D20AC824}">
      <dgm:prSet/>
      <dgm:spPr/>
      <dgm:t>
        <a:bodyPr/>
        <a:lstStyle/>
        <a:p>
          <a:endParaRPr lang="en-US" dirty="0"/>
        </a:p>
      </dgm:t>
    </dgm:pt>
    <dgm:pt modelId="{CD6E4B08-6230-423D-B4A9-F465A41FABE8}" type="sibTrans" cxnId="{E2239129-F3CF-4F54-A447-6BF3D20AC824}">
      <dgm:prSet/>
      <dgm:spPr/>
      <dgm:t>
        <a:bodyPr/>
        <a:lstStyle/>
        <a:p>
          <a:endParaRPr lang="en-US"/>
        </a:p>
      </dgm:t>
    </dgm:pt>
    <dgm:pt modelId="{B79BB0B4-AADD-4B65-A6C9-B38C4B974071}">
      <dgm:prSet/>
      <dgm:spPr/>
      <dgm:t>
        <a:bodyPr/>
        <a:lstStyle/>
        <a:p>
          <a:r>
            <a:rPr lang="en-US" b="1" dirty="0"/>
            <a:t>Off-Airport Parking</a:t>
          </a:r>
        </a:p>
      </dgm:t>
    </dgm:pt>
    <dgm:pt modelId="{41B8AED6-3984-4383-9EE0-0F35A5AA7AF6}" type="parTrans" cxnId="{E8CB7E36-55AC-415B-BEC1-67CB6528A551}">
      <dgm:prSet/>
      <dgm:spPr/>
      <dgm:t>
        <a:bodyPr/>
        <a:lstStyle/>
        <a:p>
          <a:endParaRPr lang="en-US" dirty="0"/>
        </a:p>
      </dgm:t>
    </dgm:pt>
    <dgm:pt modelId="{8B78F07F-914E-4CDF-903A-A5714A79A023}" type="sibTrans" cxnId="{E8CB7E36-55AC-415B-BEC1-67CB6528A551}">
      <dgm:prSet/>
      <dgm:spPr/>
      <dgm:t>
        <a:bodyPr/>
        <a:lstStyle/>
        <a:p>
          <a:endParaRPr lang="en-US"/>
        </a:p>
      </dgm:t>
    </dgm:pt>
    <dgm:pt modelId="{78117734-B956-49EC-9C4A-76D5D0DAC574}">
      <dgm:prSet custT="1"/>
      <dgm:spPr/>
      <dgm:t>
        <a:bodyPr/>
        <a:lstStyle/>
        <a:p>
          <a:r>
            <a:rPr lang="en-US" sz="1600" b="1" dirty="0"/>
            <a:t>Charters</a:t>
          </a:r>
        </a:p>
      </dgm:t>
    </dgm:pt>
    <dgm:pt modelId="{4507B8D9-7B40-4592-A7BB-CEBACB514D74}" type="parTrans" cxnId="{49B56D64-37FD-407C-B25B-D14CC485B9CF}">
      <dgm:prSet/>
      <dgm:spPr/>
      <dgm:t>
        <a:bodyPr/>
        <a:lstStyle/>
        <a:p>
          <a:endParaRPr lang="en-US" dirty="0"/>
        </a:p>
      </dgm:t>
    </dgm:pt>
    <dgm:pt modelId="{8605B252-EBBF-4E52-AFE8-878FB32C4DA4}" type="sibTrans" cxnId="{49B56D64-37FD-407C-B25B-D14CC485B9CF}">
      <dgm:prSet/>
      <dgm:spPr/>
      <dgm:t>
        <a:bodyPr/>
        <a:lstStyle/>
        <a:p>
          <a:endParaRPr lang="en-US"/>
        </a:p>
      </dgm:t>
    </dgm:pt>
    <dgm:pt modelId="{327B5C44-E89F-4F51-ACC5-74F85C300A2B}">
      <dgm:prSet custT="1"/>
      <dgm:spPr/>
      <dgm:t>
        <a:bodyPr/>
        <a:lstStyle/>
        <a:p>
          <a:r>
            <a:rPr lang="en-US" sz="1800" b="1" dirty="0"/>
            <a:t>Rental Cars</a:t>
          </a:r>
        </a:p>
      </dgm:t>
    </dgm:pt>
    <dgm:pt modelId="{24C85194-EA92-431F-AE2F-BFDE9CA8C765}" type="parTrans" cxnId="{942259EE-D03A-40FF-83E6-2A69C7BD622F}">
      <dgm:prSet/>
      <dgm:spPr/>
      <dgm:t>
        <a:bodyPr/>
        <a:lstStyle/>
        <a:p>
          <a:endParaRPr lang="en-US" dirty="0"/>
        </a:p>
      </dgm:t>
    </dgm:pt>
    <dgm:pt modelId="{C445507F-20EF-49AC-9376-05EB2DD68090}" type="sibTrans" cxnId="{942259EE-D03A-40FF-83E6-2A69C7BD622F}">
      <dgm:prSet/>
      <dgm:spPr/>
      <dgm:t>
        <a:bodyPr/>
        <a:lstStyle/>
        <a:p>
          <a:endParaRPr lang="en-US"/>
        </a:p>
      </dgm:t>
    </dgm:pt>
    <dgm:pt modelId="{4C27CBEF-19C9-4DDE-94B1-DF0284E01C2F}">
      <dgm:prSet custT="1"/>
      <dgm:spPr/>
      <dgm:t>
        <a:bodyPr/>
        <a:lstStyle/>
        <a:p>
          <a:r>
            <a:rPr lang="en-US" sz="1800" b="1" dirty="0"/>
            <a:t>MARTA</a:t>
          </a:r>
        </a:p>
      </dgm:t>
    </dgm:pt>
    <dgm:pt modelId="{992957E4-E4DD-4D3C-B0E8-373C5C10B252}" type="parTrans" cxnId="{B722C09F-D342-410D-8C40-7A4669DD29E5}">
      <dgm:prSet/>
      <dgm:spPr/>
      <dgm:t>
        <a:bodyPr/>
        <a:lstStyle/>
        <a:p>
          <a:endParaRPr lang="en-US" dirty="0"/>
        </a:p>
      </dgm:t>
    </dgm:pt>
    <dgm:pt modelId="{15857511-EE31-4EC8-AB5A-826D3CA070F7}" type="sibTrans" cxnId="{B722C09F-D342-410D-8C40-7A4669DD29E5}">
      <dgm:prSet/>
      <dgm:spPr/>
      <dgm:t>
        <a:bodyPr/>
        <a:lstStyle/>
        <a:p>
          <a:endParaRPr lang="en-US"/>
        </a:p>
      </dgm:t>
    </dgm:pt>
    <dgm:pt modelId="{7CE4FCAA-792C-40BB-8925-0646185F0706}">
      <dgm:prSet custT="1"/>
      <dgm:spPr/>
      <dgm:t>
        <a:bodyPr/>
        <a:lstStyle/>
        <a:p>
          <a:r>
            <a:rPr lang="en-US" sz="1300" b="1" dirty="0"/>
            <a:t>Greyhound</a:t>
          </a:r>
        </a:p>
      </dgm:t>
    </dgm:pt>
    <dgm:pt modelId="{35C9F5D5-2053-433F-9C39-083693259758}" type="parTrans" cxnId="{F7F635C7-8C48-40C6-B68C-3082A48500F2}">
      <dgm:prSet/>
      <dgm:spPr/>
      <dgm:t>
        <a:bodyPr/>
        <a:lstStyle/>
        <a:p>
          <a:endParaRPr lang="en-US" dirty="0"/>
        </a:p>
      </dgm:t>
    </dgm:pt>
    <dgm:pt modelId="{D4DC0CCD-FE35-45A7-85DF-FC4870668ADC}" type="sibTrans" cxnId="{F7F635C7-8C48-40C6-B68C-3082A48500F2}">
      <dgm:prSet/>
      <dgm:spPr/>
      <dgm:t>
        <a:bodyPr/>
        <a:lstStyle/>
        <a:p>
          <a:endParaRPr lang="en-US"/>
        </a:p>
      </dgm:t>
    </dgm:pt>
    <dgm:pt modelId="{60B9F8EB-B2BD-4B3F-8D6D-DCAA186B16CF}">
      <dgm:prSet/>
      <dgm:spPr/>
      <dgm:t>
        <a:bodyPr/>
        <a:lstStyle/>
        <a:p>
          <a:r>
            <a:rPr lang="en-US" b="1" dirty="0"/>
            <a:t>Terminal to Terminal</a:t>
          </a:r>
        </a:p>
      </dgm:t>
    </dgm:pt>
    <dgm:pt modelId="{50FE9D79-405E-4E36-B1F9-454AC406838E}" type="parTrans" cxnId="{87F29E7E-2078-4AEC-9B22-CC5498B7A5A9}">
      <dgm:prSet/>
      <dgm:spPr/>
      <dgm:t>
        <a:bodyPr/>
        <a:lstStyle/>
        <a:p>
          <a:endParaRPr lang="en-US"/>
        </a:p>
      </dgm:t>
    </dgm:pt>
    <dgm:pt modelId="{1897BB7E-FCCA-4D2F-A55E-72672411F41F}" type="sibTrans" cxnId="{87F29E7E-2078-4AEC-9B22-CC5498B7A5A9}">
      <dgm:prSet/>
      <dgm:spPr/>
      <dgm:t>
        <a:bodyPr/>
        <a:lstStyle/>
        <a:p>
          <a:endParaRPr lang="en-US"/>
        </a:p>
      </dgm:t>
    </dgm:pt>
    <dgm:pt modelId="{9F0B7D6D-A1B9-45BF-B614-577C2A43EA77}" type="pres">
      <dgm:prSet presAssocID="{C4FE7C1D-8A28-47CD-B2A1-D0355F3045E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E41F29-8C30-4E83-B5D3-484457486A07}" type="pres">
      <dgm:prSet presAssocID="{7FE02F61-24DB-484D-8FB7-4D9C571CD211}" presName="centerShape" presStyleLbl="node0" presStyleIdx="0" presStyleCnt="1"/>
      <dgm:spPr/>
    </dgm:pt>
    <dgm:pt modelId="{0E711C3A-6BED-4004-A8EB-D51878550017}" type="pres">
      <dgm:prSet presAssocID="{7CAC7293-6765-4E87-8FCD-8AC5A3DF3B87}" presName="parTrans" presStyleLbl="sibTrans2D1" presStyleIdx="0" presStyleCnt="11"/>
      <dgm:spPr/>
    </dgm:pt>
    <dgm:pt modelId="{5CA5F5CB-1832-4361-8ACF-58495B963086}" type="pres">
      <dgm:prSet presAssocID="{7CAC7293-6765-4E87-8FCD-8AC5A3DF3B87}" presName="connectorText" presStyleLbl="sibTrans2D1" presStyleIdx="0" presStyleCnt="11"/>
      <dgm:spPr/>
    </dgm:pt>
    <dgm:pt modelId="{B4046180-A71D-405C-B7BF-FA1C2FB7C310}" type="pres">
      <dgm:prSet presAssocID="{ADE5A50A-D683-449B-B862-92D0F4376317}" presName="node" presStyleLbl="node1" presStyleIdx="0" presStyleCnt="11" custScaleX="127442" custRadScaleRad="99986" custRadScaleInc="-4483">
        <dgm:presLayoutVars>
          <dgm:bulletEnabled val="1"/>
        </dgm:presLayoutVars>
      </dgm:prSet>
      <dgm:spPr/>
    </dgm:pt>
    <dgm:pt modelId="{91D09452-F5D3-404D-8E4F-53E97CA13737}" type="pres">
      <dgm:prSet presAssocID="{7300C1FD-0384-40F9-A606-71ED629D2515}" presName="parTrans" presStyleLbl="sibTrans2D1" presStyleIdx="1" presStyleCnt="11"/>
      <dgm:spPr/>
    </dgm:pt>
    <dgm:pt modelId="{E07D2025-39FF-49CA-B976-7772E9B87E3B}" type="pres">
      <dgm:prSet presAssocID="{7300C1FD-0384-40F9-A606-71ED629D2515}" presName="connectorText" presStyleLbl="sibTrans2D1" presStyleIdx="1" presStyleCnt="11"/>
      <dgm:spPr/>
    </dgm:pt>
    <dgm:pt modelId="{20AC3A9A-3520-4E81-B600-7818ACF8A6DF}" type="pres">
      <dgm:prSet presAssocID="{97B78FA8-654B-4C81-B399-4C566F7AB0FF}" presName="node" presStyleLbl="node1" presStyleIdx="1" presStyleCnt="11" custScaleX="122714" custRadScaleRad="110754" custRadScaleInc="34855">
        <dgm:presLayoutVars>
          <dgm:bulletEnabled val="1"/>
        </dgm:presLayoutVars>
      </dgm:prSet>
      <dgm:spPr/>
    </dgm:pt>
    <dgm:pt modelId="{743037DD-9DED-4A9E-9980-820BDDF627F6}" type="pres">
      <dgm:prSet presAssocID="{64BE797F-C6BA-484E-B897-49288BD36415}" presName="parTrans" presStyleLbl="sibTrans2D1" presStyleIdx="2" presStyleCnt="11"/>
      <dgm:spPr/>
    </dgm:pt>
    <dgm:pt modelId="{7211A4E2-A2EC-4DED-A823-E45460D25BD4}" type="pres">
      <dgm:prSet presAssocID="{64BE797F-C6BA-484E-B897-49288BD36415}" presName="connectorText" presStyleLbl="sibTrans2D1" presStyleIdx="2" presStyleCnt="11"/>
      <dgm:spPr/>
    </dgm:pt>
    <dgm:pt modelId="{31F0ED3D-13EC-4D79-8566-AC44473B0D1B}" type="pres">
      <dgm:prSet presAssocID="{B2F56493-B321-42EB-A6FB-2FACEF9894A0}" presName="node" presStyleLbl="node1" presStyleIdx="2" presStyleCnt="11" custScaleX="124811" custRadScaleRad="117501" custRadScaleInc="16189">
        <dgm:presLayoutVars>
          <dgm:bulletEnabled val="1"/>
        </dgm:presLayoutVars>
      </dgm:prSet>
      <dgm:spPr/>
    </dgm:pt>
    <dgm:pt modelId="{0EDE9FE5-5604-4C4C-923E-E798A4FC8017}" type="pres">
      <dgm:prSet presAssocID="{101828D3-F970-4021-82FD-E5DD9181D54E}" presName="parTrans" presStyleLbl="sibTrans2D1" presStyleIdx="3" presStyleCnt="11"/>
      <dgm:spPr/>
    </dgm:pt>
    <dgm:pt modelId="{9E126D21-C697-4CC7-BD12-4C00A80B862B}" type="pres">
      <dgm:prSet presAssocID="{101828D3-F970-4021-82FD-E5DD9181D54E}" presName="connectorText" presStyleLbl="sibTrans2D1" presStyleIdx="3" presStyleCnt="11"/>
      <dgm:spPr/>
    </dgm:pt>
    <dgm:pt modelId="{06E1AA06-5308-4E27-AC7B-CF16DEED0378}" type="pres">
      <dgm:prSet presAssocID="{D8BE55F4-7EB6-4B91-89F2-901BDE01EE51}" presName="node" presStyleLbl="node1" presStyleIdx="3" presStyleCnt="11" custScaleX="129479" custRadScaleRad="122248" custRadScaleInc="-12796">
        <dgm:presLayoutVars>
          <dgm:bulletEnabled val="1"/>
        </dgm:presLayoutVars>
      </dgm:prSet>
      <dgm:spPr/>
    </dgm:pt>
    <dgm:pt modelId="{853D97C0-FB8B-4C31-B12C-9CBA2BF0B638}" type="pres">
      <dgm:prSet presAssocID="{BA185C95-735E-4545-958D-7C45ABE182C9}" presName="parTrans" presStyleLbl="sibTrans2D1" presStyleIdx="4" presStyleCnt="11"/>
      <dgm:spPr/>
    </dgm:pt>
    <dgm:pt modelId="{AEB70AC3-9619-4B82-8BA8-66665734D6BD}" type="pres">
      <dgm:prSet presAssocID="{BA185C95-735E-4545-958D-7C45ABE182C9}" presName="connectorText" presStyleLbl="sibTrans2D1" presStyleIdx="4" presStyleCnt="11"/>
      <dgm:spPr/>
    </dgm:pt>
    <dgm:pt modelId="{2B9A2EFC-5C7F-4E88-95E6-EE3952C12CDE}" type="pres">
      <dgm:prSet presAssocID="{6A6DBA52-3DAB-431B-AF46-39CAC27E3995}" presName="node" presStyleLbl="node1" presStyleIdx="4" presStyleCnt="11" custScaleX="121531" custRadScaleRad="114328" custRadScaleInc="-36026">
        <dgm:presLayoutVars>
          <dgm:bulletEnabled val="1"/>
        </dgm:presLayoutVars>
      </dgm:prSet>
      <dgm:spPr/>
    </dgm:pt>
    <dgm:pt modelId="{5D8E13DC-A085-4FAB-BE3C-0BBF59D59227}" type="pres">
      <dgm:prSet presAssocID="{41B8AED6-3984-4383-9EE0-0F35A5AA7AF6}" presName="parTrans" presStyleLbl="sibTrans2D1" presStyleIdx="5" presStyleCnt="11"/>
      <dgm:spPr/>
    </dgm:pt>
    <dgm:pt modelId="{18151B1F-B42D-46D2-858E-A6A62F16C14E}" type="pres">
      <dgm:prSet presAssocID="{41B8AED6-3984-4383-9EE0-0F35A5AA7AF6}" presName="connectorText" presStyleLbl="sibTrans2D1" presStyleIdx="5" presStyleCnt="11"/>
      <dgm:spPr/>
    </dgm:pt>
    <dgm:pt modelId="{A2AEEF83-F788-4F92-A40A-B43BDEA799C8}" type="pres">
      <dgm:prSet presAssocID="{B79BB0B4-AADD-4B65-A6C9-B38C4B974071}" presName="node" presStyleLbl="node1" presStyleIdx="5" presStyleCnt="11" custScaleX="124335" custRadScaleRad="104770" custRadScaleInc="-25642">
        <dgm:presLayoutVars>
          <dgm:bulletEnabled val="1"/>
        </dgm:presLayoutVars>
      </dgm:prSet>
      <dgm:spPr/>
    </dgm:pt>
    <dgm:pt modelId="{DE135BC7-3E01-4F95-A1FB-839C5E2BD746}" type="pres">
      <dgm:prSet presAssocID="{4507B8D9-7B40-4592-A7BB-CEBACB514D74}" presName="parTrans" presStyleLbl="sibTrans2D1" presStyleIdx="6" presStyleCnt="11"/>
      <dgm:spPr/>
    </dgm:pt>
    <dgm:pt modelId="{A8744346-4BBF-4483-9DC7-D8AB2FB704B8}" type="pres">
      <dgm:prSet presAssocID="{4507B8D9-7B40-4592-A7BB-CEBACB514D74}" presName="connectorText" presStyleLbl="sibTrans2D1" presStyleIdx="6" presStyleCnt="11"/>
      <dgm:spPr/>
    </dgm:pt>
    <dgm:pt modelId="{50B0E652-AED9-4826-92E8-D2525BCFB9D2}" type="pres">
      <dgm:prSet presAssocID="{78117734-B956-49EC-9C4A-76D5D0DAC574}" presName="node" presStyleLbl="node1" presStyleIdx="6" presStyleCnt="11" custScaleX="126743">
        <dgm:presLayoutVars>
          <dgm:bulletEnabled val="1"/>
        </dgm:presLayoutVars>
      </dgm:prSet>
      <dgm:spPr/>
    </dgm:pt>
    <dgm:pt modelId="{ECF09E36-323E-460D-8886-19BC41A64C63}" type="pres">
      <dgm:prSet presAssocID="{24C85194-EA92-431F-AE2F-BFDE9CA8C765}" presName="parTrans" presStyleLbl="sibTrans2D1" presStyleIdx="7" presStyleCnt="11"/>
      <dgm:spPr/>
    </dgm:pt>
    <dgm:pt modelId="{C7818A56-5AC5-473B-81A3-39618FA4153E}" type="pres">
      <dgm:prSet presAssocID="{24C85194-EA92-431F-AE2F-BFDE9CA8C765}" presName="connectorText" presStyleLbl="sibTrans2D1" presStyleIdx="7" presStyleCnt="11"/>
      <dgm:spPr/>
    </dgm:pt>
    <dgm:pt modelId="{C01F4452-DF83-404A-8053-F14B0235189F}" type="pres">
      <dgm:prSet presAssocID="{327B5C44-E89F-4F51-ACC5-74F85C300A2B}" presName="node" presStyleLbl="node1" presStyleIdx="7" presStyleCnt="11" custScaleX="125793" custRadScaleRad="124814" custRadScaleInc="210263">
        <dgm:presLayoutVars>
          <dgm:bulletEnabled val="1"/>
        </dgm:presLayoutVars>
      </dgm:prSet>
      <dgm:spPr/>
    </dgm:pt>
    <dgm:pt modelId="{ECED11F0-E571-4EF0-954A-625944B779E9}" type="pres">
      <dgm:prSet presAssocID="{992957E4-E4DD-4D3C-B0E8-373C5C10B252}" presName="parTrans" presStyleLbl="sibTrans2D1" presStyleIdx="8" presStyleCnt="11"/>
      <dgm:spPr/>
    </dgm:pt>
    <dgm:pt modelId="{50B5BA9D-B005-41D0-8667-416089FE6044}" type="pres">
      <dgm:prSet presAssocID="{992957E4-E4DD-4D3C-B0E8-373C5C10B252}" presName="connectorText" presStyleLbl="sibTrans2D1" presStyleIdx="8" presStyleCnt="11"/>
      <dgm:spPr/>
    </dgm:pt>
    <dgm:pt modelId="{42D07108-1239-4EBA-8280-FA254F36994F}" type="pres">
      <dgm:prSet presAssocID="{4C27CBEF-19C9-4DDE-94B1-DF0284E01C2F}" presName="node" presStyleLbl="node1" presStyleIdx="8" presStyleCnt="11" custScaleX="129709" custRadScaleRad="123148" custRadScaleInc="181380">
        <dgm:presLayoutVars>
          <dgm:bulletEnabled val="1"/>
        </dgm:presLayoutVars>
      </dgm:prSet>
      <dgm:spPr/>
    </dgm:pt>
    <dgm:pt modelId="{30F50625-E16B-4BB8-B8D0-18F616FD4502}" type="pres">
      <dgm:prSet presAssocID="{35C9F5D5-2053-433F-9C39-083693259758}" presName="parTrans" presStyleLbl="sibTrans2D1" presStyleIdx="9" presStyleCnt="11"/>
      <dgm:spPr/>
    </dgm:pt>
    <dgm:pt modelId="{0618815F-617B-4F64-B218-3A358087ABB3}" type="pres">
      <dgm:prSet presAssocID="{35C9F5D5-2053-433F-9C39-083693259758}" presName="connectorText" presStyleLbl="sibTrans2D1" presStyleIdx="9" presStyleCnt="11"/>
      <dgm:spPr/>
    </dgm:pt>
    <dgm:pt modelId="{29CCDF6D-8950-4EFB-BF07-9D043EBF6C26}" type="pres">
      <dgm:prSet presAssocID="{7CE4FCAA-792C-40BB-8925-0646185F0706}" presName="node" presStyleLbl="node1" presStyleIdx="9" presStyleCnt="11" custScaleX="115564" custRadScaleRad="114405" custRadScaleInc="151401">
        <dgm:presLayoutVars>
          <dgm:bulletEnabled val="1"/>
        </dgm:presLayoutVars>
      </dgm:prSet>
      <dgm:spPr/>
    </dgm:pt>
    <dgm:pt modelId="{F247706A-BAA4-485D-9BE1-20B3D44903EA}" type="pres">
      <dgm:prSet presAssocID="{50FE9D79-405E-4E36-B1F9-454AC406838E}" presName="parTrans" presStyleLbl="sibTrans2D1" presStyleIdx="10" presStyleCnt="11"/>
      <dgm:spPr/>
    </dgm:pt>
    <dgm:pt modelId="{46F45BA4-ED20-4847-9697-574AED41168D}" type="pres">
      <dgm:prSet presAssocID="{50FE9D79-405E-4E36-B1F9-454AC406838E}" presName="connectorText" presStyleLbl="sibTrans2D1" presStyleIdx="10" presStyleCnt="11"/>
      <dgm:spPr/>
    </dgm:pt>
    <dgm:pt modelId="{74FBC112-3687-4981-A8A5-92F7E6EABB62}" type="pres">
      <dgm:prSet presAssocID="{60B9F8EB-B2BD-4B3F-8D6D-DCAA186B16CF}" presName="node" presStyleLbl="node1" presStyleIdx="10" presStyleCnt="11" custScaleX="124666" custRadScaleRad="113650" custRadScaleInc="-574870">
        <dgm:presLayoutVars>
          <dgm:bulletEnabled val="1"/>
        </dgm:presLayoutVars>
      </dgm:prSet>
      <dgm:spPr/>
    </dgm:pt>
  </dgm:ptLst>
  <dgm:cxnLst>
    <dgm:cxn modelId="{BD898F01-1714-42C3-A757-0CD2D367A4C1}" srcId="{7FE02F61-24DB-484D-8FB7-4D9C571CD211}" destId="{ADE5A50A-D683-449B-B862-92D0F4376317}" srcOrd="0" destOrd="0" parTransId="{7CAC7293-6765-4E87-8FCD-8AC5A3DF3B87}" sibTransId="{DEA7A84A-C513-437E-9EF6-FE1336F3ED1D}"/>
    <dgm:cxn modelId="{E2239129-F3CF-4F54-A447-6BF3D20AC824}" srcId="{7FE02F61-24DB-484D-8FB7-4D9C571CD211}" destId="{6A6DBA52-3DAB-431B-AF46-39CAC27E3995}" srcOrd="4" destOrd="0" parTransId="{BA185C95-735E-4545-958D-7C45ABE182C9}" sibTransId="{CD6E4B08-6230-423D-B4A9-F465A41FABE8}"/>
    <dgm:cxn modelId="{C1D00F2A-38EF-4930-BB5B-A1EC311B0193}" type="presOf" srcId="{B2F56493-B321-42EB-A6FB-2FACEF9894A0}" destId="{31F0ED3D-13EC-4D79-8566-AC44473B0D1B}" srcOrd="0" destOrd="0" presId="urn:microsoft.com/office/officeart/2005/8/layout/radial5"/>
    <dgm:cxn modelId="{C7C4742D-CEA2-4F29-8CB5-AD49B02CD5CD}" type="presOf" srcId="{24C85194-EA92-431F-AE2F-BFDE9CA8C765}" destId="{C7818A56-5AC5-473B-81A3-39618FA4153E}" srcOrd="1" destOrd="0" presId="urn:microsoft.com/office/officeart/2005/8/layout/radial5"/>
    <dgm:cxn modelId="{7184D632-4E9A-4D2E-BF72-F858A0EB2D82}" type="presOf" srcId="{78117734-B956-49EC-9C4A-76D5D0DAC574}" destId="{50B0E652-AED9-4826-92E8-D2525BCFB9D2}" srcOrd="0" destOrd="0" presId="urn:microsoft.com/office/officeart/2005/8/layout/radial5"/>
    <dgm:cxn modelId="{E8CB7E36-55AC-415B-BEC1-67CB6528A551}" srcId="{7FE02F61-24DB-484D-8FB7-4D9C571CD211}" destId="{B79BB0B4-AADD-4B65-A6C9-B38C4B974071}" srcOrd="5" destOrd="0" parTransId="{41B8AED6-3984-4383-9EE0-0F35A5AA7AF6}" sibTransId="{8B78F07F-914E-4CDF-903A-A5714A79A023}"/>
    <dgm:cxn modelId="{9A26923D-05A4-4641-A46B-831CCAB7B204}" type="presOf" srcId="{101828D3-F970-4021-82FD-E5DD9181D54E}" destId="{9E126D21-C697-4CC7-BD12-4C00A80B862B}" srcOrd="1" destOrd="0" presId="urn:microsoft.com/office/officeart/2005/8/layout/radial5"/>
    <dgm:cxn modelId="{86CA355C-1A2B-4FB7-A7E6-C3E8379E9DCE}" type="presOf" srcId="{6A6DBA52-3DAB-431B-AF46-39CAC27E3995}" destId="{2B9A2EFC-5C7F-4E88-95E6-EE3952C12CDE}" srcOrd="0" destOrd="0" presId="urn:microsoft.com/office/officeart/2005/8/layout/radial5"/>
    <dgm:cxn modelId="{BC642F5D-3DAE-4C7B-A138-D6DF1DC1A515}" type="presOf" srcId="{992957E4-E4DD-4D3C-B0E8-373C5C10B252}" destId="{50B5BA9D-B005-41D0-8667-416089FE6044}" srcOrd="1" destOrd="0" presId="urn:microsoft.com/office/officeart/2005/8/layout/radial5"/>
    <dgm:cxn modelId="{49B56D64-37FD-407C-B25B-D14CC485B9CF}" srcId="{7FE02F61-24DB-484D-8FB7-4D9C571CD211}" destId="{78117734-B956-49EC-9C4A-76D5D0DAC574}" srcOrd="6" destOrd="0" parTransId="{4507B8D9-7B40-4592-A7BB-CEBACB514D74}" sibTransId="{8605B252-EBBF-4E52-AFE8-878FB32C4DA4}"/>
    <dgm:cxn modelId="{CFF67967-ACB8-49C1-9A10-601368CAF93D}" type="presOf" srcId="{24C85194-EA92-431F-AE2F-BFDE9CA8C765}" destId="{ECF09E36-323E-460D-8886-19BC41A64C63}" srcOrd="0" destOrd="0" presId="urn:microsoft.com/office/officeart/2005/8/layout/radial5"/>
    <dgm:cxn modelId="{CDD2B048-E1C6-4966-9B6C-AA63042A7D2C}" type="presOf" srcId="{50FE9D79-405E-4E36-B1F9-454AC406838E}" destId="{46F45BA4-ED20-4847-9697-574AED41168D}" srcOrd="1" destOrd="0" presId="urn:microsoft.com/office/officeart/2005/8/layout/radial5"/>
    <dgm:cxn modelId="{EC198569-D0E9-4F60-9759-DEC1F7D3A180}" type="presOf" srcId="{4C27CBEF-19C9-4DDE-94B1-DF0284E01C2F}" destId="{42D07108-1239-4EBA-8280-FA254F36994F}" srcOrd="0" destOrd="0" presId="urn:microsoft.com/office/officeart/2005/8/layout/radial5"/>
    <dgm:cxn modelId="{E9B02755-79CC-4017-8C0E-FCC9A4544BAA}" type="presOf" srcId="{64BE797F-C6BA-484E-B897-49288BD36415}" destId="{743037DD-9DED-4A9E-9980-820BDDF627F6}" srcOrd="0" destOrd="0" presId="urn:microsoft.com/office/officeart/2005/8/layout/radial5"/>
    <dgm:cxn modelId="{2E83A776-97A2-48AB-BF6E-A2CFB8472574}" type="presOf" srcId="{4507B8D9-7B40-4592-A7BB-CEBACB514D74}" destId="{A8744346-4BBF-4483-9DC7-D8AB2FB704B8}" srcOrd="1" destOrd="0" presId="urn:microsoft.com/office/officeart/2005/8/layout/radial5"/>
    <dgm:cxn modelId="{E26A3759-E9F9-4037-995D-E74A7EE04C37}" type="presOf" srcId="{41B8AED6-3984-4383-9EE0-0F35A5AA7AF6}" destId="{5D8E13DC-A085-4FAB-BE3C-0BBF59D59227}" srcOrd="0" destOrd="0" presId="urn:microsoft.com/office/officeart/2005/8/layout/radial5"/>
    <dgm:cxn modelId="{53030B7B-847B-4DE2-BFBE-5C7404DDE37A}" type="presOf" srcId="{60B9F8EB-B2BD-4B3F-8D6D-DCAA186B16CF}" destId="{74FBC112-3687-4981-A8A5-92F7E6EABB62}" srcOrd="0" destOrd="0" presId="urn:microsoft.com/office/officeart/2005/8/layout/radial5"/>
    <dgm:cxn modelId="{7307477C-C762-4D2B-B9B8-29243FEE77BC}" type="presOf" srcId="{7CE4FCAA-792C-40BB-8925-0646185F0706}" destId="{29CCDF6D-8950-4EFB-BF07-9D043EBF6C26}" srcOrd="0" destOrd="0" presId="urn:microsoft.com/office/officeart/2005/8/layout/radial5"/>
    <dgm:cxn modelId="{87F29E7E-2078-4AEC-9B22-CC5498B7A5A9}" srcId="{7FE02F61-24DB-484D-8FB7-4D9C571CD211}" destId="{60B9F8EB-B2BD-4B3F-8D6D-DCAA186B16CF}" srcOrd="10" destOrd="0" parTransId="{50FE9D79-405E-4E36-B1F9-454AC406838E}" sibTransId="{1897BB7E-FCCA-4D2F-A55E-72672411F41F}"/>
    <dgm:cxn modelId="{53A44C83-DF33-4E1B-B2FC-BD113BF31C3E}" type="presOf" srcId="{4507B8D9-7B40-4592-A7BB-CEBACB514D74}" destId="{DE135BC7-3E01-4F95-A1FB-839C5E2BD746}" srcOrd="0" destOrd="0" presId="urn:microsoft.com/office/officeart/2005/8/layout/radial5"/>
    <dgm:cxn modelId="{BE2E3C85-9163-4340-BEBA-63C233B61B3F}" type="presOf" srcId="{35C9F5D5-2053-433F-9C39-083693259758}" destId="{0618815F-617B-4F64-B218-3A358087ABB3}" srcOrd="1" destOrd="0" presId="urn:microsoft.com/office/officeart/2005/8/layout/radial5"/>
    <dgm:cxn modelId="{799B2B87-BF2D-4576-A3C0-C6E3FCE9BED3}" srcId="{7FE02F61-24DB-484D-8FB7-4D9C571CD211}" destId="{97B78FA8-654B-4C81-B399-4C566F7AB0FF}" srcOrd="1" destOrd="0" parTransId="{7300C1FD-0384-40F9-A606-71ED629D2515}" sibTransId="{8C5DE230-6D99-438D-A918-A90FD58F1160}"/>
    <dgm:cxn modelId="{C56D3A8D-4E63-4D39-9AD2-2B41F78FB391}" type="presOf" srcId="{41B8AED6-3984-4383-9EE0-0F35A5AA7AF6}" destId="{18151B1F-B42D-46D2-858E-A6A62F16C14E}" srcOrd="1" destOrd="0" presId="urn:microsoft.com/office/officeart/2005/8/layout/radial5"/>
    <dgm:cxn modelId="{76AD4398-7374-4849-9902-A3AD115E5B3E}" type="presOf" srcId="{B79BB0B4-AADD-4B65-A6C9-B38C4B974071}" destId="{A2AEEF83-F788-4F92-A40A-B43BDEA799C8}" srcOrd="0" destOrd="0" presId="urn:microsoft.com/office/officeart/2005/8/layout/radial5"/>
    <dgm:cxn modelId="{21A5DE9A-73B1-4665-B5F4-DE401373A0A3}" type="presOf" srcId="{101828D3-F970-4021-82FD-E5DD9181D54E}" destId="{0EDE9FE5-5604-4C4C-923E-E798A4FC8017}" srcOrd="0" destOrd="0" presId="urn:microsoft.com/office/officeart/2005/8/layout/radial5"/>
    <dgm:cxn modelId="{B064D99E-4753-4CB9-B1AC-0533EAF9BF44}" type="presOf" srcId="{BA185C95-735E-4545-958D-7C45ABE182C9}" destId="{853D97C0-FB8B-4C31-B12C-9CBA2BF0B638}" srcOrd="0" destOrd="0" presId="urn:microsoft.com/office/officeart/2005/8/layout/radial5"/>
    <dgm:cxn modelId="{B722C09F-D342-410D-8C40-7A4669DD29E5}" srcId="{7FE02F61-24DB-484D-8FB7-4D9C571CD211}" destId="{4C27CBEF-19C9-4DDE-94B1-DF0284E01C2F}" srcOrd="8" destOrd="0" parTransId="{992957E4-E4DD-4D3C-B0E8-373C5C10B252}" sibTransId="{15857511-EE31-4EC8-AB5A-826D3CA070F7}"/>
    <dgm:cxn modelId="{774058A5-BEDA-49A7-BD8D-9DCC68EF6723}" type="presOf" srcId="{64BE797F-C6BA-484E-B897-49288BD36415}" destId="{7211A4E2-A2EC-4DED-A823-E45460D25BD4}" srcOrd="1" destOrd="0" presId="urn:microsoft.com/office/officeart/2005/8/layout/radial5"/>
    <dgm:cxn modelId="{10C2A7AA-C1A7-4C4D-A7FC-785F619E3E19}" type="presOf" srcId="{7300C1FD-0384-40F9-A606-71ED629D2515}" destId="{E07D2025-39FF-49CA-B976-7772E9B87E3B}" srcOrd="1" destOrd="0" presId="urn:microsoft.com/office/officeart/2005/8/layout/radial5"/>
    <dgm:cxn modelId="{0937BBBA-7E0D-469F-BAA7-71A53F5734BE}" type="presOf" srcId="{7300C1FD-0384-40F9-A606-71ED629D2515}" destId="{91D09452-F5D3-404D-8E4F-53E97CA13737}" srcOrd="0" destOrd="0" presId="urn:microsoft.com/office/officeart/2005/8/layout/radial5"/>
    <dgm:cxn modelId="{5747C2BD-F999-4D87-BE24-8C3E4B745194}" type="presOf" srcId="{7CAC7293-6765-4E87-8FCD-8AC5A3DF3B87}" destId="{0E711C3A-6BED-4004-A8EB-D51878550017}" srcOrd="0" destOrd="0" presId="urn:microsoft.com/office/officeart/2005/8/layout/radial5"/>
    <dgm:cxn modelId="{F7F635C7-8C48-40C6-B68C-3082A48500F2}" srcId="{7FE02F61-24DB-484D-8FB7-4D9C571CD211}" destId="{7CE4FCAA-792C-40BB-8925-0646185F0706}" srcOrd="9" destOrd="0" parTransId="{35C9F5D5-2053-433F-9C39-083693259758}" sibTransId="{D4DC0CCD-FE35-45A7-85DF-FC4870668ADC}"/>
    <dgm:cxn modelId="{4C9310CC-F818-4095-ADD4-13CD740F53AE}" type="presOf" srcId="{35C9F5D5-2053-433F-9C39-083693259758}" destId="{30F50625-E16B-4BB8-B8D0-18F616FD4502}" srcOrd="0" destOrd="0" presId="urn:microsoft.com/office/officeart/2005/8/layout/radial5"/>
    <dgm:cxn modelId="{4D69CEDA-3E35-48D1-9F64-D1074DBB13D2}" type="presOf" srcId="{97B78FA8-654B-4C81-B399-4C566F7AB0FF}" destId="{20AC3A9A-3520-4E81-B600-7818ACF8A6DF}" srcOrd="0" destOrd="0" presId="urn:microsoft.com/office/officeart/2005/8/layout/radial5"/>
    <dgm:cxn modelId="{92882CDB-A4B2-4905-8F22-FE901AEFB06C}" type="presOf" srcId="{50FE9D79-405E-4E36-B1F9-454AC406838E}" destId="{F247706A-BAA4-485D-9BE1-20B3D44903EA}" srcOrd="0" destOrd="0" presId="urn:microsoft.com/office/officeart/2005/8/layout/radial5"/>
    <dgm:cxn modelId="{D4681FDC-4F93-415A-84D6-1413589ABCA4}" type="presOf" srcId="{D8BE55F4-7EB6-4B91-89F2-901BDE01EE51}" destId="{06E1AA06-5308-4E27-AC7B-CF16DEED0378}" srcOrd="0" destOrd="0" presId="urn:microsoft.com/office/officeart/2005/8/layout/radial5"/>
    <dgm:cxn modelId="{D14816E1-6833-449D-9D51-617E3ED53BD4}" type="presOf" srcId="{327B5C44-E89F-4F51-ACC5-74F85C300A2B}" destId="{C01F4452-DF83-404A-8053-F14B0235189F}" srcOrd="0" destOrd="0" presId="urn:microsoft.com/office/officeart/2005/8/layout/radial5"/>
    <dgm:cxn modelId="{36F274E5-BE0F-496B-879C-95733CFBBCC3}" type="presOf" srcId="{992957E4-E4DD-4D3C-B0E8-373C5C10B252}" destId="{ECED11F0-E571-4EF0-954A-625944B779E9}" srcOrd="0" destOrd="0" presId="urn:microsoft.com/office/officeart/2005/8/layout/radial5"/>
    <dgm:cxn modelId="{A3BE2FED-75BA-4AF7-B394-0581563C7113}" srcId="{7FE02F61-24DB-484D-8FB7-4D9C571CD211}" destId="{B2F56493-B321-42EB-A6FB-2FACEF9894A0}" srcOrd="2" destOrd="0" parTransId="{64BE797F-C6BA-484E-B897-49288BD36415}" sibTransId="{EF2874CA-F89B-42F9-99FD-64FD780E7D1A}"/>
    <dgm:cxn modelId="{942259EE-D03A-40FF-83E6-2A69C7BD622F}" srcId="{7FE02F61-24DB-484D-8FB7-4D9C571CD211}" destId="{327B5C44-E89F-4F51-ACC5-74F85C300A2B}" srcOrd="7" destOrd="0" parTransId="{24C85194-EA92-431F-AE2F-BFDE9CA8C765}" sibTransId="{C445507F-20EF-49AC-9376-05EB2DD68090}"/>
    <dgm:cxn modelId="{827D8DF0-6BB1-47F9-A39F-706EFFF83ECC}" srcId="{C4FE7C1D-8A28-47CD-B2A1-D0355F3045E7}" destId="{7FE02F61-24DB-484D-8FB7-4D9C571CD211}" srcOrd="0" destOrd="0" parTransId="{C66D31C4-2AC8-4D8D-BE33-632E821651DF}" sibTransId="{6FCBF886-B2E6-41B9-9FE1-C04CA3CE6BA9}"/>
    <dgm:cxn modelId="{3AA13DF1-BA84-42B0-B3BD-4E1E2B5133DC}" type="presOf" srcId="{7FE02F61-24DB-484D-8FB7-4D9C571CD211}" destId="{50E41F29-8C30-4E83-B5D3-484457486A07}" srcOrd="0" destOrd="0" presId="urn:microsoft.com/office/officeart/2005/8/layout/radial5"/>
    <dgm:cxn modelId="{60FC55F3-EF2C-45AC-886E-9A3D285FD10D}" type="presOf" srcId="{C4FE7C1D-8A28-47CD-B2A1-D0355F3045E7}" destId="{9F0B7D6D-A1B9-45BF-B614-577C2A43EA77}" srcOrd="0" destOrd="0" presId="urn:microsoft.com/office/officeart/2005/8/layout/radial5"/>
    <dgm:cxn modelId="{FD1575F9-B033-4EF6-941E-9D65B6BCD295}" type="presOf" srcId="{BA185C95-735E-4545-958D-7C45ABE182C9}" destId="{AEB70AC3-9619-4B82-8BA8-66665734D6BD}" srcOrd="1" destOrd="0" presId="urn:microsoft.com/office/officeart/2005/8/layout/radial5"/>
    <dgm:cxn modelId="{CFCD0EFC-7DED-41E6-BD95-59CBCCBE9732}" type="presOf" srcId="{7CAC7293-6765-4E87-8FCD-8AC5A3DF3B87}" destId="{5CA5F5CB-1832-4361-8ACF-58495B963086}" srcOrd="1" destOrd="0" presId="urn:microsoft.com/office/officeart/2005/8/layout/radial5"/>
    <dgm:cxn modelId="{9EAEC4FC-D4E5-44CF-AF48-8F8429AF46C0}" type="presOf" srcId="{ADE5A50A-D683-449B-B862-92D0F4376317}" destId="{B4046180-A71D-405C-B7BF-FA1C2FB7C310}" srcOrd="0" destOrd="0" presId="urn:microsoft.com/office/officeart/2005/8/layout/radial5"/>
    <dgm:cxn modelId="{D906A6FE-FE46-4465-95BB-5A63F5C8686E}" srcId="{7FE02F61-24DB-484D-8FB7-4D9C571CD211}" destId="{D8BE55F4-7EB6-4B91-89F2-901BDE01EE51}" srcOrd="3" destOrd="0" parTransId="{101828D3-F970-4021-82FD-E5DD9181D54E}" sibTransId="{5F1472AF-73B7-4030-950B-A6A8C82ADD36}"/>
    <dgm:cxn modelId="{04FE24E8-A180-4C2B-8DF3-7CE2330C8A55}" type="presParOf" srcId="{9F0B7D6D-A1B9-45BF-B614-577C2A43EA77}" destId="{50E41F29-8C30-4E83-B5D3-484457486A07}" srcOrd="0" destOrd="0" presId="urn:microsoft.com/office/officeart/2005/8/layout/radial5"/>
    <dgm:cxn modelId="{7DA67923-36FF-4E16-9758-50DA086777FE}" type="presParOf" srcId="{9F0B7D6D-A1B9-45BF-B614-577C2A43EA77}" destId="{0E711C3A-6BED-4004-A8EB-D51878550017}" srcOrd="1" destOrd="0" presId="urn:microsoft.com/office/officeart/2005/8/layout/radial5"/>
    <dgm:cxn modelId="{21FC091F-E89C-4692-B506-D8899644CD54}" type="presParOf" srcId="{0E711C3A-6BED-4004-A8EB-D51878550017}" destId="{5CA5F5CB-1832-4361-8ACF-58495B963086}" srcOrd="0" destOrd="0" presId="urn:microsoft.com/office/officeart/2005/8/layout/radial5"/>
    <dgm:cxn modelId="{1748227D-3E21-4B92-9587-D11E362D4194}" type="presParOf" srcId="{9F0B7D6D-A1B9-45BF-B614-577C2A43EA77}" destId="{B4046180-A71D-405C-B7BF-FA1C2FB7C310}" srcOrd="2" destOrd="0" presId="urn:microsoft.com/office/officeart/2005/8/layout/radial5"/>
    <dgm:cxn modelId="{B3AA491E-D95F-437A-A7E7-9F63DF68CAC8}" type="presParOf" srcId="{9F0B7D6D-A1B9-45BF-B614-577C2A43EA77}" destId="{91D09452-F5D3-404D-8E4F-53E97CA13737}" srcOrd="3" destOrd="0" presId="urn:microsoft.com/office/officeart/2005/8/layout/radial5"/>
    <dgm:cxn modelId="{317A0803-1F19-4E54-9D54-012A7E74E34C}" type="presParOf" srcId="{91D09452-F5D3-404D-8E4F-53E97CA13737}" destId="{E07D2025-39FF-49CA-B976-7772E9B87E3B}" srcOrd="0" destOrd="0" presId="urn:microsoft.com/office/officeart/2005/8/layout/radial5"/>
    <dgm:cxn modelId="{567619C3-9E00-47E9-9B49-8E47983FB335}" type="presParOf" srcId="{9F0B7D6D-A1B9-45BF-B614-577C2A43EA77}" destId="{20AC3A9A-3520-4E81-B600-7818ACF8A6DF}" srcOrd="4" destOrd="0" presId="urn:microsoft.com/office/officeart/2005/8/layout/radial5"/>
    <dgm:cxn modelId="{F0789D21-49E7-4393-8394-4EF007EDC9FE}" type="presParOf" srcId="{9F0B7D6D-A1B9-45BF-B614-577C2A43EA77}" destId="{743037DD-9DED-4A9E-9980-820BDDF627F6}" srcOrd="5" destOrd="0" presId="urn:microsoft.com/office/officeart/2005/8/layout/radial5"/>
    <dgm:cxn modelId="{15FB1BE3-83AC-4231-9AED-CAEDFBF1F53A}" type="presParOf" srcId="{743037DD-9DED-4A9E-9980-820BDDF627F6}" destId="{7211A4E2-A2EC-4DED-A823-E45460D25BD4}" srcOrd="0" destOrd="0" presId="urn:microsoft.com/office/officeart/2005/8/layout/radial5"/>
    <dgm:cxn modelId="{6A637E79-A878-4719-B140-CF1C5ECFE9D6}" type="presParOf" srcId="{9F0B7D6D-A1B9-45BF-B614-577C2A43EA77}" destId="{31F0ED3D-13EC-4D79-8566-AC44473B0D1B}" srcOrd="6" destOrd="0" presId="urn:microsoft.com/office/officeart/2005/8/layout/radial5"/>
    <dgm:cxn modelId="{EBB24F23-3A0E-4BA5-88B6-88B4FF65BA34}" type="presParOf" srcId="{9F0B7D6D-A1B9-45BF-B614-577C2A43EA77}" destId="{0EDE9FE5-5604-4C4C-923E-E798A4FC8017}" srcOrd="7" destOrd="0" presId="urn:microsoft.com/office/officeart/2005/8/layout/radial5"/>
    <dgm:cxn modelId="{9B041A33-AA3B-4DEC-AD49-A781E16D37D7}" type="presParOf" srcId="{0EDE9FE5-5604-4C4C-923E-E798A4FC8017}" destId="{9E126D21-C697-4CC7-BD12-4C00A80B862B}" srcOrd="0" destOrd="0" presId="urn:microsoft.com/office/officeart/2005/8/layout/radial5"/>
    <dgm:cxn modelId="{6382F88C-9338-4781-8847-477FABFAA377}" type="presParOf" srcId="{9F0B7D6D-A1B9-45BF-B614-577C2A43EA77}" destId="{06E1AA06-5308-4E27-AC7B-CF16DEED0378}" srcOrd="8" destOrd="0" presId="urn:microsoft.com/office/officeart/2005/8/layout/radial5"/>
    <dgm:cxn modelId="{5741BFE4-3A69-407A-8295-E937A5140DF1}" type="presParOf" srcId="{9F0B7D6D-A1B9-45BF-B614-577C2A43EA77}" destId="{853D97C0-FB8B-4C31-B12C-9CBA2BF0B638}" srcOrd="9" destOrd="0" presId="urn:microsoft.com/office/officeart/2005/8/layout/radial5"/>
    <dgm:cxn modelId="{528626F0-68E1-49F0-8CBA-40B19743DD16}" type="presParOf" srcId="{853D97C0-FB8B-4C31-B12C-9CBA2BF0B638}" destId="{AEB70AC3-9619-4B82-8BA8-66665734D6BD}" srcOrd="0" destOrd="0" presId="urn:microsoft.com/office/officeart/2005/8/layout/radial5"/>
    <dgm:cxn modelId="{ED309571-A8E4-4409-B45E-F69F7E9DC90B}" type="presParOf" srcId="{9F0B7D6D-A1B9-45BF-B614-577C2A43EA77}" destId="{2B9A2EFC-5C7F-4E88-95E6-EE3952C12CDE}" srcOrd="10" destOrd="0" presId="urn:microsoft.com/office/officeart/2005/8/layout/radial5"/>
    <dgm:cxn modelId="{6599AA27-AC44-43AC-B9F1-D59566297486}" type="presParOf" srcId="{9F0B7D6D-A1B9-45BF-B614-577C2A43EA77}" destId="{5D8E13DC-A085-4FAB-BE3C-0BBF59D59227}" srcOrd="11" destOrd="0" presId="urn:microsoft.com/office/officeart/2005/8/layout/radial5"/>
    <dgm:cxn modelId="{EDBBAD3C-AD54-4D4C-9839-12588ACE8427}" type="presParOf" srcId="{5D8E13DC-A085-4FAB-BE3C-0BBF59D59227}" destId="{18151B1F-B42D-46D2-858E-A6A62F16C14E}" srcOrd="0" destOrd="0" presId="urn:microsoft.com/office/officeart/2005/8/layout/radial5"/>
    <dgm:cxn modelId="{47757FC5-DDB7-4A69-91B0-996EB1AC37BE}" type="presParOf" srcId="{9F0B7D6D-A1B9-45BF-B614-577C2A43EA77}" destId="{A2AEEF83-F788-4F92-A40A-B43BDEA799C8}" srcOrd="12" destOrd="0" presId="urn:microsoft.com/office/officeart/2005/8/layout/radial5"/>
    <dgm:cxn modelId="{E44A6DC6-4B4F-4A3A-AC7F-3AEB986FCC03}" type="presParOf" srcId="{9F0B7D6D-A1B9-45BF-B614-577C2A43EA77}" destId="{DE135BC7-3E01-4F95-A1FB-839C5E2BD746}" srcOrd="13" destOrd="0" presId="urn:microsoft.com/office/officeart/2005/8/layout/radial5"/>
    <dgm:cxn modelId="{1D3688A2-0425-40C6-9E42-651D845FD1E0}" type="presParOf" srcId="{DE135BC7-3E01-4F95-A1FB-839C5E2BD746}" destId="{A8744346-4BBF-4483-9DC7-D8AB2FB704B8}" srcOrd="0" destOrd="0" presId="urn:microsoft.com/office/officeart/2005/8/layout/radial5"/>
    <dgm:cxn modelId="{3F9866B2-E115-47D2-8D96-CB77FB8A409C}" type="presParOf" srcId="{9F0B7D6D-A1B9-45BF-B614-577C2A43EA77}" destId="{50B0E652-AED9-4826-92E8-D2525BCFB9D2}" srcOrd="14" destOrd="0" presId="urn:microsoft.com/office/officeart/2005/8/layout/radial5"/>
    <dgm:cxn modelId="{10DA57F5-B193-4E69-AE03-CBBD94940696}" type="presParOf" srcId="{9F0B7D6D-A1B9-45BF-B614-577C2A43EA77}" destId="{ECF09E36-323E-460D-8886-19BC41A64C63}" srcOrd="15" destOrd="0" presId="urn:microsoft.com/office/officeart/2005/8/layout/radial5"/>
    <dgm:cxn modelId="{057DD64E-29C4-4CC9-967B-57FB1652F7BD}" type="presParOf" srcId="{ECF09E36-323E-460D-8886-19BC41A64C63}" destId="{C7818A56-5AC5-473B-81A3-39618FA4153E}" srcOrd="0" destOrd="0" presId="urn:microsoft.com/office/officeart/2005/8/layout/radial5"/>
    <dgm:cxn modelId="{991F4F7D-28ED-4E6B-BEFA-ABA8E3E00512}" type="presParOf" srcId="{9F0B7D6D-A1B9-45BF-B614-577C2A43EA77}" destId="{C01F4452-DF83-404A-8053-F14B0235189F}" srcOrd="16" destOrd="0" presId="urn:microsoft.com/office/officeart/2005/8/layout/radial5"/>
    <dgm:cxn modelId="{47538D2F-308D-4E76-A407-BDF3036B575C}" type="presParOf" srcId="{9F0B7D6D-A1B9-45BF-B614-577C2A43EA77}" destId="{ECED11F0-E571-4EF0-954A-625944B779E9}" srcOrd="17" destOrd="0" presId="urn:microsoft.com/office/officeart/2005/8/layout/radial5"/>
    <dgm:cxn modelId="{24776A0B-6C27-452A-9EEC-3110752F4411}" type="presParOf" srcId="{ECED11F0-E571-4EF0-954A-625944B779E9}" destId="{50B5BA9D-B005-41D0-8667-416089FE6044}" srcOrd="0" destOrd="0" presId="urn:microsoft.com/office/officeart/2005/8/layout/radial5"/>
    <dgm:cxn modelId="{85908BF4-7CDC-401B-A53E-C37491F8A799}" type="presParOf" srcId="{9F0B7D6D-A1B9-45BF-B614-577C2A43EA77}" destId="{42D07108-1239-4EBA-8280-FA254F36994F}" srcOrd="18" destOrd="0" presId="urn:microsoft.com/office/officeart/2005/8/layout/radial5"/>
    <dgm:cxn modelId="{344765A0-CB25-4084-B0AA-B7C5DA8F96CD}" type="presParOf" srcId="{9F0B7D6D-A1B9-45BF-B614-577C2A43EA77}" destId="{30F50625-E16B-4BB8-B8D0-18F616FD4502}" srcOrd="19" destOrd="0" presId="urn:microsoft.com/office/officeart/2005/8/layout/radial5"/>
    <dgm:cxn modelId="{D2E4E289-D2EC-4C9A-942E-4E53CE3E695F}" type="presParOf" srcId="{30F50625-E16B-4BB8-B8D0-18F616FD4502}" destId="{0618815F-617B-4F64-B218-3A358087ABB3}" srcOrd="0" destOrd="0" presId="urn:microsoft.com/office/officeart/2005/8/layout/radial5"/>
    <dgm:cxn modelId="{A66D48B7-D116-43D1-9FF6-2409F34BB2DB}" type="presParOf" srcId="{9F0B7D6D-A1B9-45BF-B614-577C2A43EA77}" destId="{29CCDF6D-8950-4EFB-BF07-9D043EBF6C26}" srcOrd="20" destOrd="0" presId="urn:microsoft.com/office/officeart/2005/8/layout/radial5"/>
    <dgm:cxn modelId="{22A385FC-94DC-4E54-8ECA-F17D19F0988C}" type="presParOf" srcId="{9F0B7D6D-A1B9-45BF-B614-577C2A43EA77}" destId="{F247706A-BAA4-485D-9BE1-20B3D44903EA}" srcOrd="21" destOrd="0" presId="urn:microsoft.com/office/officeart/2005/8/layout/radial5"/>
    <dgm:cxn modelId="{E0E43950-255A-43E2-8C22-357D55C4FD90}" type="presParOf" srcId="{F247706A-BAA4-485D-9BE1-20B3D44903EA}" destId="{46F45BA4-ED20-4847-9697-574AED41168D}" srcOrd="0" destOrd="0" presId="urn:microsoft.com/office/officeart/2005/8/layout/radial5"/>
    <dgm:cxn modelId="{B4A993E6-0784-47FE-8282-FF4D64C2592F}" type="presParOf" srcId="{9F0B7D6D-A1B9-45BF-B614-577C2A43EA77}" destId="{74FBC112-3687-4981-A8A5-92F7E6EABB62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41F29-8C30-4E83-B5D3-484457486A07}">
      <dsp:nvSpPr>
        <dsp:cNvPr id="0" name=""/>
        <dsp:cNvSpPr/>
      </dsp:nvSpPr>
      <dsp:spPr>
        <a:xfrm>
          <a:off x="3777958" y="2390072"/>
          <a:ext cx="874862" cy="874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ATL</a:t>
          </a:r>
        </a:p>
      </dsp:txBody>
      <dsp:txXfrm>
        <a:off x="3906079" y="2518193"/>
        <a:ext cx="618620" cy="618620"/>
      </dsp:txXfrm>
    </dsp:sp>
    <dsp:sp modelId="{0E711C3A-6BED-4004-A8EB-D51878550017}">
      <dsp:nvSpPr>
        <dsp:cNvPr id="0" name=""/>
        <dsp:cNvSpPr/>
      </dsp:nvSpPr>
      <dsp:spPr>
        <a:xfrm rot="16155985">
          <a:off x="3835538" y="1476691"/>
          <a:ext cx="731365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3909737" y="1647627"/>
        <a:ext cx="584843" cy="293045"/>
      </dsp:txXfrm>
    </dsp:sp>
    <dsp:sp modelId="{B4046180-A71D-405C-B7BF-FA1C2FB7C310}">
      <dsp:nvSpPr>
        <dsp:cNvPr id="0" name=""/>
        <dsp:cNvSpPr/>
      </dsp:nvSpPr>
      <dsp:spPr>
        <a:xfrm>
          <a:off x="3544941" y="4766"/>
          <a:ext cx="1281487" cy="10055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Taxis</a:t>
          </a:r>
        </a:p>
      </dsp:txBody>
      <dsp:txXfrm>
        <a:off x="3732610" y="152025"/>
        <a:ext cx="906149" cy="711027"/>
      </dsp:txXfrm>
    </dsp:sp>
    <dsp:sp modelId="{91D09452-F5D3-404D-8E4F-53E97CA13737}">
      <dsp:nvSpPr>
        <dsp:cNvPr id="0" name=""/>
        <dsp:cNvSpPr/>
      </dsp:nvSpPr>
      <dsp:spPr>
        <a:xfrm rot="18505849">
          <a:off x="4545389" y="1635167"/>
          <a:ext cx="844623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573113" y="1790238"/>
        <a:ext cx="698101" cy="293045"/>
      </dsp:txXfrm>
    </dsp:sp>
    <dsp:sp modelId="{20AC3A9A-3520-4E81-B600-7818ACF8A6DF}">
      <dsp:nvSpPr>
        <dsp:cNvPr id="0" name=""/>
        <dsp:cNvSpPr/>
      </dsp:nvSpPr>
      <dsp:spPr>
        <a:xfrm>
          <a:off x="5195865" y="311479"/>
          <a:ext cx="1233945" cy="10055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Limos</a:t>
          </a:r>
        </a:p>
      </dsp:txBody>
      <dsp:txXfrm>
        <a:off x="5376572" y="458738"/>
        <a:ext cx="872531" cy="711027"/>
      </dsp:txXfrm>
    </dsp:sp>
    <dsp:sp modelId="{743037DD-9DED-4A9E-9980-820BDDF627F6}">
      <dsp:nvSpPr>
        <dsp:cNvPr id="0" name=""/>
        <dsp:cNvSpPr/>
      </dsp:nvSpPr>
      <dsp:spPr>
        <a:xfrm rot="20286219">
          <a:off x="4932945" y="2115466"/>
          <a:ext cx="892863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938230" y="2240468"/>
        <a:ext cx="746341" cy="293045"/>
      </dsp:txXfrm>
    </dsp:sp>
    <dsp:sp modelId="{31F0ED3D-13EC-4D79-8566-AC44473B0D1B}">
      <dsp:nvSpPr>
        <dsp:cNvPr id="0" name=""/>
        <dsp:cNvSpPr/>
      </dsp:nvSpPr>
      <dsp:spPr>
        <a:xfrm>
          <a:off x="6117765" y="1307909"/>
          <a:ext cx="1255031" cy="10055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Uber/ Lyft</a:t>
          </a:r>
        </a:p>
      </dsp:txBody>
      <dsp:txXfrm>
        <a:off x="6301560" y="1455168"/>
        <a:ext cx="887441" cy="711027"/>
      </dsp:txXfrm>
    </dsp:sp>
    <dsp:sp modelId="{0EDE9FE5-5604-4C4C-923E-E798A4FC8017}">
      <dsp:nvSpPr>
        <dsp:cNvPr id="0" name=""/>
        <dsp:cNvSpPr/>
      </dsp:nvSpPr>
      <dsp:spPr>
        <a:xfrm rot="365276">
          <a:off x="5030738" y="2719745"/>
          <a:ext cx="927916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031151" y="2809656"/>
        <a:ext cx="781394" cy="293045"/>
      </dsp:txXfrm>
    </dsp:sp>
    <dsp:sp modelId="{06E1AA06-5308-4E27-AC7B-CF16DEED0378}">
      <dsp:nvSpPr>
        <dsp:cNvPr id="0" name=""/>
        <dsp:cNvSpPr/>
      </dsp:nvSpPr>
      <dsp:spPr>
        <a:xfrm>
          <a:off x="6385146" y="2625580"/>
          <a:ext cx="1301970" cy="10055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Shared Ride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Local/ Regional</a:t>
          </a:r>
        </a:p>
      </dsp:txBody>
      <dsp:txXfrm>
        <a:off x="6575815" y="2772839"/>
        <a:ext cx="920632" cy="711027"/>
      </dsp:txXfrm>
    </dsp:sp>
    <dsp:sp modelId="{853D97C0-FB8B-4C31-B12C-9CBA2BF0B638}">
      <dsp:nvSpPr>
        <dsp:cNvPr id="0" name=""/>
        <dsp:cNvSpPr/>
      </dsp:nvSpPr>
      <dsp:spPr>
        <a:xfrm rot="2100836">
          <a:off x="4791483" y="3292748"/>
          <a:ext cx="873162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804742" y="3348394"/>
        <a:ext cx="726640" cy="293045"/>
      </dsp:txXfrm>
    </dsp:sp>
    <dsp:sp modelId="{2B9A2EFC-5C7F-4E88-95E6-EE3952C12CDE}">
      <dsp:nvSpPr>
        <dsp:cNvPr id="0" name=""/>
        <dsp:cNvSpPr/>
      </dsp:nvSpPr>
      <dsp:spPr>
        <a:xfrm>
          <a:off x="5777171" y="3846933"/>
          <a:ext cx="1222049" cy="10055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Hotel </a:t>
          </a:r>
          <a:r>
            <a:rPr lang="en-US" sz="1000" b="1" kern="1200" dirty="0"/>
            <a:t>Courtesy Shuttles</a:t>
          </a:r>
        </a:p>
      </dsp:txBody>
      <dsp:txXfrm>
        <a:off x="5956136" y="3994192"/>
        <a:ext cx="864119" cy="711027"/>
      </dsp:txXfrm>
    </dsp:sp>
    <dsp:sp modelId="{5D8E13DC-A085-4FAB-BE3C-0BBF59D59227}">
      <dsp:nvSpPr>
        <dsp:cNvPr id="0" name=""/>
        <dsp:cNvSpPr/>
      </dsp:nvSpPr>
      <dsp:spPr>
        <a:xfrm rot="4143384">
          <a:off x="4240103" y="3642547"/>
          <a:ext cx="761394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287177" y="3671807"/>
        <a:ext cx="614872" cy="293045"/>
      </dsp:txXfrm>
    </dsp:sp>
    <dsp:sp modelId="{A2AEEF83-F788-4F92-A40A-B43BDEA799C8}">
      <dsp:nvSpPr>
        <dsp:cNvPr id="0" name=""/>
        <dsp:cNvSpPr/>
      </dsp:nvSpPr>
      <dsp:spPr>
        <a:xfrm>
          <a:off x="4444048" y="4555466"/>
          <a:ext cx="1250244" cy="10055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Off-Airport Parking</a:t>
          </a:r>
        </a:p>
      </dsp:txBody>
      <dsp:txXfrm>
        <a:off x="4627142" y="4702725"/>
        <a:ext cx="884056" cy="711027"/>
      </dsp:txXfrm>
    </dsp:sp>
    <dsp:sp modelId="{DE135BC7-3E01-4F95-A1FB-839C5E2BD746}">
      <dsp:nvSpPr>
        <dsp:cNvPr id="0" name=""/>
        <dsp:cNvSpPr/>
      </dsp:nvSpPr>
      <dsp:spPr>
        <a:xfrm rot="6381818">
          <a:off x="3540872" y="3641743"/>
          <a:ext cx="727461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3634773" y="3669131"/>
        <a:ext cx="580939" cy="293045"/>
      </dsp:txXfrm>
    </dsp:sp>
    <dsp:sp modelId="{50B0E652-AED9-4826-92E8-D2525BCFB9D2}">
      <dsp:nvSpPr>
        <dsp:cNvPr id="0" name=""/>
        <dsp:cNvSpPr/>
      </dsp:nvSpPr>
      <dsp:spPr>
        <a:xfrm>
          <a:off x="2924406" y="4551214"/>
          <a:ext cx="1274458" cy="10055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Charters</a:t>
          </a:r>
        </a:p>
      </dsp:txBody>
      <dsp:txXfrm>
        <a:off x="3111046" y="4698473"/>
        <a:ext cx="901178" cy="711027"/>
      </dsp:txXfrm>
    </dsp:sp>
    <dsp:sp modelId="{ECF09E36-323E-460D-8886-19BC41A64C63}">
      <dsp:nvSpPr>
        <dsp:cNvPr id="0" name=""/>
        <dsp:cNvSpPr/>
      </dsp:nvSpPr>
      <dsp:spPr>
        <a:xfrm rot="10409855">
          <a:off x="2414917" y="2733278"/>
          <a:ext cx="969236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2560968" y="2822663"/>
        <a:ext cx="822714" cy="293045"/>
      </dsp:txXfrm>
    </dsp:sp>
    <dsp:sp modelId="{C01F4452-DF83-404A-8053-F14B0235189F}">
      <dsp:nvSpPr>
        <dsp:cNvPr id="0" name=""/>
        <dsp:cNvSpPr/>
      </dsp:nvSpPr>
      <dsp:spPr>
        <a:xfrm>
          <a:off x="705285" y="2652721"/>
          <a:ext cx="1264905" cy="10055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Rental Cars</a:t>
          </a:r>
        </a:p>
      </dsp:txBody>
      <dsp:txXfrm>
        <a:off x="890526" y="2799980"/>
        <a:ext cx="894423" cy="711027"/>
      </dsp:txXfrm>
    </dsp:sp>
    <dsp:sp modelId="{ECED11F0-E571-4EF0-954A-625944B779E9}">
      <dsp:nvSpPr>
        <dsp:cNvPr id="0" name=""/>
        <dsp:cNvSpPr/>
      </dsp:nvSpPr>
      <dsp:spPr>
        <a:xfrm rot="12089913">
          <a:off x="2521974" y="2103762"/>
          <a:ext cx="951894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2663399" y="2228292"/>
        <a:ext cx="805372" cy="293045"/>
      </dsp:txXfrm>
    </dsp:sp>
    <dsp:sp modelId="{42D07108-1239-4EBA-8280-FA254F36994F}">
      <dsp:nvSpPr>
        <dsp:cNvPr id="0" name=""/>
        <dsp:cNvSpPr/>
      </dsp:nvSpPr>
      <dsp:spPr>
        <a:xfrm>
          <a:off x="904438" y="1277475"/>
          <a:ext cx="1304282" cy="10055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MARTA</a:t>
          </a:r>
        </a:p>
      </dsp:txBody>
      <dsp:txXfrm>
        <a:off x="1095446" y="1424734"/>
        <a:ext cx="922266" cy="711027"/>
      </dsp:txXfrm>
    </dsp:sp>
    <dsp:sp modelId="{30F50625-E16B-4BB8-B8D0-18F616FD4502}">
      <dsp:nvSpPr>
        <dsp:cNvPr id="0" name=""/>
        <dsp:cNvSpPr/>
      </dsp:nvSpPr>
      <dsp:spPr>
        <a:xfrm rot="13759210">
          <a:off x="2950837" y="1631685"/>
          <a:ext cx="893234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3071852" y="1784924"/>
        <a:ext cx="746712" cy="293045"/>
      </dsp:txXfrm>
    </dsp:sp>
    <dsp:sp modelId="{29CCDF6D-8950-4EFB-BF07-9D043EBF6C26}">
      <dsp:nvSpPr>
        <dsp:cNvPr id="0" name=""/>
        <dsp:cNvSpPr/>
      </dsp:nvSpPr>
      <dsp:spPr>
        <a:xfrm>
          <a:off x="1903919" y="311469"/>
          <a:ext cx="1162048" cy="10055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Greyhound</a:t>
          </a:r>
        </a:p>
      </dsp:txBody>
      <dsp:txXfrm>
        <a:off x="2074097" y="458728"/>
        <a:ext cx="821692" cy="711027"/>
      </dsp:txXfrm>
    </dsp:sp>
    <dsp:sp modelId="{F247706A-BAA4-485D-9BE1-20B3D44903EA}">
      <dsp:nvSpPr>
        <dsp:cNvPr id="0" name=""/>
        <dsp:cNvSpPr/>
      </dsp:nvSpPr>
      <dsp:spPr>
        <a:xfrm rot="8592185">
          <a:off x="2801857" y="3318063"/>
          <a:ext cx="862488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933783" y="3371862"/>
        <a:ext cx="715966" cy="293045"/>
      </dsp:txXfrm>
    </dsp:sp>
    <dsp:sp modelId="{74FBC112-3687-4981-A8A5-92F7E6EABB62}">
      <dsp:nvSpPr>
        <dsp:cNvPr id="0" name=""/>
        <dsp:cNvSpPr/>
      </dsp:nvSpPr>
      <dsp:spPr>
        <a:xfrm>
          <a:off x="1476809" y="3904377"/>
          <a:ext cx="1253573" cy="10055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Terminal to Terminal</a:t>
          </a:r>
        </a:p>
      </dsp:txBody>
      <dsp:txXfrm>
        <a:off x="1660391" y="4051636"/>
        <a:ext cx="886409" cy="711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2427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1"/>
            <a:ext cx="3037735" cy="462427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1042241B-CD76-4038-A243-A2D216C7FFE4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38671"/>
            <a:ext cx="5609588" cy="3631783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948"/>
            <a:ext cx="3037735" cy="462427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760948"/>
            <a:ext cx="3037735" cy="462427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2D162BF5-4353-4353-8D8B-9063DE3C6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4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17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11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5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Expense</a:t>
            </a:r>
            <a:r>
              <a:rPr lang="en-US" baseline="0" dirty="0"/>
              <a:t> Incl.:</a:t>
            </a:r>
          </a:p>
          <a:p>
            <a:r>
              <a:rPr lang="en-US" baseline="0" dirty="0"/>
              <a:t>Personnel</a:t>
            </a:r>
          </a:p>
          <a:p>
            <a:r>
              <a:rPr lang="en-US" baseline="0" dirty="0"/>
              <a:t>Supplies</a:t>
            </a:r>
          </a:p>
          <a:p>
            <a:r>
              <a:rPr lang="en-US" baseline="0" dirty="0"/>
              <a:t>Purchased/Contract Services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baseline="0" dirty="0"/>
              <a:t>Curbside Management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baseline="0" dirty="0"/>
              <a:t>Taxi Overflow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baseline="0" dirty="0"/>
              <a:t>Terminal to Terminal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baseline="0" dirty="0"/>
              <a:t>Terminal to Terminal Maintenance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baseline="0" dirty="0"/>
              <a:t>Rideshare Tracking</a:t>
            </a:r>
          </a:p>
          <a:p>
            <a:r>
              <a:rPr lang="en-US" baseline="0" dirty="0"/>
              <a:t>Interdepartmental</a:t>
            </a:r>
          </a:p>
          <a:p>
            <a:r>
              <a:rPr lang="en-US" baseline="0" dirty="0"/>
              <a:t>Other Division Costs: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baseline="0" dirty="0"/>
              <a:t>ATL Enforcement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baseline="0" dirty="0"/>
              <a:t>APD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baseline="0" dirty="0"/>
              <a:t>Maintenance</a:t>
            </a:r>
          </a:p>
          <a:p>
            <a:pPr marL="621798" lvl="1" indent="-169581">
              <a:buFont typeface="Arial" panose="020B0604020202020204" pitchFamily="34" charset="0"/>
              <a:buChar char="•"/>
            </a:pPr>
            <a:r>
              <a:rPr lang="en-US" baseline="0" dirty="0"/>
              <a:t>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34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6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5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4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9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6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43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78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8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94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62BF5-4353-4353-8D8B-9063DE3C6D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4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F134-3A90-4EDB-9059-A0CADC875AC5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3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25B7-7E31-4DEF-8A5A-4F7BFA8D7487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4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41E-402A-4D39-A83A-B13663D37320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1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76E-5EC3-4877-BDE7-104ACF8DE607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4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D49C-240B-430F-92BB-32BF68491B80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A63B-8B4C-490B-95F6-22424C7D0C74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1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5DE6-FF5B-46DD-AEBD-90155961CB22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9F9F-CFB7-47E1-B89C-DDA07D045448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7988-F5C7-46AD-A4A7-0AC32B29C672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0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6F56-5465-4659-A1AC-F5A39CCA657E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7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5CB-45DC-48A5-8CE3-7C028685D74A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7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5CB5-6818-4B21-8A0D-EA34062E232C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6A362-B96B-4EC1-BDCC-395CA38ED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emf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JAIA Feb 2010 (200 dpi).jpg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25" y="2569714"/>
            <a:ext cx="3103793" cy="257235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3" y="139267"/>
            <a:ext cx="1420267" cy="12632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904" y="1541786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625" y="5831440"/>
            <a:ext cx="322014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By John Selden</a:t>
            </a:r>
          </a:p>
          <a:p>
            <a:pPr>
              <a:lnSpc>
                <a:spcPts val="1600"/>
              </a:lnSpc>
            </a:pPr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Aviation General Manager</a:t>
            </a:r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470315"/>
              </p:ext>
            </p:extLst>
          </p:nvPr>
        </p:nvGraphicFramePr>
        <p:xfrm>
          <a:off x="3611634" y="1230313"/>
          <a:ext cx="8429624" cy="556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3399046" y="0"/>
            <a:ext cx="8595033" cy="7018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Arial" charset="0"/>
                <a:ea typeface="Arial" charset="0"/>
                <a:cs typeface="Arial" charset="0"/>
              </a:rPr>
              <a:t>Airport Commercial Ground Transportation System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F5CDD-ED6D-4DCA-BE2A-9585100C2EC0}"/>
              </a:ext>
            </a:extLst>
          </p:cNvPr>
          <p:cNvSpPr/>
          <p:nvPr/>
        </p:nvSpPr>
        <p:spPr>
          <a:xfrm>
            <a:off x="3923682" y="650299"/>
            <a:ext cx="7805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Hartsfield-Jackson Atlanta International Airport has many transportation options for passengers traveling to/from the Airport. They include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70974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8" y="139267"/>
            <a:ext cx="1420267" cy="1263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07" y="1444450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2116" y="1444449"/>
            <a:ext cx="7385983" cy="48896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61516" y="1597789"/>
            <a:ext cx="73065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Gotham"/>
              </a:rPr>
              <a:t>MARTA provides bus service at the International Terminal and rail service to the Domestic Terminal</a:t>
            </a:r>
          </a:p>
          <a:p>
            <a:pPr lvl="0"/>
            <a:endParaRPr lang="en-US" sz="2400" b="1" dirty="0">
              <a:solidFill>
                <a:prstClr val="black"/>
              </a:solidFill>
              <a:latin typeface="Gotham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Gotham" charset="0"/>
              </a:rPr>
              <a:t>The Airport MARTA station is in the domestic terminal of the Airport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Gotham" charset="0"/>
              </a:rPr>
              <a:t>MARTA bus stop at International Arrivals curb just pass door A3</a:t>
            </a:r>
          </a:p>
          <a:p>
            <a:pPr lvl="0"/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MARTA Fare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Regular Fare: $2.50 Single / $5.00 Roundtrip</a:t>
            </a:r>
          </a:p>
          <a:p>
            <a:endParaRPr lang="en-US" sz="2000" b="1" dirty="0">
              <a:latin typeface="Gotham"/>
            </a:endParaRPr>
          </a:p>
          <a:p>
            <a:r>
              <a:rPr lang="en-US" sz="2000" b="1" dirty="0">
                <a:latin typeface="Gotham"/>
              </a:rPr>
              <a:t>Airport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None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2117" y="386172"/>
            <a:ext cx="6719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otham" charset="0"/>
                <a:ea typeface="Gotham" charset="0"/>
                <a:cs typeface="Gotham" charset="0"/>
              </a:rPr>
              <a:t>GROUND TRANSPORTATION</a:t>
            </a:r>
          </a:p>
          <a:p>
            <a:r>
              <a:rPr lang="en-US" sz="2800" b="1" dirty="0">
                <a:solidFill>
                  <a:srgbClr val="00B0F0"/>
                </a:solidFill>
                <a:latin typeface="Gotham" charset="0"/>
                <a:ea typeface="Gotham" charset="0"/>
                <a:cs typeface="Gotham" charset="0"/>
              </a:rPr>
              <a:t>MARTA – BUS/RAIL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625" y="2569714"/>
            <a:ext cx="3103793" cy="25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3" r="17716"/>
          <a:stretch/>
        </p:blipFill>
        <p:spPr>
          <a:xfrm>
            <a:off x="742950" y="4848225"/>
            <a:ext cx="1888435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z="1400" smtClean="0">
                <a:solidFill>
                  <a:schemeClr val="tx1"/>
                </a:solidFill>
              </a:rPr>
              <a:t>10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0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96"/>
            <a:ext cx="12192000" cy="68658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8" y="139267"/>
            <a:ext cx="1420267" cy="1263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07" y="1444450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2116" y="1444449"/>
            <a:ext cx="7385983" cy="48896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61516" y="1597789"/>
            <a:ext cx="73065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Gotham"/>
              </a:rPr>
              <a:t>Greyhound has a 1,600 Vehicle Fleet</a:t>
            </a:r>
          </a:p>
          <a:p>
            <a:pPr lvl="0"/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Facts &amp;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4,000 destinations incl. the ATL 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Pickup location at the Terminal North lower level near door LN1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Greyhound 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Dependent upon passenger destination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"/>
            </a:endParaRPr>
          </a:p>
          <a:p>
            <a:r>
              <a:rPr lang="en-US" sz="2000" b="1" dirty="0">
                <a:latin typeface="Gotham"/>
              </a:rPr>
              <a:t>Airport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Standard Real Estate Lease with the 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$14K annual for 294 sq. of lease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2117" y="386172"/>
            <a:ext cx="6719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otham" charset="0"/>
                <a:ea typeface="Gotham" charset="0"/>
                <a:cs typeface="Gotham" charset="0"/>
              </a:rPr>
              <a:t>GROUND TRANSPORTATION</a:t>
            </a:r>
          </a:p>
          <a:p>
            <a:r>
              <a:rPr lang="en-US" sz="2800" b="1" dirty="0">
                <a:solidFill>
                  <a:srgbClr val="00B0F0"/>
                </a:solidFill>
                <a:latin typeface="Gotham" charset="0"/>
                <a:ea typeface="Gotham" charset="0"/>
                <a:cs typeface="Gotham" charset="0"/>
              </a:rPr>
              <a:t>GREYHOUND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625" y="2569714"/>
            <a:ext cx="3103793" cy="25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57" y="4852987"/>
            <a:ext cx="2618618" cy="1783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z="1400" smtClean="0">
                <a:solidFill>
                  <a:schemeClr val="tx1"/>
                </a:solidFill>
              </a:rPr>
              <a:t>11</a:t>
            </a:fld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4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0640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8" y="139267"/>
            <a:ext cx="1420267" cy="1263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07" y="1444450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2117" y="335372"/>
            <a:ext cx="6719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otham" charset="0"/>
                <a:ea typeface="Gotham" charset="0"/>
                <a:cs typeface="Gotham" charset="0"/>
              </a:rPr>
              <a:t>GROUND TRANSPORTATION</a:t>
            </a:r>
          </a:p>
          <a:p>
            <a:r>
              <a:rPr lang="en-US" sz="2800" b="1" dirty="0">
                <a:solidFill>
                  <a:srgbClr val="00B0F0"/>
                </a:solidFill>
                <a:latin typeface="Gotham" charset="0"/>
                <a:ea typeface="Gotham" charset="0"/>
                <a:cs typeface="Gotham" charset="0"/>
              </a:rPr>
              <a:t>SUMMARY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625" y="2569714"/>
            <a:ext cx="3103793" cy="25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59409"/>
              </p:ext>
            </p:extLst>
          </p:nvPr>
        </p:nvGraphicFramePr>
        <p:xfrm>
          <a:off x="3811340" y="1402519"/>
          <a:ext cx="7876927" cy="4454076"/>
        </p:xfrm>
        <a:graphic>
          <a:graphicData uri="http://schemas.openxmlformats.org/drawingml/2006/table">
            <a:tbl>
              <a:tblPr/>
              <a:tblGrid>
                <a:gridCol w="1661759">
                  <a:extLst>
                    <a:ext uri="{9D8B030D-6E8A-4147-A177-3AD203B41FA5}">
                      <a16:colId xmlns:a16="http://schemas.microsoft.com/office/drawing/2014/main" val="2224737662"/>
                    </a:ext>
                  </a:extLst>
                </a:gridCol>
                <a:gridCol w="1333163">
                  <a:extLst>
                    <a:ext uri="{9D8B030D-6E8A-4147-A177-3AD203B41FA5}">
                      <a16:colId xmlns:a16="http://schemas.microsoft.com/office/drawing/2014/main" val="2992997877"/>
                    </a:ext>
                  </a:extLst>
                </a:gridCol>
                <a:gridCol w="1333163">
                  <a:extLst>
                    <a:ext uri="{9D8B030D-6E8A-4147-A177-3AD203B41FA5}">
                      <a16:colId xmlns:a16="http://schemas.microsoft.com/office/drawing/2014/main" val="281078473"/>
                    </a:ext>
                  </a:extLst>
                </a:gridCol>
                <a:gridCol w="1276832">
                  <a:extLst>
                    <a:ext uri="{9D8B030D-6E8A-4147-A177-3AD203B41FA5}">
                      <a16:colId xmlns:a16="http://schemas.microsoft.com/office/drawing/2014/main" val="1382344329"/>
                    </a:ext>
                  </a:extLst>
                </a:gridCol>
                <a:gridCol w="1136005">
                  <a:extLst>
                    <a:ext uri="{9D8B030D-6E8A-4147-A177-3AD203B41FA5}">
                      <a16:colId xmlns:a16="http://schemas.microsoft.com/office/drawing/2014/main" val="961155292"/>
                    </a:ext>
                  </a:extLst>
                </a:gridCol>
                <a:gridCol w="1136005">
                  <a:extLst>
                    <a:ext uri="{9D8B030D-6E8A-4147-A177-3AD203B41FA5}">
                      <a16:colId xmlns:a16="http://schemas.microsoft.com/office/drawing/2014/main" val="2078943551"/>
                    </a:ext>
                  </a:extLst>
                </a:gridCol>
              </a:tblGrid>
              <a:tr h="4255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Mode of Transportation</a:t>
                      </a:r>
                    </a:p>
                  </a:txBody>
                  <a:tcPr marL="64784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Expenses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Revenue 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of Total Revenue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Trip Activity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of Total Trip Activity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915910"/>
                  </a:ext>
                </a:extLst>
              </a:tr>
              <a:tr h="4476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Rideshare (TNCs)</a:t>
                      </a:r>
                    </a:p>
                  </a:txBody>
                  <a:tcPr marL="64784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$8,867,077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$8,151,418 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82.3%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2,018,371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48.0%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30080"/>
                  </a:ext>
                </a:extLst>
              </a:tr>
              <a:tr h="4476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Taxicabs</a:t>
                      </a:r>
                    </a:p>
                  </a:txBody>
                  <a:tcPr marL="64784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$2,262,948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$883,991 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638,889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61320"/>
                  </a:ext>
                </a:extLst>
              </a:tr>
              <a:tr h="4476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Off-Airport Parking</a:t>
                      </a:r>
                    </a:p>
                  </a:txBody>
                  <a:tcPr marL="64784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$394,923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$262,461 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680,954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16.2%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396039"/>
                  </a:ext>
                </a:extLst>
              </a:tr>
              <a:tr h="4476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Courtesy Vehicles (Hotel/Motel)</a:t>
                      </a:r>
                    </a:p>
                  </a:txBody>
                  <a:tcPr marL="64784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$167,900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$111,584 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430,408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149659"/>
                  </a:ext>
                </a:extLst>
              </a:tr>
              <a:tr h="4476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Limousines</a:t>
                      </a:r>
                    </a:p>
                  </a:txBody>
                  <a:tcPr marL="64784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$721,441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$479,461 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258,342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680870"/>
                  </a:ext>
                </a:extLst>
              </a:tr>
              <a:tr h="4476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Shared-Ride    (Local &amp; Regional)</a:t>
                      </a:r>
                    </a:p>
                  </a:txBody>
                  <a:tcPr marL="64784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$74,722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$49,659 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114,003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52011"/>
                  </a:ext>
                </a:extLst>
              </a:tr>
              <a:tr h="4476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Charter </a:t>
                      </a:r>
                    </a:p>
                  </a:txBody>
                  <a:tcPr marL="64784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$20,816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$13,834 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61,933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574689"/>
                  </a:ext>
                </a:extLst>
              </a:tr>
              <a:tr h="4476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Terminal to Terminal</a:t>
                      </a:r>
                    </a:p>
                  </a:txBody>
                  <a:tcPr marL="64784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$5,038,005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733647"/>
                  </a:ext>
                </a:extLst>
              </a:tr>
              <a:tr h="4476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64784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$17,547,832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$9,952,408 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4,202,900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5399" marR="5399" marT="5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7550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z="1400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7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0640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8" y="139267"/>
            <a:ext cx="1420267" cy="1263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07" y="1444450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2117" y="335372"/>
            <a:ext cx="6719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otham" charset="0"/>
                <a:ea typeface="Gotham" charset="0"/>
                <a:cs typeface="Gotham" charset="0"/>
              </a:rPr>
              <a:t>GROUND TRANSPORTATION</a:t>
            </a:r>
          </a:p>
          <a:p>
            <a:r>
              <a:rPr lang="en-US" sz="2800" b="1" dirty="0">
                <a:solidFill>
                  <a:srgbClr val="00B0F0"/>
                </a:solidFill>
                <a:latin typeface="Gotham" charset="0"/>
                <a:ea typeface="Gotham" charset="0"/>
                <a:cs typeface="Gotham" charset="0"/>
              </a:rPr>
              <a:t>JOHN’S OBSERVATIONS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625" y="2569714"/>
            <a:ext cx="3103793" cy="25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0400" y="2428240"/>
            <a:ext cx="648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z="1600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7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21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8" y="139267"/>
            <a:ext cx="1420267" cy="1263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07" y="1444450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2116" y="1444449"/>
            <a:ext cx="7385983" cy="48896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61516" y="1597789"/>
            <a:ext cx="73065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Gotham"/>
              </a:rPr>
              <a:t>12 Brand Companies providing rental car service at the Airport</a:t>
            </a:r>
            <a:endParaRPr lang="en-US" sz="2400" b="1" dirty="0">
              <a:solidFill>
                <a:prstClr val="black"/>
              </a:solidFill>
              <a:latin typeface="Gotham" charset="0"/>
            </a:endParaRPr>
          </a:p>
          <a:p>
            <a:pPr lvl="0"/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2018 Activity &amp;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7.9M  transaction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10% of gross receipts to the Airport totaling $41,969,173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Rental Car Passenger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Dependent upon rental type (one way/roundtrip), duration and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"/>
            </a:endParaRPr>
          </a:p>
          <a:p>
            <a:r>
              <a:rPr lang="en-US" sz="2000" b="1" dirty="0">
                <a:latin typeface="Gotham"/>
              </a:rPr>
              <a:t>Airport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Approx. $5/transaction Customer Facility Charge (CFC) totaling $41,029,105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2117" y="386172"/>
            <a:ext cx="6719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otham" charset="0"/>
                <a:ea typeface="Gotham" charset="0"/>
                <a:cs typeface="Gotham" charset="0"/>
              </a:rPr>
              <a:t>GROUND TRANSPORTATION</a:t>
            </a:r>
          </a:p>
          <a:p>
            <a:r>
              <a:rPr lang="en-US" sz="2800" b="1" dirty="0">
                <a:solidFill>
                  <a:srgbClr val="00B0F0"/>
                </a:solidFill>
                <a:latin typeface="Gotham" charset="0"/>
                <a:ea typeface="Gotham" charset="0"/>
                <a:cs typeface="Gotham" charset="0"/>
              </a:rPr>
              <a:t>RENTAL CAR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625" y="2569714"/>
            <a:ext cx="3103793" cy="25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7" y="4919662"/>
            <a:ext cx="2488766" cy="1710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z="1600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6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8" y="139267"/>
            <a:ext cx="1420267" cy="1263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07" y="1444450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2117" y="1288975"/>
            <a:ext cx="7395508" cy="5067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4146159" y="1301220"/>
            <a:ext cx="73161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Gotham"/>
              </a:rPr>
              <a:t>18 Taxicab Companies providing 836 vehicles at the Airport</a:t>
            </a:r>
            <a:endParaRPr lang="en-US" sz="2400" b="1" dirty="0">
              <a:solidFill>
                <a:prstClr val="black"/>
              </a:solidFill>
              <a:latin typeface="Gotham" charset="0"/>
            </a:endParaRPr>
          </a:p>
          <a:p>
            <a:pPr lvl="0"/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FY18 Taxicab Trip Activity &amp;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562,127 trips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$883,991 generated revenue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Represents 15.2% of all ground transportation trips</a:t>
            </a:r>
          </a:p>
          <a:p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Taxicab 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$30 Flat Rate to Downtown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$32 Flat Rate to Midtown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$40 Flat Rate to Buckhead</a:t>
            </a:r>
          </a:p>
          <a:p>
            <a:endParaRPr lang="en-US" sz="1200" dirty="0">
              <a:latin typeface="Gotham"/>
            </a:endParaRPr>
          </a:p>
          <a:p>
            <a:r>
              <a:rPr lang="en-US" sz="2000" b="1" dirty="0">
                <a:latin typeface="Gotham"/>
              </a:rPr>
              <a:t>Airport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Permit Fee - $50/vehicle</a:t>
            </a:r>
            <a:endParaRPr lang="en-US" i="1" dirty="0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Trip Fee - $1.50/pickup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2117" y="383402"/>
            <a:ext cx="4574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otham" charset="0"/>
                <a:ea typeface="Gotham" charset="0"/>
                <a:cs typeface="Gotham" charset="0"/>
              </a:rPr>
              <a:t>GROUND TRANSPORTATION</a:t>
            </a:r>
          </a:p>
          <a:p>
            <a:r>
              <a:rPr lang="en-US" sz="2800" b="1" dirty="0">
                <a:solidFill>
                  <a:srgbClr val="00B0F0"/>
                </a:solidFill>
                <a:latin typeface="Gotham" charset="0"/>
                <a:ea typeface="Gotham" charset="0"/>
                <a:cs typeface="Gotham" charset="0"/>
              </a:rPr>
              <a:t>TAXICABS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7625" y="2569714"/>
            <a:ext cx="3103793" cy="25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pic>
        <p:nvPicPr>
          <p:cNvPr id="10" name="Picture 9" descr="http://mediad.publicbroadcasting.net/p/wabe/files/styles/x_large/public/201508/better_taxi_lin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6" y="4861976"/>
            <a:ext cx="2902227" cy="176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z="1400" smtClean="0">
                <a:solidFill>
                  <a:schemeClr val="tx1"/>
                </a:solidFill>
              </a:rPr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0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" y="0"/>
            <a:ext cx="12191580" cy="68559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8" y="139267"/>
            <a:ext cx="1420267" cy="1263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07" y="1444450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2117" y="1273000"/>
            <a:ext cx="7395508" cy="49488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4161516" y="1369189"/>
            <a:ext cx="724943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Gotham"/>
              </a:rPr>
              <a:t>316 Limousine Companies providing 1,530 vehicles at the Airport</a:t>
            </a:r>
            <a:endParaRPr lang="en-US" sz="2400" b="1" dirty="0">
              <a:solidFill>
                <a:prstClr val="black"/>
              </a:solidFill>
              <a:latin typeface="Gotham" charset="0"/>
            </a:endParaRPr>
          </a:p>
          <a:p>
            <a:pPr lvl="0"/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FY18 Limo Trip Activity &amp;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258,342 trips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$479,461 generated revenue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Represents 6.2% of all ground transportation trips</a:t>
            </a:r>
          </a:p>
          <a:p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Limousine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Trips are prearranged and cost is dependent upon passenger destination</a:t>
            </a:r>
          </a:p>
          <a:p>
            <a:endParaRPr lang="en-US" sz="1200" dirty="0">
              <a:latin typeface="Gotham"/>
            </a:endParaRPr>
          </a:p>
          <a:p>
            <a:r>
              <a:rPr lang="en-US" sz="2000" b="1" dirty="0">
                <a:latin typeface="Gotham"/>
              </a:rPr>
              <a:t>Airport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Permit Fee - $50/vehicle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Trip Fee - $1.50/pickup</a:t>
            </a:r>
          </a:p>
          <a:p>
            <a:endParaRPr lang="en-US" sz="2000" dirty="0">
              <a:latin typeface="Gotha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2117" y="386172"/>
            <a:ext cx="4574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otham" charset="0"/>
                <a:ea typeface="Gotham" charset="0"/>
                <a:cs typeface="Gotham" charset="0"/>
              </a:rPr>
              <a:t>GROUND TRANSPORTATION</a:t>
            </a:r>
          </a:p>
          <a:p>
            <a:r>
              <a:rPr lang="en-US" sz="2800" b="1" dirty="0">
                <a:solidFill>
                  <a:srgbClr val="00B0F0"/>
                </a:solidFill>
                <a:latin typeface="Gotham" charset="0"/>
                <a:ea typeface="Gotham" charset="0"/>
                <a:cs typeface="Gotham" charset="0"/>
              </a:rPr>
              <a:t>LIMOUSINES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625" y="2569714"/>
            <a:ext cx="3103793" cy="25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07" y="4867431"/>
            <a:ext cx="2952620" cy="1723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z="1400" smtClean="0">
                <a:solidFill>
                  <a:schemeClr val="tx1"/>
                </a:solidFill>
              </a:rPr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6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9" y="-1"/>
            <a:ext cx="12184871" cy="6872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8" y="139267"/>
            <a:ext cx="1420267" cy="1263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07" y="1444450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2116" y="1214406"/>
            <a:ext cx="7462183" cy="50816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4161516" y="1339170"/>
            <a:ext cx="73827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Gotham"/>
              </a:rPr>
              <a:t>2 Rideshare Companies (Uber &amp; Lyft) providing 2,000+ vehicles at the Airport</a:t>
            </a:r>
            <a:endParaRPr lang="en-US" sz="2400" b="1" dirty="0">
              <a:solidFill>
                <a:prstClr val="black"/>
              </a:solidFill>
              <a:latin typeface="Gotham" charset="0"/>
            </a:endParaRPr>
          </a:p>
          <a:p>
            <a:pPr lvl="0"/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FY 18 Rideshare Pickup Activity &amp;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2,018,371 trips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$8,151,418 generated revenue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Represents 48.2% of all ground transportation trips</a:t>
            </a:r>
          </a:p>
          <a:p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Rideshare 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Fares vary and are subject to surge pricing</a:t>
            </a:r>
          </a:p>
          <a:p>
            <a:endParaRPr lang="en-US" sz="1200" dirty="0">
              <a:latin typeface="Gotham"/>
            </a:endParaRPr>
          </a:p>
          <a:p>
            <a:r>
              <a:rPr lang="en-US" sz="2000" b="1" dirty="0">
                <a:latin typeface="Gotham"/>
              </a:rPr>
              <a:t>Airport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Permit Fee - $50/vehicle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Trip Fee - $1.50/pickup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Security Fee - $2.35/pickup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2117" y="386172"/>
            <a:ext cx="4574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otham" charset="0"/>
                <a:ea typeface="Gotham" charset="0"/>
                <a:cs typeface="Gotham" charset="0"/>
              </a:rPr>
              <a:t>GROUND TRANSPORTATION</a:t>
            </a:r>
          </a:p>
          <a:p>
            <a:r>
              <a:rPr lang="en-US" sz="2800" b="1" dirty="0">
                <a:solidFill>
                  <a:srgbClr val="00B0F0"/>
                </a:solidFill>
                <a:latin typeface="Gotham" charset="0"/>
                <a:ea typeface="Gotham" charset="0"/>
                <a:cs typeface="Gotham" charset="0"/>
              </a:rPr>
              <a:t>RIDESHARE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7625" y="2569714"/>
            <a:ext cx="3103793" cy="25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7" y="4829175"/>
            <a:ext cx="2902227" cy="1819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z="1400" smtClean="0">
                <a:solidFill>
                  <a:schemeClr val="tx1"/>
                </a:solidFill>
              </a:rPr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5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8" y="139267"/>
            <a:ext cx="1420267" cy="1263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07" y="1444450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2116" y="1219057"/>
            <a:ext cx="7347883" cy="51372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4228391" y="1223628"/>
            <a:ext cx="72016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Gotham"/>
              </a:rPr>
              <a:t>25 Shared-Ride Companies </a:t>
            </a:r>
            <a:r>
              <a:rPr lang="en-US" b="1" i="1" dirty="0">
                <a:solidFill>
                  <a:prstClr val="black"/>
                </a:solidFill>
                <a:latin typeface="Gotham"/>
              </a:rPr>
              <a:t>(12-Local &amp; 13 Regional) </a:t>
            </a:r>
            <a:r>
              <a:rPr lang="en-US" b="1" dirty="0">
                <a:solidFill>
                  <a:prstClr val="black"/>
                </a:solidFill>
                <a:latin typeface="Gotham"/>
              </a:rPr>
              <a:t>providing 212 vehicles at the Airport</a:t>
            </a:r>
            <a:endParaRPr lang="en-US" b="1" dirty="0">
              <a:solidFill>
                <a:prstClr val="black"/>
              </a:solidFill>
              <a:latin typeface="Gotham" charset="0"/>
            </a:endParaRPr>
          </a:p>
          <a:p>
            <a:pPr lvl="0"/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b="1" dirty="0">
                <a:latin typeface="Gotham" charset="0"/>
                <a:ea typeface="Gotham" charset="0"/>
                <a:cs typeface="Gotham" charset="0"/>
              </a:rPr>
              <a:t>FY18 Shared-Ride Trip Activity &amp;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" charset="0"/>
                <a:ea typeface="Gotham" charset="0"/>
                <a:cs typeface="Gotham" charset="0"/>
              </a:rPr>
              <a:t>114,003 trips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" charset="0"/>
                <a:ea typeface="Gotham" charset="0"/>
                <a:cs typeface="Gotham" charset="0"/>
              </a:rPr>
              <a:t>$49,659 generated revenue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" charset="0"/>
                <a:ea typeface="Gotham" charset="0"/>
                <a:cs typeface="Gotham" charset="0"/>
              </a:rPr>
              <a:t>Represents 2.4% of all ground transportation trips</a:t>
            </a:r>
          </a:p>
          <a:p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b="1" dirty="0">
                <a:latin typeface="Gotham" charset="0"/>
                <a:ea typeface="Gotham" charset="0"/>
                <a:cs typeface="Gotham" charset="0"/>
              </a:rPr>
              <a:t>Share-Ride Fare (local)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"/>
              </a:rPr>
              <a:t>$16 Flat Rate to Downtown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"/>
              </a:rPr>
              <a:t>$18.50 Flat Rate to Midtown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"/>
              </a:rPr>
              <a:t>$30 Flat Rate to Buckhead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"/>
              </a:rPr>
              <a:t>Regional fares are dependent on passenger destination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Gotham"/>
            </a:endParaRPr>
          </a:p>
          <a:p>
            <a:r>
              <a:rPr lang="en-US" b="1" dirty="0">
                <a:latin typeface="Gotham"/>
              </a:rPr>
              <a:t>Airport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"/>
              </a:rPr>
              <a:t>Metro </a:t>
            </a:r>
            <a:r>
              <a:rPr lang="en-US" sz="1600" dirty="0">
                <a:latin typeface="Gotham"/>
              </a:rPr>
              <a:t>(Local)</a:t>
            </a:r>
            <a:r>
              <a:rPr lang="en-US" dirty="0">
                <a:latin typeface="Gotham"/>
              </a:rPr>
              <a:t>: 5-7% of gross receipt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"/>
              </a:rPr>
              <a:t>Permit Fee: Non-Metro </a:t>
            </a:r>
            <a:r>
              <a:rPr lang="en-US" sz="1600" dirty="0">
                <a:latin typeface="Gotham"/>
              </a:rPr>
              <a:t>(Regional): </a:t>
            </a:r>
            <a:r>
              <a:rPr lang="en-US" dirty="0">
                <a:latin typeface="Gotham"/>
              </a:rPr>
              <a:t>$600/year for use of designated loading space) plus $100/vehicle </a:t>
            </a:r>
            <a:r>
              <a:rPr lang="en-US" i="1" dirty="0">
                <a:latin typeface="Gotham"/>
              </a:rPr>
              <a:t>(no trip fee)</a:t>
            </a:r>
          </a:p>
          <a:p>
            <a:endParaRPr lang="en-US" i="1" dirty="0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Gotha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2117" y="386172"/>
            <a:ext cx="606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otham" charset="0"/>
                <a:ea typeface="Gotham" charset="0"/>
                <a:cs typeface="Gotham" charset="0"/>
              </a:rPr>
              <a:t>GROUND TRANSPORTATION</a:t>
            </a:r>
          </a:p>
          <a:p>
            <a:r>
              <a:rPr lang="en-US" sz="2800" b="1" dirty="0">
                <a:solidFill>
                  <a:srgbClr val="00B0F0"/>
                </a:solidFill>
                <a:latin typeface="Gotham" charset="0"/>
                <a:ea typeface="Gotham" charset="0"/>
                <a:cs typeface="Gotham" charset="0"/>
              </a:rPr>
              <a:t>SHARED RIDE (Local &amp; Regional)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625" y="2569714"/>
            <a:ext cx="3103793" cy="25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4778483"/>
            <a:ext cx="2828169" cy="1814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z="1400" smtClean="0">
                <a:solidFill>
                  <a:schemeClr val="tx1"/>
                </a:solidFill>
              </a:rPr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6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8" y="139267"/>
            <a:ext cx="1420267" cy="1263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07" y="1444450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2836" y="1402519"/>
            <a:ext cx="7404313" cy="47622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4162236" y="1555858"/>
            <a:ext cx="732491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Gotham"/>
              </a:rPr>
              <a:t>57 Hotel/Motel Companies providing 134 courtesy shuttles at the Airport</a:t>
            </a:r>
            <a:endParaRPr lang="en-US" sz="2400" b="1" dirty="0">
              <a:solidFill>
                <a:prstClr val="black"/>
              </a:solidFill>
              <a:latin typeface="Gotham" charset="0"/>
            </a:endParaRPr>
          </a:p>
          <a:p>
            <a:pPr lvl="0"/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FY18 Taxicab Trip Activity &amp;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430,408 trips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$111,584 generated revenue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Represents 15.2% of all ground transportation trips</a:t>
            </a:r>
          </a:p>
          <a:p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Hotel/Motel 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Courtesy shuttle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Gotham"/>
            </a:endParaRPr>
          </a:p>
          <a:p>
            <a:r>
              <a:rPr lang="en-US" sz="2000" b="1" dirty="0">
                <a:latin typeface="Gotham"/>
              </a:rPr>
              <a:t>Airport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Permit Fee: $360/ vehicle per year plus $10/hotel room (9,105 rooms)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Trip Fee: None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2117" y="386172"/>
            <a:ext cx="4574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otham" charset="0"/>
                <a:ea typeface="Gotham" charset="0"/>
                <a:cs typeface="Gotham" charset="0"/>
              </a:rPr>
              <a:t>GROUND TRANSPORTATION</a:t>
            </a:r>
          </a:p>
          <a:p>
            <a:r>
              <a:rPr lang="en-US" sz="2800" b="1" dirty="0">
                <a:solidFill>
                  <a:srgbClr val="00B0F0"/>
                </a:solidFill>
                <a:latin typeface="Gotham" charset="0"/>
                <a:ea typeface="Gotham" charset="0"/>
                <a:cs typeface="Gotham" charset="0"/>
              </a:rPr>
              <a:t>HOTEL/MOTEL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625" y="2569714"/>
            <a:ext cx="3103793" cy="25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78" y="4857750"/>
            <a:ext cx="2788684" cy="1733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z="1400" smtClean="0">
                <a:solidFill>
                  <a:schemeClr val="tx1"/>
                </a:solidFill>
              </a:rPr>
              <a:t>6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4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13654"/>
            <a:ext cx="12183742" cy="68443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8" y="139267"/>
            <a:ext cx="1420267" cy="1263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07" y="1444450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2116" y="1402518"/>
            <a:ext cx="7405033" cy="4998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4161516" y="1555858"/>
            <a:ext cx="72303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Gotham"/>
              </a:rPr>
              <a:t>12 Off-Airport Parking Companies providing 163 vehicles at the Airport</a:t>
            </a:r>
            <a:endParaRPr lang="en-US" sz="2400" b="1" dirty="0">
              <a:solidFill>
                <a:prstClr val="black"/>
              </a:solidFill>
              <a:latin typeface="Gotham" charset="0"/>
            </a:endParaRPr>
          </a:p>
          <a:p>
            <a:pPr lvl="0"/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FY18 Off-Airport Parking Trip Activity &amp;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680,954 trips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$262,461 generated revenue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Represents 16.2% of all ground transportation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" charset="0"/>
              <a:ea typeface="Gotham" charset="0"/>
              <a:cs typeface="Gotham" charset="0"/>
            </a:endParaRPr>
          </a:p>
          <a:p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Off-Airport Parking 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Courtesy shuttle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Airport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Permit Fee: $360/ vehicle per year plus $10/parking space (21,469 parking spaces)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Trip Fee: None</a:t>
            </a:r>
          </a:p>
          <a:p>
            <a:endParaRPr lang="en-US" sz="2000" b="1" dirty="0">
              <a:latin typeface="Gotham" charset="0"/>
              <a:ea typeface="Gotham" charset="0"/>
              <a:cs typeface="Gotham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2117" y="386172"/>
            <a:ext cx="4574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otham" charset="0"/>
                <a:ea typeface="Gotham" charset="0"/>
                <a:cs typeface="Gotham" charset="0"/>
              </a:rPr>
              <a:t>GROUND TRANSPORTATION</a:t>
            </a:r>
          </a:p>
          <a:p>
            <a:r>
              <a:rPr lang="en-US" sz="2800" b="1" dirty="0">
                <a:solidFill>
                  <a:srgbClr val="00B0F0"/>
                </a:solidFill>
                <a:latin typeface="Gotham" charset="0"/>
                <a:ea typeface="Gotham" charset="0"/>
                <a:cs typeface="Gotham" charset="0"/>
              </a:rPr>
              <a:t>OFF-AIRPORT PARKING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625" y="2569714"/>
            <a:ext cx="3103793" cy="25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07" y="4851806"/>
            <a:ext cx="2902227" cy="1672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z="1400" smtClean="0">
                <a:solidFill>
                  <a:schemeClr val="tx1"/>
                </a:solidFill>
              </a:rPr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6" y="-1"/>
            <a:ext cx="12198804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8" y="139267"/>
            <a:ext cx="1420267" cy="1263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07" y="1444450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2116" y="1444449"/>
            <a:ext cx="7385983" cy="48896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61516" y="1597789"/>
            <a:ext cx="73065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Gotham"/>
              </a:rPr>
              <a:t>25 Charter Companies providing 353 vehicles at the Airport</a:t>
            </a:r>
            <a:endParaRPr lang="en-US" sz="2400" b="1" dirty="0">
              <a:solidFill>
                <a:prstClr val="black"/>
              </a:solidFill>
              <a:latin typeface="Gotham" charset="0"/>
            </a:endParaRPr>
          </a:p>
          <a:p>
            <a:pPr lvl="0"/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FY18 Charter Trip Activity &amp;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61,933 trips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$13,834 generated revenue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 charset="0"/>
                <a:ea typeface="Gotham" charset="0"/>
                <a:cs typeface="Gotham" charset="0"/>
              </a:rPr>
              <a:t>Represents 1.5% of all ground transportation trips</a:t>
            </a:r>
          </a:p>
          <a:p>
            <a:endParaRPr lang="en-US" sz="1200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Charter 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Dependent upon passenger destination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"/>
            </a:endParaRPr>
          </a:p>
          <a:p>
            <a:r>
              <a:rPr lang="en-US" sz="2000" b="1" dirty="0">
                <a:latin typeface="Gotham"/>
              </a:rPr>
              <a:t>Airport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Permit Fee: $0.10/seat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"/>
              </a:rPr>
              <a:t>Trip Fee: None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2117" y="386172"/>
            <a:ext cx="4574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otham" charset="0"/>
                <a:ea typeface="Gotham" charset="0"/>
                <a:cs typeface="Gotham" charset="0"/>
              </a:rPr>
              <a:t>GROUND TRANSPORTATION</a:t>
            </a:r>
          </a:p>
          <a:p>
            <a:r>
              <a:rPr lang="en-US" sz="2800" b="1" dirty="0">
                <a:solidFill>
                  <a:srgbClr val="00B0F0"/>
                </a:solidFill>
                <a:latin typeface="Gotham" charset="0"/>
                <a:ea typeface="Gotham" charset="0"/>
                <a:cs typeface="Gotham" charset="0"/>
              </a:rPr>
              <a:t>CHARTER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625" y="2569714"/>
            <a:ext cx="3103793" cy="25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1" y="4832595"/>
            <a:ext cx="2913273" cy="1739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z="1400" smtClean="0">
                <a:solidFill>
                  <a:schemeClr val="tx1"/>
                </a:solidFill>
              </a:rPr>
              <a:t>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7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399047" cy="6858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8" y="139267"/>
            <a:ext cx="1420267" cy="1263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07" y="1444450"/>
            <a:ext cx="290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HARTSFIELD-JACKSON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2116" y="1444449"/>
            <a:ext cx="7385983" cy="48896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61516" y="1597789"/>
            <a:ext cx="730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  <a:latin typeface="Gotham"/>
              </a:rPr>
              <a:t>Customer Service shuttle service between terminals and Rental Car Center utilizing a fleet of 35 shuttles </a:t>
            </a:r>
            <a:r>
              <a:rPr lang="en-US" i="1" dirty="0">
                <a:solidFill>
                  <a:prstClr val="black"/>
                </a:solidFill>
                <a:latin typeface="Gotham"/>
              </a:rPr>
              <a:t>(16 buses and 19 shuttles)</a:t>
            </a:r>
            <a:endParaRPr lang="en-US" sz="2000" i="1" dirty="0">
              <a:solidFill>
                <a:prstClr val="black"/>
              </a:solidFill>
              <a:latin typeface="Gotham"/>
            </a:endParaRPr>
          </a:p>
          <a:p>
            <a:pPr lvl="0"/>
            <a:endParaRPr lang="en-US" sz="2000" b="1" dirty="0">
              <a:solidFill>
                <a:prstClr val="black"/>
              </a:solidFill>
              <a:latin typeface="Gotham"/>
            </a:endParaRPr>
          </a:p>
          <a:p>
            <a:pPr lvl="0"/>
            <a:r>
              <a:rPr lang="en-US" sz="2000" b="1" dirty="0">
                <a:solidFill>
                  <a:prstClr val="black"/>
                </a:solidFill>
                <a:latin typeface="Gotham"/>
              </a:rPr>
              <a:t>This service connects the following passenger/customer types: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Gotham" charset="0"/>
              </a:rPr>
              <a:t>Non-Delta International connecting passengers </a:t>
            </a:r>
            <a:r>
              <a:rPr lang="en-US" sz="1400" i="1" dirty="0">
                <a:solidFill>
                  <a:prstClr val="black"/>
                </a:solidFill>
                <a:latin typeface="Gotham" charset="0"/>
              </a:rPr>
              <a:t>(Qatar, Lufthansa, British Airways, Turkish, and Air Canada)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Gotham" charset="0"/>
              </a:rPr>
              <a:t>MARTA International passengers </a:t>
            </a:r>
            <a:r>
              <a:rPr lang="en-US" sz="1400" i="1" dirty="0">
                <a:solidFill>
                  <a:prstClr val="black"/>
                </a:solidFill>
                <a:latin typeface="Gotham" charset="0"/>
              </a:rPr>
              <a:t>(Arrivals/Departures) </a:t>
            </a:r>
            <a:r>
              <a:rPr lang="en-US" sz="1600" dirty="0">
                <a:solidFill>
                  <a:prstClr val="black"/>
                </a:solidFill>
                <a:latin typeface="Gotham" charset="0"/>
              </a:rPr>
              <a:t>and MARTA bus connections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Gotham" charset="0"/>
              </a:rPr>
              <a:t>Employees </a:t>
            </a:r>
            <a:r>
              <a:rPr lang="en-US" sz="1400" i="1" dirty="0">
                <a:solidFill>
                  <a:prstClr val="black"/>
                </a:solidFill>
                <a:latin typeface="Gotham" charset="0"/>
              </a:rPr>
              <a:t>(non-SIDA Concourse F)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Gotham" charset="0"/>
              </a:rPr>
              <a:t>Rental Car Center passengers </a:t>
            </a:r>
            <a:r>
              <a:rPr lang="en-US" sz="1400" i="1" dirty="0">
                <a:solidFill>
                  <a:prstClr val="black"/>
                </a:solidFill>
                <a:latin typeface="Gotham" charset="0"/>
              </a:rPr>
              <a:t>(terminating at F)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Gotham" charset="0"/>
            </a:endParaRPr>
          </a:p>
          <a:p>
            <a:pPr lvl="0"/>
            <a:r>
              <a:rPr lang="en-US" sz="2000" b="1" dirty="0">
                <a:latin typeface="Gotham" charset="0"/>
                <a:ea typeface="Gotham" charset="0"/>
                <a:cs typeface="Gotham" charset="0"/>
              </a:rPr>
              <a:t>Contract Cost: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Gotham" charset="0"/>
              </a:rPr>
              <a:t>$5M </a:t>
            </a:r>
            <a:r>
              <a:rPr lang="en-US" sz="1400" i="1" dirty="0">
                <a:solidFill>
                  <a:prstClr val="black"/>
                </a:solidFill>
                <a:latin typeface="Gotham" charset="0"/>
              </a:rPr>
              <a:t>(Operating &amp; Maintenance)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2117" y="386172"/>
            <a:ext cx="6719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otham" charset="0"/>
                <a:ea typeface="Gotham" charset="0"/>
                <a:cs typeface="Gotham" charset="0"/>
              </a:rPr>
              <a:t>GROUND TRANSPORTATION</a:t>
            </a:r>
          </a:p>
          <a:p>
            <a:r>
              <a:rPr lang="en-US" sz="2800" b="1" dirty="0">
                <a:solidFill>
                  <a:srgbClr val="00B0F0"/>
                </a:solidFill>
                <a:latin typeface="Gotham" charset="0"/>
                <a:ea typeface="Gotham" charset="0"/>
                <a:cs typeface="Gotham" charset="0"/>
              </a:rPr>
              <a:t>TERMINAL TO TERMINAL SHUTTLE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625" y="2569714"/>
            <a:ext cx="3103793" cy="25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Airport Ground Transportation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3" y="4921371"/>
            <a:ext cx="2817691" cy="1584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A362-B96B-4EC1-BDCC-395CA38EDF84}" type="slidenum">
              <a:rPr lang="en-US" sz="1400" smtClean="0">
                <a:solidFill>
                  <a:schemeClr val="tx1"/>
                </a:solidFill>
              </a:rPr>
              <a:t>9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5363</TotalTime>
  <Words>1085</Words>
  <Application>Microsoft Office PowerPoint</Application>
  <PresentationFormat>Widescreen</PresentationFormat>
  <Paragraphs>316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Avenir Black</vt:lpstr>
      <vt:lpstr>Calibri</vt:lpstr>
      <vt:lpstr>Calibri Light</vt:lpstr>
      <vt:lpstr>Gotham</vt:lpstr>
      <vt:lpstr>Office Theme</vt:lpstr>
      <vt:lpstr>Airport Ground Transportation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Aviation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Tracy</dc:creator>
  <cp:lastModifiedBy>Pulidindi, Julia</cp:lastModifiedBy>
  <cp:revision>131</cp:revision>
  <cp:lastPrinted>2019-03-12T21:53:44Z</cp:lastPrinted>
  <dcterms:created xsi:type="dcterms:W3CDTF">2018-12-27T17:20:14Z</dcterms:created>
  <dcterms:modified xsi:type="dcterms:W3CDTF">2019-03-12T21:54:09Z</dcterms:modified>
</cp:coreProperties>
</file>