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9">
  <p:sldMasterIdLst>
    <p:sldMasterId id="2147483864" r:id="rId1"/>
  </p:sldMasterIdLst>
  <p:notesMasterIdLst>
    <p:notesMasterId r:id="rId24"/>
  </p:notesMasterIdLst>
  <p:handoutMasterIdLst>
    <p:handoutMasterId r:id="rId25"/>
  </p:handoutMasterIdLst>
  <p:sldIdLst>
    <p:sldId id="256" r:id="rId2"/>
    <p:sldId id="273" r:id="rId3"/>
    <p:sldId id="279" r:id="rId4"/>
    <p:sldId id="296" r:id="rId5"/>
    <p:sldId id="298" r:id="rId6"/>
    <p:sldId id="299" r:id="rId7"/>
    <p:sldId id="300" r:id="rId8"/>
    <p:sldId id="301" r:id="rId9"/>
    <p:sldId id="302" r:id="rId10"/>
    <p:sldId id="303" r:id="rId11"/>
    <p:sldId id="306" r:id="rId12"/>
    <p:sldId id="304" r:id="rId13"/>
    <p:sldId id="305" r:id="rId14"/>
    <p:sldId id="307" r:id="rId15"/>
    <p:sldId id="308" r:id="rId16"/>
    <p:sldId id="309" r:id="rId17"/>
    <p:sldId id="310" r:id="rId18"/>
    <p:sldId id="311" r:id="rId19"/>
    <p:sldId id="313" r:id="rId20"/>
    <p:sldId id="314" r:id="rId21"/>
    <p:sldId id="315" r:id="rId22"/>
    <p:sldId id="264" r:id="rId23"/>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152"/>
    <a:srgbClr val="F2EFF5"/>
    <a:srgbClr val="E1DBE9"/>
    <a:srgbClr val="BCAECE"/>
    <a:srgbClr val="785C9A"/>
    <a:srgbClr val="990099"/>
    <a:srgbClr val="660066"/>
    <a:srgbClr val="CCCCFF"/>
    <a:srgbClr val="50005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63" autoAdjust="0"/>
    <p:restoredTop sz="72296" autoAdjust="0"/>
  </p:normalViewPr>
  <p:slideViewPr>
    <p:cSldViewPr>
      <p:cViewPr varScale="1">
        <p:scale>
          <a:sx n="76" d="100"/>
          <a:sy n="76" d="100"/>
        </p:scale>
        <p:origin x="1272" y="8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server03\audit\OCIA\Projects\Audits\FY2018\18.03%20Overtime\C.%20Background%20&amp;%20Fieldwork\C29%20Actual%20vs%20Budget%20Overtime%20Expe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server03\audit\OCIA\Projects\Audits\FY2018\18.03%20Overtime\C.%20Background%20&amp;%20Fieldwork\C9%20Trial%20Balance%20Overtime%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fileserver03\audit\OCIA\Projects\Audits\FY2018\18.03%20Overtime\C.%20Background%20&amp;%20Fieldwork\C57%20OT%20by%20month%20UPDATED.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ileserver03\audit\OCIA\Projects\Audits\FY2018\18.03%20Overtime\C.%20Background%20&amp;%20Fieldwork\C57%20OT%20by%20month%20UPDAT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ileserver03\audit\OCIA\Projects\Audits\FY2018\18.03%20Overtime\C.%20Background%20&amp;%20Fieldwork\C58%20-%20Police%20Sergeant%20Overtim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ileserver03\audit\OCIA\Projects\Audits\FY2018\18.03%20Overtime\C.%20Background%20&amp;%20Fieldwork\C57%20OT%20by%20month%20UPDATED.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260861923509559"/>
          <c:y val="8.4985835694051007E-2"/>
          <c:w val="0.65226846644169467"/>
          <c:h val="0.71579198941595701"/>
        </c:manualLayout>
      </c:layout>
      <c:lineChart>
        <c:grouping val="standard"/>
        <c:varyColors val="0"/>
        <c:ser>
          <c:idx val="8"/>
          <c:order val="7"/>
          <c:tx>
            <c:v>Budgeted</c:v>
          </c:tx>
          <c:spPr>
            <a:ln w="28575" cap="rnd">
              <a:solidFill>
                <a:schemeClr val="bg1">
                  <a:lumMod val="75000"/>
                </a:schemeClr>
              </a:solidFill>
              <a:round/>
            </a:ln>
            <a:effectLst/>
          </c:spPr>
          <c:marker>
            <c:symbol val="circle"/>
            <c:size val="5"/>
            <c:spPr>
              <a:solidFill>
                <a:schemeClr val="accent3">
                  <a:lumMod val="60000"/>
                </a:schemeClr>
              </a:solidFill>
              <a:ln w="9525">
                <a:solidFill>
                  <a:schemeClr val="bg1">
                    <a:lumMod val="75000"/>
                  </a:schemeClr>
                </a:solidFill>
              </a:ln>
              <a:effectLst/>
            </c:spPr>
          </c:marker>
          <c:cat>
            <c:strRef>
              <c:f>'Actual vs Budget - Citywide'!$C$2:$H$2</c:f>
              <c:strCache>
                <c:ptCount val="6"/>
                <c:pt idx="0">
                  <c:v>FY13</c:v>
                </c:pt>
                <c:pt idx="1">
                  <c:v>FY14</c:v>
                </c:pt>
                <c:pt idx="2">
                  <c:v>FY15</c:v>
                </c:pt>
                <c:pt idx="3">
                  <c:v>FY16</c:v>
                </c:pt>
                <c:pt idx="4">
                  <c:v>FY17</c:v>
                </c:pt>
                <c:pt idx="5">
                  <c:v>FY18</c:v>
                </c:pt>
              </c:strCache>
            </c:strRef>
          </c:cat>
          <c:val>
            <c:numRef>
              <c:f>'Actual vs Budget - Citywide'!$C$21:$H$21</c:f>
              <c:numCache>
                <c:formatCode>"$"#,##0</c:formatCode>
                <c:ptCount val="6"/>
                <c:pt idx="0">
                  <c:v>17168986.43</c:v>
                </c:pt>
                <c:pt idx="1">
                  <c:v>18126594.829999998</c:v>
                </c:pt>
                <c:pt idx="2">
                  <c:v>17527599.66</c:v>
                </c:pt>
                <c:pt idx="3">
                  <c:v>20039066.969999999</c:v>
                </c:pt>
                <c:pt idx="4">
                  <c:v>20336658.739999998</c:v>
                </c:pt>
                <c:pt idx="5">
                  <c:v>22944929.079999998</c:v>
                </c:pt>
              </c:numCache>
            </c:numRef>
          </c:val>
          <c:smooth val="0"/>
          <c:extLst>
            <c:ext xmlns:c16="http://schemas.microsoft.com/office/drawing/2014/chart" uri="{C3380CC4-5D6E-409C-BE32-E72D297353CC}">
              <c16:uniqueId val="{00000000-44DA-4230-871C-CBA46E2A9DDE}"/>
            </c:ext>
          </c:extLst>
        </c:ser>
        <c:ser>
          <c:idx val="7"/>
          <c:order val="8"/>
          <c:tx>
            <c:v>Actual</c:v>
          </c:tx>
          <c:spPr>
            <a:ln w="28575" cap="rnd">
              <a:solidFill>
                <a:srgbClr val="403152"/>
              </a:solidFill>
              <a:round/>
            </a:ln>
            <a:effectLst/>
          </c:spPr>
          <c:marker>
            <c:symbol val="circle"/>
            <c:size val="5"/>
            <c:spPr>
              <a:solidFill>
                <a:srgbClr val="403152"/>
              </a:solidFill>
              <a:ln w="9525">
                <a:solidFill>
                  <a:srgbClr val="403152"/>
                </a:solidFill>
              </a:ln>
              <a:effectLst/>
            </c:spPr>
          </c:marker>
          <c:cat>
            <c:strRef>
              <c:f>'Actual vs Budget - Citywide'!$C$2:$H$2</c:f>
              <c:strCache>
                <c:ptCount val="6"/>
                <c:pt idx="0">
                  <c:v>FY13</c:v>
                </c:pt>
                <c:pt idx="1">
                  <c:v>FY14</c:v>
                </c:pt>
                <c:pt idx="2">
                  <c:v>FY15</c:v>
                </c:pt>
                <c:pt idx="3">
                  <c:v>FY16</c:v>
                </c:pt>
                <c:pt idx="4">
                  <c:v>FY17</c:v>
                </c:pt>
                <c:pt idx="5">
                  <c:v>FY18</c:v>
                </c:pt>
              </c:strCache>
            </c:strRef>
          </c:cat>
          <c:val>
            <c:numRef>
              <c:f>'Actual vs Budget - Citywide'!$C$10:$H$10</c:f>
              <c:numCache>
                <c:formatCode>"$"#,##0</c:formatCode>
                <c:ptCount val="6"/>
                <c:pt idx="0">
                  <c:v>26350748.850000001</c:v>
                </c:pt>
                <c:pt idx="1">
                  <c:v>30679955.899999999</c:v>
                </c:pt>
                <c:pt idx="2">
                  <c:v>31452019.469999999</c:v>
                </c:pt>
                <c:pt idx="3">
                  <c:v>43908522.740000002</c:v>
                </c:pt>
                <c:pt idx="4">
                  <c:v>54205074.310000002</c:v>
                </c:pt>
                <c:pt idx="5">
                  <c:v>58752765.899999999</c:v>
                </c:pt>
              </c:numCache>
            </c:numRef>
          </c:val>
          <c:smooth val="0"/>
          <c:extLst>
            <c:ext xmlns:c16="http://schemas.microsoft.com/office/drawing/2014/chart" uri="{C3380CC4-5D6E-409C-BE32-E72D297353CC}">
              <c16:uniqueId val="{00000001-44DA-4230-871C-CBA46E2A9DDE}"/>
            </c:ext>
          </c:extLst>
        </c:ser>
        <c:dLbls>
          <c:showLegendKey val="0"/>
          <c:showVal val="0"/>
          <c:showCatName val="0"/>
          <c:showSerName val="0"/>
          <c:showPercent val="0"/>
          <c:showBubbleSize val="0"/>
        </c:dLbls>
        <c:marker val="1"/>
        <c:smooth val="0"/>
        <c:axId val="2116817736"/>
        <c:axId val="2116794744"/>
        <c:extLst>
          <c:ext xmlns:c15="http://schemas.microsoft.com/office/drawing/2012/chart" uri="{02D57815-91ED-43cb-92C2-25804820EDAC}">
            <c15:filteredLineSeries>
              <c15:ser>
                <c:idx val="0"/>
                <c:order val="0"/>
                <c:tx>
                  <c:strRef>
                    <c:extLst>
                      <c:ext uri="{02D57815-91ED-43cb-92C2-25804820EDAC}">
                        <c15:formulaRef>
                          <c15:sqref>'Actual vs Budget - Citywide'!$B$3</c15:sqref>
                        </c15:formulaRef>
                      </c:ext>
                    </c:extLst>
                    <c:strCache>
                      <c:ptCount val="1"/>
                      <c:pt idx="0">
                        <c:v>Overtime Expense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c:ext uri="{02D57815-91ED-43cb-92C2-25804820EDAC}">
                        <c15:formulaRef>
                          <c15:sqref>'Actual vs Budget - Citywide'!$C$3:$H$3</c15:sqref>
                        </c15:formulaRef>
                      </c:ext>
                    </c:extLst>
                    <c:numCache>
                      <c:formatCode>_(* #,##0_);_(* \(#,##0\);_(* "-"_);_(@_)</c:formatCode>
                      <c:ptCount val="6"/>
                      <c:pt idx="0">
                        <c:v>10799440.749999998</c:v>
                      </c:pt>
                      <c:pt idx="1">
                        <c:v>12069943.220000006</c:v>
                      </c:pt>
                      <c:pt idx="2">
                        <c:v>12283103.480000004</c:v>
                      </c:pt>
                      <c:pt idx="3">
                        <c:v>15969682.67</c:v>
                      </c:pt>
                      <c:pt idx="4">
                        <c:v>17470735.330000006</c:v>
                      </c:pt>
                      <c:pt idx="5">
                        <c:v>19482262.27</c:v>
                      </c:pt>
                    </c:numCache>
                  </c:numRef>
                </c:val>
                <c:smooth val="0"/>
                <c:extLst>
                  <c:ext xmlns:c16="http://schemas.microsoft.com/office/drawing/2014/chart" uri="{C3380CC4-5D6E-409C-BE32-E72D297353CC}">
                    <c16:uniqueId val="{00000002-44DA-4230-871C-CBA46E2A9DDE}"/>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'Actual vs Budget - Citywide'!$B$4</c15:sqref>
                        </c15:formulaRef>
                      </c:ext>
                    </c:extLst>
                    <c:strCache>
                      <c:ptCount val="1"/>
                      <c:pt idx="0">
                        <c:v>Overtime, FLSA-Regular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Citywide'!$C$4:$H$4</c15:sqref>
                        </c15:formulaRef>
                      </c:ext>
                    </c:extLst>
                    <c:numCache>
                      <c:formatCode>_(* #,##0_);_(* \(#,##0\);_(* "-"_);_(@_)</c:formatCode>
                      <c:ptCount val="6"/>
                      <c:pt idx="0">
                        <c:v>0</c:v>
                      </c:pt>
                      <c:pt idx="1">
                        <c:v>0</c:v>
                      </c:pt>
                      <c:pt idx="2">
                        <c:v>0</c:v>
                      </c:pt>
                      <c:pt idx="3">
                        <c:v>0</c:v>
                      </c:pt>
                      <c:pt idx="4">
                        <c:v>0</c:v>
                      </c:pt>
                      <c:pt idx="5">
                        <c:v>0</c:v>
                      </c:pt>
                    </c:numCache>
                  </c:numRef>
                </c:val>
                <c:smooth val="0"/>
                <c:extLst xmlns:c15="http://schemas.microsoft.com/office/drawing/2012/chart">
                  <c:ext xmlns:c16="http://schemas.microsoft.com/office/drawing/2014/chart" uri="{C3380CC4-5D6E-409C-BE32-E72D297353CC}">
                    <c16:uniqueId val="{00000003-44DA-4230-871C-CBA46E2A9DDE}"/>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'Actual vs Budget - Citywide'!$B$5</c15:sqref>
                        </c15:formulaRef>
                      </c:ext>
                    </c:extLst>
                    <c:strCache>
                      <c:ptCount val="1"/>
                      <c:pt idx="0">
                        <c:v>Overtime, FLSA-Sworn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Citywide'!$C$5:$H$5</c15:sqref>
                        </c15:formulaRef>
                      </c:ext>
                    </c:extLst>
                    <c:numCache>
                      <c:formatCode>_(* #,##0_);_(* \(#,##0\);_(* "-"_);_(@_)</c:formatCode>
                      <c:ptCount val="6"/>
                      <c:pt idx="0">
                        <c:v>12011260.119999999</c:v>
                      </c:pt>
                      <c:pt idx="1">
                        <c:v>14435515.539999994</c:v>
                      </c:pt>
                      <c:pt idx="2">
                        <c:v>14272068.41</c:v>
                      </c:pt>
                      <c:pt idx="3">
                        <c:v>22892451.93</c:v>
                      </c:pt>
                      <c:pt idx="4">
                        <c:v>31321687.700000007</c:v>
                      </c:pt>
                      <c:pt idx="5">
                        <c:v>33051266.659999996</c:v>
                      </c:pt>
                    </c:numCache>
                  </c:numRef>
                </c:val>
                <c:smooth val="0"/>
                <c:extLst xmlns:c15="http://schemas.microsoft.com/office/drawing/2012/chart">
                  <c:ext xmlns:c16="http://schemas.microsoft.com/office/drawing/2014/chart" uri="{C3380CC4-5D6E-409C-BE32-E72D297353CC}">
                    <c16:uniqueId val="{00000004-44DA-4230-871C-CBA46E2A9DDE}"/>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'Actual vs Budget - Citywide'!$B$6</c15:sqref>
                        </c15:formulaRef>
                      </c:ext>
                    </c:extLst>
                    <c:strCache>
                      <c:ptCount val="1"/>
                      <c:pt idx="0">
                        <c:v>Overtime, Holiday-Regular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Citywide'!$C$6:$H$6</c15:sqref>
                        </c15:formulaRef>
                      </c:ext>
                    </c:extLst>
                    <c:numCache>
                      <c:formatCode>_(* #,##0_);_(* \(#,##0\);_(* "-"_);_(@_)</c:formatCode>
                      <c:ptCount val="6"/>
                      <c:pt idx="0">
                        <c:v>667603.2799999998</c:v>
                      </c:pt>
                      <c:pt idx="1">
                        <c:v>773665.17999999993</c:v>
                      </c:pt>
                      <c:pt idx="2">
                        <c:v>1078247.4000000004</c:v>
                      </c:pt>
                      <c:pt idx="3">
                        <c:v>1164460.2799999993</c:v>
                      </c:pt>
                      <c:pt idx="4">
                        <c:v>1172457.04</c:v>
                      </c:pt>
                      <c:pt idx="5">
                        <c:v>1357996.9599999997</c:v>
                      </c:pt>
                    </c:numCache>
                  </c:numRef>
                </c:val>
                <c:smooth val="0"/>
                <c:extLst xmlns:c15="http://schemas.microsoft.com/office/drawing/2012/chart">
                  <c:ext xmlns:c16="http://schemas.microsoft.com/office/drawing/2014/chart" uri="{C3380CC4-5D6E-409C-BE32-E72D297353CC}">
                    <c16:uniqueId val="{00000005-44DA-4230-871C-CBA46E2A9DDE}"/>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'Actual vs Budget - Citywide'!$B$7</c15:sqref>
                        </c15:formulaRef>
                      </c:ext>
                    </c:extLst>
                    <c:strCache>
                      <c:ptCount val="1"/>
                      <c:pt idx="0">
                        <c:v>Overtime, Holiday-Sworn</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Citywide'!$C$7:$H$7</c15:sqref>
                        </c15:formulaRef>
                      </c:ext>
                    </c:extLst>
                    <c:numCache>
                      <c:formatCode>_(* #,##0_);_(* \(#,##0\);_(* "-"_);_(@_)</c:formatCode>
                      <c:ptCount val="6"/>
                      <c:pt idx="0">
                        <c:v>2864961.0100000002</c:v>
                      </c:pt>
                      <c:pt idx="1">
                        <c:v>3308383.9399999995</c:v>
                      </c:pt>
                      <c:pt idx="2">
                        <c:v>3785365.5000000005</c:v>
                      </c:pt>
                      <c:pt idx="3">
                        <c:v>3824525.6000000006</c:v>
                      </c:pt>
                      <c:pt idx="4">
                        <c:v>4094877.1300000008</c:v>
                      </c:pt>
                      <c:pt idx="5">
                        <c:v>4549601.0299999993</c:v>
                      </c:pt>
                    </c:numCache>
                  </c:numRef>
                </c:val>
                <c:smooth val="0"/>
                <c:extLst xmlns:c15="http://schemas.microsoft.com/office/drawing/2012/chart">
                  <c:ext xmlns:c16="http://schemas.microsoft.com/office/drawing/2014/chart" uri="{C3380CC4-5D6E-409C-BE32-E72D297353CC}">
                    <c16:uniqueId val="{00000006-44DA-4230-871C-CBA46E2A9DDE}"/>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'Actual vs Budget - Citywide'!$B$8</c15:sqref>
                        </c15:formulaRef>
                      </c:ext>
                    </c:extLst>
                    <c:strCache>
                      <c:ptCount val="1"/>
                      <c:pt idx="0">
                        <c:v>Overtime, Extra Help-Regular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Citywide'!$C$8:$H$8</c15:sqref>
                        </c15:formulaRef>
                      </c:ext>
                    </c:extLst>
                    <c:numCache>
                      <c:formatCode>_(* #,##0_);_(* \(#,##0\);_(* "-"_);_(@_)</c:formatCode>
                      <c:ptCount val="6"/>
                      <c:pt idx="0">
                        <c:v>0</c:v>
                      </c:pt>
                      <c:pt idx="1">
                        <c:v>0</c:v>
                      </c:pt>
                      <c:pt idx="2">
                        <c:v>0</c:v>
                      </c:pt>
                      <c:pt idx="3">
                        <c:v>0</c:v>
                      </c:pt>
                      <c:pt idx="4">
                        <c:v>0</c:v>
                      </c:pt>
                      <c:pt idx="5">
                        <c:v>0</c:v>
                      </c:pt>
                    </c:numCache>
                  </c:numRef>
                </c:val>
                <c:smooth val="0"/>
                <c:extLst xmlns:c15="http://schemas.microsoft.com/office/drawing/2012/chart">
                  <c:ext xmlns:c16="http://schemas.microsoft.com/office/drawing/2014/chart" uri="{C3380CC4-5D6E-409C-BE32-E72D297353CC}">
                    <c16:uniqueId val="{00000007-44DA-4230-871C-CBA46E2A9DDE}"/>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'Actual vs Budget - Citywide'!$B$9</c15:sqref>
                        </c15:formulaRef>
                      </c:ext>
                    </c:extLst>
                    <c:strCache>
                      <c:ptCount val="1"/>
                      <c:pt idx="0">
                        <c:v>Overtime, Hired Extra-Sworn</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extLst xmlns:c15="http://schemas.microsoft.com/office/drawing/2012/chart">
                      <c:ext xmlns:c15="http://schemas.microsoft.com/office/drawing/2012/chart" uri="{02D57815-91ED-43cb-92C2-25804820EDAC}">
                        <c15:formulaRef>
                          <c15:sqref>'Actual vs Budget - Citywide'!$C$2:$H$2</c15:sqref>
                        </c15:formulaRef>
                      </c:ext>
                    </c:extLst>
                    <c:strCache>
                      <c:ptCount val="6"/>
                      <c:pt idx="0">
                        <c:v>FY13</c:v>
                      </c:pt>
                      <c:pt idx="1">
                        <c:v>FY14</c:v>
                      </c:pt>
                      <c:pt idx="2">
                        <c:v>FY15</c:v>
                      </c:pt>
                      <c:pt idx="3">
                        <c:v>FY16</c:v>
                      </c:pt>
                      <c:pt idx="4">
                        <c:v>FY17</c:v>
                      </c:pt>
                      <c:pt idx="5">
                        <c:v>FY18</c:v>
                      </c:pt>
                    </c:strCache>
                  </c:strRef>
                </c:cat>
                <c:val>
                  <c:numRef>
                    <c:extLst xmlns:c15="http://schemas.microsoft.com/office/drawing/2012/chart">
                      <c:ext xmlns:c15="http://schemas.microsoft.com/office/drawing/2012/chart" uri="{02D57815-91ED-43cb-92C2-25804820EDAC}">
                        <c15:formulaRef>
                          <c15:sqref>'Actual vs Budget - Citywide'!$C$9:$H$9</c15:sqref>
                        </c15:formulaRef>
                      </c:ext>
                    </c:extLst>
                    <c:numCache>
                      <c:formatCode>_(* #,##0_);_(* \(#,##0\);_(* "-"_);_(@_)</c:formatCode>
                      <c:ptCount val="6"/>
                      <c:pt idx="0">
                        <c:v>7483.69</c:v>
                      </c:pt>
                      <c:pt idx="1">
                        <c:v>92448.02</c:v>
                      </c:pt>
                      <c:pt idx="2">
                        <c:v>33234.68</c:v>
                      </c:pt>
                      <c:pt idx="3">
                        <c:v>57402.259999999995</c:v>
                      </c:pt>
                      <c:pt idx="4">
                        <c:v>145317.10999999996</c:v>
                      </c:pt>
                      <c:pt idx="5">
                        <c:v>311638.98</c:v>
                      </c:pt>
                    </c:numCache>
                  </c:numRef>
                </c:val>
                <c:smooth val="0"/>
                <c:extLst xmlns:c15="http://schemas.microsoft.com/office/drawing/2012/chart">
                  <c:ext xmlns:c16="http://schemas.microsoft.com/office/drawing/2014/chart" uri="{C3380CC4-5D6E-409C-BE32-E72D297353CC}">
                    <c16:uniqueId val="{00000008-44DA-4230-871C-CBA46E2A9DDE}"/>
                  </c:ext>
                </c:extLst>
              </c15:ser>
            </c15:filteredLineSeries>
          </c:ext>
        </c:extLst>
      </c:lineChart>
      <c:catAx>
        <c:axId val="2116817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794744"/>
        <c:crosses val="autoZero"/>
        <c:auto val="1"/>
        <c:lblAlgn val="ctr"/>
        <c:lblOffset val="100"/>
        <c:noMultiLvlLbl val="0"/>
      </c:catAx>
      <c:valAx>
        <c:axId val="2116794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Total Citywide Overtime Expense</a:t>
                </a:r>
              </a:p>
            </c:rich>
          </c:tx>
          <c:layout>
            <c:manualLayout>
              <c:xMode val="edge"/>
              <c:yMode val="edge"/>
              <c:x val="0.22012560929883762"/>
              <c:y val="0.1097224126231400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t;999999]\ #,,&quot;M&quot;;#,&quot;0&quot;\ "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817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Table>
      <c:spPr>
        <a:noFill/>
        <a:ln>
          <a:noFill/>
        </a:ln>
        <a:effectLst/>
      </c:spPr>
    </c:plotArea>
    <c:legend>
      <c:legendPos val="b"/>
      <c:layout>
        <c:manualLayout>
          <c:xMode val="edge"/>
          <c:yMode val="edge"/>
          <c:x val="0.344967320261438"/>
          <c:y val="0.74322230046447502"/>
          <c:w val="0.31006535947712399"/>
          <c:h val="6.165574831601330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066934098559"/>
          <c:y val="5.4808171400099699E-2"/>
          <c:w val="0.86319031684721603"/>
          <c:h val="0.55066219181618692"/>
        </c:manualLayout>
      </c:layout>
      <c:barChart>
        <c:barDir val="col"/>
        <c:grouping val="clustered"/>
        <c:varyColors val="0"/>
        <c:ser>
          <c:idx val="0"/>
          <c:order val="0"/>
          <c:tx>
            <c:strRef>
              <c:f>Sheet1!$B$1</c:f>
              <c:strCache>
                <c:ptCount val="1"/>
                <c:pt idx="0">
                  <c:v>FY 15 Budget</c:v>
                </c:pt>
              </c:strCache>
            </c:strRef>
          </c:tx>
          <c:spPr>
            <a:solidFill>
              <a:srgbClr val="403052"/>
            </a:solidFill>
            <a:ln>
              <a:noFill/>
            </a:ln>
            <a:effectLst/>
          </c:spPr>
          <c:invertIfNegative val="0"/>
          <c:cat>
            <c:strRef>
              <c:f>Sheet1!$A$2:$A$9</c:f>
              <c:strCache>
                <c:ptCount val="8"/>
                <c:pt idx="0">
                  <c:v>Atlanta</c:v>
                </c:pt>
                <c:pt idx="1">
                  <c:v>Houston</c:v>
                </c:pt>
                <c:pt idx="2">
                  <c:v>Dallas</c:v>
                </c:pt>
                <c:pt idx="3">
                  <c:v>Philadelphia</c:v>
                </c:pt>
                <c:pt idx="4">
                  <c:v>Miami</c:v>
                </c:pt>
                <c:pt idx="5">
                  <c:v>Phoenix</c:v>
                </c:pt>
                <c:pt idx="6">
                  <c:v>Washington, DC</c:v>
                </c:pt>
                <c:pt idx="7">
                  <c:v>Average</c:v>
                </c:pt>
              </c:strCache>
            </c:strRef>
          </c:cat>
          <c:val>
            <c:numRef>
              <c:f>Sheet1!$B$2:$B$9</c:f>
              <c:numCache>
                <c:formatCode>0%</c:formatCode>
                <c:ptCount val="8"/>
                <c:pt idx="0">
                  <c:v>2.9000000000000001E-2</c:v>
                </c:pt>
                <c:pt idx="1">
                  <c:v>6.0999999999999999E-2</c:v>
                </c:pt>
                <c:pt idx="2">
                  <c:v>3.2000000000000001E-2</c:v>
                </c:pt>
                <c:pt idx="3">
                  <c:v>3.2000000000000001E-2</c:v>
                </c:pt>
                <c:pt idx="4">
                  <c:v>2.7E-2</c:v>
                </c:pt>
                <c:pt idx="5">
                  <c:v>2.3E-2</c:v>
                </c:pt>
                <c:pt idx="6">
                  <c:v>1.7999999999999999E-2</c:v>
                </c:pt>
                <c:pt idx="7">
                  <c:v>3.2000000000000001E-2</c:v>
                </c:pt>
              </c:numCache>
            </c:numRef>
          </c:val>
          <c:extLst>
            <c:ext xmlns:c16="http://schemas.microsoft.com/office/drawing/2014/chart" uri="{C3380CC4-5D6E-409C-BE32-E72D297353CC}">
              <c16:uniqueId val="{00000000-743F-4AC3-A99C-3833462930F0}"/>
            </c:ext>
          </c:extLst>
        </c:ser>
        <c:ser>
          <c:idx val="1"/>
          <c:order val="1"/>
          <c:tx>
            <c:strRef>
              <c:f>Sheet1!$C$1</c:f>
              <c:strCache>
                <c:ptCount val="1"/>
                <c:pt idx="0">
                  <c:v>FY 16 Budget</c:v>
                </c:pt>
              </c:strCache>
            </c:strRef>
          </c:tx>
          <c:spPr>
            <a:solidFill>
              <a:srgbClr val="B5A3C9"/>
            </a:solidFill>
            <a:ln>
              <a:noFill/>
            </a:ln>
            <a:effectLst/>
          </c:spPr>
          <c:invertIfNegative val="0"/>
          <c:cat>
            <c:strRef>
              <c:f>Sheet1!$A$2:$A$9</c:f>
              <c:strCache>
                <c:ptCount val="8"/>
                <c:pt idx="0">
                  <c:v>Atlanta</c:v>
                </c:pt>
                <c:pt idx="1">
                  <c:v>Houston</c:v>
                </c:pt>
                <c:pt idx="2">
                  <c:v>Dallas</c:v>
                </c:pt>
                <c:pt idx="3">
                  <c:v>Philadelphia</c:v>
                </c:pt>
                <c:pt idx="4">
                  <c:v>Miami</c:v>
                </c:pt>
                <c:pt idx="5">
                  <c:v>Phoenix</c:v>
                </c:pt>
                <c:pt idx="6">
                  <c:v>Washington, DC</c:v>
                </c:pt>
                <c:pt idx="7">
                  <c:v>Average</c:v>
                </c:pt>
              </c:strCache>
            </c:strRef>
          </c:cat>
          <c:val>
            <c:numRef>
              <c:f>Sheet1!$C$2:$C$9</c:f>
              <c:numCache>
                <c:formatCode>0%</c:formatCode>
                <c:ptCount val="8"/>
                <c:pt idx="0">
                  <c:v>3.2000000000000001E-2</c:v>
                </c:pt>
                <c:pt idx="1">
                  <c:v>6.0999999999999999E-2</c:v>
                </c:pt>
                <c:pt idx="2">
                  <c:v>3.9E-2</c:v>
                </c:pt>
                <c:pt idx="3">
                  <c:v>3.6999999999999998E-2</c:v>
                </c:pt>
                <c:pt idx="4">
                  <c:v>2.8000000000000001E-2</c:v>
                </c:pt>
                <c:pt idx="5">
                  <c:v>2.8000000000000001E-2</c:v>
                </c:pt>
                <c:pt idx="6">
                  <c:v>2.1999999999999999E-2</c:v>
                </c:pt>
                <c:pt idx="7">
                  <c:v>3.5999999999999997E-2</c:v>
                </c:pt>
              </c:numCache>
            </c:numRef>
          </c:val>
          <c:extLst>
            <c:ext xmlns:c16="http://schemas.microsoft.com/office/drawing/2014/chart" uri="{C3380CC4-5D6E-409C-BE32-E72D297353CC}">
              <c16:uniqueId val="{00000001-743F-4AC3-A99C-3833462930F0}"/>
            </c:ext>
          </c:extLst>
        </c:ser>
        <c:ser>
          <c:idx val="2"/>
          <c:order val="2"/>
          <c:tx>
            <c:strRef>
              <c:f>Sheet1!$D$1</c:f>
              <c:strCache>
                <c:ptCount val="1"/>
                <c:pt idx="0">
                  <c:v>FY 17 Budget</c:v>
                </c:pt>
              </c:strCache>
            </c:strRef>
          </c:tx>
          <c:spPr>
            <a:solidFill>
              <a:schemeClr val="bg1">
                <a:lumMod val="85000"/>
              </a:schemeClr>
            </a:solidFill>
            <a:ln>
              <a:noFill/>
            </a:ln>
            <a:effectLst/>
          </c:spPr>
          <c:invertIfNegative val="0"/>
          <c:cat>
            <c:strRef>
              <c:f>Sheet1!$A$2:$A$9</c:f>
              <c:strCache>
                <c:ptCount val="8"/>
                <c:pt idx="0">
                  <c:v>Atlanta</c:v>
                </c:pt>
                <c:pt idx="1">
                  <c:v>Houston</c:v>
                </c:pt>
                <c:pt idx="2">
                  <c:v>Dallas</c:v>
                </c:pt>
                <c:pt idx="3">
                  <c:v>Philadelphia</c:v>
                </c:pt>
                <c:pt idx="4">
                  <c:v>Miami</c:v>
                </c:pt>
                <c:pt idx="5">
                  <c:v>Phoenix</c:v>
                </c:pt>
                <c:pt idx="6">
                  <c:v>Washington, DC</c:v>
                </c:pt>
                <c:pt idx="7">
                  <c:v>Average</c:v>
                </c:pt>
              </c:strCache>
            </c:strRef>
          </c:cat>
          <c:val>
            <c:numRef>
              <c:f>Sheet1!$D$2:$D$9</c:f>
              <c:numCache>
                <c:formatCode>0%</c:formatCode>
                <c:ptCount val="8"/>
                <c:pt idx="0">
                  <c:v>3.1E-2</c:v>
                </c:pt>
                <c:pt idx="1">
                  <c:v>5.0999999999999997E-2</c:v>
                </c:pt>
                <c:pt idx="2">
                  <c:v>3.5999999999999997E-2</c:v>
                </c:pt>
                <c:pt idx="3">
                  <c:v>3.6999999999999998E-2</c:v>
                </c:pt>
                <c:pt idx="4">
                  <c:v>2.1000000000000001E-2</c:v>
                </c:pt>
                <c:pt idx="5">
                  <c:v>2.5000000000000001E-2</c:v>
                </c:pt>
                <c:pt idx="6">
                  <c:v>2.1000000000000001E-2</c:v>
                </c:pt>
                <c:pt idx="7">
                  <c:v>3.2000000000000001E-2</c:v>
                </c:pt>
              </c:numCache>
            </c:numRef>
          </c:val>
          <c:extLst>
            <c:ext xmlns:c16="http://schemas.microsoft.com/office/drawing/2014/chart" uri="{C3380CC4-5D6E-409C-BE32-E72D297353CC}">
              <c16:uniqueId val="{00000002-743F-4AC3-A99C-3833462930F0}"/>
            </c:ext>
          </c:extLst>
        </c:ser>
        <c:dLbls>
          <c:showLegendKey val="0"/>
          <c:showVal val="0"/>
          <c:showCatName val="0"/>
          <c:showSerName val="0"/>
          <c:showPercent val="0"/>
          <c:showBubbleSize val="0"/>
        </c:dLbls>
        <c:gapWidth val="219"/>
        <c:overlap val="-27"/>
        <c:axId val="2105664008"/>
        <c:axId val="2105660216"/>
      </c:barChart>
      <c:catAx>
        <c:axId val="2105664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5660216"/>
        <c:crosses val="autoZero"/>
        <c:auto val="1"/>
        <c:lblAlgn val="ctr"/>
        <c:lblOffset val="100"/>
        <c:noMultiLvlLbl val="0"/>
      </c:catAx>
      <c:valAx>
        <c:axId val="2105660216"/>
        <c:scaling>
          <c:orientation val="minMax"/>
          <c:max val="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5664008"/>
        <c:crosses val="autoZero"/>
        <c:crossBetween val="between"/>
      </c:valAx>
      <c:spPr>
        <a:noFill/>
        <a:ln>
          <a:noFill/>
        </a:ln>
        <a:effectLst/>
      </c:spPr>
    </c:plotArea>
    <c:legend>
      <c:legendPos val="b"/>
      <c:layout>
        <c:manualLayout>
          <c:xMode val="edge"/>
          <c:yMode val="edge"/>
          <c:x val="0.21043744531933509"/>
          <c:y val="0.91888449753874468"/>
          <c:w val="0.640853455818023"/>
          <c:h val="7.946949456430049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680664916885396E-2"/>
          <c:y val="5.0925925925925902E-2"/>
          <c:w val="0.89376377952755903"/>
          <c:h val="0.570021237264697"/>
        </c:manualLayout>
      </c:layout>
      <c:barChart>
        <c:barDir val="col"/>
        <c:grouping val="clustered"/>
        <c:varyColors val="0"/>
        <c:ser>
          <c:idx val="0"/>
          <c:order val="0"/>
          <c:tx>
            <c:strRef>
              <c:f>Sheet1!$B$17</c:f>
              <c:strCache>
                <c:ptCount val="1"/>
                <c:pt idx="0">
                  <c:v>FY 15 Actual</c:v>
                </c:pt>
              </c:strCache>
            </c:strRef>
          </c:tx>
          <c:spPr>
            <a:solidFill>
              <a:srgbClr val="403052"/>
            </a:solidFill>
            <a:ln>
              <a:noFill/>
            </a:ln>
            <a:effectLst/>
          </c:spPr>
          <c:invertIfNegative val="0"/>
          <c:cat>
            <c:strRef>
              <c:f>Sheet1!$A$18:$A$25</c:f>
              <c:strCache>
                <c:ptCount val="8"/>
                <c:pt idx="0">
                  <c:v>Atlanta</c:v>
                </c:pt>
                <c:pt idx="1">
                  <c:v>Houston</c:v>
                </c:pt>
                <c:pt idx="2">
                  <c:v>Dallas</c:v>
                </c:pt>
                <c:pt idx="3">
                  <c:v>Philadelphia</c:v>
                </c:pt>
                <c:pt idx="4">
                  <c:v>Miami</c:v>
                </c:pt>
                <c:pt idx="5">
                  <c:v>Phoenix</c:v>
                </c:pt>
                <c:pt idx="6">
                  <c:v>Washington, DC</c:v>
                </c:pt>
                <c:pt idx="7">
                  <c:v>Average</c:v>
                </c:pt>
              </c:strCache>
            </c:strRef>
          </c:cat>
          <c:val>
            <c:numRef>
              <c:f>Sheet1!$B$18:$B$25</c:f>
              <c:numCache>
                <c:formatCode>0%</c:formatCode>
                <c:ptCount val="8"/>
                <c:pt idx="0">
                  <c:v>0.05</c:v>
                </c:pt>
                <c:pt idx="1">
                  <c:v>7.2999999999999995E-2</c:v>
                </c:pt>
                <c:pt idx="2">
                  <c:v>4.9000000000000002E-2</c:v>
                </c:pt>
                <c:pt idx="3">
                  <c:v>0.05</c:v>
                </c:pt>
                <c:pt idx="4">
                  <c:v>3.5000000000000003E-2</c:v>
                </c:pt>
                <c:pt idx="5">
                  <c:v>0.03</c:v>
                </c:pt>
                <c:pt idx="6">
                  <c:v>2.5999999999999999E-2</c:v>
                </c:pt>
                <c:pt idx="7">
                  <c:v>4.4999999999999998E-2</c:v>
                </c:pt>
              </c:numCache>
            </c:numRef>
          </c:val>
          <c:extLst>
            <c:ext xmlns:c16="http://schemas.microsoft.com/office/drawing/2014/chart" uri="{C3380CC4-5D6E-409C-BE32-E72D297353CC}">
              <c16:uniqueId val="{00000000-2CC8-4AF4-BF89-916E1D80D09C}"/>
            </c:ext>
          </c:extLst>
        </c:ser>
        <c:ser>
          <c:idx val="1"/>
          <c:order val="1"/>
          <c:tx>
            <c:strRef>
              <c:f>Sheet1!$C$17</c:f>
              <c:strCache>
                <c:ptCount val="1"/>
                <c:pt idx="0">
                  <c:v>FY 16 Actual</c:v>
                </c:pt>
              </c:strCache>
            </c:strRef>
          </c:tx>
          <c:spPr>
            <a:solidFill>
              <a:srgbClr val="A088BA"/>
            </a:solidFill>
            <a:ln>
              <a:noFill/>
            </a:ln>
            <a:effectLst/>
          </c:spPr>
          <c:invertIfNegative val="0"/>
          <c:cat>
            <c:strRef>
              <c:f>Sheet1!$A$18:$A$25</c:f>
              <c:strCache>
                <c:ptCount val="8"/>
                <c:pt idx="0">
                  <c:v>Atlanta</c:v>
                </c:pt>
                <c:pt idx="1">
                  <c:v>Houston</c:v>
                </c:pt>
                <c:pt idx="2">
                  <c:v>Dallas</c:v>
                </c:pt>
                <c:pt idx="3">
                  <c:v>Philadelphia</c:v>
                </c:pt>
                <c:pt idx="4">
                  <c:v>Miami</c:v>
                </c:pt>
                <c:pt idx="5">
                  <c:v>Phoenix</c:v>
                </c:pt>
                <c:pt idx="6">
                  <c:v>Washington, DC</c:v>
                </c:pt>
                <c:pt idx="7">
                  <c:v>Average</c:v>
                </c:pt>
              </c:strCache>
            </c:strRef>
          </c:cat>
          <c:val>
            <c:numRef>
              <c:f>Sheet1!$C$18:$C$25</c:f>
              <c:numCache>
                <c:formatCode>0%</c:formatCode>
                <c:ptCount val="8"/>
                <c:pt idx="0">
                  <c:v>6.7000000000000004E-2</c:v>
                </c:pt>
                <c:pt idx="1">
                  <c:v>7.1999999999999995E-2</c:v>
                </c:pt>
                <c:pt idx="2">
                  <c:v>5.7000000000000002E-2</c:v>
                </c:pt>
                <c:pt idx="3">
                  <c:v>5.0999999999999997E-2</c:v>
                </c:pt>
                <c:pt idx="4">
                  <c:v>0.03</c:v>
                </c:pt>
                <c:pt idx="5">
                  <c:v>3.7999999999999999E-2</c:v>
                </c:pt>
                <c:pt idx="6">
                  <c:v>3.2000000000000001E-2</c:v>
                </c:pt>
                <c:pt idx="7">
                  <c:v>0.05</c:v>
                </c:pt>
              </c:numCache>
            </c:numRef>
          </c:val>
          <c:extLst>
            <c:ext xmlns:c16="http://schemas.microsoft.com/office/drawing/2014/chart" uri="{C3380CC4-5D6E-409C-BE32-E72D297353CC}">
              <c16:uniqueId val="{00000001-2CC8-4AF4-BF89-916E1D80D09C}"/>
            </c:ext>
          </c:extLst>
        </c:ser>
        <c:ser>
          <c:idx val="2"/>
          <c:order val="2"/>
          <c:tx>
            <c:strRef>
              <c:f>Sheet1!$D$17</c:f>
              <c:strCache>
                <c:ptCount val="1"/>
                <c:pt idx="0">
                  <c:v>FY 17 Actual</c:v>
                </c:pt>
              </c:strCache>
            </c:strRef>
          </c:tx>
          <c:spPr>
            <a:solidFill>
              <a:schemeClr val="bg1">
                <a:lumMod val="85000"/>
              </a:schemeClr>
            </a:solidFill>
            <a:ln>
              <a:noFill/>
            </a:ln>
            <a:effectLst/>
          </c:spPr>
          <c:invertIfNegative val="0"/>
          <c:cat>
            <c:strRef>
              <c:f>Sheet1!$A$18:$A$25</c:f>
              <c:strCache>
                <c:ptCount val="8"/>
                <c:pt idx="0">
                  <c:v>Atlanta</c:v>
                </c:pt>
                <c:pt idx="1">
                  <c:v>Houston</c:v>
                </c:pt>
                <c:pt idx="2">
                  <c:v>Dallas</c:v>
                </c:pt>
                <c:pt idx="3">
                  <c:v>Philadelphia</c:v>
                </c:pt>
                <c:pt idx="4">
                  <c:v>Miami</c:v>
                </c:pt>
                <c:pt idx="5">
                  <c:v>Phoenix</c:v>
                </c:pt>
                <c:pt idx="6">
                  <c:v>Washington, DC</c:v>
                </c:pt>
                <c:pt idx="7">
                  <c:v>Average</c:v>
                </c:pt>
              </c:strCache>
            </c:strRef>
          </c:cat>
          <c:val>
            <c:numRef>
              <c:f>Sheet1!$D$18:$D$25</c:f>
              <c:numCache>
                <c:formatCode>0%</c:formatCode>
                <c:ptCount val="8"/>
                <c:pt idx="0">
                  <c:v>0.08</c:v>
                </c:pt>
                <c:pt idx="1">
                  <c:v>6.8000000000000005E-2</c:v>
                </c:pt>
                <c:pt idx="2">
                  <c:v>6.5000000000000002E-2</c:v>
                </c:pt>
                <c:pt idx="3">
                  <c:v>4.5999999999999999E-2</c:v>
                </c:pt>
                <c:pt idx="4">
                  <c:v>3.9E-2</c:v>
                </c:pt>
                <c:pt idx="5">
                  <c:v>3.5999999999999997E-2</c:v>
                </c:pt>
                <c:pt idx="6">
                  <c:v>3.3000000000000002E-2</c:v>
                </c:pt>
                <c:pt idx="7">
                  <c:v>5.2999999999999999E-2</c:v>
                </c:pt>
              </c:numCache>
            </c:numRef>
          </c:val>
          <c:extLst>
            <c:ext xmlns:c16="http://schemas.microsoft.com/office/drawing/2014/chart" uri="{C3380CC4-5D6E-409C-BE32-E72D297353CC}">
              <c16:uniqueId val="{00000002-2CC8-4AF4-BF89-916E1D80D09C}"/>
            </c:ext>
          </c:extLst>
        </c:ser>
        <c:dLbls>
          <c:showLegendKey val="0"/>
          <c:showVal val="0"/>
          <c:showCatName val="0"/>
          <c:showSerName val="0"/>
          <c:showPercent val="0"/>
          <c:showBubbleSize val="0"/>
        </c:dLbls>
        <c:gapWidth val="219"/>
        <c:overlap val="-27"/>
        <c:axId val="2112734840"/>
        <c:axId val="2071243592"/>
      </c:barChart>
      <c:catAx>
        <c:axId val="2112734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71243592"/>
        <c:crosses val="autoZero"/>
        <c:auto val="1"/>
        <c:lblAlgn val="ctr"/>
        <c:lblOffset val="100"/>
        <c:noMultiLvlLbl val="0"/>
      </c:catAx>
      <c:valAx>
        <c:axId val="2071243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2734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1">
          <a:lumMod val="95000"/>
        </a:schemeClr>
      </a:solidFill>
      <a:round/>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3451296587926501"/>
          <c:y val="7.0351758793969807E-2"/>
          <c:w val="0.74385490813648303"/>
          <c:h val="0.58383663918842998"/>
        </c:manualLayout>
      </c:layout>
      <c:barChart>
        <c:barDir val="col"/>
        <c:grouping val="clustered"/>
        <c:varyColors val="0"/>
        <c:ser>
          <c:idx val="0"/>
          <c:order val="0"/>
          <c:tx>
            <c:strRef>
              <c:f>'FY13-FY18 Combined'!$C$2</c:f>
              <c:strCache>
                <c:ptCount val="1"/>
                <c:pt idx="0">
                  <c:v>FY13</c:v>
                </c:pt>
              </c:strCache>
            </c:strRef>
          </c:tx>
          <c:spPr>
            <a:solidFill>
              <a:srgbClr val="403152"/>
            </a:soli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Combined'!$C$3:$C$8</c:f>
              <c:numCache>
                <c:formatCode>_("$"* #,##0_);_("$"* \(#,##0\);_("$"* "-"??_);_(@_)</c:formatCode>
                <c:ptCount val="6"/>
                <c:pt idx="0">
                  <c:v>7634735.8799999999</c:v>
                </c:pt>
                <c:pt idx="1">
                  <c:v>8045116.2000000002</c:v>
                </c:pt>
                <c:pt idx="2">
                  <c:v>5849105.9400000004</c:v>
                </c:pt>
                <c:pt idx="3">
                  <c:v>2885002.92</c:v>
                </c:pt>
                <c:pt idx="4">
                  <c:v>785375.15000000014</c:v>
                </c:pt>
                <c:pt idx="5">
                  <c:v>478398.46</c:v>
                </c:pt>
              </c:numCache>
            </c:numRef>
          </c:val>
          <c:extLst>
            <c:ext xmlns:c16="http://schemas.microsoft.com/office/drawing/2014/chart" uri="{C3380CC4-5D6E-409C-BE32-E72D297353CC}">
              <c16:uniqueId val="{00000000-7170-451D-B9F5-0DC5208553A0}"/>
            </c:ext>
          </c:extLst>
        </c:ser>
        <c:ser>
          <c:idx val="1"/>
          <c:order val="1"/>
          <c:tx>
            <c:strRef>
              <c:f>'FY13-FY18 Combined'!$D$2</c:f>
              <c:strCache>
                <c:ptCount val="1"/>
                <c:pt idx="0">
                  <c:v>FY14</c:v>
                </c:pt>
              </c:strCache>
            </c:strRef>
          </c:tx>
          <c:spPr>
            <a:solidFill>
              <a:srgbClr val="785C9A"/>
            </a:soli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Combined'!$D$3:$D$8</c:f>
              <c:numCache>
                <c:formatCode>_("$"* #,##0_);_("$"* \(#,##0\);_("$"* "-"??_);_(@_)</c:formatCode>
                <c:ptCount val="6"/>
                <c:pt idx="0">
                  <c:v>8844297.6999999993</c:v>
                </c:pt>
                <c:pt idx="1">
                  <c:v>8826159.5800000001</c:v>
                </c:pt>
                <c:pt idx="2">
                  <c:v>5406761.3399999999</c:v>
                </c:pt>
                <c:pt idx="3">
                  <c:v>3511230.72</c:v>
                </c:pt>
                <c:pt idx="4">
                  <c:v>2070870.15</c:v>
                </c:pt>
                <c:pt idx="5">
                  <c:v>1207988.29</c:v>
                </c:pt>
              </c:numCache>
            </c:numRef>
          </c:val>
          <c:extLst>
            <c:ext xmlns:c16="http://schemas.microsoft.com/office/drawing/2014/chart" uri="{C3380CC4-5D6E-409C-BE32-E72D297353CC}">
              <c16:uniqueId val="{00000001-7170-451D-B9F5-0DC5208553A0}"/>
            </c:ext>
          </c:extLst>
        </c:ser>
        <c:ser>
          <c:idx val="2"/>
          <c:order val="2"/>
          <c:tx>
            <c:strRef>
              <c:f>'FY13-FY18 Combined'!$E$2</c:f>
              <c:strCache>
                <c:ptCount val="1"/>
                <c:pt idx="0">
                  <c:v>FY15</c:v>
                </c:pt>
              </c:strCache>
            </c:strRef>
          </c:tx>
          <c:spPr>
            <a:solidFill>
              <a:srgbClr val="BCAECE"/>
            </a:soli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Combined'!$E$3:$E$8</c:f>
              <c:numCache>
                <c:formatCode>_("$"* #,##0_);_("$"* \(#,##0\);_("$"* "-"??_);_(@_)</c:formatCode>
                <c:ptCount val="6"/>
                <c:pt idx="0">
                  <c:v>9217589.5099999998</c:v>
                </c:pt>
                <c:pt idx="1">
                  <c:v>8200887.21</c:v>
                </c:pt>
                <c:pt idx="2">
                  <c:v>5753038.6699999999</c:v>
                </c:pt>
                <c:pt idx="3">
                  <c:v>3323817.09</c:v>
                </c:pt>
                <c:pt idx="4">
                  <c:v>2722140.53</c:v>
                </c:pt>
                <c:pt idx="5">
                  <c:v>1243637.48</c:v>
                </c:pt>
              </c:numCache>
            </c:numRef>
          </c:val>
          <c:extLst>
            <c:ext xmlns:c16="http://schemas.microsoft.com/office/drawing/2014/chart" uri="{C3380CC4-5D6E-409C-BE32-E72D297353CC}">
              <c16:uniqueId val="{00000002-7170-451D-B9F5-0DC5208553A0}"/>
            </c:ext>
          </c:extLst>
        </c:ser>
        <c:ser>
          <c:idx val="3"/>
          <c:order val="3"/>
          <c:tx>
            <c:strRef>
              <c:f>'FY13-FY18 Combined'!$F$2</c:f>
              <c:strCache>
                <c:ptCount val="1"/>
                <c:pt idx="0">
                  <c:v>FY16</c:v>
                </c:pt>
              </c:strCache>
            </c:strRef>
          </c:tx>
          <c:spPr>
            <a:solidFill>
              <a:srgbClr val="E1DBE9"/>
            </a:soli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Combined'!$F$3:$F$8</c:f>
              <c:numCache>
                <c:formatCode>_("$"* #,##0_);_("$"* \(#,##0\);_("$"* "-"??_);_(@_)</c:formatCode>
                <c:ptCount val="6"/>
                <c:pt idx="0">
                  <c:v>17210192.93</c:v>
                </c:pt>
                <c:pt idx="1">
                  <c:v>9828057.0999999996</c:v>
                </c:pt>
                <c:pt idx="2">
                  <c:v>6949238.2999999998</c:v>
                </c:pt>
                <c:pt idx="3">
                  <c:v>4254124.5599999996</c:v>
                </c:pt>
                <c:pt idx="4">
                  <c:v>2383674.75</c:v>
                </c:pt>
                <c:pt idx="5">
                  <c:v>1977934.8</c:v>
                </c:pt>
              </c:numCache>
            </c:numRef>
          </c:val>
          <c:extLst>
            <c:ext xmlns:c16="http://schemas.microsoft.com/office/drawing/2014/chart" uri="{C3380CC4-5D6E-409C-BE32-E72D297353CC}">
              <c16:uniqueId val="{00000003-7170-451D-B9F5-0DC5208553A0}"/>
            </c:ext>
          </c:extLst>
        </c:ser>
        <c:ser>
          <c:idx val="4"/>
          <c:order val="4"/>
          <c:tx>
            <c:strRef>
              <c:f>'FY13-FY18 Combined'!$G$2</c:f>
              <c:strCache>
                <c:ptCount val="1"/>
                <c:pt idx="0">
                  <c:v>FY17</c:v>
                </c:pt>
              </c:strCache>
            </c:strRef>
          </c:tx>
          <c:spPr>
            <a:solidFill>
              <a:srgbClr val="F2EFF5"/>
            </a:soli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Combined'!$G$3:$G$8</c:f>
              <c:numCache>
                <c:formatCode>_("$"* #,##0_);_("$"* \(#,##0\);_("$"* "-"??_);_(@_)</c:formatCode>
                <c:ptCount val="6"/>
                <c:pt idx="0">
                  <c:v>24186400.329999998</c:v>
                </c:pt>
                <c:pt idx="1">
                  <c:v>11292175.41</c:v>
                </c:pt>
                <c:pt idx="2">
                  <c:v>7854486.1299999999</c:v>
                </c:pt>
                <c:pt idx="3">
                  <c:v>3813386.18</c:v>
                </c:pt>
                <c:pt idx="4">
                  <c:v>3617438.5</c:v>
                </c:pt>
                <c:pt idx="5">
                  <c:v>2215917.9</c:v>
                </c:pt>
              </c:numCache>
            </c:numRef>
          </c:val>
          <c:extLst>
            <c:ext xmlns:c16="http://schemas.microsoft.com/office/drawing/2014/chart" uri="{C3380CC4-5D6E-409C-BE32-E72D297353CC}">
              <c16:uniqueId val="{00000004-7170-451D-B9F5-0DC5208553A0}"/>
            </c:ext>
          </c:extLst>
        </c:ser>
        <c:ser>
          <c:idx val="5"/>
          <c:order val="5"/>
          <c:tx>
            <c:strRef>
              <c:f>'FY13-FY18 Combined'!$H$2</c:f>
              <c:strCache>
                <c:ptCount val="1"/>
                <c:pt idx="0">
                  <c:v>FY18</c:v>
                </c:pt>
              </c:strCache>
            </c:strRef>
          </c:tx>
          <c:spPr>
            <a:gradFill rotWithShape="1">
              <a:gsLst>
                <a:gs pos="0">
                  <a:schemeClr val="accent1">
                    <a:tint val="50000"/>
                    <a:shade val="51000"/>
                    <a:satMod val="130000"/>
                  </a:schemeClr>
                </a:gs>
                <a:gs pos="80000">
                  <a:schemeClr val="accent1">
                    <a:tint val="50000"/>
                    <a:shade val="93000"/>
                    <a:satMod val="130000"/>
                  </a:schemeClr>
                </a:gs>
                <a:gs pos="100000">
                  <a:schemeClr val="accent1">
                    <a:tint val="50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'FY13-FY18 Combined'!$B$3:$B$8</c:f>
              <c:strCache>
                <c:ptCount val="6"/>
                <c:pt idx="0">
                  <c:v>APD</c:v>
                </c:pt>
                <c:pt idx="1">
                  <c:v>Fire</c:v>
                </c:pt>
                <c:pt idx="2">
                  <c:v>DWM</c:v>
                </c:pt>
                <c:pt idx="3">
                  <c:v>DPW</c:v>
                </c:pt>
                <c:pt idx="4">
                  <c:v>Corrections</c:v>
                </c:pt>
                <c:pt idx="5">
                  <c:v>DOA</c:v>
                </c:pt>
              </c:strCache>
            </c:strRef>
          </c:cat>
          <c:val>
            <c:numRef>
              <c:f>'FY13-FY18 Combined'!$H$3:$H$8</c:f>
              <c:numCache>
                <c:formatCode>_("$"* #,##0_);_("$"* \(#,##0\);_("$"* "-"??_);_(@_)</c:formatCode>
                <c:ptCount val="6"/>
                <c:pt idx="0">
                  <c:v>24225602.289999999</c:v>
                </c:pt>
                <c:pt idx="1">
                  <c:v>13851831.1</c:v>
                </c:pt>
                <c:pt idx="2">
                  <c:v>5938805.75</c:v>
                </c:pt>
                <c:pt idx="3">
                  <c:v>4945517.17</c:v>
                </c:pt>
                <c:pt idx="4">
                  <c:v>3480372.16</c:v>
                </c:pt>
                <c:pt idx="5">
                  <c:v>2069685.09</c:v>
                </c:pt>
              </c:numCache>
            </c:numRef>
          </c:val>
          <c:extLst>
            <c:ext xmlns:c16="http://schemas.microsoft.com/office/drawing/2014/chart" uri="{C3380CC4-5D6E-409C-BE32-E72D297353CC}">
              <c16:uniqueId val="{00000005-7170-451D-B9F5-0DC5208553A0}"/>
            </c:ext>
          </c:extLst>
        </c:ser>
        <c:dLbls>
          <c:showLegendKey val="0"/>
          <c:showVal val="0"/>
          <c:showCatName val="0"/>
          <c:showSerName val="0"/>
          <c:showPercent val="0"/>
          <c:showBubbleSize val="0"/>
        </c:dLbls>
        <c:gapWidth val="100"/>
        <c:overlap val="-24"/>
        <c:axId val="2118882648"/>
        <c:axId val="2110254776"/>
      </c:barChart>
      <c:catAx>
        <c:axId val="21188826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10254776"/>
        <c:crosses val="autoZero"/>
        <c:auto val="1"/>
        <c:lblAlgn val="ctr"/>
        <c:lblOffset val="100"/>
        <c:noMultiLvlLbl val="0"/>
      </c:catAx>
      <c:valAx>
        <c:axId val="2110254776"/>
        <c:scaling>
          <c:orientation val="minMax"/>
          <c:max val="30000000"/>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a:t>Overtime Expenses Paid</a:t>
                </a:r>
              </a:p>
            </c:rich>
          </c:tx>
          <c:layout>
            <c:manualLayout>
              <c:xMode val="edge"/>
              <c:yMode val="edge"/>
              <c:x val="1.02427296587927E-2"/>
              <c:y val="6.9472371672016101E-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118882648"/>
        <c:crosses val="autoZero"/>
        <c:crossBetween val="between"/>
        <c:majorUnit val="5000000"/>
      </c:valAx>
      <c:spPr>
        <a:solidFill>
          <a:schemeClr val="bg1"/>
        </a:solidFill>
        <a:ln>
          <a:solidFill>
            <a:schemeClr val="bg1">
              <a:lumMod val="95000"/>
            </a:schemeClr>
          </a:solidFill>
        </a:ln>
        <a:effectLst/>
      </c:spPr>
    </c:plotArea>
    <c:legend>
      <c:legendPos val="b"/>
      <c:layout>
        <c:manualLayout>
          <c:xMode val="edge"/>
          <c:yMode val="edge"/>
          <c:x val="0.25934152230971103"/>
          <c:y val="0.90200106218394305"/>
          <c:w val="0.63935223264896601"/>
          <c:h val="7.557226988417489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bg1">
          <a:lumMod val="95000"/>
        </a:schemeClr>
      </a:solidFill>
      <a:round/>
    </a:ln>
    <a:effectLst/>
  </c:spPr>
  <c:txPr>
    <a:bodyPr/>
    <a:lstStyle/>
    <a:p>
      <a:pPr>
        <a:defRPr sz="16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6727448542601"/>
          <c:y val="4.9482681061628397E-2"/>
          <c:w val="0.88019423147764397"/>
          <c:h val="0.77104572454759002"/>
        </c:manualLayout>
      </c:layout>
      <c:barChart>
        <c:barDir val="col"/>
        <c:grouping val="clustered"/>
        <c:varyColors val="0"/>
        <c:ser>
          <c:idx val="0"/>
          <c:order val="0"/>
          <c:spPr>
            <a:solidFill>
              <a:srgbClr val="403152"/>
            </a:solidFill>
            <a:ln>
              <a:noFill/>
            </a:ln>
            <a:effectLst/>
          </c:spPr>
          <c:invertIfNegative val="0"/>
          <c:cat>
            <c:multiLvlStrRef>
              <c:f>'OT and payroll $'!$A$2:$B$49</c:f>
              <c:multiLvlStrCache>
                <c:ptCount val="48"/>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lvl>
                <c:lvl>
                  <c:pt idx="0">
                    <c:v>2015</c:v>
                  </c:pt>
                  <c:pt idx="12">
                    <c:v>2016</c:v>
                  </c:pt>
                  <c:pt idx="24">
                    <c:v>2017</c:v>
                  </c:pt>
                  <c:pt idx="36">
                    <c:v>2018</c:v>
                  </c:pt>
                </c:lvl>
              </c:multiLvlStrCache>
            </c:multiLvlStrRef>
          </c:cat>
          <c:val>
            <c:numRef>
              <c:f>'OT and payroll $'!$F$2:$F$49</c:f>
              <c:numCache>
                <c:formatCode>0.0%</c:formatCode>
                <c:ptCount val="48"/>
                <c:pt idx="0">
                  <c:v>6.3369438862364999E-2</c:v>
                </c:pt>
                <c:pt idx="1">
                  <c:v>7.5508592454922904E-2</c:v>
                </c:pt>
                <c:pt idx="2">
                  <c:v>5.69629526181097E-2</c:v>
                </c:pt>
                <c:pt idx="3">
                  <c:v>5.4149916056022103E-2</c:v>
                </c:pt>
                <c:pt idx="4">
                  <c:v>5.9460109522495398E-2</c:v>
                </c:pt>
                <c:pt idx="5">
                  <c:v>6.1719335985581499E-2</c:v>
                </c:pt>
                <c:pt idx="6">
                  <c:v>7.5045448453938304E-2</c:v>
                </c:pt>
                <c:pt idx="7">
                  <c:v>6.8276805970773499E-2</c:v>
                </c:pt>
                <c:pt idx="8">
                  <c:v>7.31995396849138E-2</c:v>
                </c:pt>
                <c:pt idx="9">
                  <c:v>7.2816236222075503E-2</c:v>
                </c:pt>
                <c:pt idx="10">
                  <c:v>7.6608253457865497E-2</c:v>
                </c:pt>
                <c:pt idx="11">
                  <c:v>8.2987953208507798E-2</c:v>
                </c:pt>
                <c:pt idx="12">
                  <c:v>8.1938099367685702E-2</c:v>
                </c:pt>
                <c:pt idx="13">
                  <c:v>8.3935975325792597E-2</c:v>
                </c:pt>
                <c:pt idx="14">
                  <c:v>8.4653590789068395E-2</c:v>
                </c:pt>
                <c:pt idx="15">
                  <c:v>9.2635812116197203E-2</c:v>
                </c:pt>
                <c:pt idx="16">
                  <c:v>9.1265762286598801E-2</c:v>
                </c:pt>
                <c:pt idx="17">
                  <c:v>0.109639315423044</c:v>
                </c:pt>
                <c:pt idx="18">
                  <c:v>0.110150470661567</c:v>
                </c:pt>
                <c:pt idx="19">
                  <c:v>9.8620609675396195E-2</c:v>
                </c:pt>
                <c:pt idx="20">
                  <c:v>9.7349290869093399E-2</c:v>
                </c:pt>
                <c:pt idx="21">
                  <c:v>9.6690193329165106E-2</c:v>
                </c:pt>
                <c:pt idx="22">
                  <c:v>7.5597907075842505E-2</c:v>
                </c:pt>
                <c:pt idx="23">
                  <c:v>9.3616562206527504E-2</c:v>
                </c:pt>
                <c:pt idx="24">
                  <c:v>0.11306310887920699</c:v>
                </c:pt>
                <c:pt idx="25">
                  <c:v>9.1682194502091904E-2</c:v>
                </c:pt>
                <c:pt idx="26">
                  <c:v>9.4497634461330401E-2</c:v>
                </c:pt>
                <c:pt idx="27">
                  <c:v>9.7754533745342695E-2</c:v>
                </c:pt>
                <c:pt idx="28">
                  <c:v>0.115774560570649</c:v>
                </c:pt>
                <c:pt idx="29">
                  <c:v>0.106694346461183</c:v>
                </c:pt>
                <c:pt idx="30">
                  <c:v>9.9340885601457596E-2</c:v>
                </c:pt>
                <c:pt idx="31">
                  <c:v>0.107605488448967</c:v>
                </c:pt>
                <c:pt idx="32">
                  <c:v>0.11424368779032699</c:v>
                </c:pt>
                <c:pt idx="33">
                  <c:v>0.110841538831534</c:v>
                </c:pt>
                <c:pt idx="34">
                  <c:v>8.4718354713337607E-2</c:v>
                </c:pt>
                <c:pt idx="35">
                  <c:v>0.10313289364889899</c:v>
                </c:pt>
                <c:pt idx="36">
                  <c:v>0.136004901104049</c:v>
                </c:pt>
                <c:pt idx="37">
                  <c:v>0.100803074584149</c:v>
                </c:pt>
                <c:pt idx="38">
                  <c:v>9.9543509083420606E-2</c:v>
                </c:pt>
                <c:pt idx="39">
                  <c:v>8.6122257908773106E-2</c:v>
                </c:pt>
                <c:pt idx="40">
                  <c:v>9.4339824115963006E-2</c:v>
                </c:pt>
                <c:pt idx="41">
                  <c:v>8.1946652207042406E-2</c:v>
                </c:pt>
                <c:pt idx="42">
                  <c:v>7.7194863361366495E-2</c:v>
                </c:pt>
                <c:pt idx="43">
                  <c:v>6.6705161078473699E-2</c:v>
                </c:pt>
                <c:pt idx="44">
                  <c:v>7.9888685898417994E-2</c:v>
                </c:pt>
                <c:pt idx="45">
                  <c:v>7.0316197134832004E-2</c:v>
                </c:pt>
                <c:pt idx="46">
                  <c:v>8.0951690218877395E-2</c:v>
                </c:pt>
                <c:pt idx="47">
                  <c:v>8.0236301605804805E-2</c:v>
                </c:pt>
              </c:numCache>
            </c:numRef>
          </c:val>
          <c:extLst>
            <c:ext xmlns:c16="http://schemas.microsoft.com/office/drawing/2014/chart" uri="{C3380CC4-5D6E-409C-BE32-E72D297353CC}">
              <c16:uniqueId val="{00000000-11A5-4BA1-8B71-EE81D1FD1309}"/>
            </c:ext>
          </c:extLst>
        </c:ser>
        <c:dLbls>
          <c:showLegendKey val="0"/>
          <c:showVal val="0"/>
          <c:showCatName val="0"/>
          <c:showSerName val="0"/>
          <c:showPercent val="0"/>
          <c:showBubbleSize val="0"/>
        </c:dLbls>
        <c:gapWidth val="219"/>
        <c:overlap val="-27"/>
        <c:axId val="2063996520"/>
        <c:axId val="2116287256"/>
      </c:barChart>
      <c:catAx>
        <c:axId val="2063996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287256"/>
        <c:crosses val="autoZero"/>
        <c:auto val="1"/>
        <c:lblAlgn val="ctr"/>
        <c:lblOffset val="100"/>
        <c:tickLblSkip val="1"/>
        <c:noMultiLvlLbl val="0"/>
      </c:catAx>
      <c:valAx>
        <c:axId val="21162872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Overtime as % of Payroll</a:t>
                </a:r>
              </a:p>
            </c:rich>
          </c:tx>
          <c:layout>
            <c:manualLayout>
              <c:xMode val="edge"/>
              <c:yMode val="edge"/>
              <c:x val="1.9558328013052424E-2"/>
              <c:y val="0.10929396325459317"/>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399652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241902751846797E-2"/>
          <c:y val="5.1794892825896797E-2"/>
          <c:w val="0.83953935533339197"/>
          <c:h val="0.79644752128158303"/>
        </c:manualLayout>
      </c:layout>
      <c:barChart>
        <c:barDir val="col"/>
        <c:grouping val="clustered"/>
        <c:varyColors val="0"/>
        <c:ser>
          <c:idx val="0"/>
          <c:order val="0"/>
          <c:tx>
            <c:strRef>
              <c:f>APD!$E$1</c:f>
              <c:strCache>
                <c:ptCount val="1"/>
                <c:pt idx="0">
                  <c:v>CountEmp</c:v>
                </c:pt>
              </c:strCache>
            </c:strRef>
          </c:tx>
          <c:spPr>
            <a:solidFill>
              <a:schemeClr val="bg1">
                <a:lumMod val="65000"/>
              </a:schemeClr>
            </a:solidFill>
            <a:ln>
              <a:noFill/>
            </a:ln>
            <a:effectLst/>
          </c:spPr>
          <c:invertIfNegative val="0"/>
          <c:cat>
            <c:multiLvlStrRef>
              <c:f>APD!$A$2:$B$49</c:f>
              <c:multiLvlStrCache>
                <c:ptCount val="48"/>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lvl>
                <c:lvl>
                  <c:pt idx="0">
                    <c:v>2015</c:v>
                  </c:pt>
                  <c:pt idx="12">
                    <c:v>2016</c:v>
                  </c:pt>
                  <c:pt idx="24">
                    <c:v>2017</c:v>
                  </c:pt>
                  <c:pt idx="36">
                    <c:v>2018</c:v>
                  </c:pt>
                </c:lvl>
              </c:multiLvlStrCache>
            </c:multiLvlStrRef>
          </c:cat>
          <c:val>
            <c:numRef>
              <c:f>APD!$E$2:$E$49</c:f>
              <c:numCache>
                <c:formatCode>General</c:formatCode>
                <c:ptCount val="48"/>
                <c:pt idx="0">
                  <c:v>2348</c:v>
                </c:pt>
                <c:pt idx="1">
                  <c:v>2362</c:v>
                </c:pt>
                <c:pt idx="2">
                  <c:v>2363</c:v>
                </c:pt>
                <c:pt idx="3">
                  <c:v>2359</c:v>
                </c:pt>
                <c:pt idx="4">
                  <c:v>2350</c:v>
                </c:pt>
                <c:pt idx="5">
                  <c:v>2345</c:v>
                </c:pt>
                <c:pt idx="6">
                  <c:v>2347</c:v>
                </c:pt>
                <c:pt idx="7">
                  <c:v>2310</c:v>
                </c:pt>
                <c:pt idx="8">
                  <c:v>2317</c:v>
                </c:pt>
                <c:pt idx="9">
                  <c:v>2321</c:v>
                </c:pt>
                <c:pt idx="10">
                  <c:v>2329</c:v>
                </c:pt>
                <c:pt idx="11">
                  <c:v>2324</c:v>
                </c:pt>
                <c:pt idx="12">
                  <c:v>2305</c:v>
                </c:pt>
                <c:pt idx="13">
                  <c:v>2288</c:v>
                </c:pt>
                <c:pt idx="14">
                  <c:v>2280</c:v>
                </c:pt>
                <c:pt idx="15">
                  <c:v>2273</c:v>
                </c:pt>
                <c:pt idx="16">
                  <c:v>2261</c:v>
                </c:pt>
                <c:pt idx="17">
                  <c:v>2269</c:v>
                </c:pt>
                <c:pt idx="18">
                  <c:v>2242</c:v>
                </c:pt>
                <c:pt idx="19">
                  <c:v>2239</c:v>
                </c:pt>
                <c:pt idx="20">
                  <c:v>2221</c:v>
                </c:pt>
                <c:pt idx="21">
                  <c:v>2220</c:v>
                </c:pt>
                <c:pt idx="22">
                  <c:v>2231</c:v>
                </c:pt>
                <c:pt idx="23">
                  <c:v>2228</c:v>
                </c:pt>
                <c:pt idx="24">
                  <c:v>2211</c:v>
                </c:pt>
                <c:pt idx="25">
                  <c:v>2206</c:v>
                </c:pt>
                <c:pt idx="26">
                  <c:v>2200</c:v>
                </c:pt>
                <c:pt idx="27">
                  <c:v>2198</c:v>
                </c:pt>
                <c:pt idx="28">
                  <c:v>2224</c:v>
                </c:pt>
                <c:pt idx="29">
                  <c:v>2211</c:v>
                </c:pt>
                <c:pt idx="30">
                  <c:v>2173</c:v>
                </c:pt>
                <c:pt idx="31">
                  <c:v>2169</c:v>
                </c:pt>
                <c:pt idx="32">
                  <c:v>2164</c:v>
                </c:pt>
                <c:pt idx="33">
                  <c:v>2168</c:v>
                </c:pt>
                <c:pt idx="34">
                  <c:v>2155</c:v>
                </c:pt>
                <c:pt idx="35">
                  <c:v>2141</c:v>
                </c:pt>
                <c:pt idx="36">
                  <c:v>2126</c:v>
                </c:pt>
                <c:pt idx="37">
                  <c:v>2108</c:v>
                </c:pt>
                <c:pt idx="38">
                  <c:v>2102</c:v>
                </c:pt>
                <c:pt idx="39">
                  <c:v>2093</c:v>
                </c:pt>
                <c:pt idx="40">
                  <c:v>2092</c:v>
                </c:pt>
                <c:pt idx="41">
                  <c:v>2060</c:v>
                </c:pt>
                <c:pt idx="42">
                  <c:v>2038</c:v>
                </c:pt>
                <c:pt idx="43">
                  <c:v>2024</c:v>
                </c:pt>
                <c:pt idx="44">
                  <c:v>2001</c:v>
                </c:pt>
                <c:pt idx="45">
                  <c:v>2005</c:v>
                </c:pt>
                <c:pt idx="46">
                  <c:v>1979</c:v>
                </c:pt>
                <c:pt idx="47">
                  <c:v>1979</c:v>
                </c:pt>
              </c:numCache>
            </c:numRef>
          </c:val>
          <c:extLst>
            <c:ext xmlns:c16="http://schemas.microsoft.com/office/drawing/2014/chart" uri="{C3380CC4-5D6E-409C-BE32-E72D297353CC}">
              <c16:uniqueId val="{00000000-E6EE-41D1-8598-18CD6E5A21A1}"/>
            </c:ext>
          </c:extLst>
        </c:ser>
        <c:dLbls>
          <c:showLegendKey val="0"/>
          <c:showVal val="0"/>
          <c:showCatName val="0"/>
          <c:showSerName val="0"/>
          <c:showPercent val="0"/>
          <c:showBubbleSize val="0"/>
        </c:dLbls>
        <c:gapWidth val="219"/>
        <c:overlap val="-27"/>
        <c:axId val="2107847464"/>
        <c:axId val="2105825336"/>
      </c:barChart>
      <c:lineChart>
        <c:grouping val="standard"/>
        <c:varyColors val="0"/>
        <c:ser>
          <c:idx val="1"/>
          <c:order val="1"/>
          <c:spPr>
            <a:ln w="28575" cap="rnd">
              <a:solidFill>
                <a:srgbClr val="403152"/>
              </a:solidFill>
              <a:round/>
            </a:ln>
            <a:effectLst/>
          </c:spPr>
          <c:marker>
            <c:symbol val="none"/>
          </c:marker>
          <c:cat>
            <c:multiLvlStrRef>
              <c:f>APD!$A$2:$B$49</c:f>
              <c:multiLvlStrCache>
                <c:ptCount val="48"/>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lvl>
                <c:lvl>
                  <c:pt idx="0">
                    <c:v>2015</c:v>
                  </c:pt>
                  <c:pt idx="12">
                    <c:v>2016</c:v>
                  </c:pt>
                  <c:pt idx="24">
                    <c:v>2017</c:v>
                  </c:pt>
                  <c:pt idx="36">
                    <c:v>2018</c:v>
                  </c:pt>
                </c:lvl>
              </c:multiLvlStrCache>
            </c:multiLvlStrRef>
          </c:cat>
          <c:val>
            <c:numRef>
              <c:f>APD!$H$2:$H$49</c:f>
              <c:numCache>
                <c:formatCode>0.0%</c:formatCode>
                <c:ptCount val="48"/>
                <c:pt idx="0">
                  <c:v>6.8058574445309397E-2</c:v>
                </c:pt>
                <c:pt idx="1">
                  <c:v>8.5598818528765594E-2</c:v>
                </c:pt>
                <c:pt idx="2">
                  <c:v>5.3685231028353701E-2</c:v>
                </c:pt>
                <c:pt idx="3">
                  <c:v>4.1795125462421701E-2</c:v>
                </c:pt>
                <c:pt idx="4">
                  <c:v>4.5073980767127798E-2</c:v>
                </c:pt>
                <c:pt idx="5">
                  <c:v>4.3447085318289301E-2</c:v>
                </c:pt>
                <c:pt idx="6">
                  <c:v>6.3278301658692096E-2</c:v>
                </c:pt>
                <c:pt idx="7">
                  <c:v>7.0369749225635797E-2</c:v>
                </c:pt>
                <c:pt idx="8">
                  <c:v>8.2573938280682796E-2</c:v>
                </c:pt>
                <c:pt idx="9">
                  <c:v>7.6108713905149394E-2</c:v>
                </c:pt>
                <c:pt idx="10">
                  <c:v>9.7731262669594698E-2</c:v>
                </c:pt>
                <c:pt idx="11">
                  <c:v>0.105603505513406</c:v>
                </c:pt>
                <c:pt idx="12">
                  <c:v>9.9394366424830599E-2</c:v>
                </c:pt>
                <c:pt idx="13">
                  <c:v>0.116746571882183</c:v>
                </c:pt>
                <c:pt idx="14">
                  <c:v>0.11833988685013699</c:v>
                </c:pt>
                <c:pt idx="15">
                  <c:v>0.13369325541966001</c:v>
                </c:pt>
                <c:pt idx="16">
                  <c:v>0.12829172144062401</c:v>
                </c:pt>
                <c:pt idx="17">
                  <c:v>0.16503241493596399</c:v>
                </c:pt>
                <c:pt idx="18">
                  <c:v>0.17434667145163801</c:v>
                </c:pt>
                <c:pt idx="19">
                  <c:v>0.14551471334877999</c:v>
                </c:pt>
                <c:pt idx="20">
                  <c:v>0.15085390266950699</c:v>
                </c:pt>
                <c:pt idx="21">
                  <c:v>0.13904044375044899</c:v>
                </c:pt>
                <c:pt idx="22">
                  <c:v>9.89071063672919E-2</c:v>
                </c:pt>
                <c:pt idx="23">
                  <c:v>0.13882594131953099</c:v>
                </c:pt>
                <c:pt idx="24">
                  <c:v>0.180509230341626</c:v>
                </c:pt>
                <c:pt idx="25">
                  <c:v>0.14810021411561899</c:v>
                </c:pt>
                <c:pt idx="26">
                  <c:v>0.14945758069759299</c:v>
                </c:pt>
                <c:pt idx="27">
                  <c:v>0.150482306047583</c:v>
                </c:pt>
                <c:pt idx="28">
                  <c:v>0.186412066582269</c:v>
                </c:pt>
                <c:pt idx="29">
                  <c:v>0.163933248260622</c:v>
                </c:pt>
                <c:pt idx="30">
                  <c:v>0.137838361461044</c:v>
                </c:pt>
                <c:pt idx="31">
                  <c:v>0.16313461143147301</c:v>
                </c:pt>
                <c:pt idx="32">
                  <c:v>0.16573530604394701</c:v>
                </c:pt>
                <c:pt idx="33">
                  <c:v>0.17871093040974201</c:v>
                </c:pt>
                <c:pt idx="34">
                  <c:v>0.124830560761687</c:v>
                </c:pt>
                <c:pt idx="35">
                  <c:v>0.17399379014261401</c:v>
                </c:pt>
                <c:pt idx="36">
                  <c:v>0.25489369224349501</c:v>
                </c:pt>
                <c:pt idx="37">
                  <c:v>0.16991250798361501</c:v>
                </c:pt>
                <c:pt idx="38">
                  <c:v>0.15136258386961601</c:v>
                </c:pt>
                <c:pt idx="39">
                  <c:v>0.123153697210391</c:v>
                </c:pt>
                <c:pt idx="40">
                  <c:v>0.111880956374146</c:v>
                </c:pt>
                <c:pt idx="41">
                  <c:v>8.1191585469107194E-2</c:v>
                </c:pt>
                <c:pt idx="42">
                  <c:v>7.7848641190202197E-2</c:v>
                </c:pt>
                <c:pt idx="43">
                  <c:v>6.6427722523058202E-2</c:v>
                </c:pt>
                <c:pt idx="44">
                  <c:v>8.0833140257471195E-2</c:v>
                </c:pt>
                <c:pt idx="45">
                  <c:v>6.06558932565395E-2</c:v>
                </c:pt>
                <c:pt idx="46">
                  <c:v>6.4218519196141993E-2</c:v>
                </c:pt>
                <c:pt idx="47">
                  <c:v>7.3318233668348998E-2</c:v>
                </c:pt>
              </c:numCache>
            </c:numRef>
          </c:val>
          <c:smooth val="0"/>
          <c:extLst>
            <c:ext xmlns:c16="http://schemas.microsoft.com/office/drawing/2014/chart" uri="{C3380CC4-5D6E-409C-BE32-E72D297353CC}">
              <c16:uniqueId val="{00000001-E6EE-41D1-8598-18CD6E5A21A1}"/>
            </c:ext>
          </c:extLst>
        </c:ser>
        <c:dLbls>
          <c:showLegendKey val="0"/>
          <c:showVal val="0"/>
          <c:showCatName val="0"/>
          <c:showSerName val="0"/>
          <c:showPercent val="0"/>
          <c:showBubbleSize val="0"/>
        </c:dLbls>
        <c:marker val="1"/>
        <c:smooth val="0"/>
        <c:axId val="2116296280"/>
        <c:axId val="2105847912"/>
      </c:lineChart>
      <c:catAx>
        <c:axId val="2107847464"/>
        <c:scaling>
          <c:orientation val="minMax"/>
        </c:scaling>
        <c:delete val="0"/>
        <c:axPos val="b"/>
        <c:numFmt formatCode="General" sourceLinked="1"/>
        <c:majorTickMark val="none"/>
        <c:minorTickMark val="none"/>
        <c:tickLblPos val="nextTo"/>
        <c:spPr>
          <a:noFill/>
          <a:ln w="9525" cap="flat" cmpd="sng" algn="ctr">
            <a:no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5825336"/>
        <c:crosses val="autoZero"/>
        <c:auto val="1"/>
        <c:lblAlgn val="ctr"/>
        <c:lblOffset val="100"/>
        <c:tickLblSkip val="1"/>
        <c:noMultiLvlLbl val="0"/>
      </c:catAx>
      <c:valAx>
        <c:axId val="210582533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Number of APD Employees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7847464"/>
        <c:crosses val="autoZero"/>
        <c:crossBetween val="midCat"/>
      </c:valAx>
      <c:valAx>
        <c:axId val="2105847912"/>
        <c:scaling>
          <c:orientation val="minMax"/>
        </c:scaling>
        <c:delete val="0"/>
        <c:axPos val="r"/>
        <c:title>
          <c:tx>
            <c:rich>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Overtime as % of Payroll</a:t>
                </a:r>
              </a:p>
            </c:rich>
          </c:tx>
          <c:overlay val="0"/>
          <c:spPr>
            <a:solidFill>
              <a:sysClr val="window" lastClr="FFFFFF"/>
            </a:solidFill>
            <a:ln>
              <a:noFill/>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solidFill>
              <a:srgbClr val="403152"/>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296280"/>
        <c:crosses val="max"/>
        <c:crossBetween val="between"/>
      </c:valAx>
      <c:catAx>
        <c:axId val="2116296280"/>
        <c:scaling>
          <c:orientation val="minMax"/>
        </c:scaling>
        <c:delete val="1"/>
        <c:axPos val="b"/>
        <c:numFmt formatCode="General" sourceLinked="1"/>
        <c:majorTickMark val="out"/>
        <c:minorTickMark val="none"/>
        <c:tickLblPos val="nextTo"/>
        <c:crossAx val="210584791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9910479940007"/>
          <c:y val="0.10646214415505754"/>
          <c:w val="0.85106756186726662"/>
          <c:h val="0.58379768153980749"/>
        </c:manualLayout>
      </c:layout>
      <c:barChart>
        <c:barDir val="col"/>
        <c:grouping val="clustered"/>
        <c:varyColors val="0"/>
        <c:ser>
          <c:idx val="0"/>
          <c:order val="0"/>
          <c:spPr>
            <a:solidFill>
              <a:srgbClr val="40315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[1]Sheet1!$A$1:$A$8</c:f>
              <c:strCache>
                <c:ptCount val="8"/>
                <c:pt idx="0">
                  <c:v>0% - 15%</c:v>
                </c:pt>
                <c:pt idx="1">
                  <c:v>15%  - 30%</c:v>
                </c:pt>
                <c:pt idx="2">
                  <c:v>30% - 45%</c:v>
                </c:pt>
                <c:pt idx="3">
                  <c:v>45% - 60%</c:v>
                </c:pt>
                <c:pt idx="4">
                  <c:v>60% - 75%</c:v>
                </c:pt>
                <c:pt idx="5">
                  <c:v>75% - 90%</c:v>
                </c:pt>
                <c:pt idx="6">
                  <c:v>90% - 105%</c:v>
                </c:pt>
                <c:pt idx="7">
                  <c:v>105% - 120%</c:v>
                </c:pt>
              </c:strCache>
            </c:strRef>
          </c:cat>
          <c:val>
            <c:numRef>
              <c:f>[1]Sheet1!$B$1:$B$8</c:f>
              <c:numCache>
                <c:formatCode>General</c:formatCode>
                <c:ptCount val="8"/>
                <c:pt idx="0">
                  <c:v>88</c:v>
                </c:pt>
                <c:pt idx="1">
                  <c:v>40</c:v>
                </c:pt>
                <c:pt idx="2">
                  <c:v>35</c:v>
                </c:pt>
                <c:pt idx="3">
                  <c:v>27</c:v>
                </c:pt>
                <c:pt idx="4">
                  <c:v>25</c:v>
                </c:pt>
                <c:pt idx="5">
                  <c:v>6</c:v>
                </c:pt>
                <c:pt idx="6">
                  <c:v>5</c:v>
                </c:pt>
                <c:pt idx="7">
                  <c:v>1</c:v>
                </c:pt>
              </c:numCache>
            </c:numRef>
          </c:val>
          <c:extLst>
            <c:ext xmlns:c16="http://schemas.microsoft.com/office/drawing/2014/chart" uri="{C3380CC4-5D6E-409C-BE32-E72D297353CC}">
              <c16:uniqueId val="{00000000-306D-4EB9-952D-0CD5474BFA35}"/>
            </c:ext>
          </c:extLst>
        </c:ser>
        <c:dLbls>
          <c:showLegendKey val="0"/>
          <c:showVal val="0"/>
          <c:showCatName val="0"/>
          <c:showSerName val="0"/>
          <c:showPercent val="0"/>
          <c:showBubbleSize val="0"/>
        </c:dLbls>
        <c:gapWidth val="125"/>
        <c:overlap val="-27"/>
        <c:axId val="2116799704"/>
        <c:axId val="2108486968"/>
      </c:barChart>
      <c:catAx>
        <c:axId val="2116799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8486968"/>
        <c:crosses val="autoZero"/>
        <c:auto val="1"/>
        <c:lblAlgn val="ctr"/>
        <c:lblOffset val="100"/>
        <c:noMultiLvlLbl val="0"/>
      </c:catAx>
      <c:valAx>
        <c:axId val="2108486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Number of Sergeants</a:t>
                </a:r>
              </a:p>
            </c:rich>
          </c:tx>
          <c:layout>
            <c:manualLayout>
              <c:xMode val="edge"/>
              <c:yMode val="edge"/>
              <c:x val="1.9345238095238096E-2"/>
              <c:y val="0.1610262953241955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799704"/>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1">
                <a:lumMod val="65000"/>
              </a:schemeClr>
            </a:solidFill>
            <a:ln>
              <a:noFill/>
            </a:ln>
            <a:effectLst/>
          </c:spPr>
          <c:invertIfNegative val="0"/>
          <c:cat>
            <c:multiLvlStrRef>
              <c:f>AFR!$A$2:$B$49</c:f>
              <c:multiLvlStrCache>
                <c:ptCount val="48"/>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lvl>
                <c:lvl>
                  <c:pt idx="0">
                    <c:v>2015</c:v>
                  </c:pt>
                  <c:pt idx="12">
                    <c:v>2016</c:v>
                  </c:pt>
                  <c:pt idx="24">
                    <c:v>2017</c:v>
                  </c:pt>
                  <c:pt idx="36">
                    <c:v>2018</c:v>
                  </c:pt>
                </c:lvl>
              </c:multiLvlStrCache>
            </c:multiLvlStrRef>
          </c:cat>
          <c:val>
            <c:numRef>
              <c:f>AFR!$E$2:$E$49</c:f>
              <c:numCache>
                <c:formatCode>General</c:formatCode>
                <c:ptCount val="48"/>
                <c:pt idx="0">
                  <c:v>966</c:v>
                </c:pt>
                <c:pt idx="1">
                  <c:v>1019</c:v>
                </c:pt>
                <c:pt idx="2">
                  <c:v>1015</c:v>
                </c:pt>
                <c:pt idx="3">
                  <c:v>1013</c:v>
                </c:pt>
                <c:pt idx="4">
                  <c:v>1009</c:v>
                </c:pt>
                <c:pt idx="5">
                  <c:v>994</c:v>
                </c:pt>
                <c:pt idx="6">
                  <c:v>985</c:v>
                </c:pt>
                <c:pt idx="7">
                  <c:v>969</c:v>
                </c:pt>
                <c:pt idx="8">
                  <c:v>965</c:v>
                </c:pt>
                <c:pt idx="9">
                  <c:v>992</c:v>
                </c:pt>
                <c:pt idx="10">
                  <c:v>983</c:v>
                </c:pt>
                <c:pt idx="11">
                  <c:v>984</c:v>
                </c:pt>
                <c:pt idx="12">
                  <c:v>977</c:v>
                </c:pt>
                <c:pt idx="13">
                  <c:v>961</c:v>
                </c:pt>
                <c:pt idx="14">
                  <c:v>955</c:v>
                </c:pt>
                <c:pt idx="15">
                  <c:v>944</c:v>
                </c:pt>
                <c:pt idx="16">
                  <c:v>937</c:v>
                </c:pt>
                <c:pt idx="17">
                  <c:v>940</c:v>
                </c:pt>
                <c:pt idx="18">
                  <c:v>934</c:v>
                </c:pt>
                <c:pt idx="19">
                  <c:v>936</c:v>
                </c:pt>
                <c:pt idx="20">
                  <c:v>927</c:v>
                </c:pt>
                <c:pt idx="21">
                  <c:v>924</c:v>
                </c:pt>
                <c:pt idx="22">
                  <c:v>941</c:v>
                </c:pt>
                <c:pt idx="23">
                  <c:v>920</c:v>
                </c:pt>
                <c:pt idx="24">
                  <c:v>915</c:v>
                </c:pt>
                <c:pt idx="25">
                  <c:v>909</c:v>
                </c:pt>
                <c:pt idx="26">
                  <c:v>910</c:v>
                </c:pt>
                <c:pt idx="27">
                  <c:v>938</c:v>
                </c:pt>
                <c:pt idx="28">
                  <c:v>935</c:v>
                </c:pt>
                <c:pt idx="29">
                  <c:v>920</c:v>
                </c:pt>
                <c:pt idx="30">
                  <c:v>910</c:v>
                </c:pt>
                <c:pt idx="31">
                  <c:v>904</c:v>
                </c:pt>
                <c:pt idx="32">
                  <c:v>898</c:v>
                </c:pt>
                <c:pt idx="33">
                  <c:v>898</c:v>
                </c:pt>
                <c:pt idx="34">
                  <c:v>906</c:v>
                </c:pt>
                <c:pt idx="35">
                  <c:v>899</c:v>
                </c:pt>
                <c:pt idx="36">
                  <c:v>892</c:v>
                </c:pt>
                <c:pt idx="37">
                  <c:v>886</c:v>
                </c:pt>
                <c:pt idx="38">
                  <c:v>878</c:v>
                </c:pt>
                <c:pt idx="39">
                  <c:v>872</c:v>
                </c:pt>
                <c:pt idx="40">
                  <c:v>874</c:v>
                </c:pt>
                <c:pt idx="41">
                  <c:v>868</c:v>
                </c:pt>
                <c:pt idx="42">
                  <c:v>879</c:v>
                </c:pt>
                <c:pt idx="43">
                  <c:v>877</c:v>
                </c:pt>
                <c:pt idx="44">
                  <c:v>959</c:v>
                </c:pt>
                <c:pt idx="45">
                  <c:v>997</c:v>
                </c:pt>
                <c:pt idx="46">
                  <c:v>981</c:v>
                </c:pt>
                <c:pt idx="47">
                  <c:v>970</c:v>
                </c:pt>
              </c:numCache>
            </c:numRef>
          </c:val>
          <c:extLst>
            <c:ext xmlns:c16="http://schemas.microsoft.com/office/drawing/2014/chart" uri="{C3380CC4-5D6E-409C-BE32-E72D297353CC}">
              <c16:uniqueId val="{00000000-CA09-4434-8419-39B224F86F6D}"/>
            </c:ext>
          </c:extLst>
        </c:ser>
        <c:dLbls>
          <c:showLegendKey val="0"/>
          <c:showVal val="0"/>
          <c:showCatName val="0"/>
          <c:showSerName val="0"/>
          <c:showPercent val="0"/>
          <c:showBubbleSize val="0"/>
        </c:dLbls>
        <c:gapWidth val="219"/>
        <c:overlap val="-27"/>
        <c:axId val="2118328872"/>
        <c:axId val="2126627304"/>
      </c:barChart>
      <c:lineChart>
        <c:grouping val="standard"/>
        <c:varyColors val="0"/>
        <c:ser>
          <c:idx val="1"/>
          <c:order val="1"/>
          <c:spPr>
            <a:ln w="28575" cap="rnd">
              <a:solidFill>
                <a:srgbClr val="403152"/>
              </a:solidFill>
              <a:round/>
            </a:ln>
            <a:effectLst/>
          </c:spPr>
          <c:marker>
            <c:symbol val="none"/>
          </c:marker>
          <c:val>
            <c:numRef>
              <c:f>AFR!$H$2:$H$49</c:f>
              <c:numCache>
                <c:formatCode>0.0%</c:formatCode>
                <c:ptCount val="48"/>
                <c:pt idx="0">
                  <c:v>0.12772461048896999</c:v>
                </c:pt>
                <c:pt idx="1">
                  <c:v>9.0224974771782804E-2</c:v>
                </c:pt>
                <c:pt idx="2">
                  <c:v>9.9144770467547702E-2</c:v>
                </c:pt>
                <c:pt idx="3">
                  <c:v>0.10075451244315201</c:v>
                </c:pt>
                <c:pt idx="4">
                  <c:v>0.11281910943517801</c:v>
                </c:pt>
                <c:pt idx="5">
                  <c:v>0.11575874586635999</c:v>
                </c:pt>
                <c:pt idx="6">
                  <c:v>0.17733402291938799</c:v>
                </c:pt>
                <c:pt idx="7">
                  <c:v>0.12261180110717</c:v>
                </c:pt>
                <c:pt idx="8">
                  <c:v>0.138927829961842</c:v>
                </c:pt>
                <c:pt idx="9">
                  <c:v>0.14595863306964901</c:v>
                </c:pt>
                <c:pt idx="10">
                  <c:v>0.14410717431042899</c:v>
                </c:pt>
                <c:pt idx="11">
                  <c:v>0.160741234588682</c:v>
                </c:pt>
                <c:pt idx="12">
                  <c:v>0.15641822813227901</c:v>
                </c:pt>
                <c:pt idx="13">
                  <c:v>0.12653161708882901</c:v>
                </c:pt>
                <c:pt idx="14">
                  <c:v>0.116732181284273</c:v>
                </c:pt>
                <c:pt idx="15">
                  <c:v>0.14099127649696899</c:v>
                </c:pt>
                <c:pt idx="16">
                  <c:v>0.13871740151755901</c:v>
                </c:pt>
                <c:pt idx="17">
                  <c:v>0.19454693563009601</c:v>
                </c:pt>
                <c:pt idx="18">
                  <c:v>0.178772295355481</c:v>
                </c:pt>
                <c:pt idx="19">
                  <c:v>0.16292041215563799</c:v>
                </c:pt>
                <c:pt idx="20">
                  <c:v>0.16126731479194301</c:v>
                </c:pt>
                <c:pt idx="21">
                  <c:v>0.145297858941283</c:v>
                </c:pt>
                <c:pt idx="22">
                  <c:v>0.11926026839573001</c:v>
                </c:pt>
                <c:pt idx="23">
                  <c:v>0.15988959506397499</c:v>
                </c:pt>
                <c:pt idx="24">
                  <c:v>0.16947969074946201</c:v>
                </c:pt>
                <c:pt idx="25">
                  <c:v>0.134555172845718</c:v>
                </c:pt>
                <c:pt idx="26">
                  <c:v>0.156266469988254</c:v>
                </c:pt>
                <c:pt idx="27">
                  <c:v>0.164320235558714</c:v>
                </c:pt>
                <c:pt idx="28">
                  <c:v>0.21440196187579</c:v>
                </c:pt>
                <c:pt idx="29">
                  <c:v>0.168519674881904</c:v>
                </c:pt>
                <c:pt idx="30">
                  <c:v>0.18394918313304001</c:v>
                </c:pt>
                <c:pt idx="31">
                  <c:v>0.19011334026503501</c:v>
                </c:pt>
                <c:pt idx="32">
                  <c:v>0.21869731836551201</c:v>
                </c:pt>
                <c:pt idx="33">
                  <c:v>0.18947372594036699</c:v>
                </c:pt>
                <c:pt idx="34">
                  <c:v>0.14823828352774199</c:v>
                </c:pt>
                <c:pt idx="35">
                  <c:v>0.17978365985392999</c:v>
                </c:pt>
                <c:pt idx="36">
                  <c:v>0.18775102038654101</c:v>
                </c:pt>
                <c:pt idx="37">
                  <c:v>0.171352076286691</c:v>
                </c:pt>
                <c:pt idx="38">
                  <c:v>0.189720381476359</c:v>
                </c:pt>
                <c:pt idx="39">
                  <c:v>0.182366063569217</c:v>
                </c:pt>
                <c:pt idx="40">
                  <c:v>0.22615789197279099</c:v>
                </c:pt>
                <c:pt idx="41">
                  <c:v>0.16611929859886501</c:v>
                </c:pt>
                <c:pt idx="42">
                  <c:v>0.19039575776509701</c:v>
                </c:pt>
                <c:pt idx="43">
                  <c:v>0.161599518332428</c:v>
                </c:pt>
                <c:pt idx="44">
                  <c:v>0.197040117995157</c:v>
                </c:pt>
                <c:pt idx="45">
                  <c:v>0.141877709201469</c:v>
                </c:pt>
                <c:pt idx="46">
                  <c:v>0.227901108307272</c:v>
                </c:pt>
                <c:pt idx="47">
                  <c:v>0.19868679744334999</c:v>
                </c:pt>
              </c:numCache>
            </c:numRef>
          </c:val>
          <c:smooth val="0"/>
          <c:extLst>
            <c:ext xmlns:c16="http://schemas.microsoft.com/office/drawing/2014/chart" uri="{C3380CC4-5D6E-409C-BE32-E72D297353CC}">
              <c16:uniqueId val="{00000001-CA09-4434-8419-39B224F86F6D}"/>
            </c:ext>
          </c:extLst>
        </c:ser>
        <c:dLbls>
          <c:showLegendKey val="0"/>
          <c:showVal val="0"/>
          <c:showCatName val="0"/>
          <c:showSerName val="0"/>
          <c:showPercent val="0"/>
          <c:showBubbleSize val="0"/>
        </c:dLbls>
        <c:marker val="1"/>
        <c:smooth val="0"/>
        <c:axId val="2126646312"/>
        <c:axId val="2118562744"/>
      </c:lineChart>
      <c:catAx>
        <c:axId val="211832887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26627304"/>
        <c:crosses val="autoZero"/>
        <c:auto val="1"/>
        <c:lblAlgn val="ctr"/>
        <c:lblOffset val="100"/>
        <c:tickLblSkip val="1"/>
        <c:noMultiLvlLbl val="0"/>
      </c:catAx>
      <c:valAx>
        <c:axId val="2126627304"/>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r>
                  <a:rPr lang="en-US" sz="1400" dirty="0">
                    <a:solidFill>
                      <a:schemeClr val="bg1">
                        <a:lumMod val="65000"/>
                      </a:schemeClr>
                    </a:solidFill>
                    <a:latin typeface="Arial" panose="020B0604020202020204" pitchFamily="34" charset="0"/>
                    <a:cs typeface="Arial" panose="020B0604020202020204" pitchFamily="34" charset="0"/>
                  </a:rPr>
                  <a:t>Number of AFR Employees</a:t>
                </a:r>
              </a:p>
            </c:rich>
          </c:tx>
          <c:layout>
            <c:manualLayout>
              <c:xMode val="edge"/>
              <c:yMode val="edge"/>
              <c:x val="9.8039215686274508E-3"/>
              <c:y val="0.1363392802643855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crossAx val="2118328872"/>
        <c:crosses val="autoZero"/>
        <c:crossBetween val="midCat"/>
      </c:valAx>
      <c:valAx>
        <c:axId val="2118562744"/>
        <c:scaling>
          <c:orientation val="minMax"/>
          <c:max val="0.3"/>
        </c:scaling>
        <c:delete val="0"/>
        <c:axPos val="r"/>
        <c:title>
          <c:tx>
            <c:rich>
              <a:bodyPr rot="5400000" spcFirstLastPara="1" vertOverflow="ellipsis" wrap="square" anchor="ctr" anchorCtr="1"/>
              <a:lstStyle/>
              <a:p>
                <a:pPr>
                  <a:defRPr sz="1400" b="0"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r>
                  <a:rPr lang="en-US" sz="1400">
                    <a:solidFill>
                      <a:schemeClr val="bg1">
                        <a:lumMod val="50000"/>
                      </a:schemeClr>
                    </a:solidFill>
                    <a:latin typeface="Arial" panose="020B0604020202020204" pitchFamily="34" charset="0"/>
                    <a:cs typeface="Arial" panose="020B0604020202020204" pitchFamily="34" charset="0"/>
                  </a:rPr>
                  <a:t>Overtime as % of Payroll</a:t>
                </a:r>
              </a:p>
            </c:rich>
          </c:tx>
          <c:layout>
            <c:manualLayout>
              <c:xMode val="edge"/>
              <c:yMode val="edge"/>
              <c:x val="0.96878718285214349"/>
              <c:y val="0.19262800483272924"/>
            </c:manualLayout>
          </c:layout>
          <c:overlay val="0"/>
          <c:spPr>
            <a:noFill/>
            <a:ln>
              <a:noFill/>
            </a:ln>
            <a:effectLst/>
          </c:spPr>
          <c:txPr>
            <a:bodyPr rot="5400000" spcFirstLastPara="1" vertOverflow="ellipsis" wrap="square" anchor="ctr" anchorCtr="1"/>
            <a:lstStyle/>
            <a:p>
              <a:pPr>
                <a:defRPr sz="1400" b="0"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403152"/>
                </a:solidFill>
                <a:latin typeface="Arial" panose="020B0604020202020204" pitchFamily="34" charset="0"/>
                <a:ea typeface="+mn-ea"/>
                <a:cs typeface="Arial" panose="020B0604020202020204" pitchFamily="34" charset="0"/>
              </a:defRPr>
            </a:pPr>
            <a:endParaRPr lang="en-US"/>
          </a:p>
        </c:txPr>
        <c:crossAx val="2126646312"/>
        <c:crosses val="max"/>
        <c:crossBetween val="between"/>
      </c:valAx>
      <c:catAx>
        <c:axId val="2126646312"/>
        <c:scaling>
          <c:orientation val="minMax"/>
        </c:scaling>
        <c:delete val="1"/>
        <c:axPos val="b"/>
        <c:majorTickMark val="out"/>
        <c:minorTickMark val="none"/>
        <c:tickLblPos val="nextTo"/>
        <c:crossAx val="211856274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sz="quarter" idx="1"/>
          </p:nvPr>
        </p:nvSpPr>
        <p:spPr>
          <a:xfrm>
            <a:off x="3927776" y="0"/>
            <a:ext cx="3004820" cy="461010"/>
          </a:xfrm>
          <a:prstGeom prst="rect">
            <a:avLst/>
          </a:prstGeom>
        </p:spPr>
        <p:txBody>
          <a:bodyPr vert="horz" lIns="92299" tIns="46149" rIns="92299" bIns="46149" rtlCol="0"/>
          <a:lstStyle>
            <a:lvl1pPr algn="r">
              <a:defRPr sz="1200"/>
            </a:lvl1pPr>
          </a:lstStyle>
          <a:p>
            <a:fld id="{F7CCA336-F38F-48AF-B7F9-B9E4E1B6716F}" type="datetimeFigureOut">
              <a:rPr lang="en-US" smtClean="0"/>
              <a:t>2/26/2019</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299" tIns="46149" rIns="92299" bIns="46149" rtlCol="0" anchor="b"/>
          <a:lstStyle>
            <a:lvl1pPr algn="r">
              <a:defRPr sz="1200"/>
            </a:lvl1pPr>
          </a:lstStyle>
          <a:p>
            <a:fld id="{ECD3C73A-29C0-45F4-BB5C-187D0C3506F0}" type="slidenum">
              <a:rPr lang="en-US" smtClean="0"/>
              <a:t>‹#›</a:t>
            </a:fld>
            <a:endParaRPr lang="en-US" dirty="0"/>
          </a:p>
        </p:txBody>
      </p:sp>
    </p:spTree>
    <p:extLst>
      <p:ext uri="{BB962C8B-B14F-4D97-AF65-F5344CB8AC3E}">
        <p14:creationId xmlns:p14="http://schemas.microsoft.com/office/powerpoint/2010/main" val="369195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299" tIns="46149" rIns="92299" bIns="46149" rtlCol="0"/>
          <a:lstStyle>
            <a:lvl1pPr algn="r">
              <a:defRPr sz="1200"/>
            </a:lvl1pPr>
          </a:lstStyle>
          <a:p>
            <a:fld id="{4E3F1D8E-6436-45A5-8040-394B62323B81}" type="datetimeFigureOut">
              <a:rPr lang="en-US" smtClean="0"/>
              <a:t>2/26/2019</a:t>
            </a:fld>
            <a:endParaRPr lang="en-US" dirty="0"/>
          </a:p>
        </p:txBody>
      </p:sp>
      <p:sp>
        <p:nvSpPr>
          <p:cNvPr id="4" name="Slide Image Placeholder 3"/>
          <p:cNvSpPr>
            <a:spLocks noGrp="1" noRot="1" noChangeAspect="1"/>
          </p:cNvSpPr>
          <p:nvPr>
            <p:ph type="sldImg" idx="2"/>
          </p:nvPr>
        </p:nvSpPr>
        <p:spPr>
          <a:xfrm>
            <a:off x="393700" y="692150"/>
            <a:ext cx="6146800" cy="3457575"/>
          </a:xfrm>
          <a:prstGeom prst="rect">
            <a:avLst/>
          </a:prstGeom>
          <a:noFill/>
          <a:ln w="12700">
            <a:solidFill>
              <a:prstClr val="black"/>
            </a:solidFill>
          </a:ln>
        </p:spPr>
        <p:txBody>
          <a:bodyPr vert="horz" lIns="92299" tIns="46149" rIns="92299" bIns="46149" rtlCol="0" anchor="ctr"/>
          <a:lstStyle/>
          <a:p>
            <a:endParaRPr lang="en-US" dirty="0"/>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299" tIns="46149" rIns="92299" bIns="46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299" tIns="46149" rIns="92299" bIns="46149" rtlCol="0" anchor="b"/>
          <a:lstStyle>
            <a:lvl1pPr algn="r">
              <a:defRPr sz="1200"/>
            </a:lvl1pPr>
          </a:lstStyle>
          <a:p>
            <a:fld id="{74C00671-62EC-409E-8BF3-4318651B76FA}" type="slidenum">
              <a:rPr lang="en-US" smtClean="0"/>
              <a:t>‹#›</a:t>
            </a:fld>
            <a:endParaRPr lang="en-US" dirty="0"/>
          </a:p>
        </p:txBody>
      </p:sp>
    </p:spTree>
    <p:extLst>
      <p:ext uri="{BB962C8B-B14F-4D97-AF65-F5344CB8AC3E}">
        <p14:creationId xmlns:p14="http://schemas.microsoft.com/office/powerpoint/2010/main" val="185560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a:t>
            </a:fld>
            <a:endParaRPr lang="en-US" dirty="0"/>
          </a:p>
        </p:txBody>
      </p:sp>
    </p:spTree>
    <p:extLst>
      <p:ext uri="{BB962C8B-B14F-4D97-AF65-F5344CB8AC3E}">
        <p14:creationId xmlns:p14="http://schemas.microsoft.com/office/powerpoint/2010/main" val="3574732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10</a:t>
            </a:fld>
            <a:endParaRPr lang="en-US" dirty="0"/>
          </a:p>
        </p:txBody>
      </p:sp>
    </p:spTree>
    <p:extLst>
      <p:ext uri="{BB962C8B-B14F-4D97-AF65-F5344CB8AC3E}">
        <p14:creationId xmlns:p14="http://schemas.microsoft.com/office/powerpoint/2010/main" val="3579447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11</a:t>
            </a:fld>
            <a:endParaRPr lang="en-US" dirty="0"/>
          </a:p>
        </p:txBody>
      </p:sp>
    </p:spTree>
    <p:extLst>
      <p:ext uri="{BB962C8B-B14F-4D97-AF65-F5344CB8AC3E}">
        <p14:creationId xmlns:p14="http://schemas.microsoft.com/office/powerpoint/2010/main" val="422275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12</a:t>
            </a:fld>
            <a:endParaRPr lang="en-US" dirty="0"/>
          </a:p>
        </p:txBody>
      </p:sp>
    </p:spTree>
    <p:extLst>
      <p:ext uri="{BB962C8B-B14F-4D97-AF65-F5344CB8AC3E}">
        <p14:creationId xmlns:p14="http://schemas.microsoft.com/office/powerpoint/2010/main" val="57348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13</a:t>
            </a:fld>
            <a:endParaRPr lang="en-US" dirty="0"/>
          </a:p>
        </p:txBody>
      </p:sp>
    </p:spTree>
    <p:extLst>
      <p:ext uri="{BB962C8B-B14F-4D97-AF65-F5344CB8AC3E}">
        <p14:creationId xmlns:p14="http://schemas.microsoft.com/office/powerpoint/2010/main" val="4126665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14</a:t>
            </a:fld>
            <a:endParaRPr lang="en-US" dirty="0"/>
          </a:p>
        </p:txBody>
      </p:sp>
    </p:spTree>
    <p:extLst>
      <p:ext uri="{BB962C8B-B14F-4D97-AF65-F5344CB8AC3E}">
        <p14:creationId xmlns:p14="http://schemas.microsoft.com/office/powerpoint/2010/main" val="980459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15</a:t>
            </a:fld>
            <a:endParaRPr lang="en-US" dirty="0"/>
          </a:p>
        </p:txBody>
      </p:sp>
    </p:spTree>
    <p:extLst>
      <p:ext uri="{BB962C8B-B14F-4D97-AF65-F5344CB8AC3E}">
        <p14:creationId xmlns:p14="http://schemas.microsoft.com/office/powerpoint/2010/main" val="368420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16</a:t>
            </a:fld>
            <a:endParaRPr lang="en-US" dirty="0"/>
          </a:p>
        </p:txBody>
      </p:sp>
    </p:spTree>
    <p:extLst>
      <p:ext uri="{BB962C8B-B14F-4D97-AF65-F5344CB8AC3E}">
        <p14:creationId xmlns:p14="http://schemas.microsoft.com/office/powerpoint/2010/main" val="2402147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17</a:t>
            </a:fld>
            <a:endParaRPr lang="en-US" dirty="0"/>
          </a:p>
        </p:txBody>
      </p:sp>
    </p:spTree>
    <p:extLst>
      <p:ext uri="{BB962C8B-B14F-4D97-AF65-F5344CB8AC3E}">
        <p14:creationId xmlns:p14="http://schemas.microsoft.com/office/powerpoint/2010/main" val="390828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18</a:t>
            </a:fld>
            <a:endParaRPr lang="en-US" dirty="0"/>
          </a:p>
        </p:txBody>
      </p:sp>
    </p:spTree>
    <p:extLst>
      <p:ext uri="{BB962C8B-B14F-4D97-AF65-F5344CB8AC3E}">
        <p14:creationId xmlns:p14="http://schemas.microsoft.com/office/powerpoint/2010/main" val="2304893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19</a:t>
            </a:fld>
            <a:endParaRPr lang="en-US" dirty="0"/>
          </a:p>
        </p:txBody>
      </p:sp>
    </p:spTree>
    <p:extLst>
      <p:ext uri="{BB962C8B-B14F-4D97-AF65-F5344CB8AC3E}">
        <p14:creationId xmlns:p14="http://schemas.microsoft.com/office/powerpoint/2010/main" val="151005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a:t>
            </a:fld>
            <a:endParaRPr lang="en-US" dirty="0"/>
          </a:p>
        </p:txBody>
      </p:sp>
    </p:spTree>
    <p:extLst>
      <p:ext uri="{BB962C8B-B14F-4D97-AF65-F5344CB8AC3E}">
        <p14:creationId xmlns:p14="http://schemas.microsoft.com/office/powerpoint/2010/main" val="515558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20</a:t>
            </a:fld>
            <a:endParaRPr lang="en-US" dirty="0"/>
          </a:p>
        </p:txBody>
      </p:sp>
    </p:spTree>
    <p:extLst>
      <p:ext uri="{BB962C8B-B14F-4D97-AF65-F5344CB8AC3E}">
        <p14:creationId xmlns:p14="http://schemas.microsoft.com/office/powerpoint/2010/main" val="3956979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21</a:t>
            </a:fld>
            <a:endParaRPr lang="en-US" dirty="0"/>
          </a:p>
        </p:txBody>
      </p:sp>
    </p:spTree>
    <p:extLst>
      <p:ext uri="{BB962C8B-B14F-4D97-AF65-F5344CB8AC3E}">
        <p14:creationId xmlns:p14="http://schemas.microsoft.com/office/powerpoint/2010/main" val="2608363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22</a:t>
            </a:fld>
            <a:endParaRPr lang="en-US" dirty="0"/>
          </a:p>
        </p:txBody>
      </p:sp>
    </p:spTree>
    <p:extLst>
      <p:ext uri="{BB962C8B-B14F-4D97-AF65-F5344CB8AC3E}">
        <p14:creationId xmlns:p14="http://schemas.microsoft.com/office/powerpoint/2010/main" val="239093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3</a:t>
            </a:fld>
            <a:endParaRPr lang="en-US" dirty="0"/>
          </a:p>
        </p:txBody>
      </p:sp>
    </p:spTree>
    <p:extLst>
      <p:ext uri="{BB962C8B-B14F-4D97-AF65-F5344CB8AC3E}">
        <p14:creationId xmlns:p14="http://schemas.microsoft.com/office/powerpoint/2010/main" val="2001489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4</a:t>
            </a:fld>
            <a:endParaRPr lang="en-US" dirty="0"/>
          </a:p>
        </p:txBody>
      </p:sp>
    </p:spTree>
    <p:extLst>
      <p:ext uri="{BB962C8B-B14F-4D97-AF65-F5344CB8AC3E}">
        <p14:creationId xmlns:p14="http://schemas.microsoft.com/office/powerpoint/2010/main" val="266349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5</a:t>
            </a:fld>
            <a:endParaRPr lang="en-US" dirty="0"/>
          </a:p>
        </p:txBody>
      </p:sp>
    </p:spTree>
    <p:extLst>
      <p:ext uri="{BB962C8B-B14F-4D97-AF65-F5344CB8AC3E}">
        <p14:creationId xmlns:p14="http://schemas.microsoft.com/office/powerpoint/2010/main" val="51484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6</a:t>
            </a:fld>
            <a:endParaRPr lang="en-US" dirty="0"/>
          </a:p>
        </p:txBody>
      </p:sp>
    </p:spTree>
    <p:extLst>
      <p:ext uri="{BB962C8B-B14F-4D97-AF65-F5344CB8AC3E}">
        <p14:creationId xmlns:p14="http://schemas.microsoft.com/office/powerpoint/2010/main" val="383184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7</a:t>
            </a:fld>
            <a:endParaRPr lang="en-US" dirty="0"/>
          </a:p>
        </p:txBody>
      </p:sp>
    </p:spTree>
    <p:extLst>
      <p:ext uri="{BB962C8B-B14F-4D97-AF65-F5344CB8AC3E}">
        <p14:creationId xmlns:p14="http://schemas.microsoft.com/office/powerpoint/2010/main" val="222235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8</a:t>
            </a:fld>
            <a:endParaRPr lang="en-US" dirty="0"/>
          </a:p>
        </p:txBody>
      </p:sp>
    </p:spTree>
    <p:extLst>
      <p:ext uri="{BB962C8B-B14F-4D97-AF65-F5344CB8AC3E}">
        <p14:creationId xmlns:p14="http://schemas.microsoft.com/office/powerpoint/2010/main" val="3085943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9</a:t>
            </a:fld>
            <a:endParaRPr lang="en-US" dirty="0"/>
          </a:p>
        </p:txBody>
      </p:sp>
    </p:spTree>
    <p:extLst>
      <p:ext uri="{BB962C8B-B14F-4D97-AF65-F5344CB8AC3E}">
        <p14:creationId xmlns:p14="http://schemas.microsoft.com/office/powerpoint/2010/main" val="2433357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8" name="Slide Number Placeholder 7"/>
          <p:cNvSpPr>
            <a:spLocks noGrp="1"/>
          </p:cNvSpPr>
          <p:nvPr>
            <p:ph type="sldNum" sz="quarter" idx="11"/>
          </p:nvPr>
        </p:nvSpPr>
        <p:spPr/>
        <p:txBody>
          <a:bodyPr/>
          <a:lstStyle>
            <a:lvl1pPr>
              <a:defRPr/>
            </a:lvl1pPr>
          </a:lstStyle>
          <a:p>
            <a:fld id="{950B8DA1-CCC7-4673-86B2-00DEA040D3C7}" type="slidenum">
              <a:rPr lang="en-US" smtClean="0"/>
              <a:pPr/>
              <a:t>‹#›</a:t>
            </a:fld>
            <a:endParaRPr lang="en-US" dirty="0"/>
          </a:p>
        </p:txBody>
      </p:sp>
      <p:sp>
        <p:nvSpPr>
          <p:cNvPr id="9" name="Footer Placeholder 8"/>
          <p:cNvSpPr>
            <a:spLocks noGrp="1"/>
          </p:cNvSpPr>
          <p:nvPr>
            <p:ph type="ftr" sz="quarter" idx="12"/>
          </p:nvPr>
        </p:nvSpPr>
        <p:spPr>
          <a:xfrm>
            <a:off x="939657" y="6356351"/>
            <a:ext cx="3797300" cy="365125"/>
          </a:xfr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9F5BB5-242C-488C-ACC0-5E807DDA99C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F4AF30-94D3-4CA0-BBB0-AD4A5FDE4FD6}" type="slidenum">
              <a:rPr lang="en-US" smtClean="0"/>
              <a:t>‹#›</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987F4B9-072B-4C97-8F77-67621F56A04E}" type="datetimeFigureOut">
              <a:rPr lang="en-US" smtClean="0"/>
              <a:t>2/26/2019</a:t>
            </a:fld>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F4AF30-94D3-4CA0-BBB0-AD4A5FDE4F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546204"/>
            <a:ext cx="7772400" cy="1219200"/>
          </a:xfrm>
        </p:spPr>
        <p:txBody>
          <a:bodyPr/>
          <a:lstStyle/>
          <a:p>
            <a:r>
              <a:rPr lang="en-US" sz="4000" dirty="0">
                <a:solidFill>
                  <a:srgbClr val="500050"/>
                </a:solidFill>
                <a:latin typeface="Arial" panose="020B0604020202020204" pitchFamily="34" charset="0"/>
                <a:cs typeface="Arial" panose="020B0604020202020204" pitchFamily="34" charset="0"/>
              </a:rPr>
              <a:t>Citywide Overtime</a:t>
            </a:r>
          </a:p>
        </p:txBody>
      </p:sp>
      <p:sp>
        <p:nvSpPr>
          <p:cNvPr id="3" name="Subtitle 2"/>
          <p:cNvSpPr>
            <a:spLocks noGrp="1"/>
          </p:cNvSpPr>
          <p:nvPr>
            <p:ph type="subTitle" idx="1"/>
          </p:nvPr>
        </p:nvSpPr>
        <p:spPr>
          <a:xfrm>
            <a:off x="1066800" y="5334000"/>
            <a:ext cx="6400800" cy="1219200"/>
          </a:xfrm>
        </p:spPr>
        <p:txBody>
          <a:bodyPr>
            <a:normAutofit fontScale="62500" lnSpcReduction="20000"/>
          </a:bodyPr>
          <a:lstStyle/>
          <a:p>
            <a:pPr algn="l"/>
            <a:r>
              <a:rPr lang="en-US" b="1" dirty="0">
                <a:solidFill>
                  <a:schemeClr val="bg1">
                    <a:lumMod val="50000"/>
                  </a:schemeClr>
                </a:solidFill>
                <a:latin typeface="Arial" panose="020B0604020202020204" pitchFamily="34" charset="0"/>
                <a:cs typeface="Arial" panose="020B0604020202020204" pitchFamily="34" charset="0"/>
              </a:rPr>
              <a:t>Amanda Noble, City Auditor</a:t>
            </a:r>
          </a:p>
          <a:p>
            <a:pPr algn="l"/>
            <a:r>
              <a:rPr lang="en-US" b="1" dirty="0">
                <a:solidFill>
                  <a:schemeClr val="bg1">
                    <a:lumMod val="50000"/>
                  </a:schemeClr>
                </a:solidFill>
                <a:latin typeface="Arial" panose="020B0604020202020204" pitchFamily="34" charset="0"/>
                <a:cs typeface="Arial" panose="020B0604020202020204" pitchFamily="34" charset="0"/>
              </a:rPr>
              <a:t>Stephanie Jackson, Deputy City Auditor</a:t>
            </a:r>
          </a:p>
          <a:p>
            <a:pPr algn="l"/>
            <a:r>
              <a:rPr lang="en-US" b="1" dirty="0">
                <a:solidFill>
                  <a:schemeClr val="bg1">
                    <a:lumMod val="50000"/>
                  </a:schemeClr>
                </a:solidFill>
                <a:latin typeface="Arial" panose="020B0604020202020204" pitchFamily="34" charset="0"/>
                <a:cs typeface="Arial" panose="020B0604020202020204" pitchFamily="34" charset="0"/>
              </a:rPr>
              <a:t>Diana Lynn, Audit Manager</a:t>
            </a:r>
          </a:p>
          <a:p>
            <a:pPr algn="l"/>
            <a:r>
              <a:rPr lang="en-US" b="1" dirty="0">
                <a:solidFill>
                  <a:schemeClr val="bg1">
                    <a:lumMod val="50000"/>
                  </a:schemeClr>
                </a:solidFill>
                <a:latin typeface="Arial" panose="020B0604020202020204" pitchFamily="34" charset="0"/>
                <a:cs typeface="Arial" panose="020B0604020202020204" pitchFamily="34" charset="0"/>
              </a:rPr>
              <a:t>Micheal Jones, Senior Performance Auditor</a:t>
            </a:r>
          </a:p>
          <a:p>
            <a:pPr algn="l"/>
            <a:r>
              <a:rPr lang="en-US" b="1" dirty="0">
                <a:solidFill>
                  <a:schemeClr val="bg1">
                    <a:lumMod val="50000"/>
                  </a:schemeClr>
                </a:solidFill>
                <a:latin typeface="Arial" panose="020B0604020202020204" pitchFamily="34" charset="0"/>
                <a:cs typeface="Arial" panose="020B0604020202020204" pitchFamily="34" charset="0"/>
              </a:rPr>
              <a:t>February 27, 2019</a:t>
            </a:r>
          </a:p>
          <a:p>
            <a:endParaRPr lang="en-US" dirty="0"/>
          </a:p>
        </p:txBody>
      </p:sp>
      <p:pic>
        <p:nvPicPr>
          <p:cNvPr id="4" name="Picture 3">
            <a:extLst>
              <a:ext uri="{FF2B5EF4-FFF2-40B4-BE49-F238E27FC236}">
                <a16:creationId xmlns:a16="http://schemas.microsoft.com/office/drawing/2014/main" id="{BB9BBC2C-0FE7-457D-8AF2-7DE34C001546}"/>
              </a:ext>
            </a:extLst>
          </p:cNvPr>
          <p:cNvPicPr>
            <a:picLocks noChangeAspect="1"/>
          </p:cNvPicPr>
          <p:nvPr/>
        </p:nvPicPr>
        <p:blipFill rotWithShape="1">
          <a:blip r:embed="rId3"/>
          <a:srcRect l="26666" t="45209" r="27500" b="36260"/>
          <a:stretch/>
        </p:blipFill>
        <p:spPr>
          <a:xfrm>
            <a:off x="0" y="0"/>
            <a:ext cx="12192000" cy="1676400"/>
          </a:xfrm>
          <a:prstGeom prst="rect">
            <a:avLst/>
          </a:prstGeom>
        </p:spPr>
      </p:pic>
    </p:spTree>
    <p:extLst>
      <p:ext uri="{BB962C8B-B14F-4D97-AF65-F5344CB8AC3E}">
        <p14:creationId xmlns:p14="http://schemas.microsoft.com/office/powerpoint/2010/main" val="398998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891EE-D24E-4D00-80D6-6305562051ED}"/>
              </a:ext>
            </a:extLst>
          </p:cNvPr>
          <p:cNvSpPr>
            <a:spLocks noGrp="1"/>
          </p:cNvSpPr>
          <p:nvPr>
            <p:ph type="title"/>
          </p:nvPr>
        </p:nvSpPr>
        <p:spPr>
          <a:xfrm>
            <a:off x="0" y="0"/>
            <a:ext cx="12192000" cy="14478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Police Overtime Dropped After February 2018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While Staffing Continued to Decline</a:t>
            </a:r>
          </a:p>
        </p:txBody>
      </p:sp>
      <p:graphicFrame>
        <p:nvGraphicFramePr>
          <p:cNvPr id="3" name="Chart 2">
            <a:extLst>
              <a:ext uri="{FF2B5EF4-FFF2-40B4-BE49-F238E27FC236}">
                <a16:creationId xmlns:a16="http://schemas.microsoft.com/office/drawing/2014/main" id="{79478C31-32D9-411E-B945-89589C637225}"/>
              </a:ext>
            </a:extLst>
          </p:cNvPr>
          <p:cNvGraphicFramePr/>
          <p:nvPr>
            <p:extLst>
              <p:ext uri="{D42A27DB-BD31-4B8C-83A1-F6EECF244321}">
                <p14:modId xmlns:p14="http://schemas.microsoft.com/office/powerpoint/2010/main" val="3263964003"/>
              </p:ext>
            </p:extLst>
          </p:nvPr>
        </p:nvGraphicFramePr>
        <p:xfrm>
          <a:off x="495300" y="1600200"/>
          <a:ext cx="11201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67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7FD4-DD96-4D81-9E33-CF82F1E07ECB}"/>
              </a:ext>
            </a:extLst>
          </p:cNvPr>
          <p:cNvSpPr>
            <a:spLocks noGrp="1"/>
          </p:cNvSpPr>
          <p:nvPr>
            <p:ph type="title"/>
          </p:nvPr>
        </p:nvSpPr>
        <p:spPr>
          <a:xfrm>
            <a:off x="0" y="0"/>
            <a:ext cx="12192000" cy="16764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61% of Sergeants Earned More Than 15%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of Their Annual Salary in Overtime in 2017</a:t>
            </a:r>
          </a:p>
        </p:txBody>
      </p:sp>
      <p:graphicFrame>
        <p:nvGraphicFramePr>
          <p:cNvPr id="3" name="Chart 2">
            <a:extLst>
              <a:ext uri="{FF2B5EF4-FFF2-40B4-BE49-F238E27FC236}">
                <a16:creationId xmlns:a16="http://schemas.microsoft.com/office/drawing/2014/main" id="{F36ACB4F-8AC5-4DEF-BACA-B1C18BBC7EAF}"/>
              </a:ext>
            </a:extLst>
          </p:cNvPr>
          <p:cNvGraphicFramePr/>
          <p:nvPr>
            <p:extLst>
              <p:ext uri="{D42A27DB-BD31-4B8C-83A1-F6EECF244321}">
                <p14:modId xmlns:p14="http://schemas.microsoft.com/office/powerpoint/2010/main" val="3232187097"/>
              </p:ext>
            </p:extLst>
          </p:nvPr>
        </p:nvGraphicFramePr>
        <p:xfrm>
          <a:off x="1828800" y="1676400"/>
          <a:ext cx="8534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076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320E-D5FA-42BB-BC0F-6825CCDC53B7}"/>
              </a:ext>
            </a:extLst>
          </p:cNvPr>
          <p:cNvSpPr>
            <a:spLocks noGrp="1"/>
          </p:cNvSpPr>
          <p:nvPr>
            <p:ph type="title"/>
          </p:nvPr>
        </p:nvSpPr>
        <p:spPr>
          <a:xfrm>
            <a:off x="0" y="0"/>
            <a:ext cx="12192000" cy="14478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Overtime Increased as the Fire Department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Lost Employees</a:t>
            </a:r>
          </a:p>
        </p:txBody>
      </p:sp>
      <p:graphicFrame>
        <p:nvGraphicFramePr>
          <p:cNvPr id="3" name="Chart 2">
            <a:extLst>
              <a:ext uri="{FF2B5EF4-FFF2-40B4-BE49-F238E27FC236}">
                <a16:creationId xmlns:a16="http://schemas.microsoft.com/office/drawing/2014/main" id="{63F73E15-3434-4A8F-88F9-14DBBEF443F3}"/>
              </a:ext>
            </a:extLst>
          </p:cNvPr>
          <p:cNvGraphicFramePr/>
          <p:nvPr>
            <p:extLst>
              <p:ext uri="{D42A27DB-BD31-4B8C-83A1-F6EECF244321}">
                <p14:modId xmlns:p14="http://schemas.microsoft.com/office/powerpoint/2010/main" val="3774364862"/>
              </p:ext>
            </p:extLst>
          </p:nvPr>
        </p:nvGraphicFramePr>
        <p:xfrm>
          <a:off x="533400" y="1600200"/>
          <a:ext cx="11125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0632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01BF1-55A2-4344-8151-3BCA7B73E624}"/>
              </a:ext>
            </a:extLst>
          </p:cNvPr>
          <p:cNvSpPr>
            <a:spLocks noGrp="1"/>
          </p:cNvSpPr>
          <p:nvPr>
            <p:ph type="title"/>
          </p:nvPr>
        </p:nvSpPr>
        <p:spPr>
          <a:xfrm>
            <a:off x="0" y="0"/>
            <a:ext cx="12192000" cy="1219200"/>
          </a:xfrm>
        </p:spPr>
        <p:txBody>
          <a:bodyPr/>
          <a:lstStyle/>
          <a:p>
            <a:r>
              <a:rPr lang="en-US" sz="4000" dirty="0">
                <a:solidFill>
                  <a:srgbClr val="660066"/>
                </a:solidFill>
                <a:latin typeface="Arial" panose="020B0604020202020204" pitchFamily="34" charset="0"/>
                <a:cs typeface="Arial" panose="020B0604020202020204" pitchFamily="34" charset="0"/>
              </a:rPr>
              <a:t>FLSA Inconsistencies Are Costly</a:t>
            </a:r>
            <a:endParaRPr lang="en-US" dirty="0"/>
          </a:p>
        </p:txBody>
      </p:sp>
      <p:sp>
        <p:nvSpPr>
          <p:cNvPr id="3" name="Content Placeholder 2">
            <a:extLst>
              <a:ext uri="{FF2B5EF4-FFF2-40B4-BE49-F238E27FC236}">
                <a16:creationId xmlns:a16="http://schemas.microsoft.com/office/drawing/2014/main" id="{34E82E3E-CB3C-403C-823E-DCB53A0D07E9}"/>
              </a:ext>
            </a:extLst>
          </p:cNvPr>
          <p:cNvSpPr>
            <a:spLocks noGrp="1"/>
          </p:cNvSpPr>
          <p:nvPr>
            <p:ph idx="1"/>
          </p:nvPr>
        </p:nvSpPr>
        <p:spPr/>
        <p:txBody>
          <a:bodyPr>
            <a:normAutofit/>
          </a:bodyPr>
          <a:lstStyle/>
          <a:p>
            <a:pPr>
              <a:lnSpc>
                <a:spcPct val="90000"/>
              </a:lnSpc>
              <a:spcAft>
                <a:spcPts val="600"/>
              </a:spcAft>
            </a:pPr>
            <a:r>
              <a:rPr lang="en-US" b="1" dirty="0">
                <a:latin typeface="Arial" panose="020B0604020202020204" pitchFamily="34" charset="0"/>
                <a:cs typeface="Arial" panose="020B0604020202020204" pitchFamily="34" charset="0"/>
              </a:rPr>
              <a:t>FLSA statuses were incorrect for some employees</a:t>
            </a:r>
          </a:p>
          <a:p>
            <a:pPr lvl="1"/>
            <a:r>
              <a:rPr lang="en-US" sz="2400" dirty="0">
                <a:latin typeface="Arial" panose="020B0604020202020204" pitchFamily="34" charset="0"/>
                <a:cs typeface="Arial" panose="020B0604020202020204" pitchFamily="34" charset="0"/>
              </a:rPr>
              <a:t>24 employees were incorrectly classified as exempt, in violation of FLSA</a:t>
            </a:r>
          </a:p>
          <a:p>
            <a:pPr lvl="1"/>
            <a:r>
              <a:rPr lang="en-US" sz="2400" dirty="0">
                <a:latin typeface="Arial" panose="020B0604020202020204" pitchFamily="34" charset="0"/>
                <a:cs typeface="Arial" panose="020B0604020202020204" pitchFamily="34" charset="0"/>
              </a:rPr>
              <a:t>120 employees were incorrectly classified as non-exempt; earning $926,000 in overtime in 2017</a:t>
            </a:r>
          </a:p>
          <a:p>
            <a:pPr lvl="1"/>
            <a:endParaRPr lang="en-US" sz="2400" dirty="0"/>
          </a:p>
          <a:p>
            <a:pPr>
              <a:lnSpc>
                <a:spcPct val="90000"/>
              </a:lnSpc>
              <a:spcAft>
                <a:spcPts val="600"/>
              </a:spcAft>
            </a:pPr>
            <a:r>
              <a:rPr lang="en-US" b="1" dirty="0">
                <a:latin typeface="Arial" panose="020B0604020202020204" pitchFamily="34" charset="0"/>
                <a:cs typeface="Arial" panose="020B0604020202020204" pitchFamily="34" charset="0"/>
              </a:rPr>
              <a:t>APD pays more generously than FLSA requires</a:t>
            </a:r>
          </a:p>
          <a:p>
            <a:pPr lvl="1">
              <a:lnSpc>
                <a:spcPct val="90000"/>
              </a:lnSpc>
              <a:spcAft>
                <a:spcPts val="600"/>
              </a:spcAft>
            </a:pPr>
            <a:r>
              <a:rPr lang="en-US" sz="2400" dirty="0">
                <a:latin typeface="Arial" panose="020B0604020202020204" pitchFamily="34" charset="0"/>
                <a:cs typeface="Arial" panose="020B0604020202020204" pitchFamily="34" charset="0"/>
              </a:rPr>
              <a:t>Paid time off counted as hours worked</a:t>
            </a:r>
          </a:p>
          <a:p>
            <a:pPr lvl="1">
              <a:lnSpc>
                <a:spcPct val="90000"/>
              </a:lnSpc>
              <a:spcAft>
                <a:spcPts val="600"/>
              </a:spcAft>
            </a:pPr>
            <a:r>
              <a:rPr lang="en-US" sz="2400" dirty="0">
                <a:latin typeface="Arial" panose="020B0604020202020204" pitchFamily="34" charset="0"/>
                <a:cs typeface="Arial" panose="020B0604020202020204" pitchFamily="34" charset="0"/>
              </a:rPr>
              <a:t>Started accruing after 160 hours worked in a 28-day cycle rather than after 171</a:t>
            </a:r>
          </a:p>
        </p:txBody>
      </p:sp>
    </p:spTree>
    <p:extLst>
      <p:ext uri="{BB962C8B-B14F-4D97-AF65-F5344CB8AC3E}">
        <p14:creationId xmlns:p14="http://schemas.microsoft.com/office/powerpoint/2010/main" val="336846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DCAD-7D6D-43D0-B7F0-EB8C396978B8}"/>
              </a:ext>
            </a:extLst>
          </p:cNvPr>
          <p:cNvSpPr>
            <a:spLocks noGrp="1"/>
          </p:cNvSpPr>
          <p:nvPr>
            <p:ph type="title"/>
          </p:nvPr>
        </p:nvSpPr>
        <p:spPr>
          <a:xfrm>
            <a:off x="0" y="0"/>
            <a:ext cx="12192000" cy="16002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Poor Recordkeeping Makes Overtime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Vulnerable to Abuse</a:t>
            </a:r>
          </a:p>
        </p:txBody>
      </p:sp>
      <p:graphicFrame>
        <p:nvGraphicFramePr>
          <p:cNvPr id="8" name="Table 7">
            <a:extLst>
              <a:ext uri="{FF2B5EF4-FFF2-40B4-BE49-F238E27FC236}">
                <a16:creationId xmlns:a16="http://schemas.microsoft.com/office/drawing/2014/main" id="{417A6C33-2F90-40AE-9D5C-B181291C2A0D}"/>
              </a:ext>
            </a:extLst>
          </p:cNvPr>
          <p:cNvGraphicFramePr>
            <a:graphicFrameLocks noGrp="1"/>
          </p:cNvGraphicFramePr>
          <p:nvPr>
            <p:extLst>
              <p:ext uri="{D42A27DB-BD31-4B8C-83A1-F6EECF244321}">
                <p14:modId xmlns:p14="http://schemas.microsoft.com/office/powerpoint/2010/main" val="1019434982"/>
              </p:ext>
            </p:extLst>
          </p:nvPr>
        </p:nvGraphicFramePr>
        <p:xfrm>
          <a:off x="685800" y="1905000"/>
          <a:ext cx="10667999" cy="4170777"/>
        </p:xfrm>
        <a:graphic>
          <a:graphicData uri="http://schemas.openxmlformats.org/drawingml/2006/table">
            <a:tbl>
              <a:tblPr firstRow="1" firstCol="1" bandRow="1"/>
              <a:tblGrid>
                <a:gridCol w="4471617">
                  <a:extLst>
                    <a:ext uri="{9D8B030D-6E8A-4147-A177-3AD203B41FA5}">
                      <a16:colId xmlns:a16="http://schemas.microsoft.com/office/drawing/2014/main" val="3142866161"/>
                    </a:ext>
                  </a:extLst>
                </a:gridCol>
                <a:gridCol w="2614983">
                  <a:extLst>
                    <a:ext uri="{9D8B030D-6E8A-4147-A177-3AD203B41FA5}">
                      <a16:colId xmlns:a16="http://schemas.microsoft.com/office/drawing/2014/main" val="1645768412"/>
                    </a:ext>
                  </a:extLst>
                </a:gridCol>
                <a:gridCol w="1452058">
                  <a:extLst>
                    <a:ext uri="{9D8B030D-6E8A-4147-A177-3AD203B41FA5}">
                      <a16:colId xmlns:a16="http://schemas.microsoft.com/office/drawing/2014/main" val="1528431217"/>
                    </a:ext>
                  </a:extLst>
                </a:gridCol>
                <a:gridCol w="2129341">
                  <a:extLst>
                    <a:ext uri="{9D8B030D-6E8A-4147-A177-3AD203B41FA5}">
                      <a16:colId xmlns:a16="http://schemas.microsoft.com/office/drawing/2014/main" val="1019826145"/>
                    </a:ext>
                  </a:extLst>
                </a:gridCol>
              </a:tblGrid>
              <a:tr h="1141678">
                <a:tc>
                  <a:txBody>
                    <a:bodyPr/>
                    <a:lstStyle/>
                    <a:p>
                      <a:pPr marL="0" marR="0" algn="ctr">
                        <a:lnSpc>
                          <a:spcPct val="110000"/>
                        </a:lnSpc>
                        <a:spcBef>
                          <a:spcPts val="0"/>
                        </a:spcBef>
                        <a:spcAft>
                          <a:spcPts val="0"/>
                        </a:spcAft>
                      </a:pPr>
                      <a:r>
                        <a:rPr lang="en-US" sz="18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Department</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ctr">
                        <a:lnSpc>
                          <a:spcPct val="110000"/>
                        </a:lnSpc>
                        <a:spcBef>
                          <a:spcPts val="0"/>
                        </a:spcBef>
                        <a:spcAft>
                          <a:spcPts val="0"/>
                        </a:spcAft>
                      </a:pPr>
                      <a:r>
                        <a:rPr lang="en-US" sz="18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OT Hours Supported by Documentation</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ctr">
                        <a:lnSpc>
                          <a:spcPct val="110000"/>
                        </a:lnSpc>
                        <a:spcBef>
                          <a:spcPts val="0"/>
                        </a:spcBef>
                        <a:spcAft>
                          <a:spcPts val="0"/>
                        </a:spcAft>
                      </a:pPr>
                      <a:r>
                        <a:rPr lang="en-US" sz="18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OT Hours in Kronos</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ctr">
                        <a:lnSpc>
                          <a:spcPct val="110000"/>
                        </a:lnSpc>
                        <a:spcBef>
                          <a:spcPts val="0"/>
                        </a:spcBef>
                        <a:spcAft>
                          <a:spcPts val="0"/>
                        </a:spcAft>
                      </a:pPr>
                      <a:r>
                        <a:rPr lang="en-US" sz="18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Percent of Overtime Hours Approved</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extLst>
                  <a:ext uri="{0D108BD9-81ED-4DB2-BD59-A6C34878D82A}">
                    <a16:rowId xmlns:a16="http://schemas.microsoft.com/office/drawing/2014/main" val="2756415615"/>
                  </a:ext>
                </a:extLst>
              </a:tr>
              <a:tr h="446072">
                <a:tc>
                  <a:txBody>
                    <a:bodyPr/>
                    <a:lstStyle/>
                    <a:p>
                      <a:pPr marL="0" marR="0">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Atlanta Police Department</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658.9</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659.3</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99.9%</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2017564284"/>
                  </a:ext>
                </a:extLst>
              </a:tr>
              <a:tr h="446072">
                <a:tc>
                  <a:txBody>
                    <a:bodyPr/>
                    <a:lstStyle/>
                    <a:p>
                      <a:pPr marL="0" marR="0">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Atlanta Fire and Rescue</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368.0</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947.0</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38.9%</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14123337"/>
                  </a:ext>
                </a:extLst>
              </a:tr>
              <a:tr h="446072">
                <a:tc>
                  <a:txBody>
                    <a:bodyPr/>
                    <a:lstStyle/>
                    <a:p>
                      <a:pPr marL="0" marR="0">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Department of Corrections</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529.8</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564.1</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93.9%</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467809576"/>
                  </a:ext>
                </a:extLst>
              </a:tr>
              <a:tr h="246428">
                <a:tc>
                  <a:txBody>
                    <a:bodyPr/>
                    <a:lstStyle/>
                    <a:p>
                      <a:pPr marL="0" marR="0">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Department of Aviation</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59.5</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537.9</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11.1%</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218544677"/>
                  </a:ext>
                </a:extLst>
              </a:tr>
              <a:tr h="446072">
                <a:tc>
                  <a:txBody>
                    <a:bodyPr/>
                    <a:lstStyle/>
                    <a:p>
                      <a:pPr marL="0" marR="0">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Department of Public Works</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354.5</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588.1</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60.3%</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2408542827"/>
                  </a:ext>
                </a:extLst>
              </a:tr>
              <a:tr h="452869">
                <a:tc>
                  <a:txBody>
                    <a:bodyPr/>
                    <a:lstStyle/>
                    <a:p>
                      <a:pPr marL="0" marR="0">
                        <a:lnSpc>
                          <a:spcPct val="110000"/>
                        </a:lnSpc>
                        <a:spcBef>
                          <a:spcPts val="0"/>
                        </a:spcBef>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Department of Watershed Management</a:t>
                      </a:r>
                      <a:endParaRPr lang="en-US"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704.1</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5.7%</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4182797080"/>
                  </a:ext>
                </a:extLst>
              </a:tr>
              <a:tr h="513177">
                <a:tc>
                  <a:txBody>
                    <a:bodyPr/>
                    <a:lstStyle/>
                    <a:p>
                      <a:pPr marL="0" marR="0" algn="r">
                        <a:lnSpc>
                          <a:spcPct val="110000"/>
                        </a:lnSpc>
                        <a:spcBef>
                          <a:spcPts val="0"/>
                        </a:spcBef>
                        <a:spcAft>
                          <a:spcPts val="0"/>
                        </a:spcAft>
                      </a:pPr>
                      <a:r>
                        <a:rPr lang="en-US" sz="1800" b="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Total</a:t>
                      </a:r>
                      <a:endParaRPr lang="en-US" sz="1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r">
                        <a:lnSpc>
                          <a:spcPct val="110000"/>
                        </a:lnSpc>
                        <a:spcBef>
                          <a:spcPts val="0"/>
                        </a:spcBef>
                        <a:spcAft>
                          <a:spcPts val="0"/>
                        </a:spcAft>
                      </a:pPr>
                      <a:r>
                        <a:rPr lang="en-US" sz="1800" b="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2,010.7</a:t>
                      </a:r>
                      <a:endParaRPr lang="en-US" sz="1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r">
                        <a:lnSpc>
                          <a:spcPct val="110000"/>
                        </a:lnSpc>
                        <a:spcBef>
                          <a:spcPts val="0"/>
                        </a:spcBef>
                        <a:spcAft>
                          <a:spcPts val="0"/>
                        </a:spcAft>
                      </a:pPr>
                      <a:r>
                        <a:rPr lang="en-US" sz="1800" b="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4,000.4 </a:t>
                      </a:r>
                      <a:endParaRPr lang="en-US" sz="1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tc>
                  <a:txBody>
                    <a:bodyPr/>
                    <a:lstStyle/>
                    <a:p>
                      <a:pPr marL="0" marR="0" algn="r">
                        <a:lnSpc>
                          <a:spcPct val="110000"/>
                        </a:lnSpc>
                        <a:spcBef>
                          <a:spcPts val="0"/>
                        </a:spcBef>
                        <a:spcAft>
                          <a:spcPts val="0"/>
                        </a:spcAft>
                      </a:pPr>
                      <a:r>
                        <a:rPr lang="en-US" sz="1800" b="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50.3%</a:t>
                      </a:r>
                      <a:endParaRPr lang="en-US" sz="18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rgbClr val="403152"/>
                    </a:solidFill>
                  </a:tcPr>
                </a:tc>
                <a:extLst>
                  <a:ext uri="{0D108BD9-81ED-4DB2-BD59-A6C34878D82A}">
                    <a16:rowId xmlns:a16="http://schemas.microsoft.com/office/drawing/2014/main" val="1539269036"/>
                  </a:ext>
                </a:extLst>
              </a:tr>
            </a:tbl>
          </a:graphicData>
        </a:graphic>
      </p:graphicFrame>
    </p:spTree>
    <p:extLst>
      <p:ext uri="{BB962C8B-B14F-4D97-AF65-F5344CB8AC3E}">
        <p14:creationId xmlns:p14="http://schemas.microsoft.com/office/powerpoint/2010/main" val="90158228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DCAD-7D6D-43D0-B7F0-EB8C396978B8}"/>
              </a:ext>
            </a:extLst>
          </p:cNvPr>
          <p:cNvSpPr>
            <a:spLocks noGrp="1"/>
          </p:cNvSpPr>
          <p:nvPr>
            <p:ph type="title"/>
          </p:nvPr>
        </p:nvSpPr>
        <p:spPr>
          <a:xfrm>
            <a:off x="0" y="0"/>
            <a:ext cx="12192000" cy="16002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Departments Lack Processes to Ensure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Equitable Overtime Allocation</a:t>
            </a:r>
          </a:p>
        </p:txBody>
      </p:sp>
      <p:graphicFrame>
        <p:nvGraphicFramePr>
          <p:cNvPr id="4" name="Table 3">
            <a:extLst>
              <a:ext uri="{FF2B5EF4-FFF2-40B4-BE49-F238E27FC236}">
                <a16:creationId xmlns:a16="http://schemas.microsoft.com/office/drawing/2014/main" id="{180D4450-1808-42EB-87C0-8F0B06B0D4AA}"/>
              </a:ext>
            </a:extLst>
          </p:cNvPr>
          <p:cNvGraphicFramePr>
            <a:graphicFrameLocks noGrp="1"/>
          </p:cNvGraphicFramePr>
          <p:nvPr>
            <p:extLst>
              <p:ext uri="{D42A27DB-BD31-4B8C-83A1-F6EECF244321}">
                <p14:modId xmlns:p14="http://schemas.microsoft.com/office/powerpoint/2010/main" val="1446683031"/>
              </p:ext>
            </p:extLst>
          </p:nvPr>
        </p:nvGraphicFramePr>
        <p:xfrm>
          <a:off x="1600200" y="2209800"/>
          <a:ext cx="8763000" cy="3962402"/>
        </p:xfrm>
        <a:graphic>
          <a:graphicData uri="http://schemas.openxmlformats.org/drawingml/2006/table">
            <a:tbl>
              <a:tblPr firstRow="1" firstCol="1" bandRow="1"/>
              <a:tblGrid>
                <a:gridCol w="3622040">
                  <a:extLst>
                    <a:ext uri="{9D8B030D-6E8A-4147-A177-3AD203B41FA5}">
                      <a16:colId xmlns:a16="http://schemas.microsoft.com/office/drawing/2014/main" val="3768231804"/>
                    </a:ext>
                  </a:extLst>
                </a:gridCol>
                <a:gridCol w="2854960">
                  <a:extLst>
                    <a:ext uri="{9D8B030D-6E8A-4147-A177-3AD203B41FA5}">
                      <a16:colId xmlns:a16="http://schemas.microsoft.com/office/drawing/2014/main" val="2997150838"/>
                    </a:ext>
                  </a:extLst>
                </a:gridCol>
                <a:gridCol w="2286000">
                  <a:extLst>
                    <a:ext uri="{9D8B030D-6E8A-4147-A177-3AD203B41FA5}">
                      <a16:colId xmlns:a16="http://schemas.microsoft.com/office/drawing/2014/main" val="3837996759"/>
                    </a:ext>
                  </a:extLst>
                </a:gridCol>
              </a:tblGrid>
              <a:tr h="818458">
                <a:tc rowSpan="2">
                  <a:txBody>
                    <a:bodyPr/>
                    <a:lstStyle/>
                    <a:p>
                      <a:pPr marL="0" marR="0" algn="ctr">
                        <a:lnSpc>
                          <a:spcPct val="110000"/>
                        </a:lnSpc>
                        <a:spcBef>
                          <a:spcPts val="0"/>
                        </a:spcBef>
                        <a:spcAft>
                          <a:spcPts val="0"/>
                        </a:spcAft>
                      </a:pPr>
                      <a:r>
                        <a:rPr lang="en-US" sz="2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Department</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tc gridSpan="2">
                  <a:txBody>
                    <a:bodyPr/>
                    <a:lstStyle/>
                    <a:p>
                      <a:pPr marL="0" marR="0" algn="ctr">
                        <a:lnSpc>
                          <a:spcPct val="110000"/>
                        </a:lnSpc>
                        <a:spcBef>
                          <a:spcPts val="0"/>
                        </a:spcBef>
                        <a:spcAft>
                          <a:spcPts val="0"/>
                        </a:spcAft>
                      </a:pPr>
                      <a:r>
                        <a:rPr lang="en-US" sz="2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of Employees Averaging More Than 20 Hours of Overtime per Week</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tc hMerge="1">
                  <a:txBody>
                    <a:bodyPr/>
                    <a:lstStyle/>
                    <a:p>
                      <a:endParaRPr lang="en-US"/>
                    </a:p>
                  </a:txBody>
                  <a:tcPr/>
                </a:tc>
                <a:extLst>
                  <a:ext uri="{0D108BD9-81ED-4DB2-BD59-A6C34878D82A}">
                    <a16:rowId xmlns:a16="http://schemas.microsoft.com/office/drawing/2014/main" val="3076330794"/>
                  </a:ext>
                </a:extLst>
              </a:tr>
              <a:tr h="392993">
                <a:tc vMerge="1">
                  <a:txBody>
                    <a:bodyPr/>
                    <a:lstStyle/>
                    <a:p>
                      <a:endParaRPr lang="en-US"/>
                    </a:p>
                  </a:txBody>
                  <a:tcPr/>
                </a:tc>
                <a:tc>
                  <a:txBody>
                    <a:bodyPr/>
                    <a:lstStyle/>
                    <a:p>
                      <a:pPr marL="0" marR="0" algn="ctr">
                        <a:lnSpc>
                          <a:spcPct val="110000"/>
                        </a:lnSpc>
                        <a:spcBef>
                          <a:spcPts val="0"/>
                        </a:spcBef>
                        <a:spcAft>
                          <a:spcPts val="0"/>
                        </a:spcAft>
                      </a:pPr>
                      <a:r>
                        <a:rPr lang="en-US" sz="2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CY16</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tc>
                  <a:txBody>
                    <a:bodyPr/>
                    <a:lstStyle/>
                    <a:p>
                      <a:pPr marL="0" marR="0" algn="ctr">
                        <a:lnSpc>
                          <a:spcPct val="110000"/>
                        </a:lnSpc>
                        <a:spcBef>
                          <a:spcPts val="0"/>
                        </a:spcBef>
                        <a:spcAft>
                          <a:spcPts val="0"/>
                        </a:spcAft>
                      </a:pPr>
                      <a:r>
                        <a:rPr lang="en-US" sz="2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CY17</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extLst>
                  <a:ext uri="{0D108BD9-81ED-4DB2-BD59-A6C34878D82A}">
                    <a16:rowId xmlns:a16="http://schemas.microsoft.com/office/drawing/2014/main" val="1158211218"/>
                  </a:ext>
                </a:extLst>
              </a:tr>
              <a:tr h="392993">
                <a:tc>
                  <a:txBody>
                    <a:bodyPr/>
                    <a:lstStyle/>
                    <a:p>
                      <a:pPr marL="0" marR="0">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Atlanta Fire Rescue</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06423"/>
                  </a:ext>
                </a:extLst>
              </a:tr>
              <a:tr h="392993">
                <a:tc>
                  <a:txBody>
                    <a:bodyPr/>
                    <a:lstStyle/>
                    <a:p>
                      <a:pPr marL="0" marR="0">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Atlanta Police Department</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137130"/>
                  </a:ext>
                </a:extLst>
              </a:tr>
              <a:tr h="392993">
                <a:tc>
                  <a:txBody>
                    <a:bodyPr/>
                    <a:lstStyle/>
                    <a:p>
                      <a:pPr marL="0" marR="0">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Watershed Management</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463492"/>
                  </a:ext>
                </a:extLst>
              </a:tr>
              <a:tr h="392993">
                <a:tc>
                  <a:txBody>
                    <a:bodyPr/>
                    <a:lstStyle/>
                    <a:p>
                      <a:pPr marL="0" marR="0">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Corrections</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578318"/>
                  </a:ext>
                </a:extLst>
              </a:tr>
              <a:tr h="392993">
                <a:tc>
                  <a:txBody>
                    <a:bodyPr/>
                    <a:lstStyle/>
                    <a:p>
                      <a:pPr marL="0" marR="0">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Aviation</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005113"/>
                  </a:ext>
                </a:extLst>
              </a:tr>
              <a:tr h="392993">
                <a:tc>
                  <a:txBody>
                    <a:bodyPr/>
                    <a:lstStyle/>
                    <a:p>
                      <a:pPr marL="0" marR="0">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Public Works</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374664"/>
                  </a:ext>
                </a:extLst>
              </a:tr>
              <a:tr h="392993">
                <a:tc>
                  <a:txBody>
                    <a:bodyPr/>
                    <a:lstStyle/>
                    <a:p>
                      <a:pPr marL="0" marR="0" algn="r">
                        <a:lnSpc>
                          <a:spcPct val="110000"/>
                        </a:lnSpc>
                        <a:spcBef>
                          <a:spcPts val="0"/>
                        </a:spcBef>
                        <a:spcAft>
                          <a:spcPts val="0"/>
                        </a:spcAft>
                      </a:pPr>
                      <a:r>
                        <a:rPr lang="en-US" sz="2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Total</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tc>
                  <a:txBody>
                    <a:bodyPr/>
                    <a:lstStyle/>
                    <a:p>
                      <a:pPr marL="0" marR="0" algn="r">
                        <a:lnSpc>
                          <a:spcPct val="110000"/>
                        </a:lnSpc>
                        <a:spcBef>
                          <a:spcPts val="0"/>
                        </a:spcBef>
                        <a:spcAft>
                          <a:spcPts val="0"/>
                        </a:spcAft>
                      </a:pPr>
                      <a:r>
                        <a:rPr lang="en-US" sz="2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113</a:t>
                      </a:r>
                      <a:endParaRPr lang="en-US" sz="20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tc>
                  <a:txBody>
                    <a:bodyPr/>
                    <a:lstStyle/>
                    <a:p>
                      <a:pPr marL="0" marR="0" algn="r">
                        <a:lnSpc>
                          <a:spcPct val="110000"/>
                        </a:lnSpc>
                        <a:spcBef>
                          <a:spcPts val="0"/>
                        </a:spcBef>
                        <a:spcAft>
                          <a:spcPts val="0"/>
                        </a:spcAft>
                      </a:pPr>
                      <a:r>
                        <a:rPr lang="en-US" sz="2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210</a:t>
                      </a: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3152"/>
                    </a:solidFill>
                  </a:tcPr>
                </a:tc>
                <a:extLst>
                  <a:ext uri="{0D108BD9-81ED-4DB2-BD59-A6C34878D82A}">
                    <a16:rowId xmlns:a16="http://schemas.microsoft.com/office/drawing/2014/main" val="30721732"/>
                  </a:ext>
                </a:extLst>
              </a:tr>
            </a:tbl>
          </a:graphicData>
        </a:graphic>
      </p:graphicFrame>
    </p:spTree>
    <p:extLst>
      <p:ext uri="{BB962C8B-B14F-4D97-AF65-F5344CB8AC3E}">
        <p14:creationId xmlns:p14="http://schemas.microsoft.com/office/powerpoint/2010/main" val="1463668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609600" y="1371600"/>
            <a:ext cx="10972800" cy="4525963"/>
          </a:xfrm>
        </p:spPr>
        <p:txBody>
          <a:bodyPr/>
          <a:lstStyle/>
          <a:p>
            <a:pPr marL="0" indent="0">
              <a:lnSpc>
                <a:spcPct val="90000"/>
              </a:lnSpc>
              <a:spcAft>
                <a:spcPts val="600"/>
              </a:spcAft>
              <a:buNone/>
            </a:pPr>
            <a:r>
              <a:rPr lang="en-US" sz="3200" dirty="0">
                <a:latin typeface="Arial" panose="020B0604020202020204" pitchFamily="34" charset="0"/>
                <a:cs typeface="Arial" panose="020B0604020202020204" pitchFamily="34" charset="0"/>
              </a:rPr>
              <a:t>To continue to reduce and manage overtime expenses, we recommend that the chief operating officer:</a:t>
            </a:r>
          </a:p>
          <a:p>
            <a:pPr marL="514350" indent="-514350">
              <a:lnSpc>
                <a:spcPct val="90000"/>
              </a:lnSpc>
              <a:spcAft>
                <a:spcPts val="600"/>
              </a:spcAft>
              <a:buFont typeface="+mj-lt"/>
              <a:buAutoNum type="arabicPeriod"/>
            </a:pPr>
            <a:r>
              <a:rPr lang="en-US" sz="3200" dirty="0">
                <a:latin typeface="Arial" panose="020B0604020202020204" pitchFamily="34" charset="0"/>
                <a:cs typeface="Arial" panose="020B0604020202020204" pitchFamily="34" charset="0"/>
              </a:rPr>
              <a:t>Enforce the monitoring and reporting of overtime expenses compared to budgeted amounts and require departments to report the information to City Council during their quarterly updates.</a:t>
            </a:r>
          </a:p>
          <a:p>
            <a:endParaRPr lang="en-US" dirty="0"/>
          </a:p>
        </p:txBody>
      </p:sp>
    </p:spTree>
    <p:extLst>
      <p:ext uri="{BB962C8B-B14F-4D97-AF65-F5344CB8AC3E}">
        <p14:creationId xmlns:p14="http://schemas.microsoft.com/office/powerpoint/2010/main" val="2446749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 (cont’d)</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685800" y="1371600"/>
            <a:ext cx="10744200" cy="5029200"/>
          </a:xfrm>
        </p:spPr>
        <p:txBody>
          <a:bodyPr>
            <a:normAutofit lnSpcReduction="10000"/>
          </a:bodyPr>
          <a:lstStyle/>
          <a:p>
            <a:pPr marL="0" indent="0">
              <a:lnSpc>
                <a:spcPct val="90000"/>
              </a:lnSpc>
              <a:spcAft>
                <a:spcPts val="600"/>
              </a:spcAft>
              <a:buNone/>
            </a:pPr>
            <a:r>
              <a:rPr lang="en-US" sz="2700" dirty="0">
                <a:latin typeface="Arial" panose="020B0604020202020204" pitchFamily="34" charset="0"/>
                <a:cs typeface="Arial" panose="020B0604020202020204" pitchFamily="34" charset="0"/>
              </a:rPr>
              <a:t>To continue to reduce and manage overtime expenses and ensure that the city follows federal labor laws and city code regarding overtime administration, we recommend that the police chief:</a:t>
            </a:r>
          </a:p>
          <a:p>
            <a:pPr marL="514350" indent="-514350">
              <a:lnSpc>
                <a:spcPct val="90000"/>
              </a:lnSpc>
              <a:spcAft>
                <a:spcPts val="600"/>
              </a:spcAft>
              <a:buFont typeface="+mj-lt"/>
              <a:buAutoNum type="arabicPeriod" startAt="2"/>
            </a:pPr>
            <a:r>
              <a:rPr lang="en-US" sz="2700" dirty="0">
                <a:latin typeface="Arial" panose="020B0604020202020204" pitchFamily="34" charset="0"/>
                <a:cs typeface="Arial" panose="020B0604020202020204" pitchFamily="34" charset="0"/>
              </a:rPr>
              <a:t>Monitor overtime hours worked by police sergeants and ensure employees comply with current overtime policy and procedures.</a:t>
            </a:r>
          </a:p>
          <a:p>
            <a:pPr marL="514350" indent="-514350">
              <a:lnSpc>
                <a:spcPct val="90000"/>
              </a:lnSpc>
              <a:spcAft>
                <a:spcPts val="600"/>
              </a:spcAft>
              <a:buFont typeface="+mj-lt"/>
              <a:buAutoNum type="arabicPeriod" startAt="2"/>
            </a:pPr>
            <a:r>
              <a:rPr lang="en-US" sz="2700" dirty="0">
                <a:latin typeface="Arial" panose="020B0604020202020204" pitchFamily="34" charset="0"/>
                <a:cs typeface="Arial" panose="020B0604020202020204" pitchFamily="34" charset="0"/>
              </a:rPr>
              <a:t>Enforce the new policy to measure productivity associated with overtime hours approved and earned and manage the use of overtime.</a:t>
            </a:r>
          </a:p>
          <a:p>
            <a:pPr marL="514350" indent="-514350">
              <a:lnSpc>
                <a:spcPct val="90000"/>
              </a:lnSpc>
              <a:spcAft>
                <a:spcPts val="600"/>
              </a:spcAft>
              <a:buFont typeface="+mj-lt"/>
              <a:buAutoNum type="arabicPeriod" startAt="2"/>
            </a:pPr>
            <a:r>
              <a:rPr lang="en-US" sz="2700" dirty="0">
                <a:latin typeface="Arial" panose="020B0604020202020204" pitchFamily="34" charset="0"/>
                <a:cs typeface="Arial" panose="020B0604020202020204" pitchFamily="34" charset="0"/>
              </a:rPr>
              <a:t>Enforce the FLSA and city polices by paying sworn officers for premium overtime after employees has worked 171 hours.  </a:t>
            </a:r>
          </a:p>
          <a:p>
            <a:pPr lvl="1">
              <a:lnSpc>
                <a:spcPct val="90000"/>
              </a:lnSpc>
              <a:spcAft>
                <a:spcPts val="600"/>
              </a:spcAft>
            </a:pPr>
            <a:r>
              <a:rPr lang="en-US" sz="2400" dirty="0">
                <a:latin typeface="Arial" panose="020B0604020202020204" pitchFamily="34" charset="0"/>
                <a:cs typeface="Arial" panose="020B0604020202020204" pitchFamily="34" charset="0"/>
              </a:rPr>
              <a:t>The overtime calculation should not include leave taken as hours worked. </a:t>
            </a:r>
          </a:p>
        </p:txBody>
      </p:sp>
    </p:spTree>
    <p:extLst>
      <p:ext uri="{BB962C8B-B14F-4D97-AF65-F5344CB8AC3E}">
        <p14:creationId xmlns:p14="http://schemas.microsoft.com/office/powerpoint/2010/main" val="341311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 (cont’d)</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533400" y="1371601"/>
            <a:ext cx="11277600" cy="4754564"/>
          </a:xfrm>
        </p:spPr>
        <p:txBody>
          <a:bodyPr>
            <a:normAutofit/>
          </a:bodyPr>
          <a:lstStyle/>
          <a:p>
            <a:pPr marL="0" indent="0">
              <a:buNone/>
            </a:pPr>
            <a:r>
              <a:rPr lang="en-US" sz="3200" dirty="0">
                <a:latin typeface="Arial" panose="020B0604020202020204" pitchFamily="34" charset="0"/>
                <a:cs typeface="Arial" panose="020B0604020202020204" pitchFamily="34" charset="0"/>
              </a:rPr>
              <a:t>To improve transparency and efficiency and ensure that the city follows federal labor laws and city code regarding overtime administration, we recommend the police chief work with human resources and the chief information officer to</a:t>
            </a:r>
            <a:r>
              <a:rPr lang="en-US" sz="3200" dirty="0"/>
              <a:t>:</a:t>
            </a:r>
          </a:p>
          <a:p>
            <a:pPr marL="514350" indent="-514350">
              <a:buFont typeface="+mj-lt"/>
              <a:buAutoNum type="arabicPeriod" startAt="5"/>
            </a:pPr>
            <a:r>
              <a:rPr lang="en-US" sz="3200" dirty="0">
                <a:latin typeface="Arial" panose="020B0604020202020204" pitchFamily="34" charset="0"/>
                <a:cs typeface="Arial" panose="020B0604020202020204" pitchFamily="34" charset="0"/>
              </a:rPr>
              <a:t>Configure work schedules in Kronos and enforce the rules once in place. </a:t>
            </a:r>
          </a:p>
          <a:p>
            <a:pPr marL="0" indent="0">
              <a:lnSpc>
                <a:spcPct val="90000"/>
              </a:lnSpc>
              <a:spcAft>
                <a:spcPts val="600"/>
              </a:spcAft>
              <a:buNone/>
            </a:pP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922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 (cont’d)</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609600" y="1524000"/>
            <a:ext cx="10744200" cy="4525963"/>
          </a:xfrm>
        </p:spPr>
        <p:txBody>
          <a:bodyPr>
            <a:normAutofit/>
          </a:bodyPr>
          <a:lstStyle/>
          <a:p>
            <a:pPr marL="0" indent="0">
              <a:buNone/>
            </a:pPr>
            <a:r>
              <a:rPr lang="en-US" sz="3200" dirty="0">
                <a:latin typeface="Arial" panose="020B0604020202020204" pitchFamily="34" charset="0"/>
                <a:cs typeface="Arial" panose="020B0604020202020204" pitchFamily="34" charset="0"/>
              </a:rPr>
              <a:t>To promote accuracy and ensure that the city follows federal labor laws and city code regarding overtime administration, we recommend that the human resources commissioner:</a:t>
            </a:r>
          </a:p>
          <a:p>
            <a:pPr marL="514350" lvl="0" indent="-514350">
              <a:buFont typeface="+mj-lt"/>
              <a:buAutoNum type="arabicPeriod" startAt="6"/>
            </a:pPr>
            <a:r>
              <a:rPr lang="en-US" sz="3200" dirty="0">
                <a:latin typeface="Arial" panose="020B0604020202020204" pitchFamily="34" charset="0"/>
                <a:cs typeface="Arial" panose="020B0604020202020204" pitchFamily="34" charset="0"/>
              </a:rPr>
              <a:t>Verify that all FLSA statuses are accurate in Oracle according to the job classification table and FLSA requirements.</a:t>
            </a:r>
            <a:endParaRPr lang="en-US" sz="3200" dirty="0"/>
          </a:p>
          <a:p>
            <a:pPr marL="0" indent="0">
              <a:lnSpc>
                <a:spcPct val="90000"/>
              </a:lnSpc>
              <a:spcAft>
                <a:spcPts val="600"/>
              </a:spcAft>
              <a:buNone/>
            </a:pP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176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p>
            <a:r>
              <a:rPr lang="en-US" sz="4000" dirty="0">
                <a:solidFill>
                  <a:srgbClr val="660066"/>
                </a:solidFill>
                <a:latin typeface="Arial" panose="020B0604020202020204" pitchFamily="34" charset="0"/>
                <a:cs typeface="Arial" panose="020B0604020202020204" pitchFamily="34" charset="0"/>
              </a:rPr>
              <a:t>Audit Objectives</a:t>
            </a:r>
          </a:p>
        </p:txBody>
      </p:sp>
      <p:sp>
        <p:nvSpPr>
          <p:cNvPr id="3" name="Content Placeholder 2"/>
          <p:cNvSpPr>
            <a:spLocks noGrp="1"/>
          </p:cNvSpPr>
          <p:nvPr>
            <p:ph idx="1"/>
          </p:nvPr>
        </p:nvSpPr>
        <p:spPr>
          <a:xfrm>
            <a:off x="1143000" y="1143000"/>
            <a:ext cx="9906000" cy="5410200"/>
          </a:xfrm>
        </p:spPr>
        <p:txBody>
          <a:bodyPr>
            <a:normAutofit/>
          </a:bodyPr>
          <a:lstStyle/>
          <a:p>
            <a:pPr>
              <a:spcAft>
                <a:spcPts val="600"/>
              </a:spcAft>
            </a:pPr>
            <a:r>
              <a:rPr lang="en-US" sz="2800" dirty="0">
                <a:latin typeface="Arial" panose="020B0604020202020204" pitchFamily="34" charset="0"/>
                <a:cs typeface="Arial" panose="020B0604020202020204" pitchFamily="34" charset="0"/>
              </a:rPr>
              <a:t>How much does the city spend on overtime and how is overtime expense distributed across departments?</a:t>
            </a:r>
          </a:p>
          <a:p>
            <a:pPr>
              <a:spcAft>
                <a:spcPts val="600"/>
              </a:spcAft>
            </a:pPr>
            <a:r>
              <a:rPr lang="en-US" sz="2800" dirty="0">
                <a:latin typeface="Arial" panose="020B0604020202020204" pitchFamily="34" charset="0"/>
                <a:cs typeface="Arial" panose="020B0604020202020204" pitchFamily="34" charset="0"/>
              </a:rPr>
              <a:t>Does the city comply with FLSA, city code, and departmental policies regarding overtime use and approval of overtime?</a:t>
            </a:r>
          </a:p>
          <a:p>
            <a:pPr>
              <a:spcAft>
                <a:spcPts val="600"/>
              </a:spcAft>
            </a:pPr>
            <a:r>
              <a:rPr lang="en-US" sz="2800" dirty="0">
                <a:latin typeface="Arial" panose="020B0604020202020204" pitchFamily="34" charset="0"/>
                <a:cs typeface="Arial" panose="020B0604020202020204" pitchFamily="34" charset="0"/>
              </a:rPr>
              <a:t>Does the city ensure that eligible employees have an equal opportunity to receive overtime?</a:t>
            </a:r>
          </a:p>
        </p:txBody>
      </p:sp>
    </p:spTree>
    <p:extLst>
      <p:ext uri="{BB962C8B-B14F-4D97-AF65-F5344CB8AC3E}">
        <p14:creationId xmlns:p14="http://schemas.microsoft.com/office/powerpoint/2010/main" val="1895864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 (cont’d)</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685800" y="1447800"/>
            <a:ext cx="10820400" cy="4525963"/>
          </a:xfrm>
        </p:spPr>
        <p:txBody>
          <a:bodyPr>
            <a:normAutofit/>
          </a:bodyPr>
          <a:lstStyle/>
          <a:p>
            <a:pPr marL="0" indent="0">
              <a:lnSpc>
                <a:spcPct val="90000"/>
              </a:lnSpc>
              <a:spcAft>
                <a:spcPts val="600"/>
              </a:spcAft>
              <a:buNone/>
            </a:pPr>
            <a:r>
              <a:rPr lang="en-US" sz="3200" dirty="0">
                <a:latin typeface="Arial" panose="020B0604020202020204" pitchFamily="34" charset="0"/>
                <a:cs typeface="Arial" panose="020B0604020202020204" pitchFamily="34" charset="0"/>
              </a:rPr>
              <a:t>To encourage accuracy and efficiency, while ensuring that the city follows federal labor laws and city code regarding overtime administration, we recommend that the human resources commissioner work with the chief information officer to:</a:t>
            </a:r>
          </a:p>
          <a:p>
            <a:pPr marL="514350" indent="-514350">
              <a:lnSpc>
                <a:spcPct val="90000"/>
              </a:lnSpc>
              <a:spcAft>
                <a:spcPts val="600"/>
              </a:spcAft>
              <a:buFont typeface="+mj-lt"/>
              <a:buAutoNum type="arabicPeriod" startAt="7"/>
            </a:pPr>
            <a:r>
              <a:rPr lang="en-US" sz="3200" dirty="0">
                <a:latin typeface="Arial" panose="020B0604020202020204" pitchFamily="34" charset="0"/>
                <a:cs typeface="Arial" panose="020B0604020202020204" pitchFamily="34" charset="0"/>
              </a:rPr>
              <a:t>Create controls within Oracle to standardize FLSA statuses based on job positions. </a:t>
            </a:r>
          </a:p>
        </p:txBody>
      </p:sp>
    </p:spTree>
    <p:extLst>
      <p:ext uri="{BB962C8B-B14F-4D97-AF65-F5344CB8AC3E}">
        <p14:creationId xmlns:p14="http://schemas.microsoft.com/office/powerpoint/2010/main" val="3027475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E2B4-AF6C-4D09-918F-4C187C70711B}"/>
              </a:ext>
            </a:extLst>
          </p:cNvPr>
          <p:cNvSpPr>
            <a:spLocks noGrp="1"/>
          </p:cNvSpPr>
          <p:nvPr>
            <p:ph type="title"/>
          </p:nvPr>
        </p:nvSpPr>
        <p:spPr>
          <a:xfrm>
            <a:off x="0" y="0"/>
            <a:ext cx="12192000" cy="1143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Recommendations (cont’d)</a:t>
            </a:r>
          </a:p>
        </p:txBody>
      </p:sp>
      <p:sp>
        <p:nvSpPr>
          <p:cNvPr id="3" name="Content Placeholder 2">
            <a:extLst>
              <a:ext uri="{FF2B5EF4-FFF2-40B4-BE49-F238E27FC236}">
                <a16:creationId xmlns:a16="http://schemas.microsoft.com/office/drawing/2014/main" id="{4585450B-28E9-4D56-98CD-74B713506A1C}"/>
              </a:ext>
            </a:extLst>
          </p:cNvPr>
          <p:cNvSpPr>
            <a:spLocks noGrp="1"/>
          </p:cNvSpPr>
          <p:nvPr>
            <p:ph idx="1"/>
          </p:nvPr>
        </p:nvSpPr>
        <p:spPr>
          <a:xfrm>
            <a:off x="685800" y="1371600"/>
            <a:ext cx="10820400" cy="4800599"/>
          </a:xfrm>
        </p:spPr>
        <p:txBody>
          <a:bodyPr>
            <a:normAutofit/>
          </a:bodyPr>
          <a:lstStyle/>
          <a:p>
            <a:pPr marL="0" indent="0">
              <a:lnSpc>
                <a:spcPct val="90000"/>
              </a:lnSpc>
              <a:spcAft>
                <a:spcPts val="600"/>
              </a:spcAft>
              <a:buNone/>
            </a:pPr>
            <a:r>
              <a:rPr lang="en-US" sz="3200" dirty="0">
                <a:latin typeface="Arial" panose="020B0604020202020204" pitchFamily="34" charset="0"/>
                <a:cs typeface="Arial" panose="020B0604020202020204" pitchFamily="34" charset="0"/>
              </a:rPr>
              <a:t>To ensure the city follows city code regarding overtime administration, we recommend that the chief operating officer and the human resources commissioner compel departments to:</a:t>
            </a:r>
          </a:p>
          <a:p>
            <a:pPr marL="514350" indent="-514350">
              <a:lnSpc>
                <a:spcPct val="90000"/>
              </a:lnSpc>
              <a:spcAft>
                <a:spcPts val="600"/>
              </a:spcAft>
              <a:buFont typeface="+mj-lt"/>
              <a:buAutoNum type="arabicPeriod" startAt="8"/>
            </a:pPr>
            <a:r>
              <a:rPr lang="en-US" sz="3200" dirty="0">
                <a:latin typeface="Arial" panose="020B0604020202020204" pitchFamily="34" charset="0"/>
                <a:cs typeface="Arial" panose="020B0604020202020204" pitchFamily="34" charset="0"/>
              </a:rPr>
              <a:t>Maintain documentation to support prior approval and justification of overtime hours</a:t>
            </a:r>
          </a:p>
          <a:p>
            <a:pPr marL="514350" indent="-514350">
              <a:lnSpc>
                <a:spcPct val="90000"/>
              </a:lnSpc>
              <a:spcAft>
                <a:spcPts val="600"/>
              </a:spcAft>
              <a:buFont typeface="+mj-lt"/>
              <a:buAutoNum type="arabicPeriod" startAt="8"/>
            </a:pPr>
            <a:r>
              <a:rPr lang="en-US" sz="3200" dirty="0">
                <a:latin typeface="Arial" panose="020B0604020202020204" pitchFamily="34" charset="0"/>
                <a:cs typeface="Arial" panose="020B0604020202020204" pitchFamily="34" charset="0"/>
              </a:rPr>
              <a:t>Develop and implement transparent processes to ensure employees doing the same work have an equal opportunity for overtime.</a:t>
            </a:r>
          </a:p>
          <a:p>
            <a:pPr marL="0" indent="0">
              <a:lnSpc>
                <a:spcPct val="90000"/>
              </a:lnSpc>
              <a:spcAft>
                <a:spcPts val="600"/>
              </a:spcAft>
              <a:buNone/>
            </a:pP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891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05000"/>
            <a:ext cx="8229600" cy="1600200"/>
          </a:xfrm>
        </p:spPr>
        <p:txBody>
          <a:bodyPr/>
          <a:lstStyle/>
          <a:p>
            <a:r>
              <a:rPr lang="en-US" dirty="0">
                <a:solidFill>
                  <a:srgbClr val="660066"/>
                </a:solidFill>
              </a:rPr>
              <a:t>Questions?</a:t>
            </a:r>
          </a:p>
        </p:txBody>
      </p:sp>
      <p:pic>
        <p:nvPicPr>
          <p:cNvPr id="5" name="Picture 4">
            <a:extLst>
              <a:ext uri="{FF2B5EF4-FFF2-40B4-BE49-F238E27FC236}">
                <a16:creationId xmlns:a16="http://schemas.microsoft.com/office/drawing/2014/main" id="{593B6318-A37A-4908-8899-51D0E38ADFE4}"/>
              </a:ext>
            </a:extLst>
          </p:cNvPr>
          <p:cNvPicPr>
            <a:picLocks noChangeAspect="1"/>
          </p:cNvPicPr>
          <p:nvPr/>
        </p:nvPicPr>
        <p:blipFill rotWithShape="1">
          <a:blip r:embed="rId3"/>
          <a:srcRect l="26666" t="45209" r="27500" b="36260"/>
          <a:stretch/>
        </p:blipFill>
        <p:spPr>
          <a:xfrm>
            <a:off x="0" y="5181600"/>
            <a:ext cx="12192000" cy="1676400"/>
          </a:xfrm>
          <a:prstGeom prst="rect">
            <a:avLst/>
          </a:prstGeom>
        </p:spPr>
      </p:pic>
    </p:spTree>
    <p:extLst>
      <p:ext uri="{BB962C8B-B14F-4D97-AF65-F5344CB8AC3E}">
        <p14:creationId xmlns:p14="http://schemas.microsoft.com/office/powerpoint/2010/main" val="136601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p>
            <a:r>
              <a:rPr lang="en-US" sz="4000" dirty="0">
                <a:solidFill>
                  <a:srgbClr val="660066"/>
                </a:solidFill>
                <a:latin typeface="Arial" panose="020B0604020202020204" pitchFamily="34" charset="0"/>
                <a:cs typeface="Arial" panose="020B0604020202020204" pitchFamily="34" charset="0"/>
              </a:rPr>
              <a:t>Methodology</a:t>
            </a:r>
          </a:p>
        </p:txBody>
      </p:sp>
      <p:sp>
        <p:nvSpPr>
          <p:cNvPr id="3" name="Content Placeholder 2"/>
          <p:cNvSpPr>
            <a:spLocks noGrp="1"/>
          </p:cNvSpPr>
          <p:nvPr>
            <p:ph idx="1"/>
          </p:nvPr>
        </p:nvSpPr>
        <p:spPr>
          <a:xfrm>
            <a:off x="914400" y="1066800"/>
            <a:ext cx="10134600" cy="5486400"/>
          </a:xfrm>
        </p:spPr>
        <p:txBody>
          <a:bodyPr>
            <a:noAutofit/>
          </a:bodyPr>
          <a:lstStyle/>
          <a:p>
            <a:pPr>
              <a:lnSpc>
                <a:spcPct val="110000"/>
              </a:lnSpc>
              <a:spcAft>
                <a:spcPts val="600"/>
              </a:spcAft>
            </a:pPr>
            <a:r>
              <a:rPr lang="en-US" sz="2000" dirty="0">
                <a:latin typeface="Arial" panose="020B0604020202020204" pitchFamily="34" charset="0"/>
                <a:cs typeface="Arial" panose="020B0604020202020204" pitchFamily="34" charset="0"/>
              </a:rPr>
              <a:t>Reviewing federal labor laws, city code, human resources policies and departmental policies, and interviewing staff from the Law Department</a:t>
            </a:r>
          </a:p>
          <a:p>
            <a:pPr>
              <a:lnSpc>
                <a:spcPct val="110000"/>
              </a:lnSpc>
              <a:spcAft>
                <a:spcPts val="600"/>
              </a:spcAft>
            </a:pPr>
            <a:r>
              <a:rPr lang="en-US" sz="2000" dirty="0">
                <a:latin typeface="Arial" panose="020B0604020202020204" pitchFamily="34" charset="0"/>
                <a:cs typeface="Arial" panose="020B0604020202020204" pitchFamily="34" charset="0"/>
              </a:rPr>
              <a:t>Analyzing annual patterns in overtime spending citywide and by department (fiscal years 2013-2018), and by employee (calendar years 2016 and 2017)</a:t>
            </a:r>
          </a:p>
          <a:p>
            <a:pPr>
              <a:lnSpc>
                <a:spcPct val="110000"/>
              </a:lnSpc>
              <a:spcAft>
                <a:spcPts val="600"/>
              </a:spcAft>
            </a:pPr>
            <a:r>
              <a:rPr lang="en-US" sz="2000" dirty="0">
                <a:latin typeface="Arial" panose="020B0604020202020204" pitchFamily="34" charset="0"/>
                <a:cs typeface="Arial" panose="020B0604020202020204" pitchFamily="34" charset="0"/>
              </a:rPr>
              <a:t>Analyzing monthly patterns in overtime spending January 1, 2015, through December 31, 2018</a:t>
            </a:r>
          </a:p>
          <a:p>
            <a:pPr>
              <a:lnSpc>
                <a:spcPct val="110000"/>
              </a:lnSpc>
              <a:spcAft>
                <a:spcPts val="600"/>
              </a:spcAft>
            </a:pPr>
            <a:r>
              <a:rPr lang="en-US" sz="2000" dirty="0">
                <a:latin typeface="Arial" panose="020B0604020202020204" pitchFamily="34" charset="0"/>
                <a:cs typeface="Arial" panose="020B0604020202020204" pitchFamily="34" charset="0"/>
              </a:rPr>
              <a:t>Interviewing staff from the Department of Human Resources and operating departments to understand processes for documenting overtime justification and approval</a:t>
            </a:r>
          </a:p>
          <a:p>
            <a:pPr>
              <a:lnSpc>
                <a:spcPct val="110000"/>
              </a:lnSpc>
              <a:spcAft>
                <a:spcPts val="600"/>
              </a:spcAft>
            </a:pPr>
            <a:r>
              <a:rPr lang="en-US" sz="2000" dirty="0">
                <a:latin typeface="Arial" panose="020B0604020202020204" pitchFamily="34" charset="0"/>
                <a:cs typeface="Arial" panose="020B0604020202020204" pitchFamily="34" charset="0"/>
              </a:rPr>
              <a:t>Reviewing supporting documents for overtime earned in August 2017 for a sample of 30 employees</a:t>
            </a:r>
          </a:p>
          <a:p>
            <a:pPr>
              <a:lnSpc>
                <a:spcPct val="110000"/>
              </a:lnSpc>
              <a:spcAft>
                <a:spcPts val="600"/>
              </a:spcAft>
            </a:pPr>
            <a:r>
              <a:rPr lang="en-US" sz="2000" dirty="0">
                <a:latin typeface="Arial" panose="020B0604020202020204" pitchFamily="34" charset="0"/>
                <a:cs typeface="Arial" panose="020B0604020202020204" pitchFamily="34" charset="0"/>
              </a:rPr>
              <a:t>Comparing budgeted and actual overtime (measured as a percent of personnel costs) to six peer cities</a:t>
            </a:r>
          </a:p>
          <a:p>
            <a:pPr>
              <a:spcAft>
                <a:spcPts val="600"/>
              </a:spcAft>
            </a:pP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54474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06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Findings Overview</a:t>
            </a:r>
          </a:p>
        </p:txBody>
      </p:sp>
      <p:sp>
        <p:nvSpPr>
          <p:cNvPr id="5" name="Content Placeholder 2">
            <a:extLst>
              <a:ext uri="{FF2B5EF4-FFF2-40B4-BE49-F238E27FC236}">
                <a16:creationId xmlns:a16="http://schemas.microsoft.com/office/drawing/2014/main" id="{6B6D0D3C-D3EB-447B-ABC2-1C21A02B1D17}"/>
              </a:ext>
            </a:extLst>
          </p:cNvPr>
          <p:cNvSpPr>
            <a:spLocks noGrp="1"/>
          </p:cNvSpPr>
          <p:nvPr>
            <p:ph idx="1"/>
          </p:nvPr>
        </p:nvSpPr>
        <p:spPr>
          <a:xfrm>
            <a:off x="1293778" y="1371600"/>
            <a:ext cx="9604443" cy="5181600"/>
          </a:xfrm>
        </p:spPr>
        <p:txBody>
          <a:bodyPr>
            <a:normAutofit/>
          </a:bodyPr>
          <a:lstStyle/>
          <a:p>
            <a:pPr>
              <a:lnSpc>
                <a:spcPct val="90000"/>
              </a:lnSpc>
              <a:spcAft>
                <a:spcPts val="600"/>
              </a:spcAft>
            </a:pPr>
            <a:r>
              <a:rPr lang="en-US" sz="2000" b="1" dirty="0">
                <a:latin typeface="Arial" panose="020B0604020202020204" pitchFamily="34" charset="0"/>
                <a:cs typeface="Arial" panose="020B0604020202020204" pitchFamily="34" charset="0"/>
              </a:rPr>
              <a:t>Overtime Spending Was High Compared to Budget and Peer Cities</a:t>
            </a:r>
          </a:p>
          <a:p>
            <a:pPr lvl="1">
              <a:lnSpc>
                <a:spcPct val="90000"/>
              </a:lnSpc>
              <a:spcAft>
                <a:spcPts val="600"/>
              </a:spcAft>
            </a:pPr>
            <a:r>
              <a:rPr lang="en-US" sz="2000" dirty="0">
                <a:latin typeface="Arial" panose="020B0604020202020204" pitchFamily="34" charset="0"/>
                <a:cs typeface="Arial" panose="020B0604020202020204" pitchFamily="34" charset="0"/>
              </a:rPr>
              <a:t>Overall trend inconsistent with special events and position vacancies</a:t>
            </a:r>
          </a:p>
          <a:p>
            <a:pPr lvl="1">
              <a:lnSpc>
                <a:spcPct val="90000"/>
              </a:lnSpc>
              <a:spcAft>
                <a:spcPts val="600"/>
              </a:spcAft>
            </a:pPr>
            <a:r>
              <a:rPr lang="en-US" sz="2000" dirty="0">
                <a:latin typeface="Arial" panose="020B0604020202020204" pitchFamily="34" charset="0"/>
                <a:cs typeface="Arial" panose="020B0604020202020204" pitchFamily="34" charset="0"/>
              </a:rPr>
              <a:t>Recent reductions in police overtime show costs can be managed</a:t>
            </a:r>
          </a:p>
          <a:p>
            <a:pPr>
              <a:lnSpc>
                <a:spcPct val="90000"/>
              </a:lnSpc>
              <a:spcAft>
                <a:spcPts val="600"/>
              </a:spcAft>
            </a:pPr>
            <a:r>
              <a:rPr lang="en-US" sz="2000" b="1" dirty="0">
                <a:latin typeface="Arial" panose="020B0604020202020204" pitchFamily="34" charset="0"/>
                <a:cs typeface="Arial" panose="020B0604020202020204" pitchFamily="34" charset="0"/>
              </a:rPr>
              <a:t>FLSA Inconsistencies Were Costly</a:t>
            </a:r>
          </a:p>
          <a:p>
            <a:pPr lvl="1">
              <a:lnSpc>
                <a:spcPct val="90000"/>
              </a:lnSpc>
              <a:spcAft>
                <a:spcPts val="600"/>
              </a:spcAft>
            </a:pPr>
            <a:r>
              <a:rPr lang="en-US" sz="2000" dirty="0">
                <a:latin typeface="Arial" panose="020B0604020202020204" pitchFamily="34" charset="0"/>
                <a:cs typeface="Arial" panose="020B0604020202020204" pitchFamily="34" charset="0"/>
              </a:rPr>
              <a:t>24 employees were incorrectly classified as exempt, in potential violation of FLSA</a:t>
            </a:r>
          </a:p>
          <a:p>
            <a:pPr lvl="1">
              <a:lnSpc>
                <a:spcPct val="90000"/>
              </a:lnSpc>
              <a:spcAft>
                <a:spcPts val="600"/>
              </a:spcAft>
            </a:pPr>
            <a:r>
              <a:rPr lang="en-US" sz="2000" dirty="0">
                <a:latin typeface="Arial" panose="020B0604020202020204" pitchFamily="34" charset="0"/>
                <a:cs typeface="Arial" panose="020B0604020202020204" pitchFamily="34" charset="0"/>
              </a:rPr>
              <a:t>120 employees were incorrectly classified as non-exempt; earning $926,000 in overtime in 2017</a:t>
            </a:r>
          </a:p>
          <a:p>
            <a:pPr lvl="1">
              <a:lnSpc>
                <a:spcPct val="90000"/>
              </a:lnSpc>
              <a:spcAft>
                <a:spcPts val="600"/>
              </a:spcAft>
            </a:pPr>
            <a:r>
              <a:rPr lang="en-US" sz="2000" dirty="0">
                <a:latin typeface="Arial" panose="020B0604020202020204" pitchFamily="34" charset="0"/>
                <a:cs typeface="Arial" panose="020B0604020202020204" pitchFamily="34" charset="0"/>
              </a:rPr>
              <a:t>APD pays more generously than FLSA requires</a:t>
            </a:r>
          </a:p>
          <a:p>
            <a:pPr>
              <a:lnSpc>
                <a:spcPct val="90000"/>
              </a:lnSpc>
              <a:spcAft>
                <a:spcPts val="600"/>
              </a:spcAft>
            </a:pPr>
            <a:r>
              <a:rPr lang="en-US" sz="2000" b="1" dirty="0">
                <a:latin typeface="Arial" panose="020B0604020202020204" pitchFamily="34" charset="0"/>
                <a:cs typeface="Arial" panose="020B0604020202020204" pitchFamily="34" charset="0"/>
              </a:rPr>
              <a:t>Poor Recordkeeping Makes Overtime Vulnerable to Abuse</a:t>
            </a:r>
          </a:p>
          <a:p>
            <a:pPr lvl="1">
              <a:spcAft>
                <a:spcPts val="600"/>
              </a:spcAft>
            </a:pPr>
            <a:r>
              <a:rPr lang="en-US" sz="2000" dirty="0">
                <a:latin typeface="Arial" panose="020B0604020202020204" pitchFamily="34" charset="0"/>
                <a:cs typeface="Arial" panose="020B0604020202020204" pitchFamily="34" charset="0"/>
              </a:rPr>
              <a:t>Most departments lacked records to show overtime was approved in advance</a:t>
            </a:r>
          </a:p>
          <a:p>
            <a:pPr lvl="1">
              <a:spcAft>
                <a:spcPts val="600"/>
              </a:spcAft>
            </a:pPr>
            <a:r>
              <a:rPr lang="en-US" sz="2000" dirty="0">
                <a:latin typeface="Arial" panose="020B0604020202020204" pitchFamily="34" charset="0"/>
                <a:cs typeface="Arial" panose="020B0604020202020204" pitchFamily="34" charset="0"/>
              </a:rPr>
              <a:t>Departments lack processes to ensure equal opportunity for overtime</a:t>
            </a:r>
          </a:p>
          <a:p>
            <a:pPr lvl="1">
              <a:spcAft>
                <a:spcPts val="600"/>
              </a:spcAft>
            </a:pPr>
            <a:endParaRPr lang="en-US" sz="1800" dirty="0">
              <a:latin typeface="Arial" panose="020B0604020202020204" pitchFamily="34" charset="0"/>
              <a:cs typeface="Arial" panose="020B0604020202020204" pitchFamily="34" charset="0"/>
            </a:endParaRPr>
          </a:p>
          <a:p>
            <a:pPr lvl="1">
              <a:lnSpc>
                <a:spcPct val="90000"/>
              </a:lnSpc>
              <a:spcAft>
                <a:spcPts val="600"/>
              </a:spcAft>
            </a:pPr>
            <a:endParaRPr lang="en-US" sz="1700" dirty="0">
              <a:latin typeface="Arial" panose="020B0604020202020204" pitchFamily="34" charset="0"/>
              <a:cs typeface="Arial" panose="020B0604020202020204" pitchFamily="34" charset="0"/>
            </a:endParaRPr>
          </a:p>
          <a:p>
            <a:endParaRPr lang="en-US" dirty="0"/>
          </a:p>
          <a:p>
            <a:endParaRPr lang="en-US" dirty="0"/>
          </a:p>
          <a:p>
            <a:endParaRPr lang="en-US" dirty="0"/>
          </a:p>
          <a:p>
            <a:endParaRPr lang="en-US" dirty="0"/>
          </a:p>
          <a:p>
            <a:endParaRPr lang="en-US" dirty="0"/>
          </a:p>
          <a:p>
            <a:endParaRPr lang="en-US" sz="3200" dirty="0"/>
          </a:p>
        </p:txBody>
      </p:sp>
    </p:spTree>
    <p:extLst>
      <p:ext uri="{BB962C8B-B14F-4D97-AF65-F5344CB8AC3E}">
        <p14:creationId xmlns:p14="http://schemas.microsoft.com/office/powerpoint/2010/main" val="261435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6C23F-03E0-4B24-B924-C42B86B627CA}"/>
              </a:ext>
            </a:extLst>
          </p:cNvPr>
          <p:cNvSpPr>
            <a:spLocks noGrp="1"/>
          </p:cNvSpPr>
          <p:nvPr>
            <p:ph type="title"/>
          </p:nvPr>
        </p:nvSpPr>
        <p:spPr>
          <a:xfrm>
            <a:off x="0" y="0"/>
            <a:ext cx="12192000" cy="16002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Citywide Overtime Doubled While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Budgeted Amounts Remained Flat</a:t>
            </a:r>
          </a:p>
        </p:txBody>
      </p:sp>
      <p:graphicFrame>
        <p:nvGraphicFramePr>
          <p:cNvPr id="3" name="Chart 2">
            <a:extLst>
              <a:ext uri="{FF2B5EF4-FFF2-40B4-BE49-F238E27FC236}">
                <a16:creationId xmlns:a16="http://schemas.microsoft.com/office/drawing/2014/main" id="{21598E32-4CAD-4F92-9C64-4D77B10B05E0}"/>
              </a:ext>
            </a:extLst>
          </p:cNvPr>
          <p:cNvGraphicFramePr/>
          <p:nvPr>
            <p:extLst>
              <p:ext uri="{D42A27DB-BD31-4B8C-83A1-F6EECF244321}">
                <p14:modId xmlns:p14="http://schemas.microsoft.com/office/powerpoint/2010/main" val="1041027172"/>
              </p:ext>
            </p:extLst>
          </p:nvPr>
        </p:nvGraphicFramePr>
        <p:xfrm>
          <a:off x="1676400" y="1619794"/>
          <a:ext cx="8534400" cy="4952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744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0F4E-7B12-4A4F-9BE1-285A764F1352}"/>
              </a:ext>
            </a:extLst>
          </p:cNvPr>
          <p:cNvSpPr>
            <a:spLocks noGrp="1"/>
          </p:cNvSpPr>
          <p:nvPr>
            <p:ph type="title"/>
          </p:nvPr>
        </p:nvSpPr>
        <p:spPr>
          <a:xfrm>
            <a:off x="0" y="0"/>
            <a:ext cx="12192000" cy="1524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Atlanta and Peer Cities Budgeted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2–6% of Personnel Costs on Overtime</a:t>
            </a:r>
          </a:p>
        </p:txBody>
      </p:sp>
      <p:graphicFrame>
        <p:nvGraphicFramePr>
          <p:cNvPr id="3" name="Chart 2">
            <a:extLst>
              <a:ext uri="{FF2B5EF4-FFF2-40B4-BE49-F238E27FC236}">
                <a16:creationId xmlns:a16="http://schemas.microsoft.com/office/drawing/2014/main" id="{14B95844-47B7-411B-B6FF-1E98F0A28915}"/>
              </a:ext>
            </a:extLst>
          </p:cNvPr>
          <p:cNvGraphicFramePr/>
          <p:nvPr>
            <p:extLst>
              <p:ext uri="{D42A27DB-BD31-4B8C-83A1-F6EECF244321}">
                <p14:modId xmlns:p14="http://schemas.microsoft.com/office/powerpoint/2010/main" val="3979468012"/>
              </p:ext>
            </p:extLst>
          </p:nvPr>
        </p:nvGraphicFramePr>
        <p:xfrm>
          <a:off x="1981200" y="1752600"/>
          <a:ext cx="8229600" cy="4800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391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DCC0E-B752-4931-86B7-57533C90E8CE}"/>
              </a:ext>
            </a:extLst>
          </p:cNvPr>
          <p:cNvSpPr>
            <a:spLocks noGrp="1"/>
          </p:cNvSpPr>
          <p:nvPr>
            <p:ph type="title"/>
          </p:nvPr>
        </p:nvSpPr>
        <p:spPr>
          <a:xfrm>
            <a:off x="0" y="0"/>
            <a:ext cx="12192000" cy="1524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Atlanta’s Overtime Spending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Outpaced Peer Cities </a:t>
            </a:r>
          </a:p>
        </p:txBody>
      </p:sp>
      <p:graphicFrame>
        <p:nvGraphicFramePr>
          <p:cNvPr id="3" name="Chart 2">
            <a:extLst>
              <a:ext uri="{FF2B5EF4-FFF2-40B4-BE49-F238E27FC236}">
                <a16:creationId xmlns:a16="http://schemas.microsoft.com/office/drawing/2014/main" id="{8FDA9A42-A870-4B48-BF17-6F1BF518539E}"/>
              </a:ext>
            </a:extLst>
          </p:cNvPr>
          <p:cNvGraphicFramePr/>
          <p:nvPr>
            <p:extLst>
              <p:ext uri="{D42A27DB-BD31-4B8C-83A1-F6EECF244321}">
                <p14:modId xmlns:p14="http://schemas.microsoft.com/office/powerpoint/2010/main" val="604105919"/>
              </p:ext>
            </p:extLst>
          </p:nvPr>
        </p:nvGraphicFramePr>
        <p:xfrm>
          <a:off x="1981200" y="1752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236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64D2-458B-4BD9-A130-D5E9B3AD22A7}"/>
              </a:ext>
            </a:extLst>
          </p:cNvPr>
          <p:cNvSpPr>
            <a:spLocks noGrp="1"/>
          </p:cNvSpPr>
          <p:nvPr>
            <p:ph type="title"/>
          </p:nvPr>
        </p:nvSpPr>
        <p:spPr>
          <a:xfrm>
            <a:off x="0" y="0"/>
            <a:ext cx="12192000" cy="12192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Public Safety Drove Overtime Increases</a:t>
            </a:r>
          </a:p>
        </p:txBody>
      </p:sp>
      <p:graphicFrame>
        <p:nvGraphicFramePr>
          <p:cNvPr id="3" name="Chart 2">
            <a:extLst>
              <a:ext uri="{FF2B5EF4-FFF2-40B4-BE49-F238E27FC236}">
                <a16:creationId xmlns:a16="http://schemas.microsoft.com/office/drawing/2014/main" id="{00000000-0008-0000-0200-000003000000}"/>
              </a:ext>
            </a:extLst>
          </p:cNvPr>
          <p:cNvGraphicFramePr/>
          <p:nvPr>
            <p:extLst>
              <p:ext uri="{D42A27DB-BD31-4B8C-83A1-F6EECF244321}">
                <p14:modId xmlns:p14="http://schemas.microsoft.com/office/powerpoint/2010/main" val="3371682415"/>
              </p:ext>
            </p:extLst>
          </p:nvPr>
        </p:nvGraphicFramePr>
        <p:xfrm>
          <a:off x="1981200" y="1752600"/>
          <a:ext cx="8229600" cy="4724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523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115E6-F67D-409F-8166-882CFB8280AB}"/>
              </a:ext>
            </a:extLst>
          </p:cNvPr>
          <p:cNvSpPr>
            <a:spLocks noGrp="1"/>
          </p:cNvSpPr>
          <p:nvPr>
            <p:ph type="title"/>
          </p:nvPr>
        </p:nvSpPr>
        <p:spPr>
          <a:xfrm>
            <a:off x="0" y="0"/>
            <a:ext cx="12192000" cy="15240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Citywide Overtime Increased </a:t>
            </a:r>
            <a:br>
              <a:rPr lang="en-US" sz="4000" dirty="0">
                <a:solidFill>
                  <a:srgbClr val="660066"/>
                </a:solidFill>
                <a:latin typeface="Arial" panose="020B0604020202020204" pitchFamily="34" charset="0"/>
                <a:cs typeface="Arial" panose="020B0604020202020204" pitchFamily="34" charset="0"/>
              </a:rPr>
            </a:br>
            <a:r>
              <a:rPr lang="en-US" sz="4000" dirty="0">
                <a:solidFill>
                  <a:srgbClr val="660066"/>
                </a:solidFill>
                <a:latin typeface="Arial" panose="020B0604020202020204" pitchFamily="34" charset="0"/>
                <a:cs typeface="Arial" panose="020B0604020202020204" pitchFamily="34" charset="0"/>
              </a:rPr>
              <a:t>through January 2018</a:t>
            </a:r>
          </a:p>
        </p:txBody>
      </p:sp>
      <p:graphicFrame>
        <p:nvGraphicFramePr>
          <p:cNvPr id="3" name="Chart 2">
            <a:extLst>
              <a:ext uri="{FF2B5EF4-FFF2-40B4-BE49-F238E27FC236}">
                <a16:creationId xmlns:a16="http://schemas.microsoft.com/office/drawing/2014/main" id="{E9099AC7-9DFA-4ABC-BC83-08DFAFEE177E}"/>
              </a:ext>
            </a:extLst>
          </p:cNvPr>
          <p:cNvGraphicFramePr/>
          <p:nvPr>
            <p:extLst>
              <p:ext uri="{D42A27DB-BD31-4B8C-83A1-F6EECF244321}">
                <p14:modId xmlns:p14="http://schemas.microsoft.com/office/powerpoint/2010/main" val="2411372911"/>
              </p:ext>
            </p:extLst>
          </p:nvPr>
        </p:nvGraphicFramePr>
        <p:xfrm>
          <a:off x="457200" y="1295400"/>
          <a:ext cx="112776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404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0</TotalTime>
  <Words>949</Words>
  <Application>Microsoft Office PowerPoint</Application>
  <PresentationFormat>Widescreen</PresentationFormat>
  <Paragraphs>167</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Courier New</vt:lpstr>
      <vt:lpstr>Palatino Linotype</vt:lpstr>
      <vt:lpstr>Trebuchet MS</vt:lpstr>
      <vt:lpstr>Executive</vt:lpstr>
      <vt:lpstr>Citywide Overtime</vt:lpstr>
      <vt:lpstr>Audit Objectives</vt:lpstr>
      <vt:lpstr>Methodology</vt:lpstr>
      <vt:lpstr>Findings Overview</vt:lpstr>
      <vt:lpstr>Citywide Overtime Doubled While  Budgeted Amounts Remained Flat</vt:lpstr>
      <vt:lpstr>Atlanta and Peer Cities Budgeted  2–6% of Personnel Costs on Overtime</vt:lpstr>
      <vt:lpstr>Atlanta’s Overtime Spending  Outpaced Peer Cities </vt:lpstr>
      <vt:lpstr>Public Safety Drove Overtime Increases</vt:lpstr>
      <vt:lpstr>Citywide Overtime Increased  through January 2018</vt:lpstr>
      <vt:lpstr>Police Overtime Dropped After February 2018  While Staffing Continued to Decline</vt:lpstr>
      <vt:lpstr>61% of Sergeants Earned More Than 15%  of Their Annual Salary in Overtime in 2017</vt:lpstr>
      <vt:lpstr>Overtime Increased as the Fire Department  Lost Employees</vt:lpstr>
      <vt:lpstr>FLSA Inconsistencies Are Costly</vt:lpstr>
      <vt:lpstr>Poor Recordkeeping Makes Overtime  Vulnerable to Abuse</vt:lpstr>
      <vt:lpstr>Departments Lack Processes to Ensure  Equitable Overtime Allocation</vt:lpstr>
      <vt:lpstr>Recommendations</vt:lpstr>
      <vt:lpstr>Recommendations (cont’d)</vt:lpstr>
      <vt:lpstr>Recommendations (cont’d)</vt:lpstr>
      <vt:lpstr>Recommendations (cont’d)</vt:lpstr>
      <vt:lpstr>Recommendations (cont’d)</vt:lpstr>
      <vt:lpstr>Recommendations (cont’d)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2018-02-27T21:01:31Z</dcterms:created>
  <dcterms:modified xsi:type="dcterms:W3CDTF">2019-02-26T21:45:06Z</dcterms:modified>
</cp:coreProperties>
</file>