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9">
  <p:sldMasterIdLst>
    <p:sldMasterId id="214748386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75" r:id="rId4"/>
    <p:sldId id="285" r:id="rId5"/>
    <p:sldId id="274" r:id="rId6"/>
    <p:sldId id="284" r:id="rId7"/>
    <p:sldId id="286" r:id="rId8"/>
    <p:sldId id="277" r:id="rId9"/>
    <p:sldId id="278" r:id="rId10"/>
    <p:sldId id="280" r:id="rId11"/>
    <p:sldId id="279" r:id="rId12"/>
    <p:sldId id="282" r:id="rId13"/>
    <p:sldId id="283" r:id="rId14"/>
    <p:sldId id="281" r:id="rId15"/>
    <p:sldId id="264" r:id="rId16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B4A4C8"/>
    <a:srgbClr val="CEC3DB"/>
    <a:srgbClr val="500050"/>
    <a:srgbClr val="660066"/>
    <a:srgbClr val="CCCC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5" autoAdjust="0"/>
    <p:restoredTop sz="65185" autoAdjust="0"/>
  </p:normalViewPr>
  <p:slideViewPr>
    <p:cSldViewPr>
      <p:cViewPr varScale="1">
        <p:scale>
          <a:sx n="68" d="100"/>
          <a:sy n="68" d="100"/>
        </p:scale>
        <p:origin x="154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8E5AC-8804-4376-A200-0D045AF593B0}" type="doc">
      <dgm:prSet loTypeId="urn:microsoft.com/office/officeart/2005/8/layout/vList5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EA23449-A279-4341-B7F6-B5CD258894DD}">
      <dgm:prSet phldrT="[Text]" custT="1"/>
      <dgm:spPr>
        <a:solidFill>
          <a:srgbClr val="403152"/>
        </a:solidFill>
      </dgm:spPr>
      <dgm:t>
        <a:bodyPr/>
        <a:lstStyle/>
        <a:p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Engagement</a:t>
          </a:r>
        </a:p>
      </dgm:t>
    </dgm:pt>
    <dgm:pt modelId="{D421178E-FACD-4056-8A01-C4CA78EBA59B}" type="parTrans" cxnId="{8F5422D2-87EF-4517-99C0-67D2C5014C2F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4762FCB-3F7E-414E-8845-5EE7F9F90C2E}" type="sibTrans" cxnId="{8F5422D2-87EF-4517-99C0-67D2C5014C2F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455F93F-0AE6-436F-A85B-458876F953FA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CAO sends letter to auditee regarding start of audit</a:t>
          </a:r>
        </a:p>
      </dgm:t>
    </dgm:pt>
    <dgm:pt modelId="{DDFBD363-3993-4218-89E7-1D9D7112BDA3}" type="parTrans" cxnId="{49753E86-27F6-4F22-A5EA-34C6DE3E17E4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5941C34-F2EE-450D-92CE-B9E9D2E532E5}" type="sibTrans" cxnId="{49753E86-27F6-4F22-A5EA-34C6DE3E17E4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F4D094-9207-43D9-91B8-4FDE6871DE97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Fieldwork</a:t>
          </a:r>
        </a:p>
      </dgm:t>
    </dgm:pt>
    <dgm:pt modelId="{0782FB71-D99B-43B4-9CCF-60B762399301}" type="parTrans" cxnId="{788F8BDD-A946-4ADB-BA4A-2C6466F02F89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3A85E8D-3A29-49B0-B847-3C326F57DCF0}" type="sibTrans" cxnId="{788F8BDD-A946-4ADB-BA4A-2C6466F02F89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F410A85-018A-4D33-86B4-C20E79CEFFED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 team conducts audit fieldwork; typically includes interviews with auditee management and staff, document reviews, data analyses, site visits and observations</a:t>
          </a:r>
        </a:p>
      </dgm:t>
    </dgm:pt>
    <dgm:pt modelId="{56FE34E8-E328-44CD-A861-E2F11F7E49C3}" type="parTrans" cxnId="{B1EA72DE-13F7-497D-8B36-FFF6120A7265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4229D7-57F8-4E5C-B7A3-55223034966F}" type="sibTrans" cxnId="{B1EA72DE-13F7-497D-8B36-FFF6120A7265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CC5813-6F16-4305-82B2-39F0FF1FEA70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Findings Development and Feedback</a:t>
          </a:r>
        </a:p>
      </dgm:t>
    </dgm:pt>
    <dgm:pt modelId="{4BD9DC82-2CD3-4DFD-8E9A-5EDC4A611BBC}" type="parTrans" cxnId="{FE6487D7-13E0-4B16-9859-61A7E98622D8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8E065F3-3183-483E-8817-AA1329D1C1BC}" type="sibTrans" cxnId="{FE6487D7-13E0-4B16-9859-61A7E98622D8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5702255-7E7F-449A-91F8-2743061B9BDC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 team develops audit findings and briefs auditee management for feedback</a:t>
          </a:r>
        </a:p>
      </dgm:t>
    </dgm:pt>
    <dgm:pt modelId="{D86821B9-3B34-4B22-9772-AD5BB8531C97}" type="parTrans" cxnId="{1ED84FAD-D72B-4473-87F8-C0DB4CADF6DB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D0DCEE2-70F1-4774-82D0-2AC7EC7FD379}" type="sibTrans" cxnId="{1ED84FAD-D72B-4473-87F8-C0DB4CADF6DB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43E89BF-B14B-4C73-A856-6C17A187A119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Report Production and Feedback</a:t>
          </a:r>
        </a:p>
      </dgm:t>
    </dgm:pt>
    <dgm:pt modelId="{57A4BF1E-1B00-4C2E-BA95-5D67EEE9C637}" type="parTrans" cxnId="{25BBDE2E-6FB1-48F6-B62F-A73157D0FEB9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38260E2-C4C9-4EAF-B0F9-6B63CAA52FD8}" type="sibTrans" cxnId="{25BBDE2E-6FB1-48F6-B62F-A73157D0FEB9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8FEFADC-CB40-432E-A845-680C25E33CFF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Public Release and Presentation</a:t>
          </a:r>
        </a:p>
      </dgm:t>
    </dgm:pt>
    <dgm:pt modelId="{AFBB81CF-4DCA-4410-9228-BC8D9569BBB4}" type="parTrans" cxnId="{F6C5CD7D-6ACD-4FBD-8D20-CDE072278800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10CE921-7BF8-4469-AE53-4A577707775A}" type="sibTrans" cxnId="{F6C5CD7D-6ACD-4FBD-8D20-CDE072278800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4008571-B140-4326-BEF9-02C9E4584B49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 team drafts audit report and reviews findings and recommendations with auditee management and leadership</a:t>
          </a:r>
        </a:p>
      </dgm:t>
    </dgm:pt>
    <dgm:pt modelId="{7A52606B-1F3E-4F85-827D-594EC0DB5F54}" type="parTrans" cxnId="{81DDB6DC-1BC2-405A-97DC-30CF0E2A909F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95E780D-25D0-43C2-A76F-2ABF18162287}" type="sibTrans" cxnId="{81DDB6DC-1BC2-405A-97DC-30CF0E2A909F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11A37CD-3B5F-47E7-9E3E-C4E6C8363792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Recommendation Follow-Up</a:t>
          </a:r>
        </a:p>
      </dgm:t>
    </dgm:pt>
    <dgm:pt modelId="{6CC3D2C4-324A-4A61-8440-A33C317EDDA4}" type="parTrans" cxnId="{13449DF4-9255-4D18-8C3D-59A0DC8A2FB1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D2A657B-9A83-4963-8319-1C3282BCB16B}" type="sibTrans" cxnId="{13449DF4-9255-4D18-8C3D-59A0DC8A2FB1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6391746-A857-47B1-B2E4-67E9CA1F4395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CAO, through Audit Committee, publicly releases report and presents in City Council committee of purview</a:t>
          </a:r>
        </a:p>
      </dgm:t>
    </dgm:pt>
    <dgm:pt modelId="{96789C94-C6DE-4431-82F4-464595B7C694}" type="parTrans" cxnId="{97C7B53B-757E-48EE-A78E-CF67EEFCEF39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608020-2462-4A03-97E5-646F9383EB7D}" type="sibTrans" cxnId="{97C7B53B-757E-48EE-A78E-CF67EEFCEF39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30EB637-A7C1-45EC-979A-447B744F6339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114300" lvl="1" indent="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Closeout</a:t>
          </a:r>
        </a:p>
      </dgm:t>
    </dgm:pt>
    <dgm:pt modelId="{3DA3A37D-DCA0-4CB0-AD75-BC52E7D92200}" type="parTrans" cxnId="{EA42538C-C2E6-49C5-8D9A-371B16F13A11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53C9B0-E4EB-4F76-A7EC-407FB54D2621}" type="sibTrans" cxnId="{EA42538C-C2E6-49C5-8D9A-371B16F13A11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F1B5E45-E70D-476E-8A69-9B1EE0331494}">
      <dgm:prSet custT="1"/>
      <dgm:spPr/>
      <dgm:t>
        <a:bodyPr/>
        <a:lstStyle/>
        <a:p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 team meets with auditee to discuss audit scope</a:t>
          </a:r>
        </a:p>
      </dgm:t>
    </dgm:pt>
    <dgm:pt modelId="{15C75851-7E59-4259-9051-C80DF191C39B}" type="parTrans" cxnId="{396894EB-20C8-4E76-9327-822C0877D33C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83C4D45-7148-4F03-B773-F2D3A0D56D52}" type="sibTrans" cxnId="{396894EB-20C8-4E76-9327-822C0877D33C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A1E5165-39F4-446C-8F85-E4333E845B54}">
      <dgm:prSet custT="1"/>
      <dgm:spPr/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Auditee provides formal response to audit recommendations</a:t>
          </a:r>
        </a:p>
      </dgm:t>
    </dgm:pt>
    <dgm:pt modelId="{9A86FBD8-351C-4ADE-8C2C-0B10DD8FECD2}" type="parTrans" cxnId="{65C82B0B-3BA3-44CE-9DC4-4AA412F8D02C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92B1C2-865E-42FA-A654-261E05E96B95}" type="sibTrans" cxnId="{65C82B0B-3BA3-44CE-9DC4-4AA412F8D02C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2DF5CAA-952F-4977-B8D2-2898E9ADBADB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CAO follows up with auditee regarding status of recommendations</a:t>
          </a:r>
        </a:p>
      </dgm:t>
    </dgm:pt>
    <dgm:pt modelId="{480C7711-3D51-4BBD-BEB5-0E1830C2A563}" type="parTrans" cxnId="{73339C82-56B0-4D20-9219-550BED0AD64B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DEFF5B1-3477-433A-9544-B41203F4CBC3}" type="sibTrans" cxnId="{73339C82-56B0-4D20-9219-550BED0AD64B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0E35AA6-F623-482D-9F7E-B5077EBDBFDC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After implementation, CAO closes out recommendation in internal database</a:t>
          </a:r>
        </a:p>
      </dgm:t>
    </dgm:pt>
    <dgm:pt modelId="{231CAD08-072F-4B88-AF07-A2EAAD307AD7}" type="parTrans" cxnId="{11C7D2F9-319E-4A53-A180-9C70888234EB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0D327C4-BCB7-4A4F-8479-2BCF9DBA2035}" type="sibTrans" cxnId="{11C7D2F9-319E-4A53-A180-9C70888234EB}">
      <dgm:prSet/>
      <dgm:spPr/>
      <dgm:t>
        <a:bodyPr/>
        <a:lstStyle/>
        <a:p>
          <a:endParaRPr lang="en-US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992BDE-9090-462C-8384-61AA4A93C8BD}" type="pres">
      <dgm:prSet presAssocID="{8798E5AC-8804-4376-A200-0D045AF593B0}" presName="Name0" presStyleCnt="0">
        <dgm:presLayoutVars>
          <dgm:dir/>
          <dgm:animLvl val="lvl"/>
          <dgm:resizeHandles val="exact"/>
        </dgm:presLayoutVars>
      </dgm:prSet>
      <dgm:spPr/>
    </dgm:pt>
    <dgm:pt modelId="{635CD8E9-FA54-420D-973D-B9A25DC4BDFB}" type="pres">
      <dgm:prSet presAssocID="{9EA23449-A279-4341-B7F6-B5CD258894DD}" presName="linNode" presStyleCnt="0"/>
      <dgm:spPr/>
    </dgm:pt>
    <dgm:pt modelId="{1135831E-D343-4CFC-BBED-A8B0161A233E}" type="pres">
      <dgm:prSet presAssocID="{9EA23449-A279-4341-B7F6-B5CD258894DD}" presName="parentText" presStyleLbl="node1" presStyleIdx="0" presStyleCnt="7" custScaleX="100975" custScaleY="68776">
        <dgm:presLayoutVars>
          <dgm:chMax val="1"/>
          <dgm:bulletEnabled val="1"/>
        </dgm:presLayoutVars>
      </dgm:prSet>
      <dgm:spPr/>
    </dgm:pt>
    <dgm:pt modelId="{1A3E9059-FF51-4040-B03B-33B12B921940}" type="pres">
      <dgm:prSet presAssocID="{9EA23449-A279-4341-B7F6-B5CD258894DD}" presName="descendantText" presStyleLbl="alignAccFollowNode1" presStyleIdx="0" presStyleCnt="7" custScaleY="85520" custLinFactNeighborY="-3329">
        <dgm:presLayoutVars>
          <dgm:bulletEnabled val="1"/>
        </dgm:presLayoutVars>
      </dgm:prSet>
      <dgm:spPr/>
    </dgm:pt>
    <dgm:pt modelId="{B905C868-37FC-4B5E-8BE3-4E5F648867C5}" type="pres">
      <dgm:prSet presAssocID="{B4762FCB-3F7E-414E-8845-5EE7F9F90C2E}" presName="sp" presStyleCnt="0"/>
      <dgm:spPr/>
    </dgm:pt>
    <dgm:pt modelId="{3BC71C45-5736-4E0E-893F-1ADB941BA63D}" type="pres">
      <dgm:prSet presAssocID="{D7F4D094-9207-43D9-91B8-4FDE6871DE97}" presName="linNode" presStyleCnt="0"/>
      <dgm:spPr/>
    </dgm:pt>
    <dgm:pt modelId="{5F0E9F71-BFC7-4B13-AB5B-07E90D41B4EE}" type="pres">
      <dgm:prSet presAssocID="{D7F4D094-9207-43D9-91B8-4FDE6871DE97}" presName="parentText" presStyleLbl="node1" presStyleIdx="1" presStyleCnt="7" custScaleY="70873">
        <dgm:presLayoutVars>
          <dgm:chMax val="1"/>
          <dgm:bulletEnabled val="1"/>
        </dgm:presLayoutVars>
      </dgm:prSet>
      <dgm:spPr>
        <a:xfrm>
          <a:off x="0" y="1036917"/>
          <a:ext cx="2839212" cy="958609"/>
        </a:xfrm>
        <a:prstGeom prst="roundRect">
          <a:avLst/>
        </a:prstGeom>
      </dgm:spPr>
    </dgm:pt>
    <dgm:pt modelId="{54687C6C-82A9-4F98-AA30-7FBF50278BC3}" type="pres">
      <dgm:prSet presAssocID="{D7F4D094-9207-43D9-91B8-4FDE6871DE97}" presName="descendantText" presStyleLbl="alignAccFollowNode1" presStyleIdx="1" presStyleCnt="7" custScaleY="103022" custLinFactNeighborY="12322">
        <dgm:presLayoutVars>
          <dgm:bulletEnabled val="1"/>
        </dgm:presLayoutVars>
      </dgm:prSet>
      <dgm:spPr>
        <a:xfrm rot="5400000">
          <a:off x="5480321" y="-1314951"/>
          <a:ext cx="853405" cy="5559552"/>
        </a:xfrm>
        <a:prstGeom prst="round2SameRect">
          <a:avLst/>
        </a:prstGeom>
      </dgm:spPr>
    </dgm:pt>
    <dgm:pt modelId="{42370C48-3093-481D-BDA9-BBCCEE3450C2}" type="pres">
      <dgm:prSet presAssocID="{D3A85E8D-3A29-49B0-B847-3C326F57DCF0}" presName="sp" presStyleCnt="0"/>
      <dgm:spPr/>
    </dgm:pt>
    <dgm:pt modelId="{4E3C17AA-F4AA-49F2-AE39-4FDD930A4869}" type="pres">
      <dgm:prSet presAssocID="{62CC5813-6F16-4305-82B2-39F0FF1FEA70}" presName="linNode" presStyleCnt="0"/>
      <dgm:spPr/>
    </dgm:pt>
    <dgm:pt modelId="{FBADB899-17B9-4042-A76C-66F103DC0557}" type="pres">
      <dgm:prSet presAssocID="{62CC5813-6F16-4305-82B2-39F0FF1FEA70}" presName="parentText" presStyleLbl="node1" presStyleIdx="2" presStyleCnt="7" custScaleY="81131">
        <dgm:presLayoutVars>
          <dgm:chMax val="1"/>
          <dgm:bulletEnabled val="1"/>
        </dgm:presLayoutVars>
      </dgm:prSet>
      <dgm:spPr>
        <a:xfrm>
          <a:off x="0" y="2046894"/>
          <a:ext cx="2839212" cy="753353"/>
        </a:xfrm>
        <a:prstGeom prst="roundRect">
          <a:avLst/>
        </a:prstGeom>
      </dgm:spPr>
    </dgm:pt>
    <dgm:pt modelId="{5AE322D3-3115-43A0-B2B1-8825BE524F16}" type="pres">
      <dgm:prSet presAssocID="{62CC5813-6F16-4305-82B2-39F0FF1FEA70}" presName="descendantText" presStyleLbl="alignAccFollowNode1" presStyleIdx="2" presStyleCnt="7" custScaleY="69815" custLinFactNeighborY="0">
        <dgm:presLayoutVars>
          <dgm:bulletEnabled val="1"/>
        </dgm:presLayoutVars>
      </dgm:prSet>
      <dgm:spPr>
        <a:xfrm rot="5400000">
          <a:off x="5555229" y="-438359"/>
          <a:ext cx="703588" cy="5559552"/>
        </a:xfrm>
        <a:prstGeom prst="round2SameRect">
          <a:avLst/>
        </a:prstGeom>
      </dgm:spPr>
    </dgm:pt>
    <dgm:pt modelId="{03672845-8002-4071-BBA4-972C53192561}" type="pres">
      <dgm:prSet presAssocID="{A8E065F3-3183-483E-8817-AA1329D1C1BC}" presName="sp" presStyleCnt="0"/>
      <dgm:spPr/>
    </dgm:pt>
    <dgm:pt modelId="{4E619CA7-2206-4274-929F-A7ADB1C07AF3}" type="pres">
      <dgm:prSet presAssocID="{A43E89BF-B14B-4C73-A856-6C17A187A119}" presName="linNode" presStyleCnt="0"/>
      <dgm:spPr/>
    </dgm:pt>
    <dgm:pt modelId="{AFA733FE-727A-457A-AE68-879748094A19}" type="pres">
      <dgm:prSet presAssocID="{A43E89BF-B14B-4C73-A856-6C17A187A119}" presName="parentText" presStyleLbl="node1" presStyleIdx="3" presStyleCnt="7" custScaleY="84462">
        <dgm:presLayoutVars>
          <dgm:chMax val="1"/>
          <dgm:bulletEnabled val="1"/>
        </dgm:presLayoutVars>
      </dgm:prSet>
      <dgm:spPr>
        <a:xfrm>
          <a:off x="0" y="2851616"/>
          <a:ext cx="2839212" cy="634076"/>
        </a:xfrm>
        <a:prstGeom prst="roundRect">
          <a:avLst/>
        </a:prstGeom>
      </dgm:spPr>
    </dgm:pt>
    <dgm:pt modelId="{4C00A570-8681-4501-840C-C2DDB185EA40}" type="pres">
      <dgm:prSet presAssocID="{A43E89BF-B14B-4C73-A856-6C17A187A119}" presName="descendantText" presStyleLbl="alignAccFollowNode1" presStyleIdx="3" presStyleCnt="7" custScaleY="118319" custLinFactNeighborY="-2569">
        <dgm:presLayoutVars>
          <dgm:bulletEnabled val="1"/>
        </dgm:presLayoutVars>
      </dgm:prSet>
      <dgm:spPr>
        <a:xfrm rot="5400000">
          <a:off x="5645050" y="281466"/>
          <a:ext cx="523947" cy="5559552"/>
        </a:xfrm>
        <a:prstGeom prst="round2SameRect">
          <a:avLst/>
        </a:prstGeom>
      </dgm:spPr>
    </dgm:pt>
    <dgm:pt modelId="{49642F70-565B-47C7-9F6C-E40843CB7C60}" type="pres">
      <dgm:prSet presAssocID="{A38260E2-C4C9-4EAF-B0F9-6B63CAA52FD8}" presName="sp" presStyleCnt="0"/>
      <dgm:spPr/>
    </dgm:pt>
    <dgm:pt modelId="{05FD0596-7873-4D14-8566-E9D46202D03B}" type="pres">
      <dgm:prSet presAssocID="{08FEFADC-CB40-432E-A845-680C25E33CFF}" presName="linNode" presStyleCnt="0"/>
      <dgm:spPr/>
    </dgm:pt>
    <dgm:pt modelId="{23CAA606-3CED-4D08-ADDA-35F551D28387}" type="pres">
      <dgm:prSet presAssocID="{08FEFADC-CB40-432E-A845-680C25E33CFF}" presName="parentText" presStyleLbl="node1" presStyleIdx="4" presStyleCnt="7" custScaleY="65967">
        <dgm:presLayoutVars>
          <dgm:chMax val="1"/>
          <dgm:bulletEnabled val="1"/>
        </dgm:presLayoutVars>
      </dgm:prSet>
      <dgm:spPr>
        <a:xfrm>
          <a:off x="0" y="3555344"/>
          <a:ext cx="2839212" cy="921655"/>
        </a:xfrm>
        <a:prstGeom prst="roundRect">
          <a:avLst/>
        </a:prstGeom>
      </dgm:spPr>
    </dgm:pt>
    <dgm:pt modelId="{900B45D9-5C73-4CAE-A6B7-51E82C914C99}" type="pres">
      <dgm:prSet presAssocID="{08FEFADC-CB40-432E-A845-680C25E33CFF}" presName="descendantText" presStyleLbl="alignAccFollowNode1" presStyleIdx="4" presStyleCnt="7" custScaleY="74955" custLinFactNeighborY="2071">
        <dgm:presLayoutVars>
          <dgm:bulletEnabled val="1"/>
        </dgm:presLayoutVars>
      </dgm:prSet>
      <dgm:spPr>
        <a:xfrm rot="5400000">
          <a:off x="5444153" y="1100753"/>
          <a:ext cx="925741" cy="5559552"/>
        </a:xfrm>
        <a:prstGeom prst="round2SameRect">
          <a:avLst/>
        </a:prstGeom>
      </dgm:spPr>
    </dgm:pt>
    <dgm:pt modelId="{3267E3FA-EDF2-48C9-AF3F-79B06BC71322}" type="pres">
      <dgm:prSet presAssocID="{910CE921-7BF8-4469-AE53-4A577707775A}" presName="sp" presStyleCnt="0"/>
      <dgm:spPr/>
    </dgm:pt>
    <dgm:pt modelId="{3994EC07-44B2-419E-A7D9-25D00207661E}" type="pres">
      <dgm:prSet presAssocID="{411A37CD-3B5F-47E7-9E3E-C4E6C8363792}" presName="linNode" presStyleCnt="0"/>
      <dgm:spPr/>
    </dgm:pt>
    <dgm:pt modelId="{9C665533-7D69-4E87-BAB5-82B0EC99DA21}" type="pres">
      <dgm:prSet presAssocID="{411A37CD-3B5F-47E7-9E3E-C4E6C8363792}" presName="parentText" presStyleLbl="node1" presStyleIdx="5" presStyleCnt="7" custScaleY="75720">
        <dgm:presLayoutVars>
          <dgm:chMax val="1"/>
          <dgm:bulletEnabled val="1"/>
        </dgm:presLayoutVars>
      </dgm:prSet>
      <dgm:spPr>
        <a:xfrm>
          <a:off x="0" y="3740924"/>
          <a:ext cx="3511296" cy="553045"/>
        </a:xfrm>
        <a:prstGeom prst="roundRect">
          <a:avLst/>
        </a:prstGeom>
      </dgm:spPr>
    </dgm:pt>
    <dgm:pt modelId="{B11D3684-2C6E-490B-95C6-C762D5999E84}" type="pres">
      <dgm:prSet presAssocID="{411A37CD-3B5F-47E7-9E3E-C4E6C8363792}" presName="descendantText" presStyleLbl="alignAccFollowNode1" presStyleIdx="5" presStyleCnt="7" custScaleY="70608">
        <dgm:presLayoutVars>
          <dgm:bulletEnabled val="1"/>
        </dgm:presLayoutVars>
      </dgm:prSet>
      <dgm:spPr>
        <a:xfrm rot="5400000">
          <a:off x="6618493" y="798759"/>
          <a:ext cx="442436" cy="6437376"/>
        </a:xfrm>
        <a:prstGeom prst="round2SameRect">
          <a:avLst/>
        </a:prstGeom>
      </dgm:spPr>
    </dgm:pt>
    <dgm:pt modelId="{C6E0BA2F-077C-4E27-8720-4E4B46DA20FE}" type="pres">
      <dgm:prSet presAssocID="{2D2A657B-9A83-4963-8319-1C3282BCB16B}" presName="sp" presStyleCnt="0"/>
      <dgm:spPr/>
    </dgm:pt>
    <dgm:pt modelId="{9FD00B03-E182-49CD-8631-B6EF26F3D2D1}" type="pres">
      <dgm:prSet presAssocID="{530EB637-A7C1-45EC-979A-447B744F6339}" presName="linNode" presStyleCnt="0"/>
      <dgm:spPr/>
    </dgm:pt>
    <dgm:pt modelId="{BC1096FF-E8F1-45D2-BBEB-8CA0ADC90A21}" type="pres">
      <dgm:prSet presAssocID="{530EB637-A7C1-45EC-979A-447B744F6339}" presName="parentText" presStyleLbl="node1" presStyleIdx="6" presStyleCnt="7" custScaleY="67861">
        <dgm:presLayoutVars>
          <dgm:chMax val="1"/>
          <dgm:bulletEnabled val="1"/>
        </dgm:presLayoutVars>
      </dgm:prSet>
      <dgm:spPr>
        <a:xfrm>
          <a:off x="0" y="4321622"/>
          <a:ext cx="3511296" cy="553045"/>
        </a:xfrm>
        <a:prstGeom prst="roundRect">
          <a:avLst/>
        </a:prstGeom>
      </dgm:spPr>
    </dgm:pt>
    <dgm:pt modelId="{6F844F7C-FDDA-4FC3-BDC4-5593A94278D1}" type="pres">
      <dgm:prSet presAssocID="{530EB637-A7C1-45EC-979A-447B744F6339}" presName="descendantText" presStyleLbl="alignAccFollowNode1" presStyleIdx="6" presStyleCnt="7" custScaleY="69915">
        <dgm:presLayoutVars>
          <dgm:bulletEnabled val="1"/>
        </dgm:presLayoutVars>
      </dgm:prSet>
      <dgm:spPr>
        <a:xfrm rot="5400000">
          <a:off x="6619208" y="1380499"/>
          <a:ext cx="441007" cy="6437376"/>
        </a:xfrm>
        <a:prstGeom prst="round2SameRect">
          <a:avLst/>
        </a:prstGeom>
      </dgm:spPr>
    </dgm:pt>
  </dgm:ptLst>
  <dgm:cxnLst>
    <dgm:cxn modelId="{D5902002-5CD4-4DA3-A13E-A71D811A3872}" type="presOf" srcId="{411A37CD-3B5F-47E7-9E3E-C4E6C8363792}" destId="{9C665533-7D69-4E87-BAB5-82B0EC99DA21}" srcOrd="0" destOrd="0" presId="urn:microsoft.com/office/officeart/2005/8/layout/vList5"/>
    <dgm:cxn modelId="{77910E05-4700-4E1C-B3D9-E5B10C6AAAD4}" type="presOf" srcId="{62CC5813-6F16-4305-82B2-39F0FF1FEA70}" destId="{FBADB899-17B9-4042-A76C-66F103DC0557}" srcOrd="0" destOrd="0" presId="urn:microsoft.com/office/officeart/2005/8/layout/vList5"/>
    <dgm:cxn modelId="{65C82B0B-3BA3-44CE-9DC4-4AA412F8D02C}" srcId="{A43E89BF-B14B-4C73-A856-6C17A187A119}" destId="{5A1E5165-39F4-446C-8F85-E4333E845B54}" srcOrd="1" destOrd="0" parTransId="{9A86FBD8-351C-4ADE-8C2C-0B10DD8FECD2}" sibTransId="{E392B1C2-865E-42FA-A654-261E05E96B95}"/>
    <dgm:cxn modelId="{BE7DFD10-63FE-4193-BF44-62BA521F3102}" type="presOf" srcId="{A43E89BF-B14B-4C73-A856-6C17A187A119}" destId="{AFA733FE-727A-457A-AE68-879748094A19}" srcOrd="0" destOrd="0" presId="urn:microsoft.com/office/officeart/2005/8/layout/vList5"/>
    <dgm:cxn modelId="{6E98632A-EC7E-47DE-8EE6-F6098ED9B166}" type="presOf" srcId="{F455F93F-0AE6-436F-A85B-458876F953FA}" destId="{1A3E9059-FF51-4040-B03B-33B12B921940}" srcOrd="0" destOrd="0" presId="urn:microsoft.com/office/officeart/2005/8/layout/vList5"/>
    <dgm:cxn modelId="{25BBDE2E-6FB1-48F6-B62F-A73157D0FEB9}" srcId="{8798E5AC-8804-4376-A200-0D045AF593B0}" destId="{A43E89BF-B14B-4C73-A856-6C17A187A119}" srcOrd="3" destOrd="0" parTransId="{57A4BF1E-1B00-4C2E-BA95-5D67EEE9C637}" sibTransId="{A38260E2-C4C9-4EAF-B0F9-6B63CAA52FD8}"/>
    <dgm:cxn modelId="{EBF36032-6E59-4900-8B29-48CA43E9EE11}" type="presOf" srcId="{530EB637-A7C1-45EC-979A-447B744F6339}" destId="{BC1096FF-E8F1-45D2-BBEB-8CA0ADC90A21}" srcOrd="0" destOrd="0" presId="urn:microsoft.com/office/officeart/2005/8/layout/vList5"/>
    <dgm:cxn modelId="{97C7B53B-757E-48EE-A78E-CF67EEFCEF39}" srcId="{08FEFADC-CB40-432E-A845-680C25E33CFF}" destId="{16391746-A857-47B1-B2E4-67E9CA1F4395}" srcOrd="0" destOrd="0" parTransId="{96789C94-C6DE-4431-82F4-464595B7C694}" sibTransId="{11608020-2462-4A03-97E5-646F9383EB7D}"/>
    <dgm:cxn modelId="{777BE53F-298F-47D9-A1D4-FEF8A200D669}" type="presOf" srcId="{E2DF5CAA-952F-4977-B8D2-2898E9ADBADB}" destId="{B11D3684-2C6E-490B-95C6-C762D5999E84}" srcOrd="0" destOrd="0" presId="urn:microsoft.com/office/officeart/2005/8/layout/vList5"/>
    <dgm:cxn modelId="{511C734D-19D5-4F73-8AD0-ADACE7619C4E}" type="presOf" srcId="{75702255-7E7F-449A-91F8-2743061B9BDC}" destId="{5AE322D3-3115-43A0-B2B1-8825BE524F16}" srcOrd="0" destOrd="0" presId="urn:microsoft.com/office/officeart/2005/8/layout/vList5"/>
    <dgm:cxn modelId="{FE9A0951-3501-4D28-B2BE-8CE02DADCB5B}" type="presOf" srcId="{2F1B5E45-E70D-476E-8A69-9B1EE0331494}" destId="{1A3E9059-FF51-4040-B03B-33B12B921940}" srcOrd="0" destOrd="1" presId="urn:microsoft.com/office/officeart/2005/8/layout/vList5"/>
    <dgm:cxn modelId="{F6C5CD7D-6ACD-4FBD-8D20-CDE072278800}" srcId="{8798E5AC-8804-4376-A200-0D045AF593B0}" destId="{08FEFADC-CB40-432E-A845-680C25E33CFF}" srcOrd="4" destOrd="0" parTransId="{AFBB81CF-4DCA-4410-9228-BC8D9569BBB4}" sibTransId="{910CE921-7BF8-4469-AE53-4A577707775A}"/>
    <dgm:cxn modelId="{0FD51181-7991-4327-9BFF-B0471E6EB77D}" type="presOf" srcId="{0F410A85-018A-4D33-86B4-C20E79CEFFED}" destId="{54687C6C-82A9-4F98-AA30-7FBF50278BC3}" srcOrd="0" destOrd="0" presId="urn:microsoft.com/office/officeart/2005/8/layout/vList5"/>
    <dgm:cxn modelId="{73339C82-56B0-4D20-9219-550BED0AD64B}" srcId="{411A37CD-3B5F-47E7-9E3E-C4E6C8363792}" destId="{E2DF5CAA-952F-4977-B8D2-2898E9ADBADB}" srcOrd="0" destOrd="0" parTransId="{480C7711-3D51-4BBD-BEB5-0E1830C2A563}" sibTransId="{2DEFF5B1-3477-433A-9544-B41203F4CBC3}"/>
    <dgm:cxn modelId="{49753E86-27F6-4F22-A5EA-34C6DE3E17E4}" srcId="{9EA23449-A279-4341-B7F6-B5CD258894DD}" destId="{F455F93F-0AE6-436F-A85B-458876F953FA}" srcOrd="0" destOrd="0" parTransId="{DDFBD363-3993-4218-89E7-1D9D7112BDA3}" sibTransId="{35941C34-F2EE-450D-92CE-B9E9D2E532E5}"/>
    <dgm:cxn modelId="{BC35D589-1F4D-4F7C-B4B2-4372AE9551E3}" type="presOf" srcId="{9EA23449-A279-4341-B7F6-B5CD258894DD}" destId="{1135831E-D343-4CFC-BBED-A8B0161A233E}" srcOrd="0" destOrd="0" presId="urn:microsoft.com/office/officeart/2005/8/layout/vList5"/>
    <dgm:cxn modelId="{EA42538C-C2E6-49C5-8D9A-371B16F13A11}" srcId="{8798E5AC-8804-4376-A200-0D045AF593B0}" destId="{530EB637-A7C1-45EC-979A-447B744F6339}" srcOrd="6" destOrd="0" parTransId="{3DA3A37D-DCA0-4CB0-AD75-BC52E7D92200}" sibTransId="{B253C9B0-E4EB-4F76-A7EC-407FB54D2621}"/>
    <dgm:cxn modelId="{EC547392-F91E-41A0-A468-982D398F2E6C}" type="presOf" srcId="{8798E5AC-8804-4376-A200-0D045AF593B0}" destId="{D7992BDE-9090-462C-8384-61AA4A93C8BD}" srcOrd="0" destOrd="0" presId="urn:microsoft.com/office/officeart/2005/8/layout/vList5"/>
    <dgm:cxn modelId="{2EE4A2A4-38B4-418F-A7B2-15CEC6F5741A}" type="presOf" srcId="{16391746-A857-47B1-B2E4-67E9CA1F4395}" destId="{900B45D9-5C73-4CAE-A6B7-51E82C914C99}" srcOrd="0" destOrd="0" presId="urn:microsoft.com/office/officeart/2005/8/layout/vList5"/>
    <dgm:cxn modelId="{1ED84FAD-D72B-4473-87F8-C0DB4CADF6DB}" srcId="{62CC5813-6F16-4305-82B2-39F0FF1FEA70}" destId="{75702255-7E7F-449A-91F8-2743061B9BDC}" srcOrd="0" destOrd="0" parTransId="{D86821B9-3B34-4B22-9772-AD5BB8531C97}" sibTransId="{CD0DCEE2-70F1-4774-82D0-2AC7EC7FD379}"/>
    <dgm:cxn modelId="{761EF2B4-EF18-4AF2-B0E6-2AE5BD4C721B}" type="presOf" srcId="{44008571-B140-4326-BEF9-02C9E4584B49}" destId="{4C00A570-8681-4501-840C-C2DDB185EA40}" srcOrd="0" destOrd="0" presId="urn:microsoft.com/office/officeart/2005/8/layout/vList5"/>
    <dgm:cxn modelId="{8F5422D2-87EF-4517-99C0-67D2C5014C2F}" srcId="{8798E5AC-8804-4376-A200-0D045AF593B0}" destId="{9EA23449-A279-4341-B7F6-B5CD258894DD}" srcOrd="0" destOrd="0" parTransId="{D421178E-FACD-4056-8A01-C4CA78EBA59B}" sibTransId="{B4762FCB-3F7E-414E-8845-5EE7F9F90C2E}"/>
    <dgm:cxn modelId="{97FDDBD5-AED4-4B89-B044-9D3FF8DAE0AC}" type="presOf" srcId="{08FEFADC-CB40-432E-A845-680C25E33CFF}" destId="{23CAA606-3CED-4D08-ADDA-35F551D28387}" srcOrd="0" destOrd="0" presId="urn:microsoft.com/office/officeart/2005/8/layout/vList5"/>
    <dgm:cxn modelId="{FE6487D7-13E0-4B16-9859-61A7E98622D8}" srcId="{8798E5AC-8804-4376-A200-0D045AF593B0}" destId="{62CC5813-6F16-4305-82B2-39F0FF1FEA70}" srcOrd="2" destOrd="0" parTransId="{4BD9DC82-2CD3-4DFD-8E9A-5EDC4A611BBC}" sibTransId="{A8E065F3-3183-483E-8817-AA1329D1C1BC}"/>
    <dgm:cxn modelId="{81DDB6DC-1BC2-405A-97DC-30CF0E2A909F}" srcId="{A43E89BF-B14B-4C73-A856-6C17A187A119}" destId="{44008571-B140-4326-BEF9-02C9E4584B49}" srcOrd="0" destOrd="0" parTransId="{7A52606B-1F3E-4F85-827D-594EC0DB5F54}" sibTransId="{295E780D-25D0-43C2-A76F-2ABF18162287}"/>
    <dgm:cxn modelId="{788F8BDD-A946-4ADB-BA4A-2C6466F02F89}" srcId="{8798E5AC-8804-4376-A200-0D045AF593B0}" destId="{D7F4D094-9207-43D9-91B8-4FDE6871DE97}" srcOrd="1" destOrd="0" parTransId="{0782FB71-D99B-43B4-9CCF-60B762399301}" sibTransId="{D3A85E8D-3A29-49B0-B847-3C326F57DCF0}"/>
    <dgm:cxn modelId="{B1EA72DE-13F7-497D-8B36-FFF6120A7265}" srcId="{D7F4D094-9207-43D9-91B8-4FDE6871DE97}" destId="{0F410A85-018A-4D33-86B4-C20E79CEFFED}" srcOrd="0" destOrd="0" parTransId="{56FE34E8-E328-44CD-A861-E2F11F7E49C3}" sibTransId="{614229D7-57F8-4E5C-B7A3-55223034966F}"/>
    <dgm:cxn modelId="{BDB542DF-CB6C-4E8D-9D09-C23EA7D61971}" type="presOf" srcId="{D7F4D094-9207-43D9-91B8-4FDE6871DE97}" destId="{5F0E9F71-BFC7-4B13-AB5B-07E90D41B4EE}" srcOrd="0" destOrd="0" presId="urn:microsoft.com/office/officeart/2005/8/layout/vList5"/>
    <dgm:cxn modelId="{768790E0-70D1-4223-BCE1-F2A95E238E81}" type="presOf" srcId="{5A1E5165-39F4-446C-8F85-E4333E845B54}" destId="{4C00A570-8681-4501-840C-C2DDB185EA40}" srcOrd="0" destOrd="1" presId="urn:microsoft.com/office/officeart/2005/8/layout/vList5"/>
    <dgm:cxn modelId="{473E56EB-6389-4A1D-90FC-B36E31E946E5}" type="presOf" srcId="{60E35AA6-F623-482D-9F7E-B5077EBDBFDC}" destId="{6F844F7C-FDDA-4FC3-BDC4-5593A94278D1}" srcOrd="0" destOrd="0" presId="urn:microsoft.com/office/officeart/2005/8/layout/vList5"/>
    <dgm:cxn modelId="{396894EB-20C8-4E76-9327-822C0877D33C}" srcId="{9EA23449-A279-4341-B7F6-B5CD258894DD}" destId="{2F1B5E45-E70D-476E-8A69-9B1EE0331494}" srcOrd="1" destOrd="0" parTransId="{15C75851-7E59-4259-9051-C80DF191C39B}" sibTransId="{683C4D45-7148-4F03-B773-F2D3A0D56D52}"/>
    <dgm:cxn modelId="{13449DF4-9255-4D18-8C3D-59A0DC8A2FB1}" srcId="{8798E5AC-8804-4376-A200-0D045AF593B0}" destId="{411A37CD-3B5F-47E7-9E3E-C4E6C8363792}" srcOrd="5" destOrd="0" parTransId="{6CC3D2C4-324A-4A61-8440-A33C317EDDA4}" sibTransId="{2D2A657B-9A83-4963-8319-1C3282BCB16B}"/>
    <dgm:cxn modelId="{11C7D2F9-319E-4A53-A180-9C70888234EB}" srcId="{530EB637-A7C1-45EC-979A-447B744F6339}" destId="{60E35AA6-F623-482D-9F7E-B5077EBDBFDC}" srcOrd="0" destOrd="0" parTransId="{231CAD08-072F-4B88-AF07-A2EAAD307AD7}" sibTransId="{E0D327C4-BCB7-4A4F-8479-2BCF9DBA2035}"/>
    <dgm:cxn modelId="{EB40E6F6-777E-4DCF-8D60-99800AB0EC32}" type="presParOf" srcId="{D7992BDE-9090-462C-8384-61AA4A93C8BD}" destId="{635CD8E9-FA54-420D-973D-B9A25DC4BDFB}" srcOrd="0" destOrd="0" presId="urn:microsoft.com/office/officeart/2005/8/layout/vList5"/>
    <dgm:cxn modelId="{93F302BF-B444-45E8-B571-51BC5CA56A5D}" type="presParOf" srcId="{635CD8E9-FA54-420D-973D-B9A25DC4BDFB}" destId="{1135831E-D343-4CFC-BBED-A8B0161A233E}" srcOrd="0" destOrd="0" presId="urn:microsoft.com/office/officeart/2005/8/layout/vList5"/>
    <dgm:cxn modelId="{D6E88C2D-3869-433F-BA09-125C56A48316}" type="presParOf" srcId="{635CD8E9-FA54-420D-973D-B9A25DC4BDFB}" destId="{1A3E9059-FF51-4040-B03B-33B12B921940}" srcOrd="1" destOrd="0" presId="urn:microsoft.com/office/officeart/2005/8/layout/vList5"/>
    <dgm:cxn modelId="{8F821381-0ACB-47B3-9CC9-FD0312E502D7}" type="presParOf" srcId="{D7992BDE-9090-462C-8384-61AA4A93C8BD}" destId="{B905C868-37FC-4B5E-8BE3-4E5F648867C5}" srcOrd="1" destOrd="0" presId="urn:microsoft.com/office/officeart/2005/8/layout/vList5"/>
    <dgm:cxn modelId="{8D98E80E-620E-45BB-AA11-2E8CEED2327A}" type="presParOf" srcId="{D7992BDE-9090-462C-8384-61AA4A93C8BD}" destId="{3BC71C45-5736-4E0E-893F-1ADB941BA63D}" srcOrd="2" destOrd="0" presId="urn:microsoft.com/office/officeart/2005/8/layout/vList5"/>
    <dgm:cxn modelId="{0F084D2E-EFAC-48BF-B1A1-551E02E3DC67}" type="presParOf" srcId="{3BC71C45-5736-4E0E-893F-1ADB941BA63D}" destId="{5F0E9F71-BFC7-4B13-AB5B-07E90D41B4EE}" srcOrd="0" destOrd="0" presId="urn:microsoft.com/office/officeart/2005/8/layout/vList5"/>
    <dgm:cxn modelId="{C98B155C-0C86-48F1-A610-99642768A13A}" type="presParOf" srcId="{3BC71C45-5736-4E0E-893F-1ADB941BA63D}" destId="{54687C6C-82A9-4F98-AA30-7FBF50278BC3}" srcOrd="1" destOrd="0" presId="urn:microsoft.com/office/officeart/2005/8/layout/vList5"/>
    <dgm:cxn modelId="{82A08ECA-741F-4E30-B9FF-445B609F4DC0}" type="presParOf" srcId="{D7992BDE-9090-462C-8384-61AA4A93C8BD}" destId="{42370C48-3093-481D-BDA9-BBCCEE3450C2}" srcOrd="3" destOrd="0" presId="urn:microsoft.com/office/officeart/2005/8/layout/vList5"/>
    <dgm:cxn modelId="{E8FD4342-DCB7-4510-B7CB-B1B24925DBD6}" type="presParOf" srcId="{D7992BDE-9090-462C-8384-61AA4A93C8BD}" destId="{4E3C17AA-F4AA-49F2-AE39-4FDD930A4869}" srcOrd="4" destOrd="0" presId="urn:microsoft.com/office/officeart/2005/8/layout/vList5"/>
    <dgm:cxn modelId="{490F8DAF-DBFD-4EEC-9C83-F0B7CB89311B}" type="presParOf" srcId="{4E3C17AA-F4AA-49F2-AE39-4FDD930A4869}" destId="{FBADB899-17B9-4042-A76C-66F103DC0557}" srcOrd="0" destOrd="0" presId="urn:microsoft.com/office/officeart/2005/8/layout/vList5"/>
    <dgm:cxn modelId="{E8BC659A-6C5F-483F-9929-20B130FF6E1B}" type="presParOf" srcId="{4E3C17AA-F4AA-49F2-AE39-4FDD930A4869}" destId="{5AE322D3-3115-43A0-B2B1-8825BE524F16}" srcOrd="1" destOrd="0" presId="urn:microsoft.com/office/officeart/2005/8/layout/vList5"/>
    <dgm:cxn modelId="{3EE5A8E2-C99D-4EAB-9D9E-09F7633F1830}" type="presParOf" srcId="{D7992BDE-9090-462C-8384-61AA4A93C8BD}" destId="{03672845-8002-4071-BBA4-972C53192561}" srcOrd="5" destOrd="0" presId="urn:microsoft.com/office/officeart/2005/8/layout/vList5"/>
    <dgm:cxn modelId="{18660A5D-F2A9-43F9-BB64-4F84670BE21E}" type="presParOf" srcId="{D7992BDE-9090-462C-8384-61AA4A93C8BD}" destId="{4E619CA7-2206-4274-929F-A7ADB1C07AF3}" srcOrd="6" destOrd="0" presId="urn:microsoft.com/office/officeart/2005/8/layout/vList5"/>
    <dgm:cxn modelId="{3D78C37D-B96E-4A6E-9F2E-A83A2E9C2753}" type="presParOf" srcId="{4E619CA7-2206-4274-929F-A7ADB1C07AF3}" destId="{AFA733FE-727A-457A-AE68-879748094A19}" srcOrd="0" destOrd="0" presId="urn:microsoft.com/office/officeart/2005/8/layout/vList5"/>
    <dgm:cxn modelId="{73025C07-AB82-4EFF-A3C6-D75D0ADA5A26}" type="presParOf" srcId="{4E619CA7-2206-4274-929F-A7ADB1C07AF3}" destId="{4C00A570-8681-4501-840C-C2DDB185EA40}" srcOrd="1" destOrd="0" presId="urn:microsoft.com/office/officeart/2005/8/layout/vList5"/>
    <dgm:cxn modelId="{E545B069-66E2-4856-8AA0-8CB4B107EA07}" type="presParOf" srcId="{D7992BDE-9090-462C-8384-61AA4A93C8BD}" destId="{49642F70-565B-47C7-9F6C-E40843CB7C60}" srcOrd="7" destOrd="0" presId="urn:microsoft.com/office/officeart/2005/8/layout/vList5"/>
    <dgm:cxn modelId="{40C760F4-ED63-4880-825E-7D2E88F2BEED}" type="presParOf" srcId="{D7992BDE-9090-462C-8384-61AA4A93C8BD}" destId="{05FD0596-7873-4D14-8566-E9D46202D03B}" srcOrd="8" destOrd="0" presId="urn:microsoft.com/office/officeart/2005/8/layout/vList5"/>
    <dgm:cxn modelId="{0C4E2069-7728-4C1E-97F9-6CEAEE47B7B9}" type="presParOf" srcId="{05FD0596-7873-4D14-8566-E9D46202D03B}" destId="{23CAA606-3CED-4D08-ADDA-35F551D28387}" srcOrd="0" destOrd="0" presId="urn:microsoft.com/office/officeart/2005/8/layout/vList5"/>
    <dgm:cxn modelId="{AF9AFFAF-4BC4-4C91-B35F-39D1DA0108B2}" type="presParOf" srcId="{05FD0596-7873-4D14-8566-E9D46202D03B}" destId="{900B45D9-5C73-4CAE-A6B7-51E82C914C99}" srcOrd="1" destOrd="0" presId="urn:microsoft.com/office/officeart/2005/8/layout/vList5"/>
    <dgm:cxn modelId="{F9C55809-3217-47EB-8F61-BB466FF300A2}" type="presParOf" srcId="{D7992BDE-9090-462C-8384-61AA4A93C8BD}" destId="{3267E3FA-EDF2-48C9-AF3F-79B06BC71322}" srcOrd="9" destOrd="0" presId="urn:microsoft.com/office/officeart/2005/8/layout/vList5"/>
    <dgm:cxn modelId="{DB322CF9-170F-4817-A89F-C9D9FA7CB257}" type="presParOf" srcId="{D7992BDE-9090-462C-8384-61AA4A93C8BD}" destId="{3994EC07-44B2-419E-A7D9-25D00207661E}" srcOrd="10" destOrd="0" presId="urn:microsoft.com/office/officeart/2005/8/layout/vList5"/>
    <dgm:cxn modelId="{8A16A306-73C5-4C9D-BA28-D2440CBF2D19}" type="presParOf" srcId="{3994EC07-44B2-419E-A7D9-25D00207661E}" destId="{9C665533-7D69-4E87-BAB5-82B0EC99DA21}" srcOrd="0" destOrd="0" presId="urn:microsoft.com/office/officeart/2005/8/layout/vList5"/>
    <dgm:cxn modelId="{F40DC8B2-DB8F-4B45-A659-FFF494532CFC}" type="presParOf" srcId="{3994EC07-44B2-419E-A7D9-25D00207661E}" destId="{B11D3684-2C6E-490B-95C6-C762D5999E84}" srcOrd="1" destOrd="0" presId="urn:microsoft.com/office/officeart/2005/8/layout/vList5"/>
    <dgm:cxn modelId="{6CFC91DB-2785-4B24-8C7C-6CE037164D17}" type="presParOf" srcId="{D7992BDE-9090-462C-8384-61AA4A93C8BD}" destId="{C6E0BA2F-077C-4E27-8720-4E4B46DA20FE}" srcOrd="11" destOrd="0" presId="urn:microsoft.com/office/officeart/2005/8/layout/vList5"/>
    <dgm:cxn modelId="{F75849B7-ED6E-4103-A847-929881FC28D8}" type="presParOf" srcId="{D7992BDE-9090-462C-8384-61AA4A93C8BD}" destId="{9FD00B03-E182-49CD-8631-B6EF26F3D2D1}" srcOrd="12" destOrd="0" presId="urn:microsoft.com/office/officeart/2005/8/layout/vList5"/>
    <dgm:cxn modelId="{167F76B5-D4CC-472A-8FFB-883114BB7579}" type="presParOf" srcId="{9FD00B03-E182-49CD-8631-B6EF26F3D2D1}" destId="{BC1096FF-E8F1-45D2-BBEB-8CA0ADC90A21}" srcOrd="0" destOrd="0" presId="urn:microsoft.com/office/officeart/2005/8/layout/vList5"/>
    <dgm:cxn modelId="{D78B5AF8-19A5-41B9-B3AD-86097DDEFF33}" type="presParOf" srcId="{9FD00B03-E182-49CD-8631-B6EF26F3D2D1}" destId="{6F844F7C-FDDA-4FC3-BDC4-5593A94278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98E5AC-8804-4376-A200-0D045AF593B0}" type="doc">
      <dgm:prSet loTypeId="urn:microsoft.com/office/officeart/2005/8/layout/vList5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EA23449-A279-4341-B7F6-B5CD258894DD}">
      <dgm:prSet phldrT="[Text]" custT="1"/>
      <dgm:spPr>
        <a:solidFill>
          <a:srgbClr val="403152"/>
        </a:solidFill>
      </dgm:spPr>
      <dgm:t>
        <a:bodyPr/>
        <a:lstStyle/>
        <a:p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Allegation Received</a:t>
          </a:r>
        </a:p>
      </dgm:t>
    </dgm:pt>
    <dgm:pt modelId="{D421178E-FACD-4056-8A01-C4CA78EBA59B}" type="parTrans" cxnId="{8F5422D2-87EF-4517-99C0-67D2C5014C2F}">
      <dgm:prSet/>
      <dgm:spPr/>
      <dgm:t>
        <a:bodyPr/>
        <a:lstStyle/>
        <a:p>
          <a:endParaRPr lang="en-US"/>
        </a:p>
      </dgm:t>
    </dgm:pt>
    <dgm:pt modelId="{B4762FCB-3F7E-414E-8845-5EE7F9F90C2E}" type="sibTrans" cxnId="{8F5422D2-87EF-4517-99C0-67D2C5014C2F}">
      <dgm:prSet/>
      <dgm:spPr/>
      <dgm:t>
        <a:bodyPr/>
        <a:lstStyle/>
        <a:p>
          <a:endParaRPr lang="en-US"/>
        </a:p>
      </dgm:t>
    </dgm:pt>
    <dgm:pt modelId="{F455F93F-0AE6-436F-A85B-458876F953FA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Investigative team reviews allegations of fraud, waste, and abuse</a:t>
          </a:r>
        </a:p>
      </dgm:t>
    </dgm:pt>
    <dgm:pt modelId="{DDFBD363-3993-4218-89E7-1D9D7112BDA3}" type="parTrans" cxnId="{49753E86-27F6-4F22-A5EA-34C6DE3E17E4}">
      <dgm:prSet/>
      <dgm:spPr/>
      <dgm:t>
        <a:bodyPr/>
        <a:lstStyle/>
        <a:p>
          <a:endParaRPr lang="en-US"/>
        </a:p>
      </dgm:t>
    </dgm:pt>
    <dgm:pt modelId="{35941C34-F2EE-450D-92CE-B9E9D2E532E5}" type="sibTrans" cxnId="{49753E86-27F6-4F22-A5EA-34C6DE3E17E4}">
      <dgm:prSet/>
      <dgm:spPr/>
      <dgm:t>
        <a:bodyPr/>
        <a:lstStyle/>
        <a:p>
          <a:endParaRPr lang="en-US"/>
        </a:p>
      </dgm:t>
    </dgm:pt>
    <dgm:pt modelId="{D7F4D094-9207-43D9-91B8-4FDE6871DE97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Allegation Review</a:t>
          </a:r>
        </a:p>
      </dgm:t>
    </dgm:pt>
    <dgm:pt modelId="{0782FB71-D99B-43B4-9CCF-60B762399301}" type="parTrans" cxnId="{788F8BDD-A946-4ADB-BA4A-2C6466F02F89}">
      <dgm:prSet/>
      <dgm:spPr/>
      <dgm:t>
        <a:bodyPr/>
        <a:lstStyle/>
        <a:p>
          <a:endParaRPr lang="en-US"/>
        </a:p>
      </dgm:t>
    </dgm:pt>
    <dgm:pt modelId="{D3A85E8D-3A29-49B0-B847-3C326F57DCF0}" type="sibTrans" cxnId="{788F8BDD-A946-4ADB-BA4A-2C6466F02F89}">
      <dgm:prSet/>
      <dgm:spPr/>
      <dgm:t>
        <a:bodyPr/>
        <a:lstStyle/>
        <a:p>
          <a:endParaRPr lang="en-US"/>
        </a:p>
      </dgm:t>
    </dgm:pt>
    <dgm:pt modelId="{0F410A85-018A-4D33-86B4-C20E79CEFFED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Review allegation and conduct a preliminary inquiry to determine whether to close, investigate, or if out-of- jurisdiction, refer to a more appropriate internal or external entity for review</a:t>
          </a:r>
        </a:p>
      </dgm:t>
    </dgm:pt>
    <dgm:pt modelId="{56FE34E8-E328-44CD-A861-E2F11F7E49C3}" type="parTrans" cxnId="{B1EA72DE-13F7-497D-8B36-FFF6120A7265}">
      <dgm:prSet/>
      <dgm:spPr/>
      <dgm:t>
        <a:bodyPr/>
        <a:lstStyle/>
        <a:p>
          <a:endParaRPr lang="en-US"/>
        </a:p>
      </dgm:t>
    </dgm:pt>
    <dgm:pt modelId="{614229D7-57F8-4E5C-B7A3-55223034966F}" type="sibTrans" cxnId="{B1EA72DE-13F7-497D-8B36-FFF6120A7265}">
      <dgm:prSet/>
      <dgm:spPr/>
      <dgm:t>
        <a:bodyPr/>
        <a:lstStyle/>
        <a:p>
          <a:endParaRPr lang="en-US"/>
        </a:p>
      </dgm:t>
    </dgm:pt>
    <dgm:pt modelId="{62CC5813-6F16-4305-82B2-39F0FF1FEA70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Investigative Plan</a:t>
          </a:r>
        </a:p>
      </dgm:t>
    </dgm:pt>
    <dgm:pt modelId="{4BD9DC82-2CD3-4DFD-8E9A-5EDC4A611BBC}" type="parTrans" cxnId="{FE6487D7-13E0-4B16-9859-61A7E98622D8}">
      <dgm:prSet/>
      <dgm:spPr/>
      <dgm:t>
        <a:bodyPr/>
        <a:lstStyle/>
        <a:p>
          <a:endParaRPr lang="en-US"/>
        </a:p>
      </dgm:t>
    </dgm:pt>
    <dgm:pt modelId="{A8E065F3-3183-483E-8817-AA1329D1C1BC}" type="sibTrans" cxnId="{FE6487D7-13E0-4B16-9859-61A7E98622D8}">
      <dgm:prSet/>
      <dgm:spPr/>
      <dgm:t>
        <a:bodyPr/>
        <a:lstStyle/>
        <a:p>
          <a:endParaRPr lang="en-US"/>
        </a:p>
      </dgm:t>
    </dgm:pt>
    <dgm:pt modelId="{75702255-7E7F-449A-91F8-2743061B9BDC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If decision is made to investigate, develop and execute an iterative investigative plan tailored to complaint type</a:t>
          </a:r>
        </a:p>
      </dgm:t>
    </dgm:pt>
    <dgm:pt modelId="{D86821B9-3B34-4B22-9772-AD5BB8531C97}" type="parTrans" cxnId="{1ED84FAD-D72B-4473-87F8-C0DB4CADF6DB}">
      <dgm:prSet/>
      <dgm:spPr/>
      <dgm:t>
        <a:bodyPr/>
        <a:lstStyle/>
        <a:p>
          <a:endParaRPr lang="en-US"/>
        </a:p>
      </dgm:t>
    </dgm:pt>
    <dgm:pt modelId="{CD0DCEE2-70F1-4774-82D0-2AC7EC7FD379}" type="sibTrans" cxnId="{1ED84FAD-D72B-4473-87F8-C0DB4CADF6DB}">
      <dgm:prSet/>
      <dgm:spPr/>
      <dgm:t>
        <a:bodyPr/>
        <a:lstStyle/>
        <a:p>
          <a:endParaRPr lang="en-US"/>
        </a:p>
      </dgm:t>
    </dgm:pt>
    <dgm:pt modelId="{A43E89BF-B14B-4C73-A856-6C17A187A119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Investigation Summary</a:t>
          </a:r>
        </a:p>
      </dgm:t>
    </dgm:pt>
    <dgm:pt modelId="{57A4BF1E-1B00-4C2E-BA95-5D67EEE9C637}" type="parTrans" cxnId="{25BBDE2E-6FB1-48F6-B62F-A73157D0FEB9}">
      <dgm:prSet/>
      <dgm:spPr/>
      <dgm:t>
        <a:bodyPr/>
        <a:lstStyle/>
        <a:p>
          <a:endParaRPr lang="en-US"/>
        </a:p>
      </dgm:t>
    </dgm:pt>
    <dgm:pt modelId="{A38260E2-C4C9-4EAF-B0F9-6B63CAA52FD8}" type="sibTrans" cxnId="{25BBDE2E-6FB1-48F6-B62F-A73157D0FEB9}">
      <dgm:prSet/>
      <dgm:spPr/>
      <dgm:t>
        <a:bodyPr/>
        <a:lstStyle/>
        <a:p>
          <a:endParaRPr lang="en-US"/>
        </a:p>
      </dgm:t>
    </dgm:pt>
    <dgm:pt modelId="{08FEFADC-CB40-432E-A845-680C25E33CFF}">
      <dgm:prSet phldrT="[Text]" custT="1"/>
      <dgm:spPr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Public Report or Management Communication</a:t>
          </a:r>
        </a:p>
      </dgm:t>
    </dgm:pt>
    <dgm:pt modelId="{AFBB81CF-4DCA-4410-9228-BC8D9569BBB4}" type="parTrans" cxnId="{F6C5CD7D-6ACD-4FBD-8D20-CDE072278800}">
      <dgm:prSet/>
      <dgm:spPr/>
      <dgm:t>
        <a:bodyPr/>
        <a:lstStyle/>
        <a:p>
          <a:endParaRPr lang="en-US"/>
        </a:p>
      </dgm:t>
    </dgm:pt>
    <dgm:pt modelId="{910CE921-7BF8-4469-AE53-4A577707775A}" type="sibTrans" cxnId="{F6C5CD7D-6ACD-4FBD-8D20-CDE072278800}">
      <dgm:prSet/>
      <dgm:spPr/>
      <dgm:t>
        <a:bodyPr/>
        <a:lstStyle/>
        <a:p>
          <a:endParaRPr lang="en-US"/>
        </a:p>
      </dgm:t>
    </dgm:pt>
    <dgm:pt modelId="{44008571-B140-4326-BEF9-02C9E4584B49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Investigative team prepares a summary of findings</a:t>
          </a:r>
        </a:p>
      </dgm:t>
    </dgm:pt>
    <dgm:pt modelId="{7A52606B-1F3E-4F85-827D-594EC0DB5F54}" type="parTrans" cxnId="{81DDB6DC-1BC2-405A-97DC-30CF0E2A909F}">
      <dgm:prSet/>
      <dgm:spPr/>
      <dgm:t>
        <a:bodyPr/>
        <a:lstStyle/>
        <a:p>
          <a:endParaRPr lang="en-US"/>
        </a:p>
      </dgm:t>
    </dgm:pt>
    <dgm:pt modelId="{295E780D-25D0-43C2-A76F-2ABF18162287}" type="sibTrans" cxnId="{81DDB6DC-1BC2-405A-97DC-30CF0E2A909F}">
      <dgm:prSet/>
      <dgm:spPr/>
      <dgm:t>
        <a:bodyPr/>
        <a:lstStyle/>
        <a:p>
          <a:endParaRPr lang="en-US"/>
        </a:p>
      </dgm:t>
    </dgm:pt>
    <dgm:pt modelId="{A5FBA57F-FADA-41D5-8F76-CD3C11AAFC97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If administrative findings, close investigation and either issue an internal management communication or public report if allegation is substantiated; if potentially criminal findings, refer to appropriate law enforcement agency</a:t>
          </a:r>
        </a:p>
      </dgm:t>
    </dgm:pt>
    <dgm:pt modelId="{F44C7237-B76E-4CF2-A8E0-4A3B0246FBAE}" type="parTrans" cxnId="{414BF88F-EC7C-431F-8220-9D2ABF1FF736}">
      <dgm:prSet/>
      <dgm:spPr/>
      <dgm:t>
        <a:bodyPr/>
        <a:lstStyle/>
        <a:p>
          <a:endParaRPr lang="en-US"/>
        </a:p>
      </dgm:t>
    </dgm:pt>
    <dgm:pt modelId="{F6E1CA61-DA82-498E-A456-BD077F417388}" type="sibTrans" cxnId="{414BF88F-EC7C-431F-8220-9D2ABF1FF736}">
      <dgm:prSet/>
      <dgm:spPr/>
      <dgm:t>
        <a:bodyPr/>
        <a:lstStyle/>
        <a:p>
          <a:endParaRPr lang="en-US"/>
        </a:p>
      </dgm:t>
    </dgm:pt>
    <dgm:pt modelId="{7F55B345-6E61-4FC0-BEE7-ED6AFD174C8E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Allegations typically originate from ethics hotline or direct complaints</a:t>
          </a:r>
        </a:p>
      </dgm:t>
    </dgm:pt>
    <dgm:pt modelId="{F2CC8D72-D72B-4EE1-B768-CA470B16A1CC}" type="parTrans" cxnId="{500DB8D6-F43B-4D32-A54B-5A65A5A83B66}">
      <dgm:prSet/>
      <dgm:spPr/>
      <dgm:t>
        <a:bodyPr/>
        <a:lstStyle/>
        <a:p>
          <a:endParaRPr lang="en-US"/>
        </a:p>
      </dgm:t>
    </dgm:pt>
    <dgm:pt modelId="{8F414985-0144-4DA6-ADA7-BCAA47BAFC22}" type="sibTrans" cxnId="{500DB8D6-F43B-4D32-A54B-5A65A5A83B66}">
      <dgm:prSet/>
      <dgm:spPr/>
      <dgm:t>
        <a:bodyPr/>
        <a:lstStyle/>
        <a:p>
          <a:endParaRPr lang="en-US"/>
        </a:p>
      </dgm:t>
    </dgm:pt>
    <dgm:pt modelId="{411A37CD-3B5F-47E7-9E3E-C4E6C8363792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1400" kern="1200" dirty="0"/>
        </a:p>
      </dgm:t>
    </dgm:pt>
    <dgm:pt modelId="{6CC3D2C4-324A-4A61-8440-A33C317EDDA4}" type="parTrans" cxnId="{13449DF4-9255-4D18-8C3D-59A0DC8A2FB1}">
      <dgm:prSet/>
      <dgm:spPr/>
      <dgm:t>
        <a:bodyPr/>
        <a:lstStyle/>
        <a:p>
          <a:endParaRPr lang="en-US"/>
        </a:p>
      </dgm:t>
    </dgm:pt>
    <dgm:pt modelId="{2D2A657B-9A83-4963-8319-1C3282BCB16B}" type="sibTrans" cxnId="{13449DF4-9255-4D18-8C3D-59A0DC8A2FB1}">
      <dgm:prSet/>
      <dgm:spPr/>
      <dgm:t>
        <a:bodyPr/>
        <a:lstStyle/>
        <a:p>
          <a:endParaRPr lang="en-US"/>
        </a:p>
      </dgm:t>
    </dgm:pt>
    <dgm:pt modelId="{16391746-A857-47B1-B2E4-67E9CA1F4395}">
      <dgm:prSet phldrT="[Text]" custT="1"/>
      <dgm:spPr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47650" tIns="123825" rIns="247650" bIns="123825" numCol="1" spcCol="1270" anchor="ctr" anchorCtr="0"/>
        <a:lstStyle/>
        <a:p>
          <a:pPr marL="114300" lvl="1" indent="0" algn="l" defTabSz="533400">
            <a:lnSpc>
              <a:spcPct val="90000"/>
            </a:lnSpc>
            <a:spcBef>
              <a:spcPts val="1200"/>
            </a:spcBef>
            <a:spcAft>
              <a:spcPct val="15000"/>
            </a:spcAft>
          </a:pP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Palatino Linotype"/>
            <a:ea typeface="+mn-ea"/>
            <a:cs typeface="+mn-cs"/>
          </a:endParaRPr>
        </a:p>
      </dgm:t>
    </dgm:pt>
    <dgm:pt modelId="{96789C94-C6DE-4431-82F4-464595B7C694}" type="parTrans" cxnId="{97C7B53B-757E-48EE-A78E-CF67EEFCEF39}">
      <dgm:prSet/>
      <dgm:spPr/>
      <dgm:t>
        <a:bodyPr/>
        <a:lstStyle/>
        <a:p>
          <a:endParaRPr lang="en-US"/>
        </a:p>
      </dgm:t>
    </dgm:pt>
    <dgm:pt modelId="{11608020-2462-4A03-97E5-646F9383EB7D}" type="sibTrans" cxnId="{97C7B53B-757E-48EE-A78E-CF67EEFCEF39}">
      <dgm:prSet/>
      <dgm:spPr/>
      <dgm:t>
        <a:bodyPr/>
        <a:lstStyle/>
        <a:p>
          <a:endParaRPr lang="en-US"/>
        </a:p>
      </dgm:t>
    </dgm:pt>
    <dgm:pt modelId="{D7992BDE-9090-462C-8384-61AA4A93C8BD}" type="pres">
      <dgm:prSet presAssocID="{8798E5AC-8804-4376-A200-0D045AF593B0}" presName="Name0" presStyleCnt="0">
        <dgm:presLayoutVars>
          <dgm:dir/>
          <dgm:animLvl val="lvl"/>
          <dgm:resizeHandles val="exact"/>
        </dgm:presLayoutVars>
      </dgm:prSet>
      <dgm:spPr/>
    </dgm:pt>
    <dgm:pt modelId="{635CD8E9-FA54-420D-973D-B9A25DC4BDFB}" type="pres">
      <dgm:prSet presAssocID="{9EA23449-A279-4341-B7F6-B5CD258894DD}" presName="linNode" presStyleCnt="0"/>
      <dgm:spPr/>
    </dgm:pt>
    <dgm:pt modelId="{1135831E-D343-4CFC-BBED-A8B0161A233E}" type="pres">
      <dgm:prSet presAssocID="{9EA23449-A279-4341-B7F6-B5CD258894DD}" presName="parentText" presStyleLbl="node1" presStyleIdx="0" presStyleCnt="5" custScaleX="126031" custScaleY="91187">
        <dgm:presLayoutVars>
          <dgm:chMax val="1"/>
          <dgm:bulletEnabled val="1"/>
        </dgm:presLayoutVars>
      </dgm:prSet>
      <dgm:spPr/>
    </dgm:pt>
    <dgm:pt modelId="{1A3E9059-FF51-4040-B03B-33B12B921940}" type="pres">
      <dgm:prSet presAssocID="{9EA23449-A279-4341-B7F6-B5CD258894DD}" presName="descendantText" presStyleLbl="alignAccFollowNode1" presStyleIdx="0" presStyleCnt="5" custScaleY="119850">
        <dgm:presLayoutVars>
          <dgm:bulletEnabled val="1"/>
        </dgm:presLayoutVars>
      </dgm:prSet>
      <dgm:spPr/>
    </dgm:pt>
    <dgm:pt modelId="{B905C868-37FC-4B5E-8BE3-4E5F648867C5}" type="pres">
      <dgm:prSet presAssocID="{B4762FCB-3F7E-414E-8845-5EE7F9F90C2E}" presName="sp" presStyleCnt="0"/>
      <dgm:spPr/>
    </dgm:pt>
    <dgm:pt modelId="{3BC71C45-5736-4E0E-893F-1ADB941BA63D}" type="pres">
      <dgm:prSet presAssocID="{D7F4D094-9207-43D9-91B8-4FDE6871DE97}" presName="linNode" presStyleCnt="0"/>
      <dgm:spPr/>
    </dgm:pt>
    <dgm:pt modelId="{5F0E9F71-BFC7-4B13-AB5B-07E90D41B4EE}" type="pres">
      <dgm:prSet presAssocID="{D7F4D094-9207-43D9-91B8-4FDE6871DE97}" presName="parentText" presStyleLbl="node1" presStyleIdx="1" presStyleCnt="5" custScaleX="124650" custScaleY="93308">
        <dgm:presLayoutVars>
          <dgm:chMax val="1"/>
          <dgm:bulletEnabled val="1"/>
        </dgm:presLayoutVars>
      </dgm:prSet>
      <dgm:spPr>
        <a:xfrm>
          <a:off x="0" y="1036917"/>
          <a:ext cx="2839212" cy="958609"/>
        </a:xfrm>
        <a:prstGeom prst="roundRect">
          <a:avLst/>
        </a:prstGeom>
      </dgm:spPr>
    </dgm:pt>
    <dgm:pt modelId="{54687C6C-82A9-4F98-AA30-7FBF50278BC3}" type="pres">
      <dgm:prSet presAssocID="{D7F4D094-9207-43D9-91B8-4FDE6871DE97}" presName="descendantText" presStyleLbl="alignAccFollowNode1" presStyleIdx="1" presStyleCnt="5" custScaleY="107478">
        <dgm:presLayoutVars>
          <dgm:bulletEnabled val="1"/>
        </dgm:presLayoutVars>
      </dgm:prSet>
      <dgm:spPr>
        <a:xfrm rot="5400000">
          <a:off x="5480321" y="-1314951"/>
          <a:ext cx="853405" cy="5559552"/>
        </a:xfrm>
        <a:prstGeom prst="round2SameRect">
          <a:avLst/>
        </a:prstGeom>
      </dgm:spPr>
    </dgm:pt>
    <dgm:pt modelId="{42370C48-3093-481D-BDA9-BBCCEE3450C2}" type="pres">
      <dgm:prSet presAssocID="{D3A85E8D-3A29-49B0-B847-3C326F57DCF0}" presName="sp" presStyleCnt="0"/>
      <dgm:spPr/>
    </dgm:pt>
    <dgm:pt modelId="{4E3C17AA-F4AA-49F2-AE39-4FDD930A4869}" type="pres">
      <dgm:prSet presAssocID="{62CC5813-6F16-4305-82B2-39F0FF1FEA70}" presName="linNode" presStyleCnt="0"/>
      <dgm:spPr/>
    </dgm:pt>
    <dgm:pt modelId="{FBADB899-17B9-4042-A76C-66F103DC0557}" type="pres">
      <dgm:prSet presAssocID="{62CC5813-6F16-4305-82B2-39F0FF1FEA70}" presName="parentText" presStyleLbl="node1" presStyleIdx="2" presStyleCnt="5" custScaleX="124650" custScaleY="73329">
        <dgm:presLayoutVars>
          <dgm:chMax val="1"/>
          <dgm:bulletEnabled val="1"/>
        </dgm:presLayoutVars>
      </dgm:prSet>
      <dgm:spPr>
        <a:xfrm>
          <a:off x="0" y="2046894"/>
          <a:ext cx="2839212" cy="753353"/>
        </a:xfrm>
        <a:prstGeom prst="roundRect">
          <a:avLst/>
        </a:prstGeom>
      </dgm:spPr>
    </dgm:pt>
    <dgm:pt modelId="{5AE322D3-3115-43A0-B2B1-8825BE524F16}" type="pres">
      <dgm:prSet presAssocID="{62CC5813-6F16-4305-82B2-39F0FF1FEA70}" presName="descendantText" presStyleLbl="alignAccFollowNode1" presStyleIdx="2" presStyleCnt="5" custScaleY="88610">
        <dgm:presLayoutVars>
          <dgm:bulletEnabled val="1"/>
        </dgm:presLayoutVars>
      </dgm:prSet>
      <dgm:spPr>
        <a:xfrm rot="5400000">
          <a:off x="5555229" y="-438359"/>
          <a:ext cx="703588" cy="5559552"/>
        </a:xfrm>
        <a:prstGeom prst="round2SameRect">
          <a:avLst/>
        </a:prstGeom>
      </dgm:spPr>
    </dgm:pt>
    <dgm:pt modelId="{03672845-8002-4071-BBA4-972C53192561}" type="pres">
      <dgm:prSet presAssocID="{A8E065F3-3183-483E-8817-AA1329D1C1BC}" presName="sp" presStyleCnt="0"/>
      <dgm:spPr/>
    </dgm:pt>
    <dgm:pt modelId="{4E619CA7-2206-4274-929F-A7ADB1C07AF3}" type="pres">
      <dgm:prSet presAssocID="{A43E89BF-B14B-4C73-A856-6C17A187A119}" presName="linNode" presStyleCnt="0"/>
      <dgm:spPr/>
    </dgm:pt>
    <dgm:pt modelId="{AFA733FE-727A-457A-AE68-879748094A19}" type="pres">
      <dgm:prSet presAssocID="{A43E89BF-B14B-4C73-A856-6C17A187A119}" presName="parentText" presStyleLbl="node1" presStyleIdx="3" presStyleCnt="5" custScaleX="124650" custScaleY="61719">
        <dgm:presLayoutVars>
          <dgm:chMax val="1"/>
          <dgm:bulletEnabled val="1"/>
        </dgm:presLayoutVars>
      </dgm:prSet>
      <dgm:spPr>
        <a:xfrm>
          <a:off x="0" y="2851616"/>
          <a:ext cx="2839212" cy="634076"/>
        </a:xfrm>
        <a:prstGeom prst="roundRect">
          <a:avLst/>
        </a:prstGeom>
      </dgm:spPr>
    </dgm:pt>
    <dgm:pt modelId="{4C00A570-8681-4501-840C-C2DDB185EA40}" type="pres">
      <dgm:prSet presAssocID="{A43E89BF-B14B-4C73-A856-6C17A187A119}" presName="descendantText" presStyleLbl="alignAccFollowNode1" presStyleIdx="3" presStyleCnt="5" custScaleY="65986">
        <dgm:presLayoutVars>
          <dgm:bulletEnabled val="1"/>
        </dgm:presLayoutVars>
      </dgm:prSet>
      <dgm:spPr>
        <a:xfrm rot="5400000">
          <a:off x="5645050" y="281466"/>
          <a:ext cx="523947" cy="5559552"/>
        </a:xfrm>
        <a:prstGeom prst="round2SameRect">
          <a:avLst/>
        </a:prstGeom>
      </dgm:spPr>
    </dgm:pt>
    <dgm:pt modelId="{49642F70-565B-47C7-9F6C-E40843CB7C60}" type="pres">
      <dgm:prSet presAssocID="{A38260E2-C4C9-4EAF-B0F9-6B63CAA52FD8}" presName="sp" presStyleCnt="0"/>
      <dgm:spPr/>
    </dgm:pt>
    <dgm:pt modelId="{05FD0596-7873-4D14-8566-E9D46202D03B}" type="pres">
      <dgm:prSet presAssocID="{08FEFADC-CB40-432E-A845-680C25E33CFF}" presName="linNode" presStyleCnt="0"/>
      <dgm:spPr/>
    </dgm:pt>
    <dgm:pt modelId="{23CAA606-3CED-4D08-ADDA-35F551D28387}" type="pres">
      <dgm:prSet presAssocID="{08FEFADC-CB40-432E-A845-680C25E33CFF}" presName="parentText" presStyleLbl="node1" presStyleIdx="4" presStyleCnt="5" custScaleX="124677" custScaleY="89711">
        <dgm:presLayoutVars>
          <dgm:chMax val="1"/>
          <dgm:bulletEnabled val="1"/>
        </dgm:presLayoutVars>
      </dgm:prSet>
      <dgm:spPr>
        <a:xfrm>
          <a:off x="0" y="3555344"/>
          <a:ext cx="2839212" cy="921655"/>
        </a:xfrm>
        <a:prstGeom prst="roundRect">
          <a:avLst/>
        </a:prstGeom>
      </dgm:spPr>
    </dgm:pt>
    <dgm:pt modelId="{900B45D9-5C73-4CAE-A6B7-51E82C914C99}" type="pres">
      <dgm:prSet presAssocID="{08FEFADC-CB40-432E-A845-680C25E33CFF}" presName="descendantText" presStyleLbl="alignAccFollowNode1" presStyleIdx="4" presStyleCnt="5" custScaleY="116588" custLinFactNeighborX="31508" custLinFactNeighborY="36669">
        <dgm:presLayoutVars>
          <dgm:bulletEnabled val="1"/>
        </dgm:presLayoutVars>
      </dgm:prSet>
      <dgm:spPr>
        <a:xfrm rot="5400000">
          <a:off x="5444153" y="1100753"/>
          <a:ext cx="925741" cy="5559552"/>
        </a:xfrm>
        <a:prstGeom prst="round2SameRect">
          <a:avLst/>
        </a:prstGeom>
      </dgm:spPr>
    </dgm:pt>
  </dgm:ptLst>
  <dgm:cxnLst>
    <dgm:cxn modelId="{77910E05-4700-4E1C-B3D9-E5B10C6AAAD4}" type="presOf" srcId="{62CC5813-6F16-4305-82B2-39F0FF1FEA70}" destId="{FBADB899-17B9-4042-A76C-66F103DC0557}" srcOrd="0" destOrd="0" presId="urn:microsoft.com/office/officeart/2005/8/layout/vList5"/>
    <dgm:cxn modelId="{BE7DFD10-63FE-4193-BF44-62BA521F3102}" type="presOf" srcId="{A43E89BF-B14B-4C73-A856-6C17A187A119}" destId="{AFA733FE-727A-457A-AE68-879748094A19}" srcOrd="0" destOrd="0" presId="urn:microsoft.com/office/officeart/2005/8/layout/vList5"/>
    <dgm:cxn modelId="{6E98632A-EC7E-47DE-8EE6-F6098ED9B166}" type="presOf" srcId="{F455F93F-0AE6-436F-A85B-458876F953FA}" destId="{1A3E9059-FF51-4040-B03B-33B12B921940}" srcOrd="0" destOrd="0" presId="urn:microsoft.com/office/officeart/2005/8/layout/vList5"/>
    <dgm:cxn modelId="{25BBDE2E-6FB1-48F6-B62F-A73157D0FEB9}" srcId="{8798E5AC-8804-4376-A200-0D045AF593B0}" destId="{A43E89BF-B14B-4C73-A856-6C17A187A119}" srcOrd="3" destOrd="0" parTransId="{57A4BF1E-1B00-4C2E-BA95-5D67EEE9C637}" sibTransId="{A38260E2-C4C9-4EAF-B0F9-6B63CAA52FD8}"/>
    <dgm:cxn modelId="{97C7B53B-757E-48EE-A78E-CF67EEFCEF39}" srcId="{08FEFADC-CB40-432E-A845-680C25E33CFF}" destId="{16391746-A857-47B1-B2E4-67E9CA1F4395}" srcOrd="0" destOrd="0" parTransId="{96789C94-C6DE-4431-82F4-464595B7C694}" sibTransId="{11608020-2462-4A03-97E5-646F9383EB7D}"/>
    <dgm:cxn modelId="{2CA3845F-136F-4146-A8D2-286BECD918D5}" type="presOf" srcId="{A5FBA57F-FADA-41D5-8F76-CD3C11AAFC97}" destId="{900B45D9-5C73-4CAE-A6B7-51E82C914C99}" srcOrd="0" destOrd="1" presId="urn:microsoft.com/office/officeart/2005/8/layout/vList5"/>
    <dgm:cxn modelId="{511C734D-19D5-4F73-8AD0-ADACE7619C4E}" type="presOf" srcId="{75702255-7E7F-449A-91F8-2743061B9BDC}" destId="{5AE322D3-3115-43A0-B2B1-8825BE524F16}" srcOrd="0" destOrd="0" presId="urn:microsoft.com/office/officeart/2005/8/layout/vList5"/>
    <dgm:cxn modelId="{2D8F4550-02A3-40D3-A692-3566A4BBC517}" type="presOf" srcId="{411A37CD-3B5F-47E7-9E3E-C4E6C8363792}" destId="{900B45D9-5C73-4CAE-A6B7-51E82C914C99}" srcOrd="0" destOrd="2" presId="urn:microsoft.com/office/officeart/2005/8/layout/vList5"/>
    <dgm:cxn modelId="{F6C5CD7D-6ACD-4FBD-8D20-CDE072278800}" srcId="{8798E5AC-8804-4376-A200-0D045AF593B0}" destId="{08FEFADC-CB40-432E-A845-680C25E33CFF}" srcOrd="4" destOrd="0" parTransId="{AFBB81CF-4DCA-4410-9228-BC8D9569BBB4}" sibTransId="{910CE921-7BF8-4469-AE53-4A577707775A}"/>
    <dgm:cxn modelId="{0FD51181-7991-4327-9BFF-B0471E6EB77D}" type="presOf" srcId="{0F410A85-018A-4D33-86B4-C20E79CEFFED}" destId="{54687C6C-82A9-4F98-AA30-7FBF50278BC3}" srcOrd="0" destOrd="0" presId="urn:microsoft.com/office/officeart/2005/8/layout/vList5"/>
    <dgm:cxn modelId="{49753E86-27F6-4F22-A5EA-34C6DE3E17E4}" srcId="{9EA23449-A279-4341-B7F6-B5CD258894DD}" destId="{F455F93F-0AE6-436F-A85B-458876F953FA}" srcOrd="0" destOrd="0" parTransId="{DDFBD363-3993-4218-89E7-1D9D7112BDA3}" sibTransId="{35941C34-F2EE-450D-92CE-B9E9D2E532E5}"/>
    <dgm:cxn modelId="{BC35D589-1F4D-4F7C-B4B2-4372AE9551E3}" type="presOf" srcId="{9EA23449-A279-4341-B7F6-B5CD258894DD}" destId="{1135831E-D343-4CFC-BBED-A8B0161A233E}" srcOrd="0" destOrd="0" presId="urn:microsoft.com/office/officeart/2005/8/layout/vList5"/>
    <dgm:cxn modelId="{414BF88F-EC7C-431F-8220-9D2ABF1FF736}" srcId="{08FEFADC-CB40-432E-A845-680C25E33CFF}" destId="{A5FBA57F-FADA-41D5-8F76-CD3C11AAFC97}" srcOrd="1" destOrd="0" parTransId="{F44C7237-B76E-4CF2-A8E0-4A3B0246FBAE}" sibTransId="{F6E1CA61-DA82-498E-A456-BD077F417388}"/>
    <dgm:cxn modelId="{EC547392-F91E-41A0-A468-982D398F2E6C}" type="presOf" srcId="{8798E5AC-8804-4376-A200-0D045AF593B0}" destId="{D7992BDE-9090-462C-8384-61AA4A93C8BD}" srcOrd="0" destOrd="0" presId="urn:microsoft.com/office/officeart/2005/8/layout/vList5"/>
    <dgm:cxn modelId="{2EE4A2A4-38B4-418F-A7B2-15CEC6F5741A}" type="presOf" srcId="{16391746-A857-47B1-B2E4-67E9CA1F4395}" destId="{900B45D9-5C73-4CAE-A6B7-51E82C914C99}" srcOrd="0" destOrd="0" presId="urn:microsoft.com/office/officeart/2005/8/layout/vList5"/>
    <dgm:cxn modelId="{1ED84FAD-D72B-4473-87F8-C0DB4CADF6DB}" srcId="{62CC5813-6F16-4305-82B2-39F0FF1FEA70}" destId="{75702255-7E7F-449A-91F8-2743061B9BDC}" srcOrd="0" destOrd="0" parTransId="{D86821B9-3B34-4B22-9772-AD5BB8531C97}" sibTransId="{CD0DCEE2-70F1-4774-82D0-2AC7EC7FD379}"/>
    <dgm:cxn modelId="{761EF2B4-EF18-4AF2-B0E6-2AE5BD4C721B}" type="presOf" srcId="{44008571-B140-4326-BEF9-02C9E4584B49}" destId="{4C00A570-8681-4501-840C-C2DDB185EA40}" srcOrd="0" destOrd="0" presId="urn:microsoft.com/office/officeart/2005/8/layout/vList5"/>
    <dgm:cxn modelId="{8F5422D2-87EF-4517-99C0-67D2C5014C2F}" srcId="{8798E5AC-8804-4376-A200-0D045AF593B0}" destId="{9EA23449-A279-4341-B7F6-B5CD258894DD}" srcOrd="0" destOrd="0" parTransId="{D421178E-FACD-4056-8A01-C4CA78EBA59B}" sibTransId="{B4762FCB-3F7E-414E-8845-5EE7F9F90C2E}"/>
    <dgm:cxn modelId="{97FDDBD5-AED4-4B89-B044-9D3FF8DAE0AC}" type="presOf" srcId="{08FEFADC-CB40-432E-A845-680C25E33CFF}" destId="{23CAA606-3CED-4D08-ADDA-35F551D28387}" srcOrd="0" destOrd="0" presId="urn:microsoft.com/office/officeart/2005/8/layout/vList5"/>
    <dgm:cxn modelId="{500DB8D6-F43B-4D32-A54B-5A65A5A83B66}" srcId="{9EA23449-A279-4341-B7F6-B5CD258894DD}" destId="{7F55B345-6E61-4FC0-BEE7-ED6AFD174C8E}" srcOrd="1" destOrd="0" parTransId="{F2CC8D72-D72B-4EE1-B768-CA470B16A1CC}" sibTransId="{8F414985-0144-4DA6-ADA7-BCAA47BAFC22}"/>
    <dgm:cxn modelId="{FE6487D7-13E0-4B16-9859-61A7E98622D8}" srcId="{8798E5AC-8804-4376-A200-0D045AF593B0}" destId="{62CC5813-6F16-4305-82B2-39F0FF1FEA70}" srcOrd="2" destOrd="0" parTransId="{4BD9DC82-2CD3-4DFD-8E9A-5EDC4A611BBC}" sibTransId="{A8E065F3-3183-483E-8817-AA1329D1C1BC}"/>
    <dgm:cxn modelId="{81DDB6DC-1BC2-405A-97DC-30CF0E2A909F}" srcId="{A43E89BF-B14B-4C73-A856-6C17A187A119}" destId="{44008571-B140-4326-BEF9-02C9E4584B49}" srcOrd="0" destOrd="0" parTransId="{7A52606B-1F3E-4F85-827D-594EC0DB5F54}" sibTransId="{295E780D-25D0-43C2-A76F-2ABF18162287}"/>
    <dgm:cxn modelId="{788F8BDD-A946-4ADB-BA4A-2C6466F02F89}" srcId="{8798E5AC-8804-4376-A200-0D045AF593B0}" destId="{D7F4D094-9207-43D9-91B8-4FDE6871DE97}" srcOrd="1" destOrd="0" parTransId="{0782FB71-D99B-43B4-9CCF-60B762399301}" sibTransId="{D3A85E8D-3A29-49B0-B847-3C326F57DCF0}"/>
    <dgm:cxn modelId="{B1EA72DE-13F7-497D-8B36-FFF6120A7265}" srcId="{D7F4D094-9207-43D9-91B8-4FDE6871DE97}" destId="{0F410A85-018A-4D33-86B4-C20E79CEFFED}" srcOrd="0" destOrd="0" parTransId="{56FE34E8-E328-44CD-A861-E2F11F7E49C3}" sibTransId="{614229D7-57F8-4E5C-B7A3-55223034966F}"/>
    <dgm:cxn modelId="{BDB542DF-CB6C-4E8D-9D09-C23EA7D61971}" type="presOf" srcId="{D7F4D094-9207-43D9-91B8-4FDE6871DE97}" destId="{5F0E9F71-BFC7-4B13-AB5B-07E90D41B4EE}" srcOrd="0" destOrd="0" presId="urn:microsoft.com/office/officeart/2005/8/layout/vList5"/>
    <dgm:cxn modelId="{BEE1C0F2-B30F-4D45-9DE4-6D01F00D8415}" type="presOf" srcId="{7F55B345-6E61-4FC0-BEE7-ED6AFD174C8E}" destId="{1A3E9059-FF51-4040-B03B-33B12B921940}" srcOrd="0" destOrd="1" presId="urn:microsoft.com/office/officeart/2005/8/layout/vList5"/>
    <dgm:cxn modelId="{13449DF4-9255-4D18-8C3D-59A0DC8A2FB1}" srcId="{08FEFADC-CB40-432E-A845-680C25E33CFF}" destId="{411A37CD-3B5F-47E7-9E3E-C4E6C8363792}" srcOrd="2" destOrd="0" parTransId="{6CC3D2C4-324A-4A61-8440-A33C317EDDA4}" sibTransId="{2D2A657B-9A83-4963-8319-1C3282BCB16B}"/>
    <dgm:cxn modelId="{EB40E6F6-777E-4DCF-8D60-99800AB0EC32}" type="presParOf" srcId="{D7992BDE-9090-462C-8384-61AA4A93C8BD}" destId="{635CD8E9-FA54-420D-973D-B9A25DC4BDFB}" srcOrd="0" destOrd="0" presId="urn:microsoft.com/office/officeart/2005/8/layout/vList5"/>
    <dgm:cxn modelId="{93F302BF-B444-45E8-B571-51BC5CA56A5D}" type="presParOf" srcId="{635CD8E9-FA54-420D-973D-B9A25DC4BDFB}" destId="{1135831E-D343-4CFC-BBED-A8B0161A233E}" srcOrd="0" destOrd="0" presId="urn:microsoft.com/office/officeart/2005/8/layout/vList5"/>
    <dgm:cxn modelId="{D6E88C2D-3869-433F-BA09-125C56A48316}" type="presParOf" srcId="{635CD8E9-FA54-420D-973D-B9A25DC4BDFB}" destId="{1A3E9059-FF51-4040-B03B-33B12B921940}" srcOrd="1" destOrd="0" presId="urn:microsoft.com/office/officeart/2005/8/layout/vList5"/>
    <dgm:cxn modelId="{8F821381-0ACB-47B3-9CC9-FD0312E502D7}" type="presParOf" srcId="{D7992BDE-9090-462C-8384-61AA4A93C8BD}" destId="{B905C868-37FC-4B5E-8BE3-4E5F648867C5}" srcOrd="1" destOrd="0" presId="urn:microsoft.com/office/officeart/2005/8/layout/vList5"/>
    <dgm:cxn modelId="{8D98E80E-620E-45BB-AA11-2E8CEED2327A}" type="presParOf" srcId="{D7992BDE-9090-462C-8384-61AA4A93C8BD}" destId="{3BC71C45-5736-4E0E-893F-1ADB941BA63D}" srcOrd="2" destOrd="0" presId="urn:microsoft.com/office/officeart/2005/8/layout/vList5"/>
    <dgm:cxn modelId="{0F084D2E-EFAC-48BF-B1A1-551E02E3DC67}" type="presParOf" srcId="{3BC71C45-5736-4E0E-893F-1ADB941BA63D}" destId="{5F0E9F71-BFC7-4B13-AB5B-07E90D41B4EE}" srcOrd="0" destOrd="0" presId="urn:microsoft.com/office/officeart/2005/8/layout/vList5"/>
    <dgm:cxn modelId="{C98B155C-0C86-48F1-A610-99642768A13A}" type="presParOf" srcId="{3BC71C45-5736-4E0E-893F-1ADB941BA63D}" destId="{54687C6C-82A9-4F98-AA30-7FBF50278BC3}" srcOrd="1" destOrd="0" presId="urn:microsoft.com/office/officeart/2005/8/layout/vList5"/>
    <dgm:cxn modelId="{82A08ECA-741F-4E30-B9FF-445B609F4DC0}" type="presParOf" srcId="{D7992BDE-9090-462C-8384-61AA4A93C8BD}" destId="{42370C48-3093-481D-BDA9-BBCCEE3450C2}" srcOrd="3" destOrd="0" presId="urn:microsoft.com/office/officeart/2005/8/layout/vList5"/>
    <dgm:cxn modelId="{E8FD4342-DCB7-4510-B7CB-B1B24925DBD6}" type="presParOf" srcId="{D7992BDE-9090-462C-8384-61AA4A93C8BD}" destId="{4E3C17AA-F4AA-49F2-AE39-4FDD930A4869}" srcOrd="4" destOrd="0" presId="urn:microsoft.com/office/officeart/2005/8/layout/vList5"/>
    <dgm:cxn modelId="{490F8DAF-DBFD-4EEC-9C83-F0B7CB89311B}" type="presParOf" srcId="{4E3C17AA-F4AA-49F2-AE39-4FDD930A4869}" destId="{FBADB899-17B9-4042-A76C-66F103DC0557}" srcOrd="0" destOrd="0" presId="urn:microsoft.com/office/officeart/2005/8/layout/vList5"/>
    <dgm:cxn modelId="{E8BC659A-6C5F-483F-9929-20B130FF6E1B}" type="presParOf" srcId="{4E3C17AA-F4AA-49F2-AE39-4FDD930A4869}" destId="{5AE322D3-3115-43A0-B2B1-8825BE524F16}" srcOrd="1" destOrd="0" presId="urn:microsoft.com/office/officeart/2005/8/layout/vList5"/>
    <dgm:cxn modelId="{3EE5A8E2-C99D-4EAB-9D9E-09F7633F1830}" type="presParOf" srcId="{D7992BDE-9090-462C-8384-61AA4A93C8BD}" destId="{03672845-8002-4071-BBA4-972C53192561}" srcOrd="5" destOrd="0" presId="urn:microsoft.com/office/officeart/2005/8/layout/vList5"/>
    <dgm:cxn modelId="{18660A5D-F2A9-43F9-BB64-4F84670BE21E}" type="presParOf" srcId="{D7992BDE-9090-462C-8384-61AA4A93C8BD}" destId="{4E619CA7-2206-4274-929F-A7ADB1C07AF3}" srcOrd="6" destOrd="0" presId="urn:microsoft.com/office/officeart/2005/8/layout/vList5"/>
    <dgm:cxn modelId="{3D78C37D-B96E-4A6E-9F2E-A83A2E9C2753}" type="presParOf" srcId="{4E619CA7-2206-4274-929F-A7ADB1C07AF3}" destId="{AFA733FE-727A-457A-AE68-879748094A19}" srcOrd="0" destOrd="0" presId="urn:microsoft.com/office/officeart/2005/8/layout/vList5"/>
    <dgm:cxn modelId="{73025C07-AB82-4EFF-A3C6-D75D0ADA5A26}" type="presParOf" srcId="{4E619CA7-2206-4274-929F-A7ADB1C07AF3}" destId="{4C00A570-8681-4501-840C-C2DDB185EA40}" srcOrd="1" destOrd="0" presId="urn:microsoft.com/office/officeart/2005/8/layout/vList5"/>
    <dgm:cxn modelId="{E545B069-66E2-4856-8AA0-8CB4B107EA07}" type="presParOf" srcId="{D7992BDE-9090-462C-8384-61AA4A93C8BD}" destId="{49642F70-565B-47C7-9F6C-E40843CB7C60}" srcOrd="7" destOrd="0" presId="urn:microsoft.com/office/officeart/2005/8/layout/vList5"/>
    <dgm:cxn modelId="{40C760F4-ED63-4880-825E-7D2E88F2BEED}" type="presParOf" srcId="{D7992BDE-9090-462C-8384-61AA4A93C8BD}" destId="{05FD0596-7873-4D14-8566-E9D46202D03B}" srcOrd="8" destOrd="0" presId="urn:microsoft.com/office/officeart/2005/8/layout/vList5"/>
    <dgm:cxn modelId="{0C4E2069-7728-4C1E-97F9-6CEAEE47B7B9}" type="presParOf" srcId="{05FD0596-7873-4D14-8566-E9D46202D03B}" destId="{23CAA606-3CED-4D08-ADDA-35F551D28387}" srcOrd="0" destOrd="0" presId="urn:microsoft.com/office/officeart/2005/8/layout/vList5"/>
    <dgm:cxn modelId="{AF9AFFAF-4BC4-4C91-B35F-39D1DA0108B2}" type="presParOf" srcId="{05FD0596-7873-4D14-8566-E9D46202D03B}" destId="{900B45D9-5C73-4CAE-A6B7-51E82C914C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E9059-FF51-4040-B03B-33B12B921940}">
      <dsp:nvSpPr>
        <dsp:cNvPr id="0" name=""/>
        <dsp:cNvSpPr/>
      </dsp:nvSpPr>
      <dsp:spPr>
        <a:xfrm rot="5400000">
          <a:off x="6218137" y="-2769230"/>
          <a:ext cx="533726" cy="6072187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CAO sends letter to auditee regarding start of audit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 team meets with auditee to discuss audit scope</a:t>
          </a:r>
        </a:p>
      </dsp:txBody>
      <dsp:txXfrm rot="-5400000">
        <a:off x="3448907" y="26054"/>
        <a:ext cx="6046133" cy="481618"/>
      </dsp:txXfrm>
    </dsp:sp>
    <dsp:sp modelId="{1135831E-D343-4CFC-BBED-A8B0161A233E}">
      <dsp:nvSpPr>
        <dsp:cNvPr id="0" name=""/>
        <dsp:cNvSpPr/>
      </dsp:nvSpPr>
      <dsp:spPr>
        <a:xfrm>
          <a:off x="0" y="2"/>
          <a:ext cx="3448907" cy="536535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Engagement</a:t>
          </a:r>
        </a:p>
      </dsp:txBody>
      <dsp:txXfrm>
        <a:off x="26191" y="26193"/>
        <a:ext cx="3396525" cy="484153"/>
      </dsp:txXfrm>
    </dsp:sp>
    <dsp:sp modelId="{54687C6C-82A9-4F98-AA30-7FBF50278BC3}">
      <dsp:nvSpPr>
        <dsp:cNvPr id="0" name=""/>
        <dsp:cNvSpPr/>
      </dsp:nvSpPr>
      <dsp:spPr>
        <a:xfrm rot="5400000">
          <a:off x="6155521" y="-2074077"/>
          <a:ext cx="642956" cy="6096000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 team conducts audit fieldwork; typically includes interviews with auditee management and staff, document reviews, data analyses, site visits and observations</a:t>
          </a:r>
        </a:p>
      </dsp:txBody>
      <dsp:txXfrm rot="-5400000">
        <a:off x="3429000" y="683831"/>
        <a:ext cx="6064613" cy="580182"/>
      </dsp:txXfrm>
    </dsp:sp>
    <dsp:sp modelId="{5F0E9F71-BFC7-4B13-AB5B-07E90D41B4EE}">
      <dsp:nvSpPr>
        <dsp:cNvPr id="0" name=""/>
        <dsp:cNvSpPr/>
      </dsp:nvSpPr>
      <dsp:spPr>
        <a:xfrm>
          <a:off x="0" y="620574"/>
          <a:ext cx="3429000" cy="552894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Fieldwork</a:t>
          </a:r>
        </a:p>
      </dsp:txBody>
      <dsp:txXfrm>
        <a:off x="26990" y="647564"/>
        <a:ext cx="3375020" cy="498914"/>
      </dsp:txXfrm>
    </dsp:sp>
    <dsp:sp modelId="{5AE322D3-3115-43A0-B2B1-8825BE524F16}">
      <dsp:nvSpPr>
        <dsp:cNvPr id="0" name=""/>
        <dsp:cNvSpPr/>
      </dsp:nvSpPr>
      <dsp:spPr>
        <a:xfrm rot="5400000">
          <a:off x="6259143" y="-1474035"/>
          <a:ext cx="435712" cy="6096000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 team develops audit findings and briefs auditee management for feedback</a:t>
          </a:r>
        </a:p>
      </dsp:txBody>
      <dsp:txXfrm rot="-5400000">
        <a:off x="3428999" y="1377379"/>
        <a:ext cx="6074730" cy="393172"/>
      </dsp:txXfrm>
    </dsp:sp>
    <dsp:sp modelId="{FBADB899-17B9-4042-A76C-66F103DC0557}">
      <dsp:nvSpPr>
        <dsp:cNvPr id="0" name=""/>
        <dsp:cNvSpPr/>
      </dsp:nvSpPr>
      <dsp:spPr>
        <a:xfrm>
          <a:off x="0" y="1257505"/>
          <a:ext cx="3429000" cy="632919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Findings Development and Feedback</a:t>
          </a:r>
        </a:p>
      </dsp:txBody>
      <dsp:txXfrm>
        <a:off x="30897" y="1288402"/>
        <a:ext cx="3367206" cy="571125"/>
      </dsp:txXfrm>
    </dsp:sp>
    <dsp:sp modelId="{4C00A570-8681-4501-840C-C2DDB185EA40}">
      <dsp:nvSpPr>
        <dsp:cNvPr id="0" name=""/>
        <dsp:cNvSpPr/>
      </dsp:nvSpPr>
      <dsp:spPr>
        <a:xfrm rot="5400000">
          <a:off x="6107788" y="-765390"/>
          <a:ext cx="738423" cy="6096000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 team drafts audit report and reviews findings and recommendations with auditee management and leadership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Auditee provides formal response to audit recommendations</a:t>
          </a:r>
        </a:p>
      </dsp:txBody>
      <dsp:txXfrm rot="-5400000">
        <a:off x="3429000" y="1949445"/>
        <a:ext cx="6059953" cy="666329"/>
      </dsp:txXfrm>
    </dsp:sp>
    <dsp:sp modelId="{AFA733FE-727A-457A-AE68-879748094A19}">
      <dsp:nvSpPr>
        <dsp:cNvPr id="0" name=""/>
        <dsp:cNvSpPr/>
      </dsp:nvSpPr>
      <dsp:spPr>
        <a:xfrm>
          <a:off x="0" y="1969189"/>
          <a:ext cx="3429000" cy="658904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Report Production and Feedback</a:t>
          </a:r>
        </a:p>
      </dsp:txBody>
      <dsp:txXfrm>
        <a:off x="32165" y="2001354"/>
        <a:ext cx="3364670" cy="594574"/>
      </dsp:txXfrm>
    </dsp:sp>
    <dsp:sp modelId="{900B45D9-5C73-4CAE-A6B7-51E82C914C99}">
      <dsp:nvSpPr>
        <dsp:cNvPr id="0" name=""/>
        <dsp:cNvSpPr/>
      </dsp:nvSpPr>
      <dsp:spPr>
        <a:xfrm rot="5400000">
          <a:off x="6243104" y="-70903"/>
          <a:ext cx="467791" cy="6096000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CAO, through Audit Committee, publicly releases report and presents in City Council committee of purview</a:t>
          </a:r>
        </a:p>
      </dsp:txBody>
      <dsp:txXfrm rot="-5400000">
        <a:off x="3429000" y="2766037"/>
        <a:ext cx="6073164" cy="422119"/>
      </dsp:txXfrm>
    </dsp:sp>
    <dsp:sp modelId="{23CAA606-3CED-4D08-ADDA-35F551D28387}">
      <dsp:nvSpPr>
        <dsp:cNvPr id="0" name=""/>
        <dsp:cNvSpPr/>
      </dsp:nvSpPr>
      <dsp:spPr>
        <a:xfrm>
          <a:off x="0" y="2706860"/>
          <a:ext cx="3429000" cy="514621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Public Release and Presentation</a:t>
          </a:r>
        </a:p>
      </dsp:txBody>
      <dsp:txXfrm>
        <a:off x="25122" y="2731982"/>
        <a:ext cx="3378756" cy="464377"/>
      </dsp:txXfrm>
    </dsp:sp>
    <dsp:sp modelId="{B11D3684-2C6E-490B-95C6-C762D5999E84}">
      <dsp:nvSpPr>
        <dsp:cNvPr id="0" name=""/>
        <dsp:cNvSpPr/>
      </dsp:nvSpPr>
      <dsp:spPr>
        <a:xfrm rot="5400000">
          <a:off x="6256669" y="507841"/>
          <a:ext cx="440661" cy="6096000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CAO follows up with auditee regarding status of recommendations</a:t>
          </a:r>
        </a:p>
      </dsp:txBody>
      <dsp:txXfrm rot="-5400000">
        <a:off x="3429000" y="3357022"/>
        <a:ext cx="6074489" cy="397639"/>
      </dsp:txXfrm>
    </dsp:sp>
    <dsp:sp modelId="{9C665533-7D69-4E87-BAB5-82B0EC99DA21}">
      <dsp:nvSpPr>
        <dsp:cNvPr id="0" name=""/>
        <dsp:cNvSpPr/>
      </dsp:nvSpPr>
      <dsp:spPr>
        <a:xfrm>
          <a:off x="0" y="3260488"/>
          <a:ext cx="3429000" cy="590706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Recommendation Follow-Up</a:t>
          </a:r>
        </a:p>
      </dsp:txBody>
      <dsp:txXfrm>
        <a:off x="28836" y="3289324"/>
        <a:ext cx="3371328" cy="533034"/>
      </dsp:txXfrm>
    </dsp:sp>
    <dsp:sp modelId="{6F844F7C-FDDA-4FC3-BDC4-5593A94278D1}">
      <dsp:nvSpPr>
        <dsp:cNvPr id="0" name=""/>
        <dsp:cNvSpPr/>
      </dsp:nvSpPr>
      <dsp:spPr>
        <a:xfrm rot="5400000">
          <a:off x="6258831" y="1106899"/>
          <a:ext cx="436336" cy="6096000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After implementation, CAO closes out recommendation in internal database</a:t>
          </a:r>
        </a:p>
      </dsp:txBody>
      <dsp:txXfrm rot="-5400000">
        <a:off x="3428999" y="3958031"/>
        <a:ext cx="6074700" cy="393736"/>
      </dsp:txXfrm>
    </dsp:sp>
    <dsp:sp modelId="{BC1096FF-E8F1-45D2-BBEB-8CA0ADC90A21}">
      <dsp:nvSpPr>
        <dsp:cNvPr id="0" name=""/>
        <dsp:cNvSpPr/>
      </dsp:nvSpPr>
      <dsp:spPr>
        <a:xfrm>
          <a:off x="0" y="3890200"/>
          <a:ext cx="3429000" cy="529397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14300" lvl="1" indent="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Closeout</a:t>
          </a:r>
        </a:p>
      </dsp:txBody>
      <dsp:txXfrm>
        <a:off x="25843" y="3916043"/>
        <a:ext cx="3377314" cy="477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E9059-FF51-4040-B03B-33B12B921940}">
      <dsp:nvSpPr>
        <dsp:cNvPr id="0" name=""/>
        <dsp:cNvSpPr/>
      </dsp:nvSpPr>
      <dsp:spPr>
        <a:xfrm rot="5400000">
          <a:off x="5668876" y="-2064569"/>
          <a:ext cx="951642" cy="5081778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Investigative team reviews allegations of fraud, waste, and abuse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Allegations typically originate from ethics hotline or direct complaints</a:t>
          </a:r>
        </a:p>
      </dsp:txBody>
      <dsp:txXfrm rot="-5400000">
        <a:off x="3603809" y="46953"/>
        <a:ext cx="5035323" cy="858732"/>
      </dsp:txXfrm>
    </dsp:sp>
    <dsp:sp modelId="{1135831E-D343-4CFC-BBED-A8B0161A233E}">
      <dsp:nvSpPr>
        <dsp:cNvPr id="0" name=""/>
        <dsp:cNvSpPr/>
      </dsp:nvSpPr>
      <dsp:spPr>
        <a:xfrm>
          <a:off x="1212" y="23788"/>
          <a:ext cx="3602596" cy="905062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Allegation Received</a:t>
          </a:r>
        </a:p>
      </dsp:txBody>
      <dsp:txXfrm>
        <a:off x="45393" y="67969"/>
        <a:ext cx="3514234" cy="816700"/>
      </dsp:txXfrm>
    </dsp:sp>
    <dsp:sp modelId="{54687C6C-82A9-4F98-AA30-7FBF50278BC3}">
      <dsp:nvSpPr>
        <dsp:cNvPr id="0" name=""/>
        <dsp:cNvSpPr/>
      </dsp:nvSpPr>
      <dsp:spPr>
        <a:xfrm rot="5400000">
          <a:off x="5704605" y="-1086922"/>
          <a:ext cx="853405" cy="5103495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Review allegation and conduct a preliminary inquiry to determine whether to close, investigate, or if out-of- jurisdiction, refer to a more appropriate internal or external entity for review</a:t>
          </a:r>
        </a:p>
      </dsp:txBody>
      <dsp:txXfrm rot="-5400000">
        <a:off x="3579560" y="1079783"/>
        <a:ext cx="5061835" cy="770085"/>
      </dsp:txXfrm>
    </dsp:sp>
    <dsp:sp modelId="{5F0E9F71-BFC7-4B13-AB5B-07E90D41B4EE}">
      <dsp:nvSpPr>
        <dsp:cNvPr id="0" name=""/>
        <dsp:cNvSpPr/>
      </dsp:nvSpPr>
      <dsp:spPr>
        <a:xfrm>
          <a:off x="1212" y="1001767"/>
          <a:ext cx="3578347" cy="926114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Allegation Review</a:t>
          </a:r>
        </a:p>
      </dsp:txBody>
      <dsp:txXfrm>
        <a:off x="46421" y="1046976"/>
        <a:ext cx="3487929" cy="835696"/>
      </dsp:txXfrm>
    </dsp:sp>
    <dsp:sp modelId="{5AE322D3-3115-43A0-B2B1-8825BE524F16}">
      <dsp:nvSpPr>
        <dsp:cNvPr id="0" name=""/>
        <dsp:cNvSpPr/>
      </dsp:nvSpPr>
      <dsp:spPr>
        <a:xfrm rot="5400000">
          <a:off x="5779513" y="-210331"/>
          <a:ext cx="703588" cy="5103495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If decision is made to investigate, develop and execute an iterative investigative plan tailored to complaint type</a:t>
          </a:r>
        </a:p>
      </dsp:txBody>
      <dsp:txXfrm rot="-5400000">
        <a:off x="3579560" y="2023968"/>
        <a:ext cx="5069149" cy="634896"/>
      </dsp:txXfrm>
    </dsp:sp>
    <dsp:sp modelId="{FBADB899-17B9-4042-A76C-66F103DC0557}">
      <dsp:nvSpPr>
        <dsp:cNvPr id="0" name=""/>
        <dsp:cNvSpPr/>
      </dsp:nvSpPr>
      <dsp:spPr>
        <a:xfrm>
          <a:off x="1212" y="1977508"/>
          <a:ext cx="3578347" cy="727815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Investigative Plan</a:t>
          </a:r>
        </a:p>
      </dsp:txBody>
      <dsp:txXfrm>
        <a:off x="36741" y="2013037"/>
        <a:ext cx="3507289" cy="656757"/>
      </dsp:txXfrm>
    </dsp:sp>
    <dsp:sp modelId="{4C00A570-8681-4501-840C-C2DDB185EA40}">
      <dsp:nvSpPr>
        <dsp:cNvPr id="0" name=""/>
        <dsp:cNvSpPr/>
      </dsp:nvSpPr>
      <dsp:spPr>
        <a:xfrm rot="5400000">
          <a:off x="5869334" y="509494"/>
          <a:ext cx="523947" cy="5103495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Investigative team prepares a summary of findings</a:t>
          </a:r>
        </a:p>
      </dsp:txBody>
      <dsp:txXfrm rot="-5400000">
        <a:off x="3579561" y="2824845"/>
        <a:ext cx="5077918" cy="472793"/>
      </dsp:txXfrm>
    </dsp:sp>
    <dsp:sp modelId="{AFA733FE-727A-457A-AE68-879748094A19}">
      <dsp:nvSpPr>
        <dsp:cNvPr id="0" name=""/>
        <dsp:cNvSpPr/>
      </dsp:nvSpPr>
      <dsp:spPr>
        <a:xfrm>
          <a:off x="1212" y="2754951"/>
          <a:ext cx="3578347" cy="612582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Investigation Summary</a:t>
          </a:r>
        </a:p>
      </dsp:txBody>
      <dsp:txXfrm>
        <a:off x="31116" y="2784855"/>
        <a:ext cx="3518539" cy="552774"/>
      </dsp:txXfrm>
    </dsp:sp>
    <dsp:sp modelId="{900B45D9-5C73-4CAE-A6B7-51E82C914C99}">
      <dsp:nvSpPr>
        <dsp:cNvPr id="0" name=""/>
        <dsp:cNvSpPr/>
      </dsp:nvSpPr>
      <dsp:spPr>
        <a:xfrm rot="5400000">
          <a:off x="5672181" y="1328781"/>
          <a:ext cx="925741" cy="5103495"/>
        </a:xfrm>
        <a:prstGeom prst="round2SameRect">
          <a:avLst/>
        </a:prstGeom>
        <a:solidFill>
          <a:prstClr val="white">
            <a:lumMod val="95000"/>
            <a:alpha val="90000"/>
          </a:prstClr>
        </a:solidFill>
        <a:ln w="9525" cap="flat" cmpd="sng" algn="ctr">
          <a:solidFill>
            <a:srgbClr val="6076B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Palatino Linotype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If administrative findings, close investigation and either issue an internal management communication or public report if allegation is substantiated; if potentially criminal findings, refer to appropriate law enforcement agency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 rot="-5400000">
        <a:off x="3583305" y="3462849"/>
        <a:ext cx="5058304" cy="835359"/>
      </dsp:txXfrm>
    </dsp:sp>
    <dsp:sp modelId="{23CAA606-3CED-4D08-ADDA-35F551D28387}">
      <dsp:nvSpPr>
        <dsp:cNvPr id="0" name=""/>
        <dsp:cNvSpPr/>
      </dsp:nvSpPr>
      <dsp:spPr>
        <a:xfrm>
          <a:off x="1212" y="3434824"/>
          <a:ext cx="3579122" cy="890412"/>
        </a:xfrm>
        <a:prstGeom prst="roundRect">
          <a:avLst/>
        </a:prstGeom>
        <a:solidFill>
          <a:srgbClr val="40315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Public Report or Management Communication</a:t>
          </a:r>
        </a:p>
      </dsp:txBody>
      <dsp:txXfrm>
        <a:off x="44678" y="3478290"/>
        <a:ext cx="3492190" cy="80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r">
              <a:defRPr sz="1200"/>
            </a:lvl1pPr>
          </a:lstStyle>
          <a:p>
            <a:fld id="{F7CCA336-F38F-48AF-B7F9-B9E4E1B6716F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r">
              <a:defRPr sz="1200"/>
            </a:lvl1pPr>
          </a:lstStyle>
          <a:p>
            <a:fld id="{ECD3C73A-29C0-45F4-BB5C-187D0C350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5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r">
              <a:defRPr sz="1200"/>
            </a:lvl1pPr>
          </a:lstStyle>
          <a:p>
            <a:fld id="{4E3F1D8E-6436-45A5-8040-394B62323B81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3700" y="692150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9" tIns="46149" rIns="92299" bIns="461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299" tIns="46149" rIns="92299" bIns="461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r">
              <a:defRPr sz="1200"/>
            </a:lvl1pPr>
          </a:lstStyle>
          <a:p>
            <a:fld id="{74C00671-62EC-409E-8BF3-4318651B7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2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76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72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43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0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65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31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5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04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93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1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18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84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92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1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0B8DA1-CCC7-4673-86B2-00DEA040D3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939657" y="6356351"/>
            <a:ext cx="37973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F5BB5-242C-488C-ACC0-5E807DDA99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87F4B9-072B-4C97-8F77-67621F56A04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46204"/>
            <a:ext cx="7772400" cy="1219200"/>
          </a:xfrm>
        </p:spPr>
        <p:txBody>
          <a:bodyPr/>
          <a:lstStyle/>
          <a:p>
            <a:r>
              <a:rPr lang="en-US" sz="4000" dirty="0">
                <a:solidFill>
                  <a:srgbClr val="500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Auditor’s Office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876800"/>
            <a:ext cx="7391400" cy="12192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Quarterly Report to Finance/Executive Committee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27, 2019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9BBC2C-0FE7-457D-8AF2-7DE34C0015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0"/>
            <a:ext cx="12192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8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9BAE-A1C7-46E1-9FAF-B523DC611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15800" cy="16002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Audits Released in FY19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31CB8CB-FCFC-446E-B72B-DDAB634F7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490875"/>
              </p:ext>
            </p:extLst>
          </p:nvPr>
        </p:nvGraphicFramePr>
        <p:xfrm>
          <a:off x="1905000" y="1905000"/>
          <a:ext cx="8686800" cy="4114799"/>
        </p:xfrm>
        <a:graphic>
          <a:graphicData uri="http://schemas.openxmlformats.org/drawingml/2006/table">
            <a:tbl>
              <a:tblPr firstRow="1" firstCol="1" bandRow="1"/>
              <a:tblGrid>
                <a:gridCol w="2433982">
                  <a:extLst>
                    <a:ext uri="{9D8B030D-6E8A-4147-A177-3AD203B41FA5}">
                      <a16:colId xmlns:a16="http://schemas.microsoft.com/office/drawing/2014/main" val="1732141342"/>
                    </a:ext>
                  </a:extLst>
                </a:gridCol>
                <a:gridCol w="6252818">
                  <a:extLst>
                    <a:ext uri="{9D8B030D-6E8A-4147-A177-3AD203B41FA5}">
                      <a16:colId xmlns:a16="http://schemas.microsoft.com/office/drawing/2014/main" val="2963782115"/>
                    </a:ext>
                  </a:extLst>
                </a:gridCol>
              </a:tblGrid>
              <a:tr h="426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7375"/>
                  </a:ext>
                </a:extLst>
              </a:tr>
              <a:tr h="5969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July 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Affordable Housing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23191"/>
                  </a:ext>
                </a:extLst>
              </a:tr>
              <a:tr h="5969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September 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Renew Atlanta Fire Station Renovations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9246"/>
                  </a:ext>
                </a:extLst>
              </a:tr>
              <a:tr h="5969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October 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Quality Testing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752420"/>
                  </a:ext>
                </a:extLst>
              </a:tr>
              <a:tr h="5969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December 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Atlanta Police Department Body-Worn Cameras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656882"/>
                  </a:ext>
                </a:extLst>
              </a:tr>
              <a:tr h="7035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December 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Renew Atlanta and TSPLOST Review of Expenditures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83980"/>
                  </a:ext>
                </a:extLst>
              </a:tr>
              <a:tr h="5969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February 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Citywide Overtime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361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969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9BAE-A1C7-46E1-9FAF-B523DC611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Audits in Progress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2BDFC8-E5CD-4ACF-AC2F-79ED66BE6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671599"/>
              </p:ext>
            </p:extLst>
          </p:nvPr>
        </p:nvGraphicFramePr>
        <p:xfrm>
          <a:off x="1524000" y="1676400"/>
          <a:ext cx="9448800" cy="4631644"/>
        </p:xfrm>
        <a:graphic>
          <a:graphicData uri="http://schemas.openxmlformats.org/drawingml/2006/table">
            <a:tbl>
              <a:tblPr firstRow="1" firstCol="1" bandRow="1"/>
              <a:tblGrid>
                <a:gridCol w="7086600">
                  <a:extLst>
                    <a:ext uri="{9D8B030D-6E8A-4147-A177-3AD203B41FA5}">
                      <a16:colId xmlns:a16="http://schemas.microsoft.com/office/drawing/2014/main" val="2299729159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981740180"/>
                    </a:ext>
                  </a:extLst>
                </a:gridCol>
              </a:tblGrid>
              <a:tr h="6174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Planned Release Date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480903"/>
                  </a:ext>
                </a:extLst>
              </a:tr>
              <a:tr h="50831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Procurement: Expired Contracts and Cooperative Agreements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April 2019</a:t>
                      </a:r>
                      <a:endParaRPr lang="en-US" sz="2000" kern="1200" dirty="0">
                        <a:solidFill>
                          <a:srgbClr val="7F7F7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570481"/>
                  </a:ext>
                </a:extLst>
              </a:tr>
              <a:tr h="50831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Super Bowl LIII Emergency Preparedness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April 2019</a:t>
                      </a: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537635"/>
                  </a:ext>
                </a:extLst>
              </a:tr>
              <a:tr h="76492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Atlanta Fire Rescue EMS Inventory Management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May 2019</a:t>
                      </a: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078487"/>
                  </a:ext>
                </a:extLst>
              </a:tr>
              <a:tr h="50831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 Hydrant Inspections and Maintenance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June 2019</a:t>
                      </a: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689475"/>
                  </a:ext>
                </a:extLst>
              </a:tr>
              <a:tr h="558799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Nation Contracts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August 2019</a:t>
                      </a: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43146"/>
                  </a:ext>
                </a:extLst>
              </a:tr>
              <a:tr h="50831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 Enforcement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August 2019</a:t>
                      </a: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230070"/>
                  </a:ext>
                </a:extLst>
              </a:tr>
              <a:tr h="474072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WorkSource</a:t>
                      </a: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Atlanta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October 2019</a:t>
                      </a:r>
                    </a:p>
                  </a:txBody>
                  <a:tcPr marL="59118" marR="59118" marT="82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730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493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9BAE-A1C7-46E1-9FAF-B523DC611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Audits in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91AB9-4B26-42E0-9FC4-EAEA44F91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191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Renew Atlanta:  Natatorium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Renew Atlanta:  Northside Drive Pedestrian Bridge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Actuarial Audit (Defined Benefit Pension Plans)</a:t>
            </a:r>
          </a:p>
        </p:txBody>
      </p:sp>
    </p:spTree>
    <p:extLst>
      <p:ext uri="{BB962C8B-B14F-4D97-AF65-F5344CB8AC3E}">
        <p14:creationId xmlns:p14="http://schemas.microsoft.com/office/powerpoint/2010/main" val="346974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9BAE-A1C7-46E1-9FAF-B523DC611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on Audit Plan Not Yet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91AB9-4B26-42E0-9FC4-EAEA44F91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98638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Office of Aviation Security and Maintenance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Hiring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Contract Management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Renew Atlanta</a:t>
            </a:r>
          </a:p>
        </p:txBody>
      </p:sp>
    </p:spTree>
    <p:extLst>
      <p:ext uri="{BB962C8B-B14F-4D97-AF65-F5344CB8AC3E}">
        <p14:creationId xmlns:p14="http://schemas.microsoft.com/office/powerpoint/2010/main" val="892235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9BAE-A1C7-46E1-9FAF-B523DC611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478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on Audit Recommendations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1F326C7-AD03-4141-824A-42A6291FA4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340189"/>
              </p:ext>
            </p:extLst>
          </p:nvPr>
        </p:nvGraphicFramePr>
        <p:xfrm>
          <a:off x="2057400" y="1524000"/>
          <a:ext cx="8305800" cy="4921755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5991580">
                  <a:extLst>
                    <a:ext uri="{9D8B030D-6E8A-4147-A177-3AD203B41FA5}">
                      <a16:colId xmlns:a16="http://schemas.microsoft.com/office/drawing/2014/main" val="2977262010"/>
                    </a:ext>
                  </a:extLst>
                </a:gridCol>
                <a:gridCol w="718206">
                  <a:extLst>
                    <a:ext uri="{9D8B030D-6E8A-4147-A177-3AD203B41FA5}">
                      <a16:colId xmlns:a16="http://schemas.microsoft.com/office/drawing/2014/main" val="1359729764"/>
                    </a:ext>
                  </a:extLst>
                </a:gridCol>
                <a:gridCol w="1596014">
                  <a:extLst>
                    <a:ext uri="{9D8B030D-6E8A-4147-A177-3AD203B41FA5}">
                      <a16:colId xmlns:a16="http://schemas.microsoft.com/office/drawing/2014/main" val="2039638061"/>
                    </a:ext>
                  </a:extLst>
                </a:gridCol>
              </a:tblGrid>
              <a:tr h="387299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</a:t>
                      </a:r>
                      <a:endParaRPr lang="en-US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ctr"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Released</a:t>
                      </a:r>
                      <a:endParaRPr lang="en-US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ctr"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Open Recs</a:t>
                      </a:r>
                      <a:endParaRPr lang="en-US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ctr"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992505"/>
                  </a:ext>
                </a:extLst>
              </a:tr>
              <a:tr h="1896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Firefighter Staffing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Oct-11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2422646451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Meter Readings, Estimates, and Adjusted Billings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May-13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770027059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Workers' Compensation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Sep-13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kern="120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701964508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Combined Sewer Overflow Consent Decree Impact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Jan-14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420674516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Public Works Solid Waste Safety Practices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Apr-14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3491294488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Aviation Parking Contract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Jul-14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3329938916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Take-Home Vehicles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Jul-14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715358070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Department of Public Works Office of Transportation Inventory Management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Aug-14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3404712817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Department of Watershed Management - Inventory Management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Sep-14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451137357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Timekeeping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May-15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3531471799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Building Permits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Jun-15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950744495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Employee Compensation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Oct-15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406975680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 Order Management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Jan-16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481224558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Oracle Segregation of Duties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Jun-16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3321992547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Retirement Administration Defined Contribution Plan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Jul-16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3193243193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Building Permits Data Testing and Analysis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668409917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Contract Administration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55230989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Department of Watershed Management Efforts to Reduce Water Loss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Apr-17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3237498984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Department of Parks &amp; Recreation Parks Maintenance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Jul-17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2314816110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Renew Atlanta Roadway Resurfacing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773745831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Accounts Receivable Atlanta Fire Rescue Department and Department of Parks and Recreation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Dec-17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943203169"/>
                  </a:ext>
                </a:extLst>
              </a:tr>
              <a:tr h="1400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Compliance Audit: ISO/IEC 27001 ISMS Precertification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Jan-18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2064712987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Department of Aviation Construction Contract Solicitations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Feb-18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2781849223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Payroll Processing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Jun-18</a:t>
                      </a:r>
                    </a:p>
                  </a:txBody>
                  <a:tcPr marL="6765" marT="676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765" marT="6765" marB="0" anchor="b"/>
                </a:tc>
                <a:extLst>
                  <a:ext uri="{0D108BD9-81ED-4DB2-BD59-A6C34878D82A}">
                    <a16:rowId xmlns:a16="http://schemas.microsoft.com/office/drawing/2014/main" val="1470281480"/>
                  </a:ext>
                </a:extLst>
              </a:tr>
              <a:tr h="181322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0" kern="1200" dirty="0"/>
                        <a:t> Total</a:t>
                      </a:r>
                      <a:endParaRPr 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b"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R="6765" marT="6765" marB="0" anchor="b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kern="1200" dirty="0"/>
                        <a:t>142</a:t>
                      </a:r>
                      <a:endParaRPr 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65" marT="6765" marB="0" anchor="b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43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516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05000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3B6318-A37A-4908-8899-51D0E38ADF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5181600"/>
            <a:ext cx="12192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1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1506200" cy="14478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Charter Establishes Independent </a:t>
            </a:r>
            <a:b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419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Audit Committee oversight ensures independence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Organizationally outside the reporting line of those responsible for areas subject to audit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Selection, removal, and term of office protect audit function from interference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Follow professional standards to ensure objectivity and transparency</a:t>
            </a:r>
          </a:p>
          <a:p>
            <a:pPr marL="0" indent="0">
              <a:spcAft>
                <a:spcPts val="600"/>
              </a:spcAft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6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11658600" cy="14478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Powers and Duties of City Auditor’s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10058400" cy="48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Conduct performance and financial audits of all departments, offices, boards, activities and agencies of the city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Compliance with applicable laws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Efficient, effective and economical use of resources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Achieving desired results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Financial and other reporting is complete and accurate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Indicators of fraud, abuse or illegal acts</a:t>
            </a: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Independent Procurement Review</a:t>
            </a:r>
          </a:p>
          <a:p>
            <a:pPr marL="0" indent="0">
              <a:spcAft>
                <a:spcPts val="600"/>
              </a:spcAft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8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ED9E2-E32F-42B9-B4D9-7FBA2AB53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Year 2019 Budget</a:t>
            </a:r>
            <a:endParaRPr lang="en-US" sz="4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212C973-DF8F-4CE4-8F6B-D2D13E27C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42724"/>
              </p:ext>
            </p:extLst>
          </p:nvPr>
        </p:nvGraphicFramePr>
        <p:xfrm>
          <a:off x="685800" y="2057400"/>
          <a:ext cx="10820400" cy="360579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40205516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23559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6316459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5196265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1217093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6872943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012446204"/>
                    </a:ext>
                  </a:extLst>
                </a:gridCol>
              </a:tblGrid>
              <a:tr h="617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Account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General Fund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5051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Water Fund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Airport Fund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3147 Horizontal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3148 Vertical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05261362"/>
                  </a:ext>
                </a:extLst>
              </a:tr>
              <a:tr h="6560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Accounts Personnel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$1,058,687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$342,067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$341,859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$118,339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$34,989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$1,895,941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54105"/>
                  </a:ext>
                </a:extLst>
              </a:tr>
              <a:tr h="571562">
                <a:tc>
                  <a:txBody>
                    <a:bodyPr/>
                    <a:lstStyle/>
                    <a:p>
                      <a:pPr marL="274320" marR="0" indent="-2743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Purchased/</a:t>
                      </a:r>
                    </a:p>
                    <a:p>
                      <a:pPr marL="274320" marR="0" indent="-2743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Contracted Services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$895,349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$754,075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$885,960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$163,525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$62,461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$2,761,370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7033018"/>
                  </a:ext>
                </a:extLst>
              </a:tr>
              <a:tr h="4543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Supplies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$19,716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$5,492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$5,492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$30,700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202713"/>
                  </a:ext>
                </a:extLst>
              </a:tr>
              <a:tr h="4351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Other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$2,800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$800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$800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$4,400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4200813"/>
                  </a:ext>
                </a:extLst>
              </a:tr>
              <a:tr h="61792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$1,976,552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$1,102,434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$1,234,111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$281,864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$97,450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$4,692,411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4A4C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063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68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370A4-86DC-4DD6-9CA3-CC6D43C0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41" y="0"/>
            <a:ext cx="11727507" cy="16002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Chart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E83ADA-421F-4C8B-BB1A-105EF608F954}"/>
              </a:ext>
            </a:extLst>
          </p:cNvPr>
          <p:cNvGrpSpPr/>
          <p:nvPr/>
        </p:nvGrpSpPr>
        <p:grpSpPr>
          <a:xfrm>
            <a:off x="1981200" y="1752600"/>
            <a:ext cx="8229599" cy="4724400"/>
            <a:chOff x="0" y="0"/>
            <a:chExt cx="6990715" cy="4110567"/>
          </a:xfrm>
        </p:grpSpPr>
        <p:sp>
          <p:nvSpPr>
            <p:cNvPr id="33" name="AutoShape 5">
              <a:extLst>
                <a:ext uri="{FF2B5EF4-FFF2-40B4-BE49-F238E27FC236}">
                  <a16:creationId xmlns:a16="http://schemas.microsoft.com/office/drawing/2014/main" id="{EF8E59FE-79E1-4CDC-B880-46C4DEF74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181350"/>
              <a:ext cx="2030095" cy="927100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Micheal Jones, Sr. Auditor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Jamie Amos, Sr. Auditor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Randi Qualls, Sr. Auditor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Rebecca Robinson, Sr.  Auditor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Vacant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AutoShape 5">
              <a:extLst>
                <a:ext uri="{FF2B5EF4-FFF2-40B4-BE49-F238E27FC236}">
                  <a16:creationId xmlns:a16="http://schemas.microsoft.com/office/drawing/2014/main" id="{37F2FBBE-40FF-4E98-9743-E159C62F7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3181350"/>
              <a:ext cx="2103755" cy="927100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Nia Young, Sr. Auditor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Matt Ervin, Sr.  Auditor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Josh Winfield, Auditor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Lewis Blake, Sr. Auditor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Naomi Haynes-Smith, Sr. Auditor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AutoShape 5">
              <a:extLst>
                <a:ext uri="{FF2B5EF4-FFF2-40B4-BE49-F238E27FC236}">
                  <a16:creationId xmlns:a16="http://schemas.microsoft.com/office/drawing/2014/main" id="{9FAB9769-A3C5-4440-8999-06ADC4D44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700" y="3187700"/>
              <a:ext cx="2152015" cy="922867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Skyler Akins, Auditor</a:t>
              </a: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Patty Westerfield, Investigator</a:t>
              </a:r>
            </a:p>
            <a:p>
              <a:r>
                <a:rPr lang="en-US" sz="1100" dirty="0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Ivy Williams, Sr.  Auditor</a:t>
              </a:r>
            </a:p>
            <a:p>
              <a:pPr algn="ctr"/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C2DDC9B-8419-43E2-8FD2-271328855FAC}"/>
                </a:ext>
              </a:extLst>
            </p:cNvPr>
            <p:cNvGrpSpPr/>
            <p:nvPr/>
          </p:nvGrpSpPr>
          <p:grpSpPr>
            <a:xfrm>
              <a:off x="12700" y="0"/>
              <a:ext cx="6977978" cy="3264946"/>
              <a:chOff x="0" y="0"/>
              <a:chExt cx="6977978" cy="3264946"/>
            </a:xfrm>
          </p:grpSpPr>
          <p:cxnSp>
            <p:nvCxnSpPr>
              <p:cNvPr id="37" name="AutoShape 24">
                <a:extLst>
                  <a:ext uri="{FF2B5EF4-FFF2-40B4-BE49-F238E27FC236}">
                    <a16:creationId xmlns:a16="http://schemas.microsoft.com/office/drawing/2014/main" id="{C06E89C4-9EA7-4842-A961-E168BE6D0C6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45542" y="2868706"/>
                <a:ext cx="0" cy="396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38" name="AutoShape 23">
                <a:extLst>
                  <a:ext uri="{FF2B5EF4-FFF2-40B4-BE49-F238E27FC236}">
                    <a16:creationId xmlns:a16="http://schemas.microsoft.com/office/drawing/2014/main" id="{39AE900E-D5AC-4BB5-99B7-FA78AAA79B8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74377" y="2877671"/>
                <a:ext cx="0" cy="3054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39" name="AutoShape 23">
                <a:extLst>
                  <a:ext uri="{FF2B5EF4-FFF2-40B4-BE49-F238E27FC236}">
                    <a16:creationId xmlns:a16="http://schemas.microsoft.com/office/drawing/2014/main" id="{71704AB5-EB61-44F3-B2E5-43DEEF5AEB6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871883" y="2855259"/>
                <a:ext cx="0" cy="4089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  <a:noFill/>
                  </a14:hiddenFill>
                </a:ext>
              </a:extLst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DD97F457-AE64-4F23-9494-25CC5336EFB7}"/>
                  </a:ext>
                </a:extLst>
              </p:cNvPr>
              <p:cNvGrpSpPr/>
              <p:nvPr/>
            </p:nvGrpSpPr>
            <p:grpSpPr>
              <a:xfrm>
                <a:off x="0" y="0"/>
                <a:ext cx="6977978" cy="2866839"/>
                <a:chOff x="0" y="0"/>
                <a:chExt cx="6977978" cy="2866839"/>
              </a:xfrm>
            </p:grpSpPr>
            <p:sp>
              <p:nvSpPr>
                <p:cNvPr id="41" name="AutoShape 7">
                  <a:extLst>
                    <a:ext uri="{FF2B5EF4-FFF2-40B4-BE49-F238E27FC236}">
                      <a16:creationId xmlns:a16="http://schemas.microsoft.com/office/drawing/2014/main" id="{81A8972D-CE5E-47A4-8B47-76E4BE4FFE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263589"/>
                  <a:ext cx="2028825" cy="603250"/>
                </a:xfrm>
                <a:prstGeom prst="flowChartProcess">
                  <a:avLst/>
                </a:prstGeom>
                <a:solidFill>
                  <a:srgbClr val="403152"/>
                </a:solidFill>
                <a:ln w="9525" cmpd="sng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    <a:effectLst>
                        <a:outerShdw dist="28398" dir="3806097" algn="ctr" rotWithShape="0">
                          <a:schemeClr val="lt1">
                            <a:lumMod val="50000"/>
                            <a:lumOff val="0"/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algn="ctr"/>
                  <a:r>
                    <a:rPr lang="en-US" sz="110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Performance Audit Team </a:t>
                  </a:r>
                  <a:endParaRPr lang="en-US" sz="11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en-US" sz="110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Diana Lynn, Manager</a:t>
                  </a:r>
                  <a:endParaRPr lang="en-US" sz="11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2" name="AutoShape 8">
                  <a:extLst>
                    <a:ext uri="{FF2B5EF4-FFF2-40B4-BE49-F238E27FC236}">
                      <a16:creationId xmlns:a16="http://schemas.microsoft.com/office/drawing/2014/main" id="{697A3064-8841-47CD-986D-5EA89DF855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11506" y="2254624"/>
                  <a:ext cx="2058035" cy="599440"/>
                </a:xfrm>
                <a:prstGeom prst="flowChartProcess">
                  <a:avLst/>
                </a:prstGeom>
                <a:solidFill>
                  <a:srgbClr val="403152"/>
                </a:solidFill>
                <a:ln w="9525" cmpd="sng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    <a:effectLst>
                        <a:outerShdw dist="28398" dir="3806097" algn="ctr" rotWithShape="0">
                          <a:schemeClr val="lt1">
                            <a:lumMod val="50000"/>
                            <a:lumOff val="0"/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algn="ctr"/>
                  <a:r>
                    <a:rPr lang="en-US" sz="110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Performance Audit Team </a:t>
                  </a:r>
                  <a:endParaRPr lang="en-US" sz="11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en-US" sz="110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Brad Garvey, Manager</a:t>
                  </a:r>
                  <a:endParaRPr lang="en-US" sz="11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3" name="AutoShape 8">
                  <a:extLst>
                    <a:ext uri="{FF2B5EF4-FFF2-40B4-BE49-F238E27FC236}">
                      <a16:creationId xmlns:a16="http://schemas.microsoft.com/office/drawing/2014/main" id="{3A2A0959-2261-46E9-AA41-58F6022359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6118" y="2254624"/>
                  <a:ext cx="2181860" cy="596900"/>
                </a:xfrm>
                <a:prstGeom prst="flowChartProcess">
                  <a:avLst/>
                </a:prstGeom>
                <a:solidFill>
                  <a:srgbClr val="403152"/>
                </a:solidFill>
                <a:ln w="9525" cmpd="sng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    <a:effectLst>
                        <a:outerShdw dist="28398" dir="3806097" algn="ctr" rotWithShape="0">
                          <a:schemeClr val="lt1">
                            <a:lumMod val="50000"/>
                            <a:lumOff val="0"/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algn="ctr"/>
                  <a:r>
                    <a:rPr lang="en-US" sz="110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Independent Procurement Review/</a:t>
                  </a:r>
                  <a:endParaRPr lang="en-US" sz="11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en-US" sz="110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Investigations Team </a:t>
                  </a:r>
                  <a:endParaRPr lang="en-US" sz="11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en-US" sz="110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Earl Burns, Manager</a:t>
                  </a:r>
                  <a:endParaRPr lang="en-US" sz="11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76E098EE-5F15-45AD-B289-71D78128C6E2}"/>
                    </a:ext>
                  </a:extLst>
                </p:cNvPr>
                <p:cNvGrpSpPr/>
                <p:nvPr/>
              </p:nvGrpSpPr>
              <p:grpSpPr>
                <a:xfrm>
                  <a:off x="318248" y="0"/>
                  <a:ext cx="6188112" cy="2263364"/>
                  <a:chOff x="0" y="0"/>
                  <a:chExt cx="6188112" cy="2263364"/>
                </a:xfrm>
              </p:grpSpPr>
              <p:cxnSp>
                <p:nvCxnSpPr>
                  <p:cNvPr id="45" name="AutoShape 6">
                    <a:extLst>
                      <a:ext uri="{FF2B5EF4-FFF2-40B4-BE49-F238E27FC236}">
                        <a16:creationId xmlns:a16="http://schemas.microsoft.com/office/drawing/2014/main" id="{8918CE82-2912-427A-B102-95F9A1DA958B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0" y="2138083"/>
                    <a:ext cx="3639185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ysClr val="window" lastClr="FFFFFF">
                        <a:lumMod val="100000"/>
                        <a:lumOff val="0"/>
                      </a:sys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      <a:noFill/>
                      </a14:hiddenFill>
                    </a:ext>
                  </a:extLst>
                </p:spPr>
              </p:cxnSp>
              <p:cxnSp>
                <p:nvCxnSpPr>
                  <p:cNvPr id="46" name="AutoShape 24">
                    <a:extLst>
                      <a:ext uri="{FF2B5EF4-FFF2-40B4-BE49-F238E27FC236}">
                        <a16:creationId xmlns:a16="http://schemas.microsoft.com/office/drawing/2014/main" id="{5946E941-15A0-4A64-8FB4-B8455B24E4F4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860611" y="2084294"/>
                    <a:ext cx="635" cy="17907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      <a:noFill/>
                      </a14:hiddenFill>
                    </a:ext>
                  </a:extLst>
                </p:spPr>
              </p:cxnSp>
              <p:cxnSp>
                <p:nvCxnSpPr>
                  <p:cNvPr id="47" name="AutoShape 24">
                    <a:extLst>
                      <a:ext uri="{FF2B5EF4-FFF2-40B4-BE49-F238E27FC236}">
                        <a16:creationId xmlns:a16="http://schemas.microsoft.com/office/drawing/2014/main" id="{E3D8FB0B-D325-4168-8ECF-1A51FB8014DF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540188" y="2079812"/>
                    <a:ext cx="0" cy="17081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      <a:noFill/>
                      </a14:hiddenFill>
                    </a:ext>
                  </a:extLst>
                </p:spPr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9BC3E21E-2B03-4EDE-8796-99507AB1E4C2}"/>
                      </a:ext>
                    </a:extLst>
                  </p:cNvPr>
                  <p:cNvCxnSpPr/>
                  <p:nvPr/>
                </p:nvCxnSpPr>
                <p:spPr>
                  <a:xfrm>
                    <a:off x="3213847" y="1896036"/>
                    <a:ext cx="0" cy="36406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6A55E201-710D-4E56-A03C-E90D7277185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6129" y="2079812"/>
                    <a:ext cx="4682067" cy="42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grpSp>
                <p:nvGrpSpPr>
                  <p:cNvPr id="50" name="Group 49">
                    <a:extLst>
                      <a:ext uri="{FF2B5EF4-FFF2-40B4-BE49-F238E27FC236}">
                        <a16:creationId xmlns:a16="http://schemas.microsoft.com/office/drawing/2014/main" id="{124DA492-A0C0-446D-B19C-456A364A4728}"/>
                      </a:ext>
                    </a:extLst>
                  </p:cNvPr>
                  <p:cNvGrpSpPr/>
                  <p:nvPr/>
                </p:nvGrpSpPr>
                <p:grpSpPr>
                  <a:xfrm>
                    <a:off x="2344270" y="0"/>
                    <a:ext cx="3843842" cy="1896932"/>
                    <a:chOff x="0" y="0"/>
                    <a:chExt cx="3843842" cy="1896932"/>
                  </a:xfrm>
                </p:grpSpPr>
                <p:sp>
                  <p:nvSpPr>
                    <p:cNvPr id="51" name="AutoShape 13">
                      <a:extLst>
                        <a:ext uri="{FF2B5EF4-FFF2-40B4-BE49-F238E27FC236}">
                          <a16:creationId xmlns:a16="http://schemas.microsoft.com/office/drawing/2014/main" id="{4DFABD92-AC4F-49BB-806A-66FE0A23798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9812" y="1093694"/>
                      <a:ext cx="1764030" cy="427290"/>
                    </a:xfrm>
                    <a:prstGeom prst="flowChartProcess">
                      <a:avLst/>
                    </a:prstGeom>
                    <a:solidFill>
                      <a:srgbClr val="403152"/>
                    </a:solidFill>
                    <a:ln w="9525" cmpd="sng">
                      <a:solidFill>
                        <a:sysClr val="windowText" lastClr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        <a:effectLst>
                            <a:outerShdw dist="28398" dir="3806097" algn="ctr" rotWithShape="0">
                              <a:schemeClr val="lt1">
                                <a:lumMod val="50000"/>
                                <a:lumOff val="0"/>
                                <a:alpha val="5000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ctr" anchorCtr="0" upright="1">
                      <a:noAutofit/>
                    </a:bodyPr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Executive Assistant</a:t>
                      </a:r>
                      <a:endParaRPr lang="en-US" sz="11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Jackie Ragan</a:t>
                      </a:r>
                      <a:endParaRPr lang="en-US" sz="11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2" name="AutoShape 14">
                      <a:extLst>
                        <a:ext uri="{FF2B5EF4-FFF2-40B4-BE49-F238E27FC236}">
                          <a16:creationId xmlns:a16="http://schemas.microsoft.com/office/drawing/2014/main" id="{7CBB5033-3DCC-4066-A9AA-844E87E2C11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1470212"/>
                      <a:ext cx="1768793" cy="426720"/>
                    </a:xfrm>
                    <a:prstGeom prst="flowChartProcess">
                      <a:avLst/>
                    </a:prstGeom>
                    <a:solidFill>
                      <a:srgbClr val="403152"/>
                    </a:solidFill>
                    <a:ln w="9525" cmpd="sng">
                      <a:solidFill>
                        <a:sysClr val="windowText" lastClr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        <a:effectLst>
                            <a:outerShdw dist="28398" dir="3806097" algn="ctr" rotWithShape="0">
                              <a:schemeClr val="lt1">
                                <a:lumMod val="50000"/>
                                <a:lumOff val="0"/>
                                <a:alpha val="5000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ctr" anchorCtr="0" upright="1">
                      <a:noAutofit/>
                    </a:bodyPr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Deputy City Auditor</a:t>
                      </a:r>
                      <a:endParaRPr lang="en-US" sz="11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Stephanie Jackson</a:t>
                      </a:r>
                      <a:endParaRPr lang="en-US" sz="11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5D0D3A3-1E19-4C06-B1E6-9FD54B601B3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0"/>
                      <a:ext cx="2082950" cy="1479377"/>
                      <a:chOff x="0" y="0"/>
                      <a:chExt cx="2082950" cy="1479377"/>
                    </a:xfrm>
                  </p:grpSpPr>
                  <p:cxnSp>
                    <p:nvCxnSpPr>
                      <p:cNvPr id="54" name="Straight Connector 53">
                        <a:extLst>
                          <a:ext uri="{FF2B5EF4-FFF2-40B4-BE49-F238E27FC236}">
                            <a16:creationId xmlns:a16="http://schemas.microsoft.com/office/drawing/2014/main" id="{74F849A6-09A9-4D85-8F90-BD748095084F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1237130" y="1290918"/>
                        <a:ext cx="8458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55" name="Straight Connector 54">
                        <a:extLst>
                          <a:ext uri="{FF2B5EF4-FFF2-40B4-BE49-F238E27FC236}">
                            <a16:creationId xmlns:a16="http://schemas.microsoft.com/office/drawing/2014/main" id="{D51E2C42-E094-42C5-AD70-D9DFBA506913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237130" y="1134036"/>
                        <a:ext cx="0" cy="15875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56" name="Group 55">
                        <a:extLst>
                          <a:ext uri="{FF2B5EF4-FFF2-40B4-BE49-F238E27FC236}">
                            <a16:creationId xmlns:a16="http://schemas.microsoft.com/office/drawing/2014/main" id="{A6E91C5C-1F2D-4C9F-AFC4-8E9E029B074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1768512" cy="1479377"/>
                        <a:chOff x="0" y="0"/>
                        <a:chExt cx="1768512" cy="1479377"/>
                      </a:xfrm>
                    </p:grpSpPr>
                    <p:cxnSp>
                      <p:nvCxnSpPr>
                        <p:cNvPr id="57" name="Straight Connector 56">
                          <a:extLst>
                            <a:ext uri="{FF2B5EF4-FFF2-40B4-BE49-F238E27FC236}">
                              <a16:creationId xmlns:a16="http://schemas.microsoft.com/office/drawing/2014/main" id="{64BEB069-E16A-4747-ADE3-17913007E6A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869577" y="1147483"/>
                          <a:ext cx="0" cy="3318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grpSp>
                      <p:nvGrpSpPr>
                        <p:cNvPr id="58" name="Group 57">
                          <a:extLst>
                            <a:ext uri="{FF2B5EF4-FFF2-40B4-BE49-F238E27FC236}">
                              <a16:creationId xmlns:a16="http://schemas.microsoft.com/office/drawing/2014/main" id="{2E321A4A-B186-4C6C-9C3B-A89E3AC2524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0"/>
                          <a:ext cx="1768512" cy="1146287"/>
                          <a:chOff x="0" y="0"/>
                          <a:chExt cx="1768512" cy="1146287"/>
                        </a:xfrm>
                      </p:grpSpPr>
                      <p:sp>
                        <p:nvSpPr>
                          <p:cNvPr id="59" name="AutoShape 4">
                            <a:extLst>
                              <a:ext uri="{FF2B5EF4-FFF2-40B4-BE49-F238E27FC236}">
                                <a16:creationId xmlns:a16="http://schemas.microsoft.com/office/drawing/2014/main" id="{DACD1A6A-1ACB-4176-B4A5-4761DCF8C0B8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1764030" cy="379730"/>
                          </a:xfrm>
                          <a:prstGeom prst="flowChartProcess">
                            <a:avLst/>
                          </a:prstGeom>
                          <a:solidFill>
                            <a:srgbClr val="403152"/>
                          </a:solidFill>
                          <a:ln w="9525" cmpd="sng">
                            <a:solidFill>
                              <a:sysClr val="windowText" lastClr="000000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              <a:effectLst>
                                  <a:outerShdw dist="28398" dir="3806097" algn="ctr" rotWithShape="0">
                                    <a:schemeClr val="lt1">
                                      <a:lumMod val="50000"/>
                                      <a:lumOff val="0"/>
                                      <a:alpha val="50000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rot="0" vert="horz" wrap="square" lIns="91440" tIns="45720" rIns="91440" bIns="45720" anchor="ctr" anchorCtr="0" upright="1">
                            <a:noAutofit/>
                          </a:bodyPr>
                          <a:lstStyle/>
                          <a:p>
                            <a:pPr algn="ctr"/>
                            <a:r>
                              <a:rPr lang="en-US" sz="1200" dirty="0">
                                <a:solidFill>
                                  <a:srgbClr val="FFFFFF"/>
                                </a:solidFill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Audit Committee</a:t>
                            </a:r>
                            <a:endParaRPr lang="en-US" sz="1200" dirty="0"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60" name="AutoShape 5">
                            <a:extLst>
                              <a:ext uri="{FF2B5EF4-FFF2-40B4-BE49-F238E27FC236}">
                                <a16:creationId xmlns:a16="http://schemas.microsoft.com/office/drawing/2014/main" id="{BBF7DD6E-0F98-42E0-84AA-78977AE106C8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699247"/>
                            <a:ext cx="1764030" cy="447040"/>
                          </a:xfrm>
                          <a:prstGeom prst="flowChartProcess">
                            <a:avLst/>
                          </a:prstGeom>
                          <a:solidFill>
                            <a:srgbClr val="403152"/>
                          </a:solidFill>
                          <a:ln w="9525" cmpd="sng">
                            <a:solidFill>
                              <a:sysClr val="windowText" lastClr="000000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              <a:effectLst>
                                  <a:outerShdw dist="28398" dir="3806097" algn="ctr" rotWithShape="0">
                                    <a:schemeClr val="lt1">
                                      <a:lumMod val="50000"/>
                                      <a:lumOff val="0"/>
                                      <a:alpha val="50000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rot="0" vert="horz" wrap="square" lIns="91440" tIns="45720" rIns="91440" bIns="45720" anchor="ctr" anchorCtr="0" upright="1">
                            <a:noAutofit/>
                          </a:bodyPr>
                          <a:lstStyle/>
                          <a:p>
                            <a:pPr algn="ctr"/>
                            <a:r>
                              <a:rPr lang="en-US" sz="1100" dirty="0">
                                <a:solidFill>
                                  <a:srgbClr val="FFFFFF"/>
                                </a:solidFill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City Auditor </a:t>
                            </a:r>
                            <a:endParaRPr lang="en-US" sz="1100" dirty="0"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endParaRPr>
                          </a:p>
                          <a:p>
                            <a:pPr algn="ctr"/>
                            <a:r>
                              <a:rPr lang="en-US" sz="1100" dirty="0">
                                <a:solidFill>
                                  <a:srgbClr val="FFFFFF"/>
                                </a:solidFill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Amanda Noble</a:t>
                            </a:r>
                            <a:endParaRPr lang="en-US" sz="1100" dirty="0"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endParaRPr>
                          </a:p>
                        </p:txBody>
                      </p:sp>
                      <p:cxnSp>
                        <p:nvCxnSpPr>
                          <p:cNvPr id="61" name="Straight Connector 60">
                            <a:extLst>
                              <a:ext uri="{FF2B5EF4-FFF2-40B4-BE49-F238E27FC236}">
                                <a16:creationId xmlns:a16="http://schemas.microsoft.com/office/drawing/2014/main" id="{2544FE24-CF13-4A6C-90B9-D8CB9D0EC2A7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869577" y="385483"/>
                            <a:ext cx="0" cy="33189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</p:grpSp>
                  </p:grp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332529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C2754-A6FF-4B24-AD4F-9324F780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963400" cy="16002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Audit Plan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E7D47-171C-4A85-AD02-E9A1DE75F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87679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City Auditor prepares and submits an annual audit schedule to the Audit Committee for review and comment at the beginning of the fiscal year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assessment every two years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potential topics: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Assessing financial and performance risks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Reviewing the financial auditors’ results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Considering requests and suggestions from the City Council as a whole, the Finance/Executive Committee of the City Council, the mayor, city management, and other interested parties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Determining the feasibility of audit topics and the availability of resources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23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370A4-86DC-4DD6-9CA3-CC6D43C0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16002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Process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E7A67409-6466-4B12-9D32-7EC067AA4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298338"/>
              </p:ext>
            </p:extLst>
          </p:nvPr>
        </p:nvGraphicFramePr>
        <p:xfrm>
          <a:off x="1295400" y="1676400"/>
          <a:ext cx="9525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010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370A4-86DC-4DD6-9CA3-CC6D43C0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16002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 Process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E7A67409-6466-4B12-9D32-7EC067AA4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610316"/>
              </p:ext>
            </p:extLst>
          </p:nvPr>
        </p:nvGraphicFramePr>
        <p:xfrm>
          <a:off x="1752600" y="1905000"/>
          <a:ext cx="8686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3742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370A4-86DC-4DD6-9CA3-CC6D43C0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11811000" cy="10668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Procurement Review Process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54C928E-8B42-4777-BDE9-CF464B37A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099" y="1066800"/>
            <a:ext cx="9067801" cy="576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502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995</Words>
  <Application>Microsoft Office PowerPoint</Application>
  <PresentationFormat>Widescreen</PresentationFormat>
  <Paragraphs>267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City Auditor’s Office</vt:lpstr>
      <vt:lpstr>City Charter Establishes Independent  Audit Function</vt:lpstr>
      <vt:lpstr>Powers and Duties of City Auditor’s Office</vt:lpstr>
      <vt:lpstr>Fiscal Year 2019 Budget</vt:lpstr>
      <vt:lpstr>Organization Chart</vt:lpstr>
      <vt:lpstr>Annual Audit Plan</vt:lpstr>
      <vt:lpstr>Audit Process</vt:lpstr>
      <vt:lpstr>Investigation Process</vt:lpstr>
      <vt:lpstr>Independent Procurement Review Process</vt:lpstr>
      <vt:lpstr>Audits Released in FY19</vt:lpstr>
      <vt:lpstr>Audits in Progress</vt:lpstr>
      <vt:lpstr>Contract Audits in Progress</vt:lpstr>
      <vt:lpstr>Projects on Audit Plan Not Yet Started</vt:lpstr>
      <vt:lpstr>Follow-up on Audit Recommendations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2018-02-27T21:01:31Z</dcterms:created>
  <dcterms:modified xsi:type="dcterms:W3CDTF">2019-02-26T21:58:07Z</dcterms:modified>
</cp:coreProperties>
</file>