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0" r:id="rId4"/>
  </p:sldMasterIdLst>
  <p:notesMasterIdLst>
    <p:notesMasterId r:id="rId32"/>
  </p:notesMasterIdLst>
  <p:handoutMasterIdLst>
    <p:handoutMasterId r:id="rId33"/>
  </p:handoutMasterIdLst>
  <p:sldIdLst>
    <p:sldId id="327" r:id="rId5"/>
    <p:sldId id="341" r:id="rId6"/>
    <p:sldId id="373" r:id="rId7"/>
    <p:sldId id="381" r:id="rId8"/>
    <p:sldId id="389" r:id="rId9"/>
    <p:sldId id="369" r:id="rId10"/>
    <p:sldId id="378" r:id="rId11"/>
    <p:sldId id="384" r:id="rId12"/>
    <p:sldId id="379" r:id="rId13"/>
    <p:sldId id="374" r:id="rId14"/>
    <p:sldId id="382" r:id="rId15"/>
    <p:sldId id="383" r:id="rId16"/>
    <p:sldId id="386" r:id="rId17"/>
    <p:sldId id="388" r:id="rId18"/>
    <p:sldId id="372" r:id="rId19"/>
    <p:sldId id="375" r:id="rId20"/>
    <p:sldId id="377" r:id="rId21"/>
    <p:sldId id="376" r:id="rId22"/>
    <p:sldId id="385" r:id="rId23"/>
    <p:sldId id="364" r:id="rId24"/>
    <p:sldId id="387" r:id="rId25"/>
    <p:sldId id="356" r:id="rId26"/>
    <p:sldId id="357" r:id="rId27"/>
    <p:sldId id="358" r:id="rId28"/>
    <p:sldId id="360" r:id="rId29"/>
    <p:sldId id="368" r:id="rId30"/>
    <p:sldId id="380" r:id="rId31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A61E0003-B6DF-408E-912B-96167635D6FD}">
          <p14:sldIdLst>
            <p14:sldId id="327"/>
            <p14:sldId id="341"/>
            <p14:sldId id="373"/>
            <p14:sldId id="381"/>
            <p14:sldId id="389"/>
            <p14:sldId id="369"/>
            <p14:sldId id="378"/>
            <p14:sldId id="384"/>
            <p14:sldId id="379"/>
            <p14:sldId id="374"/>
            <p14:sldId id="382"/>
            <p14:sldId id="383"/>
            <p14:sldId id="386"/>
            <p14:sldId id="388"/>
            <p14:sldId id="372"/>
            <p14:sldId id="375"/>
            <p14:sldId id="377"/>
            <p14:sldId id="376"/>
            <p14:sldId id="385"/>
            <p14:sldId id="364"/>
            <p14:sldId id="387"/>
            <p14:sldId id="356"/>
            <p14:sldId id="357"/>
            <p14:sldId id="358"/>
            <p14:sldId id="360"/>
            <p14:sldId id="368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73">
          <p15:clr>
            <a:srgbClr val="A4A3A4"/>
          </p15:clr>
        </p15:guide>
        <p15:guide id="2" orient="horz" pos="1909">
          <p15:clr>
            <a:srgbClr val="A4A3A4"/>
          </p15:clr>
        </p15:guide>
        <p15:guide id="3" orient="horz" pos="3481">
          <p15:clr>
            <a:srgbClr val="A4A3A4"/>
          </p15:clr>
        </p15:guide>
        <p15:guide id="4" orient="horz" pos="3693">
          <p15:clr>
            <a:srgbClr val="A4A3A4"/>
          </p15:clr>
        </p15:guide>
        <p15:guide id="5" orient="horz" pos="279">
          <p15:clr>
            <a:srgbClr val="A4A3A4"/>
          </p15:clr>
        </p15:guide>
        <p15:guide id="6" pos="424">
          <p15:clr>
            <a:srgbClr val="A4A3A4"/>
          </p15:clr>
        </p15:guide>
        <p15:guide id="7" pos="4759">
          <p15:clr>
            <a:srgbClr val="A4A3A4"/>
          </p15:clr>
        </p15:guide>
        <p15:guide id="8" pos="347">
          <p15:clr>
            <a:srgbClr val="A4A3A4"/>
          </p15:clr>
        </p15:guide>
        <p15:guide id="9" pos="340">
          <p15:clr>
            <a:srgbClr val="A4A3A4"/>
          </p15:clr>
        </p15:guide>
        <p15:guide id="10" pos="3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84EA4A-4DD3-CB37-0843-8DD205E4F7D2}" name="Wilson, Tina" initials="WT" userId="S::tmwilson@atlantaga.gov::8f1a54fb-2065-46b5-b20c-ba94aa8cf7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oyd, Kathy" initials="LK" lastIdx="1" clrIdx="0">
    <p:extLst>
      <p:ext uri="{19B8F6BF-5375-455C-9EA6-DF929625EA0E}">
        <p15:presenceInfo xmlns:p15="http://schemas.microsoft.com/office/powerpoint/2012/main" userId="S-1-5-21-1998280219-2088136258-456279356-148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EC"/>
    <a:srgbClr val="CCCFD7"/>
    <a:srgbClr val="BFBFBF"/>
    <a:srgbClr val="FFFFFF"/>
    <a:srgbClr val="000066"/>
    <a:srgbClr val="22458A"/>
    <a:srgbClr val="333399"/>
    <a:srgbClr val="003399"/>
    <a:srgbClr val="6BA42C"/>
    <a:srgbClr val="327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796" autoAdjust="0"/>
  </p:normalViewPr>
  <p:slideViewPr>
    <p:cSldViewPr snapToGrid="0">
      <p:cViewPr varScale="1">
        <p:scale>
          <a:sx n="111" d="100"/>
          <a:sy n="111" d="100"/>
        </p:scale>
        <p:origin x="1686" y="102"/>
      </p:cViewPr>
      <p:guideLst>
        <p:guide orient="horz" pos="4073"/>
        <p:guide orient="horz" pos="1909"/>
        <p:guide orient="horz" pos="3481"/>
        <p:guide orient="horz" pos="3693"/>
        <p:guide orient="horz" pos="279"/>
        <p:guide pos="424"/>
        <p:guide pos="4759"/>
        <p:guide pos="347"/>
        <p:guide pos="340"/>
        <p:guide pos="3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57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735" cy="4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84" tIns="46741" rIns="93484" bIns="46741" numCol="1" anchor="t" anchorCtr="0" compatLnSpc="1">
            <a:prstTxWarp prst="textNoShape">
              <a:avLst/>
            </a:prstTxWarp>
          </a:bodyPr>
          <a:lstStyle>
            <a:lvl1pPr defTabSz="93550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081" y="0"/>
            <a:ext cx="3037735" cy="4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84" tIns="46741" rIns="93484" bIns="46741" numCol="1" anchor="t" anchorCtr="0" compatLnSpc="1">
            <a:prstTxWarp prst="textNoShape">
              <a:avLst/>
            </a:prstTxWarp>
          </a:bodyPr>
          <a:lstStyle>
            <a:lvl1pPr algn="r" defTabSz="93550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97"/>
            <a:ext cx="3037735" cy="4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84" tIns="46741" rIns="93484" bIns="46741" numCol="1" anchor="b" anchorCtr="0" compatLnSpc="1">
            <a:prstTxWarp prst="textNoShape">
              <a:avLst/>
            </a:prstTxWarp>
          </a:bodyPr>
          <a:lstStyle>
            <a:lvl1pPr defTabSz="93550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081" y="8831897"/>
            <a:ext cx="3037735" cy="4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84" tIns="46741" rIns="93484" bIns="46741" numCol="1" anchor="b" anchorCtr="0" compatLnSpc="1">
            <a:prstTxWarp prst="textNoShape">
              <a:avLst/>
            </a:prstTxWarp>
          </a:bodyPr>
          <a:lstStyle>
            <a:lvl1pPr algn="r" defTabSz="93550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399D0E-40DF-453A-B495-945FED796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6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735" cy="4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84" tIns="46741" rIns="93484" bIns="46741" numCol="1" anchor="t" anchorCtr="0" compatLnSpc="1">
            <a:prstTxWarp prst="textNoShape">
              <a:avLst/>
            </a:prstTxWarp>
          </a:bodyPr>
          <a:lstStyle>
            <a:lvl1pPr defTabSz="93550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081" y="0"/>
            <a:ext cx="3037735" cy="4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84" tIns="46741" rIns="93484" bIns="46741" numCol="1" anchor="t" anchorCtr="0" compatLnSpc="1">
            <a:prstTxWarp prst="textNoShape">
              <a:avLst/>
            </a:prstTxWarp>
          </a:bodyPr>
          <a:lstStyle>
            <a:lvl1pPr algn="r" defTabSz="93550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576" y="4415157"/>
            <a:ext cx="5603249" cy="41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84" tIns="46741" rIns="93484" bIns="46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897"/>
            <a:ext cx="3037735" cy="4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84" tIns="46741" rIns="93484" bIns="46741" numCol="1" anchor="b" anchorCtr="0" compatLnSpc="1">
            <a:prstTxWarp prst="textNoShape">
              <a:avLst/>
            </a:prstTxWarp>
          </a:bodyPr>
          <a:lstStyle>
            <a:lvl1pPr defTabSz="93550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081" y="8831897"/>
            <a:ext cx="3037735" cy="4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84" tIns="46741" rIns="93484" bIns="46741" numCol="1" anchor="b" anchorCtr="0" compatLnSpc="1">
            <a:prstTxWarp prst="textNoShape">
              <a:avLst/>
            </a:prstTxWarp>
          </a:bodyPr>
          <a:lstStyle>
            <a:lvl1pPr algn="r" defTabSz="935501">
              <a:spcBef>
                <a:spcPct val="0"/>
              </a:spcBef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B8297E-02D4-4F10-B1BC-7C29DC59B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73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542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761" indent="-285293" defTabSz="933542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757" indent="-228234" defTabSz="933542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225" indent="-228234" defTabSz="933542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694" indent="-228234" defTabSz="933542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2162" indent="-228234" defTabSz="93354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8631" indent="-228234" defTabSz="93354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5099" indent="-228234" defTabSz="93354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568" indent="-228234" defTabSz="93354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DE5065-48CA-4276-B298-AE473FF030B9}" type="slidenum">
              <a:rPr lang="en-US" altLang="en-US" sz="1200" b="0">
                <a:solidFill>
                  <a:prstClr val="black"/>
                </a:solidFill>
              </a:rPr>
              <a:pPr/>
              <a:t>1</a:t>
            </a:fld>
            <a:endParaRPr lang="en-US" altLang="en-US" sz="1200" b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8297E-02D4-4F10-B1BC-7C29DC59B1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8297E-02D4-4F10-B1BC-7C29DC59B1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6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8297E-02D4-4F10-B1BC-7C29DC59B1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3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8297E-02D4-4F10-B1BC-7C29DC59B1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5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8297E-02D4-4F10-B1BC-7C29DC59B1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0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5040313"/>
            <a:ext cx="9144000" cy="428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pic>
        <p:nvPicPr>
          <p:cNvPr id="5" name="Picture 21" descr="Atlanta Se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776288"/>
            <a:ext cx="156845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01688" y="2394515"/>
            <a:ext cx="7540646" cy="914400"/>
          </a:xfrm>
        </p:spPr>
        <p:txBody>
          <a:bodyPr anchor="ctr"/>
          <a:lstStyle>
            <a:lvl1pPr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76288" y="3594665"/>
            <a:ext cx="7566046" cy="914400"/>
          </a:xfrm>
        </p:spPr>
        <p:txBody>
          <a:bodyPr anchor="ctr"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4559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8750300" y="6450013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4987DA2A-8B39-4DEE-9923-4BF83E4DF522}" type="slidenum">
              <a:rPr lang="en-US" altLang="en-US" sz="900" b="0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altLang="en-US" sz="900" b="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4244"/>
            <a:ext cx="7391400" cy="952500"/>
          </a:xfrm>
        </p:spPr>
        <p:txBody>
          <a:bodyPr lIns="13716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353588"/>
            <a:ext cx="8229600" cy="458787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1978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8099"/>
            <a:ext cx="4040188" cy="5160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1533"/>
            <a:ext cx="4040188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3499"/>
            <a:ext cx="4041775" cy="4906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1533"/>
            <a:ext cx="4041775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08100" y="152400"/>
            <a:ext cx="7378700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1112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8412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8229600" cy="20955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43300"/>
            <a:ext cx="8229600" cy="21695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08100" y="152400"/>
            <a:ext cx="7378700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5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81714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0" y="165100"/>
            <a:ext cx="7378700" cy="952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6088" y="1346200"/>
            <a:ext cx="8229600" cy="457517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15648959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65100"/>
            <a:ext cx="7366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358900"/>
            <a:ext cx="82296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34" name="Text Box 34"/>
          <p:cNvSpPr txBox="1">
            <a:spLocks noChangeArrowheads="1"/>
          </p:cNvSpPr>
          <p:nvPr/>
        </p:nvSpPr>
        <p:spPr bwMode="auto">
          <a:xfrm>
            <a:off x="8750300" y="6450013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0B922DA4-8763-4C35-9E00-27B2367AD807}" type="slidenum">
              <a:rPr lang="en-US" altLang="en-US" sz="900" b="0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altLang="en-US" sz="900" b="0" dirty="0">
              <a:solidFill>
                <a:srgbClr val="1F497D"/>
              </a:solidFill>
            </a:endParaRPr>
          </a:p>
        </p:txBody>
      </p:sp>
      <p:cxnSp>
        <p:nvCxnSpPr>
          <p:cNvPr id="1029" name="Straight Connector 7"/>
          <p:cNvCxnSpPr>
            <a:cxnSpLocks noChangeShapeType="1"/>
          </p:cNvCxnSpPr>
          <p:nvPr/>
        </p:nvCxnSpPr>
        <p:spPr bwMode="auto">
          <a:xfrm>
            <a:off x="438150" y="1206500"/>
            <a:ext cx="8274050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0" name="Picture 21" descr="Atlanta Se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7625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8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</p:sldLayoutIdLst>
  <p:transition spd="med"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Blip>
          <a:blip r:embed="rId10"/>
        </a:buBlip>
        <a:defRPr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0010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Blip>
          <a:blip r:embed="rId11"/>
        </a:buBlip>
        <a:defRPr sz="1600">
          <a:solidFill>
            <a:schemeClr val="tx1"/>
          </a:solidFill>
          <a:latin typeface="Calibri" pitchFamily="34" charset="0"/>
        </a:defRPr>
      </a:lvl2pPr>
      <a:lvl3pPr marL="1092200" indent="-177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5000"/>
        <a:buFont typeface="Wingdings" pitchFamily="2" charset="2"/>
        <a:buChar char="§"/>
        <a:defRPr sz="1200">
          <a:solidFill>
            <a:schemeClr val="tx1"/>
          </a:solidFill>
          <a:latin typeface="Calibri" pitchFamily="34" charset="0"/>
        </a:defRPr>
      </a:lvl3pPr>
      <a:lvl4pPr marL="1435100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Calibri" pitchFamily="34" charset="0"/>
        </a:defRPr>
      </a:lvl4pPr>
      <a:lvl5pPr marL="1778000" indent="-1397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200">
          <a:solidFill>
            <a:schemeClr val="tx1"/>
          </a:solidFill>
          <a:latin typeface="Calibri" pitchFamily="34" charset="0"/>
        </a:defRPr>
      </a:lvl5pPr>
      <a:lvl6pPr marL="22352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6pPr>
      <a:lvl7pPr marL="26924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7pPr>
      <a:lvl8pPr marL="31496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8pPr>
      <a:lvl9pPr marL="36068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 noChangeArrowheads="1"/>
          </p:cNvSpPr>
          <p:nvPr>
            <p:ph type="body" sz="quarter" idx="10"/>
          </p:nvPr>
        </p:nvSpPr>
        <p:spPr>
          <a:xfrm>
            <a:off x="890650" y="2576945"/>
            <a:ext cx="7386452" cy="2327564"/>
          </a:xfrm>
        </p:spPr>
        <p:txBody>
          <a:bodyPr/>
          <a:lstStyle/>
          <a:p>
            <a:r>
              <a:rPr lang="en-US" altLang="en-US" b="1" dirty="0">
                <a:latin typeface="Arial Black" pitchFamily="34" charset="0"/>
              </a:rPr>
              <a:t>City of Atlanta </a:t>
            </a:r>
          </a:p>
          <a:p>
            <a:endParaRPr lang="en-US" altLang="en-US" sz="800" dirty="0">
              <a:latin typeface="Arial" charset="0"/>
              <a:cs typeface="Arial" charset="0"/>
            </a:endParaRPr>
          </a:p>
          <a:p>
            <a:endParaRPr lang="en-US" altLang="en-US" sz="800" dirty="0">
              <a:latin typeface="Arial" charset="0"/>
              <a:cs typeface="Arial" charset="0"/>
            </a:endParaRPr>
          </a:p>
          <a:p>
            <a:r>
              <a:rPr lang="en-US" sz="2000" b="1" dirty="0"/>
              <a:t>COVID-19 Funds Report</a:t>
            </a:r>
            <a:endParaRPr lang="en-US" sz="2000" dirty="0"/>
          </a:p>
          <a:p>
            <a:r>
              <a:rPr lang="en-US" sz="2000" b="1" dirty="0"/>
              <a:t> </a:t>
            </a:r>
            <a:endParaRPr lang="en-US" sz="2000" dirty="0"/>
          </a:p>
          <a:p>
            <a:endParaRPr lang="en-US" altLang="en-US" sz="800" dirty="0">
              <a:latin typeface="Arial" charset="0"/>
              <a:cs typeface="Arial" charset="0"/>
            </a:endParaRPr>
          </a:p>
          <a:p>
            <a:r>
              <a:rPr lang="en-US" altLang="en-US" sz="8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099" name="Text Placeholder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246063" y="4787900"/>
            <a:ext cx="8678862" cy="1876425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en-US" b="1" dirty="0">
                <a:latin typeface="+mn-lt"/>
              </a:rPr>
              <a:t>Department of Finance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b="1" dirty="0">
                <a:latin typeface="+mn-lt"/>
              </a:rPr>
              <a:t>September 18, 2024</a:t>
            </a:r>
          </a:p>
          <a:p>
            <a:pPr>
              <a:spcBef>
                <a:spcPts val="600"/>
              </a:spcBef>
              <a:defRPr/>
            </a:pPr>
            <a:endParaRPr lang="en-US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14514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9644"/>
            <a:ext cx="7391400" cy="952500"/>
          </a:xfrm>
        </p:spPr>
        <p:txBody>
          <a:bodyPr/>
          <a:lstStyle/>
          <a:p>
            <a:pPr algn="ctr"/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DOA CARES AIP – 123</a:t>
            </a: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Spend Breakdown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Details</a:t>
            </a: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A53B1-6DE4-4EE1-8F43-F0EDA2C97EF3}"/>
              </a:ext>
            </a:extLst>
          </p:cNvPr>
          <p:cNvSpPr txBox="1"/>
          <p:nvPr/>
        </p:nvSpPr>
        <p:spPr>
          <a:xfrm>
            <a:off x="5999231" y="1445353"/>
            <a:ext cx="2900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/>
              <a:t>Federal Aviation Administration (FAA):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Funded Amount- $338,535,265.00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Obligated Costs - $338,535,264.76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Actual Costs - $338,535,264.76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Available Balance - $0.24</a:t>
            </a:r>
          </a:p>
          <a:p>
            <a:pPr lvl="1"/>
            <a:endParaRPr lang="en-US" sz="900" dirty="0"/>
          </a:p>
          <a:p>
            <a:endParaRPr lang="en-US" sz="10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33FEFC2-97A1-44B1-BFEF-5A7B0B29B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281064"/>
              </p:ext>
            </p:extLst>
          </p:nvPr>
        </p:nvGraphicFramePr>
        <p:xfrm>
          <a:off x="243840" y="1445353"/>
          <a:ext cx="5468983" cy="2735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143">
                  <a:extLst>
                    <a:ext uri="{9D8B030D-6E8A-4147-A177-3AD203B41FA5}">
                      <a16:colId xmlns:a16="http://schemas.microsoft.com/office/drawing/2014/main" val="348296120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395076412"/>
                    </a:ext>
                  </a:extLst>
                </a:gridCol>
              </a:tblGrid>
              <a:tr h="393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Category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674033"/>
                  </a:ext>
                </a:extLst>
              </a:tr>
              <a:tr h="4152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800.00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687524"/>
                  </a:ext>
                </a:extLst>
              </a:tr>
              <a:tr h="3596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293,130.59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050015"/>
                  </a:ext>
                </a:extLst>
              </a:tr>
              <a:tr h="385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 Services and Employee Benefits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37,723,586.90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516052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Consulting Services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50,615,835.23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155183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$ 249,901,912.04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3113851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$ 338,535,264.76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4783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4BC105-DFAB-5DD8-DFCA-494681250BD4}"/>
              </a:ext>
            </a:extLst>
          </p:cNvPr>
          <p:cNvSpPr txBox="1"/>
          <p:nvPr/>
        </p:nvSpPr>
        <p:spPr>
          <a:xfrm>
            <a:off x="5999231" y="2378254"/>
            <a:ext cx="290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Performance Period: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April 27, 2021 – April 26, 2024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991665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69644"/>
            <a:ext cx="8463932" cy="952500"/>
          </a:xfrm>
        </p:spPr>
        <p:txBody>
          <a:bodyPr/>
          <a:lstStyle/>
          <a:p>
            <a:pPr algn="ctr"/>
            <a:br>
              <a:rPr lang="en-US" altLang="en-US" sz="2400" b="1" dirty="0">
                <a:latin typeface="+mj-lt"/>
                <a:cs typeface="Calibri" panose="020F0502020204030204" pitchFamily="34" charset="0"/>
              </a:rPr>
            </a:br>
            <a:r>
              <a:rPr lang="en-US" altLang="en-US" sz="2400" b="1" dirty="0">
                <a:latin typeface="+mj-lt"/>
                <a:cs typeface="Calibri" panose="020F0502020204030204" pitchFamily="34" charset="0"/>
              </a:rPr>
              <a:t>DOA CRRSA AIP – 125</a:t>
            </a:r>
            <a:br>
              <a:rPr lang="en-US" altLang="en-US" sz="2400" b="1" dirty="0">
                <a:latin typeface="+mj-lt"/>
                <a:cs typeface="Calibri" panose="020F0502020204030204" pitchFamily="34" charset="0"/>
              </a:rPr>
            </a:br>
            <a:r>
              <a:rPr lang="en-US" altLang="en-US" sz="2400" b="1" dirty="0">
                <a:latin typeface="+mj-lt"/>
                <a:cs typeface="Calibri" panose="020F0502020204030204" pitchFamily="34" charset="0"/>
              </a:rPr>
              <a:t> Spend Breakdown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Details</a:t>
            </a: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 		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A53B1-6DE4-4EE1-8F43-F0EDA2C97EF3}"/>
              </a:ext>
            </a:extLst>
          </p:cNvPr>
          <p:cNvSpPr txBox="1"/>
          <p:nvPr/>
        </p:nvSpPr>
        <p:spPr>
          <a:xfrm>
            <a:off x="5999231" y="1445353"/>
            <a:ext cx="2900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/>
              <a:t>DOA CRRSA AIP: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Funded Amount- $11.4M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Obligated Costs - $11.4M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Actual Costs - $11.4M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Available Balance - $0</a:t>
            </a:r>
          </a:p>
          <a:p>
            <a:pPr lvl="1"/>
            <a:endParaRPr lang="en-US" sz="900" dirty="0"/>
          </a:p>
          <a:p>
            <a:endParaRPr lang="en-US" sz="10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33FEFC2-97A1-44B1-BFEF-5A7B0B29B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124688"/>
              </p:ext>
            </p:extLst>
          </p:nvPr>
        </p:nvGraphicFramePr>
        <p:xfrm>
          <a:off x="243840" y="1445353"/>
          <a:ext cx="5468983" cy="118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143">
                  <a:extLst>
                    <a:ext uri="{9D8B030D-6E8A-4147-A177-3AD203B41FA5}">
                      <a16:colId xmlns:a16="http://schemas.microsoft.com/office/drawing/2014/main" val="348296120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395076412"/>
                    </a:ext>
                  </a:extLst>
                </a:gridCol>
              </a:tblGrid>
              <a:tr h="393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Category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674033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Consulting Services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11,459,547.00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155183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11,459,547.00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4783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E9720B-A8AF-4049-BA0F-8F2A2A1AE2F3}"/>
              </a:ext>
            </a:extLst>
          </p:cNvPr>
          <p:cNvSpPr txBox="1"/>
          <p:nvPr/>
        </p:nvSpPr>
        <p:spPr>
          <a:xfrm>
            <a:off x="5999231" y="2378254"/>
            <a:ext cx="290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Performance Period: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March 24, 2021 – March 23, 2025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043594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69644"/>
            <a:ext cx="8463932" cy="952500"/>
          </a:xfrm>
        </p:spPr>
        <p:txBody>
          <a:bodyPr/>
          <a:lstStyle/>
          <a:p>
            <a:pPr algn="ctr"/>
            <a:br>
              <a:rPr lang="en-US" altLang="en-US" sz="2400" b="1" dirty="0">
                <a:latin typeface="+mj-lt"/>
                <a:cs typeface="Calibri" panose="020F0502020204030204" pitchFamily="34" charset="0"/>
              </a:rPr>
            </a:br>
            <a:r>
              <a:rPr lang="en-US" altLang="en-US" sz="2400" b="1" dirty="0">
                <a:latin typeface="+mj-lt"/>
                <a:cs typeface="Calibri" panose="020F0502020204030204" pitchFamily="34" charset="0"/>
              </a:rPr>
              <a:t>DOA ARP AIP – 128</a:t>
            </a:r>
            <a:br>
              <a:rPr lang="en-US" altLang="en-US" sz="2400" b="1" dirty="0">
                <a:latin typeface="+mj-lt"/>
                <a:cs typeface="Calibri" panose="020F0502020204030204" pitchFamily="34" charset="0"/>
              </a:rPr>
            </a:br>
            <a:r>
              <a:rPr lang="en-US" altLang="en-US" sz="2400" b="1" dirty="0">
                <a:latin typeface="+mj-lt"/>
                <a:cs typeface="Calibri" panose="020F0502020204030204" pitchFamily="34" charset="0"/>
              </a:rPr>
              <a:t> Spend Breakdown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Details</a:t>
            </a:r>
            <a:br>
              <a:rPr lang="en-US" altLang="en-US" sz="2400" b="1" dirty="0">
                <a:latin typeface="+mj-lt"/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 		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A53B1-6DE4-4EE1-8F43-F0EDA2C97EF3}"/>
              </a:ext>
            </a:extLst>
          </p:cNvPr>
          <p:cNvSpPr txBox="1"/>
          <p:nvPr/>
        </p:nvSpPr>
        <p:spPr>
          <a:xfrm>
            <a:off x="5924551" y="1452431"/>
            <a:ext cx="2900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/>
              <a:t>DOA ARP: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Funded Amount- $324M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Obligated Costs - $324M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Actual Costs - $324M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Available Balance - $0</a:t>
            </a:r>
          </a:p>
          <a:p>
            <a:pPr lvl="1"/>
            <a:endParaRPr lang="en-US" sz="900" dirty="0"/>
          </a:p>
          <a:p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B1BA8-95B6-8560-B212-7A6A0F5336FF}"/>
              </a:ext>
            </a:extLst>
          </p:cNvPr>
          <p:cNvSpPr txBox="1"/>
          <p:nvPr/>
        </p:nvSpPr>
        <p:spPr>
          <a:xfrm>
            <a:off x="5924551" y="2466003"/>
            <a:ext cx="3318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Performance Period: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November 18, 2021 – November 17, 2025</a:t>
            </a:r>
          </a:p>
          <a:p>
            <a:endParaRPr lang="en-US" sz="1000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5C5FB75-D6F5-3DD4-2E39-51E6BE456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007588"/>
              </p:ext>
            </p:extLst>
          </p:nvPr>
        </p:nvGraphicFramePr>
        <p:xfrm>
          <a:off x="243842" y="1350831"/>
          <a:ext cx="5582800" cy="502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32">
                  <a:extLst>
                    <a:ext uri="{9D8B030D-6E8A-4147-A177-3AD203B41FA5}">
                      <a16:colId xmlns:a16="http://schemas.microsoft.com/office/drawing/2014/main" val="3850400692"/>
                    </a:ext>
                  </a:extLst>
                </a:gridCol>
                <a:gridCol w="2251368">
                  <a:extLst>
                    <a:ext uri="{9D8B030D-6E8A-4147-A177-3AD203B41FA5}">
                      <a16:colId xmlns:a16="http://schemas.microsoft.com/office/drawing/2014/main" val="1718600922"/>
                    </a:ext>
                  </a:extLst>
                </a:gridCol>
              </a:tblGrid>
              <a:tr h="2553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Major Category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 Costs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2780537570"/>
                  </a:ext>
                </a:extLst>
              </a:tr>
              <a:tr h="2977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Software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                                              4,000.00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3212222795"/>
                  </a:ext>
                </a:extLst>
              </a:tr>
              <a:tr h="3047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Supplies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                                              5,147.72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56163666"/>
                  </a:ext>
                </a:extLst>
              </a:tr>
              <a:tr h="3524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Subscriptions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                                              6,600.00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2272642772"/>
                  </a:ext>
                </a:extLst>
              </a:tr>
              <a:tr h="3708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Uniforms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                                            12,190.80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1008536186"/>
                  </a:ext>
                </a:extLst>
              </a:tr>
              <a:tr h="3249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Property Tax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                        243,681.32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0646748"/>
                  </a:ext>
                </a:extLst>
              </a:tr>
              <a:tr h="33575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Equipment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                        212,425.77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87334307"/>
                  </a:ext>
                </a:extLst>
              </a:tr>
              <a:tr h="3678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Memberships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                                         249,411.00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700672799"/>
                  </a:ext>
                </a:extLst>
              </a:tr>
              <a:tr h="3375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Repairs/Maintenance Equipment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                                         413,802.07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3831221543"/>
                  </a:ext>
                </a:extLst>
              </a:tr>
              <a:tr h="3042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Utilities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                                      4,722,384.17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2936758902"/>
                  </a:ext>
                </a:extLst>
              </a:tr>
              <a:tr h="3529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Telephone &amp; Wireless Expense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                                    12,463,055.32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941943885"/>
                  </a:ext>
                </a:extLst>
              </a:tr>
              <a:tr h="352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Medicare Contribution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                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16,963,423.81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7461713"/>
                  </a:ext>
                </a:extLst>
              </a:tr>
              <a:tr h="2835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Debit Services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                                    17,544,449.59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344716195"/>
                  </a:ext>
                </a:extLst>
              </a:tr>
              <a:tr h="2740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Consulting Services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                                  112,318,168.74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1521843971"/>
                  </a:ext>
                </a:extLst>
              </a:tr>
              <a:tr h="2740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Personnel Services and Employee Benefits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$                                  158,994,603.69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2490350873"/>
                  </a:ext>
                </a:extLst>
              </a:tr>
              <a:tr h="2396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Grand Totals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                         324,153,344.00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6" marR="5316" marT="5316" marB="0" anchor="b"/>
                </a:tc>
                <a:extLst>
                  <a:ext uri="{0D108BD9-81ED-4DB2-BD59-A6C34878D82A}">
                    <a16:rowId xmlns:a16="http://schemas.microsoft.com/office/drawing/2014/main" val="2129699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41071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69644"/>
            <a:ext cx="8463932" cy="952500"/>
          </a:xfrm>
        </p:spPr>
        <p:txBody>
          <a:bodyPr/>
          <a:lstStyle/>
          <a:p>
            <a:pPr algn="ctr"/>
            <a:br>
              <a:rPr lang="en-US" altLang="en-US" sz="2400" b="1" dirty="0">
                <a:latin typeface="+mj-lt"/>
                <a:cs typeface="Calibri" panose="020F0502020204030204" pitchFamily="34" charset="0"/>
              </a:rPr>
            </a:br>
            <a:br>
              <a:rPr lang="en-US" altLang="en-US" sz="2400" b="1" dirty="0">
                <a:latin typeface="+mj-lt"/>
                <a:cs typeface="Calibri" panose="020F0502020204030204" pitchFamily="34" charset="0"/>
              </a:rPr>
            </a:br>
            <a:r>
              <a:rPr lang="en-US" altLang="en-US" sz="2400" b="1" dirty="0">
                <a:latin typeface="+mj-lt"/>
                <a:cs typeface="Calibri" panose="020F0502020204030204" pitchFamily="34" charset="0"/>
              </a:rPr>
              <a:t>DOA ARP AIP – 129</a:t>
            </a:r>
            <a:br>
              <a:rPr lang="en-US" altLang="en-US" sz="2400" b="1" dirty="0">
                <a:latin typeface="+mj-lt"/>
                <a:cs typeface="Calibri" panose="020F0502020204030204" pitchFamily="34" charset="0"/>
              </a:rPr>
            </a:br>
            <a:r>
              <a:rPr lang="en-US" altLang="en-US" sz="2400" b="1" dirty="0">
                <a:latin typeface="+mj-lt"/>
                <a:cs typeface="Calibri" panose="020F0502020204030204" pitchFamily="34" charset="0"/>
              </a:rPr>
              <a:t> Spend Breakdown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Details</a:t>
            </a:r>
            <a:br>
              <a:rPr lang="en-US" altLang="en-US" sz="2400" b="1" dirty="0">
                <a:latin typeface="+mj-lt"/>
                <a:cs typeface="Calibri" panose="020F0502020204030204" pitchFamily="34" charset="0"/>
              </a:rPr>
            </a:b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 		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A53B1-6DE4-4EE1-8F43-F0EDA2C97EF3}"/>
              </a:ext>
            </a:extLst>
          </p:cNvPr>
          <p:cNvSpPr txBox="1"/>
          <p:nvPr/>
        </p:nvSpPr>
        <p:spPr>
          <a:xfrm>
            <a:off x="5999231" y="1445353"/>
            <a:ext cx="2900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/>
              <a:t>DOA ARPA-MAG: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Funded Amount- $45.8M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Obligated Costs - $45.8M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Actual Costs - $45.8M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Available Balance - $0</a:t>
            </a:r>
          </a:p>
          <a:p>
            <a:pPr lvl="1"/>
            <a:endParaRPr lang="en-US" sz="900" dirty="0"/>
          </a:p>
          <a:p>
            <a:endParaRPr lang="en-US" sz="10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33FEFC2-97A1-44B1-BFEF-5A7B0B29B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691984"/>
              </p:ext>
            </p:extLst>
          </p:nvPr>
        </p:nvGraphicFramePr>
        <p:xfrm>
          <a:off x="243840" y="1445353"/>
          <a:ext cx="5468983" cy="118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143">
                  <a:extLst>
                    <a:ext uri="{9D8B030D-6E8A-4147-A177-3AD203B41FA5}">
                      <a16:colId xmlns:a16="http://schemas.microsoft.com/office/drawing/2014/main" val="348296120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395076412"/>
                    </a:ext>
                  </a:extLst>
                </a:gridCol>
              </a:tblGrid>
              <a:tr h="393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Category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674033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Consulting/Professional Services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45,838,190.00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3140558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45,838,190.00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4783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B006B1-BBBE-2147-207B-46877092AED5}"/>
              </a:ext>
            </a:extLst>
          </p:cNvPr>
          <p:cNvSpPr txBox="1"/>
          <p:nvPr/>
        </p:nvSpPr>
        <p:spPr>
          <a:xfrm>
            <a:off x="5999231" y="2359204"/>
            <a:ext cx="3366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Performance Period: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December 10, 2021 - December 09, 2025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717879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9644"/>
            <a:ext cx="8138160" cy="952500"/>
          </a:xfrm>
        </p:spPr>
        <p:txBody>
          <a:bodyPr/>
          <a:lstStyle/>
          <a:p>
            <a:pPr algn="ctr"/>
            <a:r>
              <a:rPr lang="en-US" altLang="en-US" sz="2800" b="1" dirty="0">
                <a:cs typeface="Calibri" panose="020F0502020204030204" pitchFamily="34" charset="0"/>
              </a:rPr>
              <a:t>DOA ARPA AIP </a:t>
            </a:r>
            <a:r>
              <a:rPr lang="en-US" altLang="en-US" b="1" dirty="0">
                <a:cs typeface="Calibri" panose="020F0502020204030204" pitchFamily="34" charset="0"/>
              </a:rPr>
              <a:t>–</a:t>
            </a:r>
            <a:r>
              <a:rPr lang="en-US" altLang="en-US" sz="2800" b="1" dirty="0">
                <a:cs typeface="Calibri" panose="020F0502020204030204" pitchFamily="34" charset="0"/>
              </a:rPr>
              <a:t> 126 </a:t>
            </a:r>
            <a:br>
              <a:rPr lang="en-US" altLang="en-US" sz="2800" b="1" dirty="0">
                <a:cs typeface="Calibri" panose="020F0502020204030204" pitchFamily="34" charset="0"/>
              </a:rPr>
            </a:br>
            <a:r>
              <a:rPr lang="en-US" altLang="en-US" b="1" dirty="0">
                <a:cs typeface="Calibri" panose="020F0502020204030204" pitchFamily="34" charset="0"/>
              </a:rPr>
              <a:t>S</a:t>
            </a:r>
            <a:r>
              <a:rPr lang="en-US" altLang="en-US" sz="2400" b="1" dirty="0">
                <a:cs typeface="Calibri" panose="020F0502020204030204" pitchFamily="34" charset="0"/>
              </a:rPr>
              <a:t>pend Breakdown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anose="020F0502020204030204" pitchFamily="34" charset="0"/>
              </a:rPr>
              <a:t>Details</a:t>
            </a:r>
            <a:r>
              <a:rPr lang="en-US" altLang="en-US" sz="2400" b="1" dirty="0">
                <a:cs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A53B1-6DE4-4EE1-8F43-F0EDA2C97EF3}"/>
              </a:ext>
            </a:extLst>
          </p:cNvPr>
          <p:cNvSpPr txBox="1"/>
          <p:nvPr/>
        </p:nvSpPr>
        <p:spPr>
          <a:xfrm>
            <a:off x="5999231" y="1445353"/>
            <a:ext cx="2900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/>
              <a:t>Federal Aviation Administration (FAA):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Funded Amount- $75.8M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Obligated Costs - $75.8M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Actual Costs - $75.8M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Available Balance - $0.00</a:t>
            </a:r>
          </a:p>
          <a:p>
            <a:pPr lvl="1"/>
            <a:endParaRPr lang="en-US" sz="900" dirty="0">
              <a:highlight>
                <a:srgbClr val="FFFF00"/>
              </a:highlight>
            </a:endParaRPr>
          </a:p>
          <a:p>
            <a:endParaRPr lang="en-US" sz="10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33FEFC2-97A1-44B1-BFEF-5A7B0B29B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277881"/>
              </p:ext>
            </p:extLst>
          </p:nvPr>
        </p:nvGraphicFramePr>
        <p:xfrm>
          <a:off x="243840" y="1445353"/>
          <a:ext cx="5468983" cy="118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143">
                  <a:extLst>
                    <a:ext uri="{9D8B030D-6E8A-4147-A177-3AD203B41FA5}">
                      <a16:colId xmlns:a16="http://schemas.microsoft.com/office/drawing/2014/main" val="348296120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395076412"/>
                    </a:ext>
                  </a:extLst>
                </a:gridCol>
              </a:tblGrid>
              <a:tr h="393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Category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674033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75,842,496.00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3113851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75,842,496.00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47832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4BC105-DFAB-5DD8-DFCA-494681250BD4}"/>
              </a:ext>
            </a:extLst>
          </p:cNvPr>
          <p:cNvSpPr txBox="1"/>
          <p:nvPr/>
        </p:nvSpPr>
        <p:spPr>
          <a:xfrm>
            <a:off x="5999231" y="2378254"/>
            <a:ext cx="290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Performance Period: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March 24, 2021 – March 23, 2025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991390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74" y="325329"/>
            <a:ext cx="7391400" cy="952500"/>
          </a:xfrm>
        </p:spPr>
        <p:txBody>
          <a:bodyPr/>
          <a:lstStyle/>
          <a:p>
            <a:pPr algn="ctr"/>
            <a:r>
              <a:rPr lang="en-US" altLang="en-US" sz="2400" b="1" dirty="0">
                <a:cs typeface="Calibri" panose="020F0502020204030204" pitchFamily="34" charset="0"/>
              </a:rPr>
              <a:t>Emergency Solution Grant </a:t>
            </a: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Spend Breakdown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anose="020F0502020204030204" pitchFamily="34" charset="0"/>
              </a:rPr>
              <a:t>Details</a:t>
            </a: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 		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A53B1-6DE4-4EE1-8F43-F0EDA2C97EF3}"/>
              </a:ext>
            </a:extLst>
          </p:cNvPr>
          <p:cNvSpPr txBox="1"/>
          <p:nvPr/>
        </p:nvSpPr>
        <p:spPr>
          <a:xfrm>
            <a:off x="5923031" y="1445353"/>
            <a:ext cx="290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Emergency Solution Grant (ESG):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Funded Amount-    $14.87M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Obligated Costs -   $13.11M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Actual Costs -         $13.11M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Available Balance   $  1.76M</a:t>
            </a:r>
          </a:p>
          <a:p>
            <a:pPr lvl="1"/>
            <a:endParaRPr lang="en-US" sz="1000" dirty="0"/>
          </a:p>
          <a:p>
            <a:endParaRPr lang="en-US" sz="10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33FEFC2-97A1-44B1-BFEF-5A7B0B29B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848882"/>
              </p:ext>
            </p:extLst>
          </p:nvPr>
        </p:nvGraphicFramePr>
        <p:xfrm>
          <a:off x="243840" y="1445353"/>
          <a:ext cx="5297403" cy="205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665">
                  <a:extLst>
                    <a:ext uri="{9D8B030D-6E8A-4147-A177-3AD203B41FA5}">
                      <a16:colId xmlns:a16="http://schemas.microsoft.com/office/drawing/2014/main" val="3482961208"/>
                    </a:ext>
                  </a:extLst>
                </a:gridCol>
                <a:gridCol w="1758738">
                  <a:extLst>
                    <a:ext uri="{9D8B030D-6E8A-4147-A177-3AD203B41FA5}">
                      <a16:colId xmlns:a16="http://schemas.microsoft.com/office/drawing/2014/main" val="1395076412"/>
                    </a:ext>
                  </a:extLst>
                </a:gridCol>
              </a:tblGrid>
              <a:tr h="393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Category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674033"/>
                  </a:ext>
                </a:extLst>
              </a:tr>
              <a:tr h="527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1,230.00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516052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Personnel Services and Employee Benefits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          26,078.66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9155183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Subrecipient Payments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  13,087,069.32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3113851"/>
                  </a:ext>
                </a:extLst>
              </a:tr>
              <a:tr h="342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  13,114,377.98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54783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CA1867-05DA-4A53-A2C3-958BFAC05033}"/>
              </a:ext>
            </a:extLst>
          </p:cNvPr>
          <p:cNvSpPr txBox="1"/>
          <p:nvPr/>
        </p:nvSpPr>
        <p:spPr>
          <a:xfrm>
            <a:off x="5999231" y="2378254"/>
            <a:ext cx="290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Performance Period: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July – 2027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743670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074" y="334854"/>
            <a:ext cx="7391400" cy="952500"/>
          </a:xfrm>
        </p:spPr>
        <p:txBody>
          <a:bodyPr/>
          <a:lstStyle/>
          <a:p>
            <a:pPr algn="ctr"/>
            <a:r>
              <a:rPr lang="en-US" altLang="en-US" sz="2400" b="1" dirty="0">
                <a:cs typeface="Calibri" panose="020F0502020204030204" pitchFamily="34" charset="0"/>
              </a:rPr>
              <a:t>Community Dev. Block Grant </a:t>
            </a: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Spend Breakdown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anose="020F0502020204030204" pitchFamily="34" charset="0"/>
              </a:rPr>
              <a:t>Details</a:t>
            </a: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b="1" dirty="0">
                <a:cs typeface="Calibri" panose="020F0502020204030204" pitchFamily="34" charset="0"/>
              </a:rPr>
              <a:t> 		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A53B1-6DE4-4EE1-8F43-F0EDA2C97EF3}"/>
              </a:ext>
            </a:extLst>
          </p:cNvPr>
          <p:cNvSpPr txBox="1"/>
          <p:nvPr/>
        </p:nvSpPr>
        <p:spPr>
          <a:xfrm>
            <a:off x="5999231" y="1445353"/>
            <a:ext cx="2985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Community Development Block Grant (CDBG):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Funded Amount-     $7.91M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Obligated Costs -    $6.29M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Actual Costs -         $6.29M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Available Balance - $1.61M</a:t>
            </a:r>
          </a:p>
          <a:p>
            <a:pPr lvl="1"/>
            <a:endParaRPr lang="en-US" sz="1000" dirty="0"/>
          </a:p>
          <a:p>
            <a:endParaRPr lang="en-US" sz="10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33FEFC2-97A1-44B1-BFEF-5A7B0B29B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146626"/>
              </p:ext>
            </p:extLst>
          </p:nvPr>
        </p:nvGraphicFramePr>
        <p:xfrm>
          <a:off x="243841" y="1445352"/>
          <a:ext cx="4648793" cy="3170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537">
                  <a:extLst>
                    <a:ext uri="{9D8B030D-6E8A-4147-A177-3AD203B41FA5}">
                      <a16:colId xmlns:a16="http://schemas.microsoft.com/office/drawing/2014/main" val="3482961208"/>
                    </a:ext>
                  </a:extLst>
                </a:gridCol>
                <a:gridCol w="1973256">
                  <a:extLst>
                    <a:ext uri="{9D8B030D-6E8A-4147-A177-3AD203B41FA5}">
                      <a16:colId xmlns:a16="http://schemas.microsoft.com/office/drawing/2014/main" val="1395076412"/>
                    </a:ext>
                  </a:extLst>
                </a:gridCol>
              </a:tblGrid>
              <a:tr h="452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Category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674033"/>
                  </a:ext>
                </a:extLst>
              </a:tr>
              <a:tr h="607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Telephone Expense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     41.07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516052"/>
                  </a:ext>
                </a:extLst>
              </a:tr>
              <a:tr h="361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Consulting Services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   154.05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155183"/>
                  </a:ext>
                </a:extLst>
              </a:tr>
              <a:tr h="361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9525" marR="9525" marT="9525" marB="0" anchor="b">
                    <a:solidFill>
                      <a:srgbClr val="CCC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1,230.00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3113851"/>
                  </a:ext>
                </a:extLst>
              </a:tr>
              <a:tr h="2354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Training/Registration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                4,050.00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31155165"/>
                  </a:ext>
                </a:extLst>
              </a:tr>
              <a:tr h="325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Grants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397,273.70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4329453"/>
                  </a:ext>
                </a:extLst>
              </a:tr>
              <a:tr h="354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Subrecipient  Payments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         5,894,296.50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5478329"/>
                  </a:ext>
                </a:extLst>
              </a:tr>
              <a:tr h="4529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         6,297,045.32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426829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F99F85-E993-4B8E-A621-36FA58C0FF7F}"/>
              </a:ext>
            </a:extLst>
          </p:cNvPr>
          <p:cNvSpPr txBox="1"/>
          <p:nvPr/>
        </p:nvSpPr>
        <p:spPr>
          <a:xfrm>
            <a:off x="6084045" y="2714764"/>
            <a:ext cx="2900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Performance Period: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July – 2027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039079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324" y="258654"/>
            <a:ext cx="7391400" cy="952500"/>
          </a:xfrm>
        </p:spPr>
        <p:txBody>
          <a:bodyPr/>
          <a:lstStyle/>
          <a:p>
            <a:pPr algn="ctr"/>
            <a:r>
              <a:rPr lang="en-US" altLang="en-US" sz="2400" b="1" dirty="0">
                <a:cs typeface="Calibri" panose="020F0502020204030204" pitchFamily="34" charset="0"/>
              </a:rPr>
              <a:t>HOPWA Grant </a:t>
            </a: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Spend Breakdown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anose="020F0502020204030204" pitchFamily="34" charset="0"/>
              </a:rPr>
              <a:t>Details</a:t>
            </a: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b="1" dirty="0">
                <a:cs typeface="Calibri" panose="020F0502020204030204" pitchFamily="34" charset="0"/>
              </a:rPr>
              <a:t> 		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A53B1-6DE4-4EE1-8F43-F0EDA2C97EF3}"/>
              </a:ext>
            </a:extLst>
          </p:cNvPr>
          <p:cNvSpPr txBox="1"/>
          <p:nvPr/>
        </p:nvSpPr>
        <p:spPr>
          <a:xfrm>
            <a:off x="5999231" y="1445353"/>
            <a:ext cx="290092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Housing Opportunities for Persons with AIDS (HOPWA):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Funded Amount-     $3.3M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Obligated Costs -    $3.2M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Actual Costs -         $3.2M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Available Balance - $46K</a:t>
            </a:r>
          </a:p>
          <a:p>
            <a:pPr lvl="1"/>
            <a:endParaRPr lang="en-US" sz="900" dirty="0"/>
          </a:p>
          <a:p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A3EAD-2612-4D37-91B7-0CA3AFC5F263}"/>
              </a:ext>
            </a:extLst>
          </p:cNvPr>
          <p:cNvSpPr txBox="1"/>
          <p:nvPr/>
        </p:nvSpPr>
        <p:spPr>
          <a:xfrm>
            <a:off x="6041637" y="2721114"/>
            <a:ext cx="290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Performance Period: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July – 2027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/>
            <a:endParaRPr lang="en-US" sz="1000" dirty="0"/>
          </a:p>
          <a:p>
            <a:endParaRPr lang="en-US" sz="1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A06AF1-CA21-C6D5-8EC6-635B04105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615754"/>
              </p:ext>
            </p:extLst>
          </p:nvPr>
        </p:nvGraphicFramePr>
        <p:xfrm>
          <a:off x="556683" y="1507065"/>
          <a:ext cx="4956877" cy="278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319">
                  <a:extLst>
                    <a:ext uri="{9D8B030D-6E8A-4147-A177-3AD203B41FA5}">
                      <a16:colId xmlns:a16="http://schemas.microsoft.com/office/drawing/2014/main" val="2899460174"/>
                    </a:ext>
                  </a:extLst>
                </a:gridCol>
                <a:gridCol w="2634558">
                  <a:extLst>
                    <a:ext uri="{9D8B030D-6E8A-4147-A177-3AD203B41FA5}">
                      <a16:colId xmlns:a16="http://schemas.microsoft.com/office/drawing/2014/main" val="1728285"/>
                    </a:ext>
                  </a:extLst>
                </a:gridCol>
              </a:tblGrid>
              <a:tr h="5545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Major Category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 Costs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8168469"/>
                  </a:ext>
                </a:extLst>
              </a:tr>
              <a:tr h="5674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Supplies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$                                          949.03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84576404"/>
                  </a:ext>
                </a:extLst>
              </a:tr>
              <a:tr h="5545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Personnel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$                                    59,115.41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88022445"/>
                  </a:ext>
                </a:extLst>
              </a:tr>
              <a:tr h="5545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Subrecipient Payments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u="none" strike="noStrike" dirty="0">
                          <a:effectLst/>
                        </a:rPr>
                        <a:t>$                               3,211,254.01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18450980"/>
                  </a:ext>
                </a:extLst>
              </a:tr>
              <a:tr h="5545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Grand Totals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u="none" strike="noStrike" dirty="0">
                          <a:effectLst/>
                        </a:rPr>
                        <a:t>$</a:t>
                      </a:r>
                      <a:r>
                        <a:rPr lang="en-US" sz="1600" u="none" strike="noStrike" dirty="0">
                          <a:effectLst/>
                        </a:rPr>
                        <a:t>                               </a:t>
                      </a:r>
                      <a:r>
                        <a:rPr lang="en-US" sz="1600" b="1" u="none" strike="noStrike" dirty="0">
                          <a:effectLst/>
                        </a:rPr>
                        <a:t>3,271,318.45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204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04307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324" y="344379"/>
            <a:ext cx="7391400" cy="952500"/>
          </a:xfrm>
        </p:spPr>
        <p:txBody>
          <a:bodyPr/>
          <a:lstStyle/>
          <a:p>
            <a:pPr algn="ctr"/>
            <a:r>
              <a:rPr lang="en-US" altLang="en-US" sz="2400" b="1" dirty="0">
                <a:cs typeface="Calibri" panose="020F0502020204030204" pitchFamily="34" charset="0"/>
              </a:rPr>
              <a:t>Atlanta Police Dept. Grant </a:t>
            </a: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Spend Breakdown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anose="020F0502020204030204" pitchFamily="34" charset="0"/>
              </a:rPr>
              <a:t>Details</a:t>
            </a:r>
            <a:br>
              <a:rPr lang="en-US" altLang="en-US" b="1" dirty="0">
                <a:cs typeface="Calibri" panose="020F0502020204030204" pitchFamily="34" charset="0"/>
              </a:rPr>
            </a:br>
            <a:r>
              <a:rPr lang="en-US" altLang="en-US" b="1" dirty="0">
                <a:cs typeface="Calibri" panose="020F0502020204030204" pitchFamily="34" charset="0"/>
              </a:rPr>
              <a:t> 		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A53B1-6DE4-4EE1-8F43-F0EDA2C97EF3}"/>
              </a:ext>
            </a:extLst>
          </p:cNvPr>
          <p:cNvSpPr txBox="1"/>
          <p:nvPr/>
        </p:nvSpPr>
        <p:spPr>
          <a:xfrm>
            <a:off x="5999231" y="1445353"/>
            <a:ext cx="290092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Atlanta Police Dept. (APD):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Funded Amount-    $1.38M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Obligated Costs -   $1.1M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Actual Costs -         $1.1M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Available Balance - $260K</a:t>
            </a:r>
          </a:p>
          <a:p>
            <a:pPr lvl="1"/>
            <a:endParaRPr lang="en-US" sz="900" dirty="0"/>
          </a:p>
          <a:p>
            <a:endParaRPr lang="en-US" sz="1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9D463D-A61C-4531-B47C-7FF26ABE6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361752"/>
              </p:ext>
            </p:extLst>
          </p:nvPr>
        </p:nvGraphicFramePr>
        <p:xfrm>
          <a:off x="496068" y="1441005"/>
          <a:ext cx="5297403" cy="1737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362">
                  <a:extLst>
                    <a:ext uri="{9D8B030D-6E8A-4147-A177-3AD203B41FA5}">
                      <a16:colId xmlns:a16="http://schemas.microsoft.com/office/drawing/2014/main" val="3482961208"/>
                    </a:ext>
                  </a:extLst>
                </a:gridCol>
                <a:gridCol w="1852041">
                  <a:extLst>
                    <a:ext uri="{9D8B030D-6E8A-4147-A177-3AD203B41FA5}">
                      <a16:colId xmlns:a16="http://schemas.microsoft.com/office/drawing/2014/main" val="1395076412"/>
                    </a:ext>
                  </a:extLst>
                </a:gridCol>
              </a:tblGrid>
              <a:tr h="400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Category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674033"/>
                  </a:ext>
                </a:extLst>
              </a:tr>
              <a:tr h="536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          927,745.60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516052"/>
                  </a:ext>
                </a:extLst>
              </a:tr>
              <a:tr h="400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Consulting/Prof Services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191,764.65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155183"/>
                  </a:ext>
                </a:extLst>
              </a:tr>
              <a:tr h="400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Totals</a:t>
                      </a:r>
                    </a:p>
                  </a:txBody>
                  <a:tcPr marL="9525" marR="9525" marT="9525" marB="0" anchor="b">
                    <a:solidFill>
                      <a:srgbClr val="CCC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1,119,510.25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3113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27265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69644"/>
            <a:ext cx="8463932" cy="952500"/>
          </a:xfrm>
        </p:spPr>
        <p:txBody>
          <a:bodyPr/>
          <a:lstStyle/>
          <a:p>
            <a:pPr algn="ctr"/>
            <a:r>
              <a:rPr lang="en-US" altLang="en-US" sz="2400" b="1" dirty="0">
                <a:cs typeface="Calibri" panose="020F0502020204030204" pitchFamily="34" charset="0"/>
              </a:rPr>
              <a:t>FIRST RESPONDERS GRANT</a:t>
            </a: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 Spend Breakdown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anose="020F0502020204030204" pitchFamily="34" charset="0"/>
              </a:rPr>
              <a:t>Details</a:t>
            </a:r>
            <a:br>
              <a:rPr lang="en-US" altLang="en-US" sz="2400" b="1" dirty="0">
                <a:cs typeface="Calibri" panose="020F0502020204030204" pitchFamily="34" charset="0"/>
              </a:rPr>
            </a:br>
            <a:r>
              <a:rPr lang="en-US" altLang="en-US" sz="2400" b="1" dirty="0">
                <a:cs typeface="Calibri" panose="020F0502020204030204" pitchFamily="34" charset="0"/>
              </a:rPr>
              <a:t> 		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A53B1-6DE4-4EE1-8F43-F0EDA2C97EF3}"/>
              </a:ext>
            </a:extLst>
          </p:cNvPr>
          <p:cNvSpPr txBox="1"/>
          <p:nvPr/>
        </p:nvSpPr>
        <p:spPr>
          <a:xfrm>
            <a:off x="5999230" y="1445353"/>
            <a:ext cx="29009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/>
              <a:t>Public Safety-Corrections: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Funded Amount-    $97,392.00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Actual Costs -         $ 94,348.50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Available Balance - $3,043.50</a:t>
            </a:r>
          </a:p>
          <a:p>
            <a:pPr lvl="1"/>
            <a:endParaRPr lang="en-US" sz="900" dirty="0"/>
          </a:p>
          <a:p>
            <a:endParaRPr lang="en-US" sz="10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33FEFC2-97A1-44B1-BFEF-5A7B0B29B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488231"/>
              </p:ext>
            </p:extLst>
          </p:nvPr>
        </p:nvGraphicFramePr>
        <p:xfrm>
          <a:off x="243840" y="1445353"/>
          <a:ext cx="5468983" cy="118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143">
                  <a:extLst>
                    <a:ext uri="{9D8B030D-6E8A-4147-A177-3AD203B41FA5}">
                      <a16:colId xmlns:a16="http://schemas.microsoft.com/office/drawing/2014/main" val="348296120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395076412"/>
                    </a:ext>
                  </a:extLst>
                </a:gridCol>
              </a:tblGrid>
              <a:tr h="393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Category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674033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Personnel Services and Employee Benefits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94,348.50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155183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94,348.50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478329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7561513-0F26-509E-B6E9-0D0C477DE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891830"/>
              </p:ext>
            </p:extLst>
          </p:nvPr>
        </p:nvGraphicFramePr>
        <p:xfrm>
          <a:off x="243840" y="3050676"/>
          <a:ext cx="5468983" cy="118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143">
                  <a:extLst>
                    <a:ext uri="{9D8B030D-6E8A-4147-A177-3AD203B41FA5}">
                      <a16:colId xmlns:a16="http://schemas.microsoft.com/office/drawing/2014/main" val="348296120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395076412"/>
                    </a:ext>
                  </a:extLst>
                </a:gridCol>
              </a:tblGrid>
              <a:tr h="393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Category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674033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Personnel Services and Employee Benefits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1,656,025.50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155183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1,656,025.50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4783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0E62D9-5B7E-E84B-8D63-F82DE36BA0AB}"/>
              </a:ext>
            </a:extLst>
          </p:cNvPr>
          <p:cNvSpPr txBox="1"/>
          <p:nvPr/>
        </p:nvSpPr>
        <p:spPr>
          <a:xfrm>
            <a:off x="5999231" y="3081315"/>
            <a:ext cx="29009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/>
              <a:t>Police: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Funded Amount-      $1,680,012.00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Actual Costs -           $1,656,025.50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Available Balance -  $23,986.50</a:t>
            </a:r>
          </a:p>
          <a:p>
            <a:pPr lvl="1"/>
            <a:endParaRPr lang="en-US" sz="900" dirty="0"/>
          </a:p>
          <a:p>
            <a:endParaRPr lang="en-US" sz="1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F29C7C-5C41-AD12-323D-D29141C8E2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399088"/>
              </p:ext>
            </p:extLst>
          </p:nvPr>
        </p:nvGraphicFramePr>
        <p:xfrm>
          <a:off x="243840" y="4645879"/>
          <a:ext cx="5468983" cy="118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143">
                  <a:extLst>
                    <a:ext uri="{9D8B030D-6E8A-4147-A177-3AD203B41FA5}">
                      <a16:colId xmlns:a16="http://schemas.microsoft.com/office/drawing/2014/main" val="348296120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395076412"/>
                    </a:ext>
                  </a:extLst>
                </a:gridCol>
              </a:tblGrid>
              <a:tr h="393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Category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Costs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674033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Personnel Services and Employee Benefits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812,526.00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155183"/>
                  </a:ext>
                </a:extLst>
              </a:tr>
              <a:tr h="393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812,526.00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4783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36BAAA-F170-3093-C710-4BEEA95F64F7}"/>
              </a:ext>
            </a:extLst>
          </p:cNvPr>
          <p:cNvSpPr txBox="1"/>
          <p:nvPr/>
        </p:nvSpPr>
        <p:spPr>
          <a:xfrm>
            <a:off x="5999230" y="4645879"/>
            <a:ext cx="290092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/>
              <a:t>Fire: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Funded Amount- $891,342.00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Actual Costs - $ 812,526.00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Available Balance - $78,816.00 </a:t>
            </a:r>
          </a:p>
          <a:p>
            <a:pPr lvl="1"/>
            <a:r>
              <a:rPr lang="en-US" sz="90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900" dirty="0"/>
          </a:p>
          <a:p>
            <a:pPr lvl="1"/>
            <a:endParaRPr lang="en-US" sz="9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13859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F0BF-CDE4-4F4B-940C-F1638F1E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Reporting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1E617-0A31-44FC-944E-37C6A01B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2438280"/>
            <a:ext cx="8229600" cy="3939659"/>
          </a:xfrm>
        </p:spPr>
        <p:txBody>
          <a:bodyPr/>
          <a:lstStyle/>
          <a:p>
            <a:r>
              <a:rPr lang="en-US" b="1" dirty="0"/>
              <a:t>20-R-3773</a:t>
            </a:r>
            <a:r>
              <a:rPr lang="en-US" dirty="0"/>
              <a:t> requires the “Chief Financial Officer provide a report on the accounting of all federal and state funds the City of Atlanta has received or will receive to assist with battling the harmful effects of the COVID-19 pandemic.”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20-R-3774</a:t>
            </a:r>
            <a:r>
              <a:rPr lang="en-US" dirty="0"/>
              <a:t> requires the “Chief Financial Officer to provide the Council President and all members of the City Council an accounting of all funds that will be contributed to non-profit and philanthropic organizations as part of the City’s emergency assistance in response to the COVID-19 pandemic.”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20-R-3787</a:t>
            </a:r>
            <a:r>
              <a:rPr lang="en-US" dirty="0"/>
              <a:t> (not to exceed $5M) and </a:t>
            </a:r>
            <a:r>
              <a:rPr lang="en-US" b="1" dirty="0"/>
              <a:t>20-R-3914</a:t>
            </a:r>
            <a:r>
              <a:rPr lang="en-US" dirty="0"/>
              <a:t> (not to exceed $20k) requires that the “Chief Financial Officer shall submit to the Atlanta City Council and to the Atlanta Ethics Office before the 15th of each month a report listing for the previous month, the details of  ... each </a:t>
            </a:r>
            <a:r>
              <a:rPr lang="en-US" u="sng" dirty="0"/>
              <a:t>donation </a:t>
            </a:r>
            <a:r>
              <a:rPr lang="en-US" dirty="0"/>
              <a:t>. . 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F00616-6337-4478-8C01-8D33F9CA7C6A}"/>
              </a:ext>
            </a:extLst>
          </p:cNvPr>
          <p:cNvSpPr/>
          <p:nvPr/>
        </p:nvSpPr>
        <p:spPr>
          <a:xfrm>
            <a:off x="548640" y="1268730"/>
            <a:ext cx="82295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The City of Atlanta adopted four pieces of legislation which required the Chief Financial Officer to prepare and submit certain reports in a timely fashion regarding the financial impact of COVID-19.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6848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1646236" y="227013"/>
            <a:ext cx="5829300" cy="952500"/>
          </a:xfrm>
        </p:spPr>
        <p:txBody>
          <a:bodyPr/>
          <a:lstStyle/>
          <a:p>
            <a:pPr algn="ctr"/>
            <a:r>
              <a:rPr lang="en-US" altLang="en-US" sz="2000" b="1" dirty="0">
                <a:cs typeface="Calibri" panose="020F0502020204030204" pitchFamily="34" charset="0"/>
              </a:rPr>
              <a:t>Non-Profit and Philanthropic Organizations</a:t>
            </a:r>
            <a:br>
              <a:rPr lang="en-US" altLang="en-US" sz="2000" b="1" dirty="0">
                <a:cs typeface="Calibri" panose="020F0502020204030204" pitchFamily="34" charset="0"/>
              </a:rPr>
            </a:br>
            <a:r>
              <a:rPr lang="en-US" altLang="en-US" sz="2000" b="1" dirty="0">
                <a:cs typeface="Calibri" panose="020F0502020204030204" pitchFamily="34" charset="0"/>
              </a:rPr>
              <a:t>20-R-3774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C4A9A-9216-4B56-B9FD-3D487CA49151}"/>
              </a:ext>
            </a:extLst>
          </p:cNvPr>
          <p:cNvSpPr txBox="1"/>
          <p:nvPr/>
        </p:nvSpPr>
        <p:spPr>
          <a:xfrm>
            <a:off x="1512888" y="6000750"/>
            <a:ext cx="477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/>
              <a:t>*includes $50k donation received from Arthur Blank Foundation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75C8D-FFAE-468F-8D8B-7670937C4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74" y="1509496"/>
            <a:ext cx="7698990" cy="21764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180386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197FAF7-8ACB-4ECF-ADDD-454BDBC85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976" y="199842"/>
            <a:ext cx="4550351" cy="27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DB324E-2EFD-42F4-BB43-3F8FA72C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6" y="227013"/>
            <a:ext cx="5829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45714" rIns="91429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kern="0" dirty="0">
                <a:cs typeface="Calibri" panose="020F0502020204030204" pitchFamily="34" charset="0"/>
              </a:rPr>
              <a:t>Donations (Summary)</a:t>
            </a:r>
          </a:p>
          <a:p>
            <a:pPr algn="ctr"/>
            <a:r>
              <a:rPr lang="en-US" altLang="en-US" sz="2000" b="1" kern="0" dirty="0">
                <a:cs typeface="Calibri" panose="020F0502020204030204" pitchFamily="34" charset="0"/>
              </a:rPr>
              <a:t>20-R-3787 and 20-R-3914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9E778-A5AF-6795-4861-2271CBE09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01" y="1412389"/>
            <a:ext cx="6188852" cy="30172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876640-ACA7-F808-DF78-2C89E824B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88" y="4662480"/>
            <a:ext cx="6188852" cy="14492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779729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56B4C-1551-4C16-8369-590D9DEF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9" y="5579249"/>
            <a:ext cx="3400238" cy="34950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996E4-354B-4D4E-B1AC-284C9C271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93187"/>
            <a:ext cx="3778043" cy="5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EOC 1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BD72F9-27CF-401D-8D4C-95A83690B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6" y="227013"/>
            <a:ext cx="5829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45714" rIns="91429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kern="0" dirty="0">
                <a:cs typeface="Calibri" panose="020F0502020204030204" pitchFamily="34" charset="0"/>
              </a:rPr>
              <a:t>Donations (Detail)</a:t>
            </a:r>
          </a:p>
          <a:p>
            <a:pPr algn="ctr"/>
            <a:r>
              <a:rPr lang="en-US" altLang="en-US" sz="2000" b="1" kern="0" dirty="0">
                <a:cs typeface="Calibri" panose="020F0502020204030204" pitchFamily="34" charset="0"/>
              </a:rPr>
              <a:t>20-R-3787 and 20-R-3914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94606-9975-4C5A-85EF-99B40E1E0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47" y="1413031"/>
            <a:ext cx="8354106" cy="44162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12772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C7598FE-0255-4F7A-93FE-300953D60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93791"/>
            <a:ext cx="210883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C5846A-2703-43BC-B2A9-DCA8590F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6" y="227013"/>
            <a:ext cx="5829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45714" rIns="91429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kern="0" dirty="0">
                <a:cs typeface="Calibri" panose="020F0502020204030204" pitchFamily="34" charset="0"/>
              </a:rPr>
              <a:t>Donations (Detail) </a:t>
            </a:r>
            <a:r>
              <a:rPr lang="en-US" altLang="en-US" sz="2000" kern="0" dirty="0" err="1">
                <a:cs typeface="Calibri" panose="020F0502020204030204" pitchFamily="34" charset="0"/>
              </a:rPr>
              <a:t>Con’t</a:t>
            </a:r>
            <a:endParaRPr lang="en-US" altLang="en-US" sz="2000" kern="0" dirty="0">
              <a:cs typeface="Calibri" panose="020F0502020204030204" pitchFamily="34" charset="0"/>
            </a:endParaRPr>
          </a:p>
          <a:p>
            <a:pPr algn="ctr"/>
            <a:r>
              <a:rPr lang="en-US" altLang="en-US" sz="2000" b="1" kern="0" dirty="0">
                <a:cs typeface="Calibri" panose="020F0502020204030204" pitchFamily="34" charset="0"/>
              </a:rPr>
              <a:t>20-R-3787 and 20-R-3914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F4E70-927F-4990-A756-D68D542C5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346291"/>
            <a:ext cx="8351453" cy="50164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325957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C7598FE-0255-4F7A-93FE-300953D60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93791"/>
            <a:ext cx="210883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C5846A-2703-43BC-B2A9-DCA8590F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6" y="227013"/>
            <a:ext cx="5829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45714" rIns="91429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kern="0" dirty="0">
                <a:cs typeface="Calibri" panose="020F0502020204030204" pitchFamily="34" charset="0"/>
              </a:rPr>
              <a:t>Donations (Detail) </a:t>
            </a:r>
            <a:r>
              <a:rPr lang="en-US" altLang="en-US" sz="2000" kern="0" dirty="0" err="1">
                <a:cs typeface="Calibri" panose="020F0502020204030204" pitchFamily="34" charset="0"/>
              </a:rPr>
              <a:t>Con’t</a:t>
            </a:r>
            <a:endParaRPr lang="en-US" altLang="en-US" sz="2000" kern="0" dirty="0">
              <a:cs typeface="Calibri" panose="020F0502020204030204" pitchFamily="34" charset="0"/>
            </a:endParaRPr>
          </a:p>
          <a:p>
            <a:pPr algn="ctr"/>
            <a:r>
              <a:rPr lang="en-US" altLang="en-US" sz="2000" b="1" kern="0" dirty="0">
                <a:cs typeface="Calibri" panose="020F0502020204030204" pitchFamily="34" charset="0"/>
              </a:rPr>
              <a:t>20-R-3787 and 20-R-3914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F92A1-4069-433B-A8BE-EDED856D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84" y="1438275"/>
            <a:ext cx="8349232" cy="48577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93400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C7598FE-0255-4F7A-93FE-300953D60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93791"/>
            <a:ext cx="210883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C5846A-2703-43BC-B2A9-DCA8590F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6" y="227013"/>
            <a:ext cx="5829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45714" rIns="91429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anose="020F0502020204030204" pitchFamily="34" charset="0"/>
              </a:rPr>
              <a:t>Donations (Detail)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anose="020F0502020204030204" pitchFamily="34" charset="0"/>
              </a:rPr>
              <a:t>Con’t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anose="020F0502020204030204" pitchFamily="34" charset="0"/>
              </a:rPr>
              <a:t>20-R-3787 and 20-R-3914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EA6C1-4FBC-4213-99ED-AF87771F2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853964"/>
            <a:ext cx="8228470" cy="13845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790326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*">
            <a:extLst>
              <a:ext uri="{FF2B5EF4-FFF2-40B4-BE49-F238E27FC236}">
                <a16:creationId xmlns:a16="http://schemas.microsoft.com/office/drawing/2014/main" id="{D619F5FA-46FC-484E-A5C6-15F6D89506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3025" y="5595938"/>
            <a:ext cx="304800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AutoShape 1" descr="*">
            <a:extLst>
              <a:ext uri="{FF2B5EF4-FFF2-40B4-BE49-F238E27FC236}">
                <a16:creationId xmlns:a16="http://schemas.microsoft.com/office/drawing/2014/main" id="{D619F5FA-46FC-484E-A5C6-15F6D89506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28702" y="6784975"/>
            <a:ext cx="551571" cy="3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D9AF41-AE99-4A27-87FC-F1A75F6FA3B2}"/>
              </a:ext>
            </a:extLst>
          </p:cNvPr>
          <p:cNvSpPr txBox="1">
            <a:spLocks/>
          </p:cNvSpPr>
          <p:nvPr/>
        </p:nvSpPr>
        <p:spPr>
          <a:xfrm>
            <a:off x="1295400" y="109528"/>
            <a:ext cx="7391400" cy="9303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/>
            <a:r>
              <a:rPr lang="en-US" sz="2600" b="0" kern="0" dirty="0"/>
              <a:t>COVID-19 Expenditures (Function Activity 5510001)</a:t>
            </a:r>
          </a:p>
          <a:p>
            <a:pPr algn="ctr"/>
            <a:r>
              <a:rPr lang="en-US" sz="2600" b="0" kern="0" dirty="0"/>
              <a:t>As of September 13, 2024</a:t>
            </a:r>
          </a:p>
        </p:txBody>
      </p:sp>
      <p:sp>
        <p:nvSpPr>
          <p:cNvPr id="12" name="AutoShape 1" descr="*">
            <a:extLst>
              <a:ext uri="{FF2B5EF4-FFF2-40B4-BE49-F238E27FC236}">
                <a16:creationId xmlns:a16="http://schemas.microsoft.com/office/drawing/2014/main" id="{D619F5FA-46FC-484E-A5C6-15F6D89506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6732" y="6788150"/>
            <a:ext cx="466163" cy="34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AutoShape 1" descr="*">
            <a:extLst>
              <a:ext uri="{FF2B5EF4-FFF2-40B4-BE49-F238E27FC236}">
                <a16:creationId xmlns:a16="http://schemas.microsoft.com/office/drawing/2014/main" id="{D619F5FA-46FC-484E-A5C6-15F6D89506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4807" y="6784564"/>
            <a:ext cx="447324" cy="3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3" y="5595938"/>
            <a:ext cx="304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3" y="5595938"/>
            <a:ext cx="304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3" y="5595938"/>
            <a:ext cx="304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3" y="5595938"/>
            <a:ext cx="304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3" y="5595938"/>
            <a:ext cx="304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3" y="5595938"/>
            <a:ext cx="304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2508" y="5567362"/>
            <a:ext cx="354754" cy="7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24859" y="5404981"/>
            <a:ext cx="1657165" cy="7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50474" y="5510212"/>
            <a:ext cx="407100" cy="7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50474" y="5510212"/>
            <a:ext cx="407100" cy="7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4753" y="5840413"/>
            <a:ext cx="391495" cy="8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4753" y="5840413"/>
            <a:ext cx="391495" cy="8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4753" y="5840413"/>
            <a:ext cx="391495" cy="7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4753" y="5840413"/>
            <a:ext cx="391495" cy="7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9651" y="5840413"/>
            <a:ext cx="370142" cy="7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9651" y="5840413"/>
            <a:ext cx="370142" cy="7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AutoShape 1" descr="*">
            <a:extLst>
              <a:ext uri="{FF2B5EF4-FFF2-40B4-BE49-F238E27FC236}">
                <a16:creationId xmlns:a16="http://schemas.microsoft.com/office/drawing/2014/main" id="{75B1B2A4-AA0E-4C95-A958-4E9D1DADD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26713" y="5491163"/>
            <a:ext cx="304800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AutoShape 1" descr="*">
            <a:extLst>
              <a:ext uri="{FF2B5EF4-FFF2-40B4-BE49-F238E27FC236}">
                <a16:creationId xmlns:a16="http://schemas.microsoft.com/office/drawing/2014/main" id="{67DAD989-6B2C-4A47-A48B-86DD773E9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26713" y="5491163"/>
            <a:ext cx="304800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AutoShape 1" descr="*">
            <a:extLst>
              <a:ext uri="{FF2B5EF4-FFF2-40B4-BE49-F238E27FC236}">
                <a16:creationId xmlns:a16="http://schemas.microsoft.com/office/drawing/2014/main" id="{75B1B2A4-AA0E-4C95-A958-4E9D1DADD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10863" y="5300663"/>
            <a:ext cx="304800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AutoShape 1" descr="*">
            <a:extLst>
              <a:ext uri="{FF2B5EF4-FFF2-40B4-BE49-F238E27FC236}">
                <a16:creationId xmlns:a16="http://schemas.microsoft.com/office/drawing/2014/main" id="{67DAD989-6B2C-4A47-A48B-86DD773E9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10863" y="5300663"/>
            <a:ext cx="3048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AutoShape 1" descr="*">
            <a:extLst>
              <a:ext uri="{FF2B5EF4-FFF2-40B4-BE49-F238E27FC236}">
                <a16:creationId xmlns:a16="http://schemas.microsoft.com/office/drawing/2014/main" id="{75B1B2A4-AA0E-4C95-A958-4E9D1DADD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10863" y="5300663"/>
            <a:ext cx="304800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AutoShape 1" descr="*">
            <a:extLst>
              <a:ext uri="{FF2B5EF4-FFF2-40B4-BE49-F238E27FC236}">
                <a16:creationId xmlns:a16="http://schemas.microsoft.com/office/drawing/2014/main" id="{67DAD989-6B2C-4A47-A48B-86DD773E9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10863" y="5300663"/>
            <a:ext cx="3048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AutoShape 1" descr="*">
            <a:extLst>
              <a:ext uri="{FF2B5EF4-FFF2-40B4-BE49-F238E27FC236}">
                <a16:creationId xmlns:a16="http://schemas.microsoft.com/office/drawing/2014/main" id="{75B1B2A4-AA0E-4C95-A958-4E9D1DADD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90800" y="7664450"/>
            <a:ext cx="304800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AutoShape 1" descr="*">
            <a:extLst>
              <a:ext uri="{FF2B5EF4-FFF2-40B4-BE49-F238E27FC236}">
                <a16:creationId xmlns:a16="http://schemas.microsoft.com/office/drawing/2014/main" id="{67DAD989-6B2C-4A47-A48B-86DD773E9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90800" y="7664450"/>
            <a:ext cx="3048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AutoShape 1" descr="*">
            <a:extLst>
              <a:ext uri="{FF2B5EF4-FFF2-40B4-BE49-F238E27FC236}">
                <a16:creationId xmlns:a16="http://schemas.microsoft.com/office/drawing/2014/main" id="{75B1B2A4-AA0E-4C95-A958-4E9D1DADD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0325" y="7642225"/>
            <a:ext cx="304800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AutoShape 1" descr="*">
            <a:extLst>
              <a:ext uri="{FF2B5EF4-FFF2-40B4-BE49-F238E27FC236}">
                <a16:creationId xmlns:a16="http://schemas.microsoft.com/office/drawing/2014/main" id="{67DAD989-6B2C-4A47-A48B-86DD773E9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0325" y="7642225"/>
            <a:ext cx="3048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42C5F-68DF-4911-A25A-A23DE11E89EB}"/>
              </a:ext>
            </a:extLst>
          </p:cNvPr>
          <p:cNvSpPr txBox="1"/>
          <p:nvPr/>
        </p:nvSpPr>
        <p:spPr>
          <a:xfrm>
            <a:off x="5821077" y="6281404"/>
            <a:ext cx="24888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Expenditure Data Date: 09/13/24</a:t>
            </a:r>
            <a:r>
              <a:rPr lang="en-US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C2A996-162E-62C2-7E59-5017404B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9" y="1420500"/>
            <a:ext cx="8754701" cy="42912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121869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*">
            <a:extLst>
              <a:ext uri="{FF2B5EF4-FFF2-40B4-BE49-F238E27FC236}">
                <a16:creationId xmlns:a16="http://schemas.microsoft.com/office/drawing/2014/main" id="{D619F5FA-46FC-484E-A5C6-15F6D89506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3025" y="5595938"/>
            <a:ext cx="304800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AutoShape 1" descr="*">
            <a:extLst>
              <a:ext uri="{FF2B5EF4-FFF2-40B4-BE49-F238E27FC236}">
                <a16:creationId xmlns:a16="http://schemas.microsoft.com/office/drawing/2014/main" id="{D619F5FA-46FC-484E-A5C6-15F6D89506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28702" y="6784975"/>
            <a:ext cx="551571" cy="3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D9AF41-AE99-4A27-87FC-F1A75F6FA3B2}"/>
              </a:ext>
            </a:extLst>
          </p:cNvPr>
          <p:cNvSpPr txBox="1">
            <a:spLocks/>
          </p:cNvSpPr>
          <p:nvPr/>
        </p:nvSpPr>
        <p:spPr>
          <a:xfrm>
            <a:off x="1295400" y="109528"/>
            <a:ext cx="7391400" cy="9303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/>
            <a:r>
              <a:rPr lang="en-US" sz="2600" b="0" kern="0" dirty="0"/>
              <a:t>COVID-19 Expenditures (Function Activity 5510001)</a:t>
            </a:r>
          </a:p>
          <a:p>
            <a:pPr algn="ctr"/>
            <a:r>
              <a:rPr lang="en-US" sz="2600" b="0" kern="0" dirty="0"/>
              <a:t>As of September 13, 2024 (Cont’d)</a:t>
            </a:r>
          </a:p>
        </p:txBody>
      </p:sp>
      <p:sp>
        <p:nvSpPr>
          <p:cNvPr id="12" name="AutoShape 1" descr="*">
            <a:extLst>
              <a:ext uri="{FF2B5EF4-FFF2-40B4-BE49-F238E27FC236}">
                <a16:creationId xmlns:a16="http://schemas.microsoft.com/office/drawing/2014/main" id="{D619F5FA-46FC-484E-A5C6-15F6D89506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6732" y="6788150"/>
            <a:ext cx="466163" cy="34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AutoShape 1" descr="*">
            <a:extLst>
              <a:ext uri="{FF2B5EF4-FFF2-40B4-BE49-F238E27FC236}">
                <a16:creationId xmlns:a16="http://schemas.microsoft.com/office/drawing/2014/main" id="{D619F5FA-46FC-484E-A5C6-15F6D89506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4807" y="6784564"/>
            <a:ext cx="447324" cy="3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3" y="5595938"/>
            <a:ext cx="304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3" y="5595938"/>
            <a:ext cx="304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3" y="5595938"/>
            <a:ext cx="304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3" y="5595938"/>
            <a:ext cx="304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3" y="5595938"/>
            <a:ext cx="304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9063" y="5595938"/>
            <a:ext cx="304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2508" y="5567362"/>
            <a:ext cx="354754" cy="7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24859" y="5404981"/>
            <a:ext cx="1657165" cy="7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50474" y="5510212"/>
            <a:ext cx="407100" cy="7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50474" y="5510212"/>
            <a:ext cx="407100" cy="7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4753" y="5840413"/>
            <a:ext cx="391495" cy="8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4753" y="5840413"/>
            <a:ext cx="391495" cy="8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4753" y="5840413"/>
            <a:ext cx="391495" cy="7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4753" y="5840413"/>
            <a:ext cx="391495" cy="7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AutoShape 1" descr="*">
            <a:extLst>
              <a:ext uri="{FF2B5EF4-FFF2-40B4-BE49-F238E27FC236}">
                <a16:creationId xmlns:a16="http://schemas.microsoft.com/office/drawing/2014/main" id="{0DFA2445-8B94-4746-92FB-534958F06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9651" y="5840413"/>
            <a:ext cx="370142" cy="7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AutoShape 1" descr="*">
            <a:extLst>
              <a:ext uri="{FF2B5EF4-FFF2-40B4-BE49-F238E27FC236}">
                <a16:creationId xmlns:a16="http://schemas.microsoft.com/office/drawing/2014/main" id="{8FB98FF2-37E3-4784-BF15-861129A09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9651" y="5840413"/>
            <a:ext cx="370142" cy="7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AutoShape 1" descr="*">
            <a:extLst>
              <a:ext uri="{FF2B5EF4-FFF2-40B4-BE49-F238E27FC236}">
                <a16:creationId xmlns:a16="http://schemas.microsoft.com/office/drawing/2014/main" id="{75B1B2A4-AA0E-4C95-A958-4E9D1DADD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26713" y="5491163"/>
            <a:ext cx="304800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AutoShape 1" descr="*">
            <a:extLst>
              <a:ext uri="{FF2B5EF4-FFF2-40B4-BE49-F238E27FC236}">
                <a16:creationId xmlns:a16="http://schemas.microsoft.com/office/drawing/2014/main" id="{67DAD989-6B2C-4A47-A48B-86DD773E9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26713" y="5491163"/>
            <a:ext cx="304800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AutoShape 1" descr="*">
            <a:extLst>
              <a:ext uri="{FF2B5EF4-FFF2-40B4-BE49-F238E27FC236}">
                <a16:creationId xmlns:a16="http://schemas.microsoft.com/office/drawing/2014/main" id="{75B1B2A4-AA0E-4C95-A958-4E9D1DADD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10863" y="5300663"/>
            <a:ext cx="304800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AutoShape 1" descr="*">
            <a:extLst>
              <a:ext uri="{FF2B5EF4-FFF2-40B4-BE49-F238E27FC236}">
                <a16:creationId xmlns:a16="http://schemas.microsoft.com/office/drawing/2014/main" id="{67DAD989-6B2C-4A47-A48B-86DD773E9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10863" y="5300663"/>
            <a:ext cx="3048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AutoShape 1" descr="*">
            <a:extLst>
              <a:ext uri="{FF2B5EF4-FFF2-40B4-BE49-F238E27FC236}">
                <a16:creationId xmlns:a16="http://schemas.microsoft.com/office/drawing/2014/main" id="{75B1B2A4-AA0E-4C95-A958-4E9D1DADD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10863" y="5300663"/>
            <a:ext cx="304800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AutoShape 1" descr="*">
            <a:extLst>
              <a:ext uri="{FF2B5EF4-FFF2-40B4-BE49-F238E27FC236}">
                <a16:creationId xmlns:a16="http://schemas.microsoft.com/office/drawing/2014/main" id="{67DAD989-6B2C-4A47-A48B-86DD773E9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10863" y="5300663"/>
            <a:ext cx="3048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AutoShape 1" descr="*">
            <a:extLst>
              <a:ext uri="{FF2B5EF4-FFF2-40B4-BE49-F238E27FC236}">
                <a16:creationId xmlns:a16="http://schemas.microsoft.com/office/drawing/2014/main" id="{75B1B2A4-AA0E-4C95-A958-4E9D1DADD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90800" y="7664450"/>
            <a:ext cx="304800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AutoShape 1" descr="*">
            <a:extLst>
              <a:ext uri="{FF2B5EF4-FFF2-40B4-BE49-F238E27FC236}">
                <a16:creationId xmlns:a16="http://schemas.microsoft.com/office/drawing/2014/main" id="{67DAD989-6B2C-4A47-A48B-86DD773E9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90800" y="7664450"/>
            <a:ext cx="3048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AutoShape 1" descr="*">
            <a:extLst>
              <a:ext uri="{FF2B5EF4-FFF2-40B4-BE49-F238E27FC236}">
                <a16:creationId xmlns:a16="http://schemas.microsoft.com/office/drawing/2014/main" id="{75B1B2A4-AA0E-4C95-A958-4E9D1DADD0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0325" y="7642225"/>
            <a:ext cx="304800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AutoShape 1" descr="*">
            <a:extLst>
              <a:ext uri="{FF2B5EF4-FFF2-40B4-BE49-F238E27FC236}">
                <a16:creationId xmlns:a16="http://schemas.microsoft.com/office/drawing/2014/main" id="{67DAD989-6B2C-4A47-A48B-86DD773E93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0325" y="7642225"/>
            <a:ext cx="3048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42C5F-68DF-4911-A25A-A23DE11E89EB}"/>
              </a:ext>
            </a:extLst>
          </p:cNvPr>
          <p:cNvSpPr txBox="1"/>
          <p:nvPr/>
        </p:nvSpPr>
        <p:spPr>
          <a:xfrm>
            <a:off x="5830514" y="6103694"/>
            <a:ext cx="24888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Expenditure Data Date: 09/13/24</a:t>
            </a:r>
            <a:r>
              <a:rPr lang="en-US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D2E9D-CC0E-4E4C-966B-1BDA9D88B1C7}"/>
              </a:ext>
            </a:extLst>
          </p:cNvPr>
          <p:cNvSpPr txBox="1"/>
          <p:nvPr/>
        </p:nvSpPr>
        <p:spPr>
          <a:xfrm>
            <a:off x="168051" y="6175375"/>
            <a:ext cx="440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</a:t>
            </a:r>
            <a:r>
              <a:rPr lang="en-US" sz="800" b="0" dirty="0"/>
              <a:t>Hazardous Pay reported covers April 2020 through July 2021. (Process Date Period)  </a:t>
            </a:r>
          </a:p>
          <a:p>
            <a:r>
              <a:rPr lang="en-US" sz="800" b="0" dirty="0"/>
              <a:t>Reimbursements have been submitted to FEMA and are currently under review.     </a:t>
            </a:r>
          </a:p>
          <a:p>
            <a:r>
              <a:rPr lang="en-US" sz="800" b="0" dirty="0"/>
              <a:t>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F346E-ACA2-B698-ED5C-84972257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" y="1576237"/>
            <a:ext cx="8229600" cy="12484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234163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altLang="en-US" b="1" dirty="0"/>
              <a:t>Federal Funds</a:t>
            </a:r>
            <a:br>
              <a:rPr lang="en-US" altLang="en-US" b="1" dirty="0"/>
            </a:br>
            <a:r>
              <a:rPr lang="en-US" altLang="en-US" b="1" dirty="0"/>
              <a:t>20-R-3773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A7C1F-92AC-528F-ADAD-D62A5C1B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28" y="1344534"/>
            <a:ext cx="8293672" cy="49928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72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4244"/>
            <a:ext cx="7391400" cy="952500"/>
          </a:xfrm>
        </p:spPr>
        <p:txBody>
          <a:bodyPr wrap="square" anchor="ctr">
            <a:normAutofit/>
          </a:bodyPr>
          <a:lstStyle/>
          <a:p>
            <a:r>
              <a:rPr lang="en-US" altLang="en-US" b="1" dirty="0"/>
              <a:t>Federal Funds </a:t>
            </a:r>
            <a:r>
              <a:rPr lang="en-US" altLang="en-US" b="1" dirty="0" err="1"/>
              <a:t>Con’t</a:t>
            </a:r>
            <a:br>
              <a:rPr lang="en-US" altLang="en-US" b="1" dirty="0"/>
            </a:br>
            <a:r>
              <a:rPr lang="en-US" altLang="en-US" b="1" dirty="0"/>
              <a:t>20-R-3773 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D42DD-79EE-00BB-8319-5704CA57F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9" y="1475715"/>
            <a:ext cx="8453599" cy="30055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444790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3" y="144244"/>
            <a:ext cx="9028461" cy="9525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altLang="en-US" b="1" dirty="0"/>
              <a:t>Performance Period Deadline</a:t>
            </a:r>
            <a:br>
              <a:rPr lang="en-US" altLang="en-US" b="1" dirty="0"/>
            </a:br>
            <a:r>
              <a:rPr lang="en-US" altLang="en-US" b="1" dirty="0"/>
              <a:t>6 Months Look ahead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DA328-CD23-3AE2-C091-576ABDF36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09" y="1413073"/>
            <a:ext cx="8573632" cy="11717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900316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69644"/>
            <a:ext cx="8772525" cy="952500"/>
          </a:xfrm>
        </p:spPr>
        <p:txBody>
          <a:bodyPr/>
          <a:lstStyle/>
          <a:p>
            <a:pPr algn="ctr"/>
            <a:r>
              <a:rPr lang="en-US" altLang="en-US" b="1" dirty="0">
                <a:cs typeface="Calibri" panose="020F0502020204030204" pitchFamily="34" charset="0"/>
              </a:rPr>
              <a:t>		CRF Obligation &amp; Spend Breakdown</a:t>
            </a:r>
            <a:br>
              <a:rPr lang="en-US" altLang="en-US" b="1" dirty="0">
                <a:cs typeface="Calibri" panose="020F0502020204030204" pitchFamily="34" charset="0"/>
              </a:rPr>
            </a:br>
            <a:r>
              <a:rPr lang="en-US" altLang="en-US" b="1" dirty="0">
                <a:cs typeface="Calibri" panose="020F0502020204030204" pitchFamily="34" charset="0"/>
              </a:rPr>
              <a:t> 		  20-R-3773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3749C-8D96-46D9-B826-0BEA2F712DBE}"/>
              </a:ext>
            </a:extLst>
          </p:cNvPr>
          <p:cNvSpPr txBox="1"/>
          <p:nvPr/>
        </p:nvSpPr>
        <p:spPr>
          <a:xfrm>
            <a:off x="266700" y="1248443"/>
            <a:ext cx="365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U.S. Treasury Cares Act: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Funded Amount- $88.4M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Obligated Costs - $88.4M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Actual Costs - $88.4M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Available Balance - $0</a:t>
            </a:r>
          </a:p>
          <a:p>
            <a:pPr lvl="1"/>
            <a:endParaRPr lang="en-US" sz="1000" dirty="0"/>
          </a:p>
          <a:p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25D0E-8985-49A5-B995-8DE5C0F10C98}"/>
              </a:ext>
            </a:extLst>
          </p:cNvPr>
          <p:cNvSpPr txBox="1"/>
          <p:nvPr/>
        </p:nvSpPr>
        <p:spPr>
          <a:xfrm>
            <a:off x="342899" y="4889501"/>
            <a:ext cx="6578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E88EA-EEFA-4509-B204-0115AA3ADFC9}"/>
              </a:ext>
            </a:extLst>
          </p:cNvPr>
          <p:cNvSpPr txBox="1"/>
          <p:nvPr/>
        </p:nvSpPr>
        <p:spPr>
          <a:xfrm>
            <a:off x="5219702" y="1248443"/>
            <a:ext cx="3483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Performance Period: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Obligation  Deadline: December 31, 2021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Expenditure Deadline: September 30, 2022</a:t>
            </a:r>
          </a:p>
          <a:p>
            <a:pPr lvl="1"/>
            <a:endParaRPr lang="en-US" sz="1000" dirty="0"/>
          </a:p>
          <a:p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F0BC7-EEAA-DD6E-02BB-411A9C179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110217"/>
            <a:ext cx="8705850" cy="39239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918703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63" y="169644"/>
            <a:ext cx="8519871" cy="952500"/>
          </a:xfrm>
        </p:spPr>
        <p:txBody>
          <a:bodyPr/>
          <a:lstStyle/>
          <a:p>
            <a:pPr algn="ctr"/>
            <a:r>
              <a:rPr lang="en-US" altLang="en-US" b="1" dirty="0">
                <a:cs typeface="Calibri" panose="020F0502020204030204" pitchFamily="34" charset="0"/>
              </a:rPr>
              <a:t>		ERA Obligation &amp; Spend Breakdown</a:t>
            </a:r>
            <a:br>
              <a:rPr lang="en-US" altLang="en-US" b="1" dirty="0">
                <a:cs typeface="Calibri" panose="020F0502020204030204" pitchFamily="34" charset="0"/>
              </a:rPr>
            </a:br>
            <a:r>
              <a:rPr lang="en-US" altLang="en-US" b="1" dirty="0">
                <a:cs typeface="Calibri" panose="020F0502020204030204" pitchFamily="34" charset="0"/>
              </a:rPr>
              <a:t>20-R-3773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3749C-8D96-46D9-B826-0BEA2F712DBE}"/>
              </a:ext>
            </a:extLst>
          </p:cNvPr>
          <p:cNvSpPr txBox="1"/>
          <p:nvPr/>
        </p:nvSpPr>
        <p:spPr>
          <a:xfrm>
            <a:off x="253036" y="1372268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Emergency Rental Assistance (ERA):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Funded Amount- $41.4M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Total Committed - $41.07M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Obligated Costs - $41.07M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Total Expended Costs - $41.07M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Available Balance - $347,102.29</a:t>
            </a:r>
          </a:p>
          <a:p>
            <a:pPr lvl="1"/>
            <a:endParaRPr lang="en-US" sz="1000" dirty="0"/>
          </a:p>
          <a:p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493DC-1E02-471A-B577-6E403B6CB73A}"/>
              </a:ext>
            </a:extLst>
          </p:cNvPr>
          <p:cNvSpPr txBox="1"/>
          <p:nvPr/>
        </p:nvSpPr>
        <p:spPr>
          <a:xfrm>
            <a:off x="5762625" y="1248443"/>
            <a:ext cx="29405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Performance Period: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ERA 1: September 30, 2022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ERA 2: September 30, 2025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ERA 1 Reallocation: December 29, 2022</a:t>
            </a:r>
          </a:p>
          <a:p>
            <a:pPr lvl="1"/>
            <a:endParaRPr lang="en-US" sz="1000" dirty="0"/>
          </a:p>
          <a:p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67229-A649-2686-62B0-09EEBD05F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1" y="2668118"/>
            <a:ext cx="8300621" cy="21362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269098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58" y="169644"/>
            <a:ext cx="8537344" cy="952500"/>
          </a:xfrm>
        </p:spPr>
        <p:txBody>
          <a:bodyPr/>
          <a:lstStyle/>
          <a:p>
            <a:pPr algn="ctr"/>
            <a:r>
              <a:rPr lang="en-US" altLang="en-US" b="1" dirty="0">
                <a:cs typeface="Calibri" panose="020F0502020204030204" pitchFamily="34" charset="0"/>
              </a:rPr>
              <a:t>	ARPA Tranche I Obligation &amp; Spend Breakdown</a:t>
            </a:r>
            <a:br>
              <a:rPr lang="en-US" altLang="en-US" b="1" dirty="0">
                <a:cs typeface="Calibri" panose="020F0502020204030204" pitchFamily="34" charset="0"/>
              </a:rPr>
            </a:br>
            <a:r>
              <a:rPr lang="en-US" altLang="en-US" b="1" dirty="0">
                <a:cs typeface="Calibri" panose="020F0502020204030204" pitchFamily="34" charset="0"/>
              </a:rPr>
              <a:t> 20-R-3773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3749C-8D96-46D9-B826-0BEA2F712DBE}"/>
              </a:ext>
            </a:extLst>
          </p:cNvPr>
          <p:cNvSpPr txBox="1"/>
          <p:nvPr/>
        </p:nvSpPr>
        <p:spPr>
          <a:xfrm>
            <a:off x="303329" y="1232843"/>
            <a:ext cx="42291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American Rescue Plan Act (ARPA) Tranche I: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Funded Amount – $85.4M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Total Committed – $85.4M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Obligated Costs – $19.40M/Direct Payments – $64.16M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Total Expended Costs – $81.59M</a:t>
            </a:r>
          </a:p>
          <a:p>
            <a:pPr lvl="1"/>
            <a:endParaRPr lang="en-US" sz="1000" dirty="0"/>
          </a:p>
          <a:p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25D0E-8985-49A5-B995-8DE5C0F10C98}"/>
              </a:ext>
            </a:extLst>
          </p:cNvPr>
          <p:cNvSpPr txBox="1"/>
          <p:nvPr/>
        </p:nvSpPr>
        <p:spPr>
          <a:xfrm>
            <a:off x="342899" y="4889501"/>
            <a:ext cx="6578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10ED0-DBC4-463F-B6A8-162A6577FE94}"/>
              </a:ext>
            </a:extLst>
          </p:cNvPr>
          <p:cNvSpPr txBox="1"/>
          <p:nvPr/>
        </p:nvSpPr>
        <p:spPr>
          <a:xfrm>
            <a:off x="5143503" y="1202676"/>
            <a:ext cx="35596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Performance Period: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Obligation  Deadline: December 31, 2024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Expenditure Deadline: December 31, 2026</a:t>
            </a:r>
          </a:p>
          <a:p>
            <a:pPr lvl="1"/>
            <a:endParaRPr lang="en-US" sz="1000" dirty="0"/>
          </a:p>
          <a:p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0FAD4-AEE9-82A6-9F82-396E32307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38" y="2064450"/>
            <a:ext cx="8780184" cy="44266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6099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644F-568E-47E4-9F36-79D39D59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8" y="57811"/>
            <a:ext cx="8537344" cy="744756"/>
          </a:xfrm>
        </p:spPr>
        <p:txBody>
          <a:bodyPr/>
          <a:lstStyle/>
          <a:p>
            <a:pPr algn="ctr"/>
            <a:r>
              <a:rPr lang="en-US" altLang="en-US" b="1" dirty="0">
                <a:cs typeface="Calibri" panose="020F0502020204030204" pitchFamily="34" charset="0"/>
              </a:rPr>
              <a:t>	ARPA Tranche II Obligation &amp; Spend Breakdown</a:t>
            </a:r>
            <a:br>
              <a:rPr lang="en-US" altLang="en-US" b="1" dirty="0">
                <a:cs typeface="Calibri" panose="020F0502020204030204" pitchFamily="34" charset="0"/>
              </a:rPr>
            </a:br>
            <a:r>
              <a:rPr lang="en-US" altLang="en-US" b="1" dirty="0">
                <a:cs typeface="Calibri" panose="020F0502020204030204" pitchFamily="34" charset="0"/>
              </a:rPr>
              <a:t> 20-R-3773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3749C-8D96-46D9-B826-0BEA2F712DBE}"/>
              </a:ext>
            </a:extLst>
          </p:cNvPr>
          <p:cNvSpPr txBox="1"/>
          <p:nvPr/>
        </p:nvSpPr>
        <p:spPr>
          <a:xfrm>
            <a:off x="440808" y="1160585"/>
            <a:ext cx="422644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/>
              <a:t>American Rescue Plan Act (ARPA) Tranche II: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Funded Amount – $85.4M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Total Committed – $85.4M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Obligated Costs – $50.38M/Direct Payments - $28.51M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Total Expended Costs – $70.40M</a:t>
            </a:r>
          </a:p>
          <a:p>
            <a:pPr lvl="1"/>
            <a:endParaRPr lang="en-US" sz="1000" dirty="0"/>
          </a:p>
          <a:p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25D0E-8985-49A5-B995-8DE5C0F10C98}"/>
              </a:ext>
            </a:extLst>
          </p:cNvPr>
          <p:cNvSpPr txBox="1"/>
          <p:nvPr/>
        </p:nvSpPr>
        <p:spPr>
          <a:xfrm>
            <a:off x="342899" y="4889501"/>
            <a:ext cx="6578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10ED0-DBC4-463F-B6A8-162A6577FE94}"/>
              </a:ext>
            </a:extLst>
          </p:cNvPr>
          <p:cNvSpPr txBox="1"/>
          <p:nvPr/>
        </p:nvSpPr>
        <p:spPr>
          <a:xfrm>
            <a:off x="5143503" y="1202676"/>
            <a:ext cx="35596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/>
              <a:t>Performance Period: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Obligation  Deadline: December 31, 2024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900" dirty="0"/>
              <a:t>Expenditure Deadline: December 31, 2026</a:t>
            </a:r>
          </a:p>
          <a:p>
            <a:pPr lvl="1"/>
            <a:endParaRPr lang="en-US" sz="900" dirty="0"/>
          </a:p>
          <a:p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C3EDB-F22D-598B-2E75-FFF7C4DCD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2053032"/>
            <a:ext cx="8848651" cy="39567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0053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theme/theme1.xml><?xml version="1.0" encoding="utf-8"?>
<a:theme xmlns:a="http://schemas.openxmlformats.org/drawingml/2006/main" name="1_ATLStat_template_10102011">
  <a:themeElements>
    <a:clrScheme name="ATLSta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E36C09"/>
      </a:accent5>
      <a:accent6>
        <a:srgbClr val="7F7F7F"/>
      </a:accent6>
      <a:hlink>
        <a:srgbClr val="FFCCFF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4D4D4D"/>
        </a:dk1>
        <a:lt1>
          <a:srgbClr val="FFFFFF"/>
        </a:lt1>
        <a:dk2>
          <a:srgbClr val="999999"/>
        </a:dk2>
        <a:lt2>
          <a:srgbClr val="000000"/>
        </a:lt2>
        <a:accent1>
          <a:srgbClr val="F04E22"/>
        </a:accent1>
        <a:accent2>
          <a:srgbClr val="F0B500"/>
        </a:accent2>
        <a:accent3>
          <a:srgbClr val="FFFFFF"/>
        </a:accent3>
        <a:accent4>
          <a:srgbClr val="404040"/>
        </a:accent4>
        <a:accent5>
          <a:srgbClr val="F6B2AB"/>
        </a:accent5>
        <a:accent6>
          <a:srgbClr val="D9A400"/>
        </a:accent6>
        <a:hlink>
          <a:srgbClr val="F07800"/>
        </a:hlink>
        <a:folHlink>
          <a:srgbClr val="00A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TLSta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1F497D"/>
    </a:accent1>
    <a:accent2>
      <a:srgbClr val="C0504D"/>
    </a:accent2>
    <a:accent3>
      <a:srgbClr val="9BBB59"/>
    </a:accent3>
    <a:accent4>
      <a:srgbClr val="8064A2"/>
    </a:accent4>
    <a:accent5>
      <a:srgbClr val="E36C09"/>
    </a:accent5>
    <a:accent6>
      <a:srgbClr val="7F7F7F"/>
    </a:accent6>
    <a:hlink>
      <a:srgbClr val="FFCCFF"/>
    </a:hlink>
    <a:folHlink>
      <a:srgbClr val="B8CCE4"/>
    </a:folHlink>
  </a:clrScheme>
</a:themeOverride>
</file>

<file path=ppt/theme/themeOverride2.xml><?xml version="1.0" encoding="utf-8"?>
<a:themeOverride xmlns:a="http://schemas.openxmlformats.org/drawingml/2006/main">
  <a:clrScheme name="ATLSta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1F497D"/>
    </a:accent1>
    <a:accent2>
      <a:srgbClr val="C0504D"/>
    </a:accent2>
    <a:accent3>
      <a:srgbClr val="9BBB59"/>
    </a:accent3>
    <a:accent4>
      <a:srgbClr val="8064A2"/>
    </a:accent4>
    <a:accent5>
      <a:srgbClr val="E36C09"/>
    </a:accent5>
    <a:accent6>
      <a:srgbClr val="7F7F7F"/>
    </a:accent6>
    <a:hlink>
      <a:srgbClr val="FFCCFF"/>
    </a:hlink>
    <a:folHlink>
      <a:srgbClr val="B8CCE4"/>
    </a:folHlink>
  </a:clrScheme>
</a:themeOverride>
</file>

<file path=ppt/theme/themeOverride3.xml><?xml version="1.0" encoding="utf-8"?>
<a:themeOverride xmlns:a="http://schemas.openxmlformats.org/drawingml/2006/main">
  <a:clrScheme name="ATLSta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1F497D"/>
    </a:accent1>
    <a:accent2>
      <a:srgbClr val="C0504D"/>
    </a:accent2>
    <a:accent3>
      <a:srgbClr val="9BBB59"/>
    </a:accent3>
    <a:accent4>
      <a:srgbClr val="8064A2"/>
    </a:accent4>
    <a:accent5>
      <a:srgbClr val="E36C09"/>
    </a:accent5>
    <a:accent6>
      <a:srgbClr val="7F7F7F"/>
    </a:accent6>
    <a:hlink>
      <a:srgbClr val="FFCCFF"/>
    </a:hlink>
    <a:folHlink>
      <a:srgbClr val="B8CCE4"/>
    </a:folHlink>
  </a:clrScheme>
</a:themeOverride>
</file>

<file path=ppt/theme/themeOverride4.xml><?xml version="1.0" encoding="utf-8"?>
<a:themeOverride xmlns:a="http://schemas.openxmlformats.org/drawingml/2006/main">
  <a:clrScheme name="ATLSta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1F497D"/>
    </a:accent1>
    <a:accent2>
      <a:srgbClr val="C0504D"/>
    </a:accent2>
    <a:accent3>
      <a:srgbClr val="9BBB59"/>
    </a:accent3>
    <a:accent4>
      <a:srgbClr val="8064A2"/>
    </a:accent4>
    <a:accent5>
      <a:srgbClr val="E36C09"/>
    </a:accent5>
    <a:accent6>
      <a:srgbClr val="7F7F7F"/>
    </a:accent6>
    <a:hlink>
      <a:srgbClr val="FFCCFF"/>
    </a:hlink>
    <a:folHlink>
      <a:srgbClr val="B8CCE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6816FED79BE4FB0FB4531B883EFA1" ma:contentTypeVersion="10" ma:contentTypeDescription="Create a new document." ma:contentTypeScope="" ma:versionID="9aef5db1d768f7c01288b711a4a8157d">
  <xsd:schema xmlns:xsd="http://www.w3.org/2001/XMLSchema" xmlns:xs="http://www.w3.org/2001/XMLSchema" xmlns:p="http://schemas.microsoft.com/office/2006/metadata/properties" xmlns:ns3="3faa0087-26e4-4bb0-a162-69a3a03e90a1" xmlns:ns4="9bbf7844-bf30-42e2-bd1f-584486f95adb" targetNamespace="http://schemas.microsoft.com/office/2006/metadata/properties" ma:root="true" ma:fieldsID="90582e646df2910e599cfa28a737c76d" ns3:_="" ns4:_="">
    <xsd:import namespace="3faa0087-26e4-4bb0-a162-69a3a03e90a1"/>
    <xsd:import namespace="9bbf7844-bf30-42e2-bd1f-584486f95a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a0087-26e4-4bb0-a162-69a3a03e90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f7844-bf30-42e2-bd1f-584486f95ad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80C5A4-6E3D-43A3-B387-C94FC432907F}">
  <ds:schemaRefs>
    <ds:schemaRef ds:uri="http://schemas.microsoft.com/office/2006/documentManagement/types"/>
    <ds:schemaRef ds:uri="http://purl.org/dc/elements/1.1/"/>
    <ds:schemaRef ds:uri="http://purl.org/dc/dcmitype/"/>
    <ds:schemaRef ds:uri="3faa0087-26e4-4bb0-a162-69a3a03e90a1"/>
    <ds:schemaRef ds:uri="http://schemas.microsoft.com/office/2006/metadata/properties"/>
    <ds:schemaRef ds:uri="9bbf7844-bf30-42e2-bd1f-584486f95ad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3787EC-6F55-464E-9B16-B655F404E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aa0087-26e4-4bb0-a162-69a3a03e90a1"/>
    <ds:schemaRef ds:uri="9bbf7844-bf30-42e2-bd1f-584486f95a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DF1E86-1870-4B0D-AF40-2E317F99AF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98755</TotalTime>
  <Words>1366</Words>
  <Application>Microsoft Office PowerPoint</Application>
  <PresentationFormat>Letter Paper (8.5x11 in)</PresentationFormat>
  <Paragraphs>300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Wingdings</vt:lpstr>
      <vt:lpstr>1_ATLStat_template_10102011</vt:lpstr>
      <vt:lpstr>PowerPoint Presentation</vt:lpstr>
      <vt:lpstr>COVID-19 Reporting Requirements</vt:lpstr>
      <vt:lpstr>Federal Funds 20-R-3773 </vt:lpstr>
      <vt:lpstr>Federal Funds Con’t 20-R-3773 </vt:lpstr>
      <vt:lpstr>Performance Period Deadline 6 Months Look ahead</vt:lpstr>
      <vt:lpstr>  CRF Obligation &amp; Spend Breakdown      20-R-3773 </vt:lpstr>
      <vt:lpstr>  ERA Obligation &amp; Spend Breakdown 20-R-3773 </vt:lpstr>
      <vt:lpstr> ARPA Tranche I Obligation &amp; Spend Breakdown  20-R-3773 </vt:lpstr>
      <vt:lpstr> ARPA Tranche II Obligation &amp; Spend Breakdown  20-R-3773 </vt:lpstr>
      <vt:lpstr> DOA CARES AIP – 123 Spend Breakdown Details  </vt:lpstr>
      <vt:lpstr> DOA CRRSA AIP – 125  Spend Breakdown Details    </vt:lpstr>
      <vt:lpstr> DOA ARP AIP – 128  Spend Breakdown Details    </vt:lpstr>
      <vt:lpstr>  DOA ARP AIP – 129  Spend Breakdown Details     </vt:lpstr>
      <vt:lpstr>DOA ARPA AIP – 126  Spend Breakdown Details </vt:lpstr>
      <vt:lpstr>Emergency Solution Grant  Spend Breakdown Details    </vt:lpstr>
      <vt:lpstr>Community Dev. Block Grant  Spend Breakdown Details    </vt:lpstr>
      <vt:lpstr>HOPWA Grant  Spend Breakdown Details    </vt:lpstr>
      <vt:lpstr>Atlanta Police Dept. Grant  Spend Breakdown Details    </vt:lpstr>
      <vt:lpstr>FIRST RESPONDERS GRANT  Spend Breakdown Details    </vt:lpstr>
      <vt:lpstr>Non-Profit and Philanthropic Organizations 20-R-3774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Risk Management</dc:creator>
  <cp:lastModifiedBy>Scott, Arnold W.</cp:lastModifiedBy>
  <cp:revision>1060</cp:revision>
  <cp:lastPrinted>2023-04-21T16:42:06Z</cp:lastPrinted>
  <dcterms:created xsi:type="dcterms:W3CDTF">2011-10-25T22:26:57Z</dcterms:created>
  <dcterms:modified xsi:type="dcterms:W3CDTF">2024-09-25T15:11:40Z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ContentTypeId">
    <vt:lpwstr>0x0101006286816FED79BE4FB0FB4531B883EFA1</vt:lpwstr>
  </property>
</Properties>
</file>