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71" r:id="rId6"/>
    <p:sldId id="270" r:id="rId7"/>
    <p:sldId id="260" r:id="rId8"/>
    <p:sldId id="262" r:id="rId9"/>
    <p:sldId id="263" r:id="rId10"/>
    <p:sldId id="264" r:id="rId11"/>
    <p:sldId id="272" r:id="rId12"/>
    <p:sldId id="265" r:id="rId13"/>
  </p:sldIdLst>
  <p:sldSz cx="18288000" cy="10287000"/>
  <p:notesSz cx="6858000" cy="9144000"/>
  <p:embeddedFontLst>
    <p:embeddedFont>
      <p:font typeface="Arial Bold" panose="020B0704020202020204" pitchFamily="3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304E3-A3E6-546D-95C4-75723F389BEA}" v="86" dt="2024-09-21T20:04:21.876"/>
    <p1510:client id="{6F580553-48D2-4D14-BA09-D08315BFD182}" v="1592" dt="2024-09-20T18:59:57.7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E4721-B77E-4435-9BE9-D346CF638ADA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BA7DB-168B-46E4-9997-5A04799E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59F4F-2B12-4ADA-A81D-37D488971F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0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59F4F-2B12-4ADA-A81D-37D488971F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45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59F4F-2B12-4ADA-A81D-37D488971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43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59F4F-2B12-4ADA-A81D-37D488971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65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s6.formsite.com/mAFRD/wbt3bqgjnp/index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3124" y="2187929"/>
            <a:ext cx="16236596" cy="1332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3799"/>
              </a:lnSpc>
            </a:pPr>
            <a:r>
              <a:rPr lang="en-US" sz="6000">
                <a:solidFill>
                  <a:srgbClr val="000000"/>
                </a:solidFill>
                <a:latin typeface="Arial Bold"/>
              </a:rPr>
              <a:t>PSLA FY25-1st Quarter Metric Report </a:t>
            </a:r>
            <a:endParaRPr lang="en-US" sz="6000"/>
          </a:p>
        </p:txBody>
      </p:sp>
      <p:sp>
        <p:nvSpPr>
          <p:cNvPr id="3" name="TextBox 3"/>
          <p:cNvSpPr txBox="1"/>
          <p:nvPr/>
        </p:nvSpPr>
        <p:spPr>
          <a:xfrm>
            <a:off x="4718113" y="3955022"/>
            <a:ext cx="8851774" cy="803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65050"/>
              </a:lnSpc>
            </a:pPr>
            <a:r>
              <a:rPr lang="en-US" sz="3550">
                <a:solidFill>
                  <a:srgbClr val="000000"/>
                </a:solidFill>
                <a:latin typeface="Arial Bold"/>
              </a:rPr>
              <a:t>Roderick M. Smith, Fire Chief</a:t>
            </a:r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7354970"/>
            <a:ext cx="18288000" cy="2952253"/>
            <a:chOff x="0" y="0"/>
            <a:chExt cx="24384000" cy="393633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4384000" cy="3936337"/>
              <a:chOff x="0" y="0"/>
              <a:chExt cx="4816593" cy="77754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816592" cy="777548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777548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777548"/>
                    </a:lnTo>
                    <a:lnTo>
                      <a:pt x="0" y="7775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816593" cy="8156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237217"/>
                  </a:lnSpc>
                </a:pPr>
                <a:endParaRPr lang="en-US">
                  <a:cs typeface="Calibri"/>
                </a:endParaRPr>
              </a:p>
            </p:txBody>
          </p:sp>
        </p:grpSp>
        <p:sp>
          <p:nvSpPr>
            <p:cNvPr id="8" name="AutoShape 8"/>
            <p:cNvSpPr/>
            <p:nvPr/>
          </p:nvSpPr>
          <p:spPr>
            <a:xfrm flipV="1">
              <a:off x="6889637" y="2052273"/>
              <a:ext cx="16122763" cy="31750"/>
            </a:xfrm>
            <a:prstGeom prst="line">
              <a:avLst/>
            </a:prstGeom>
            <a:ln w="63500" cap="flat">
              <a:solidFill>
                <a:srgbClr val="E127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889599" y="985220"/>
              <a:ext cx="14178083" cy="966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5432"/>
                </a:lnSpc>
              </a:pPr>
              <a:r>
                <a:rPr lang="en-US" sz="4376">
                  <a:solidFill>
                    <a:srgbClr val="FFFFFF"/>
                  </a:solidFill>
                  <a:latin typeface="Arial Bold"/>
                </a:rPr>
                <a:t>ATLANTA FIRE RESCUE DEPARTMENT</a:t>
              </a:r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297444" y="600171"/>
              <a:ext cx="2388359" cy="2904204"/>
            </a:xfrm>
            <a:custGeom>
              <a:avLst/>
              <a:gdLst/>
              <a:ahLst/>
              <a:cxnLst/>
              <a:rect l="l" t="t" r="r" b="b"/>
              <a:pathLst>
                <a:path w="2388359" h="2904204">
                  <a:moveTo>
                    <a:pt x="0" y="0"/>
                  </a:moveTo>
                  <a:lnTo>
                    <a:pt x="2388359" y="0"/>
                  </a:lnTo>
                  <a:lnTo>
                    <a:pt x="2388359" y="2904204"/>
                  </a:lnTo>
                  <a:lnTo>
                    <a:pt x="0" y="290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155" t="-20465" r="-15446" b="-1431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4556405" cy="3909374"/>
            </a:xfrm>
            <a:custGeom>
              <a:avLst/>
              <a:gdLst/>
              <a:ahLst/>
              <a:cxnLst/>
              <a:rect l="l" t="t" r="r" b="b"/>
              <a:pathLst>
                <a:path w="4556405" h="3909374">
                  <a:moveTo>
                    <a:pt x="0" y="0"/>
                  </a:moveTo>
                  <a:lnTo>
                    <a:pt x="4556405" y="0"/>
                  </a:lnTo>
                  <a:lnTo>
                    <a:pt x="4556405" y="3909374"/>
                  </a:lnTo>
                  <a:lnTo>
                    <a:pt x="0" y="3909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99" b="-125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4297444" y="625530"/>
              <a:ext cx="13998" cy="2658313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7FDF627-64F2-AC99-A517-58C40BA810F4}"/>
              </a:ext>
            </a:extLst>
          </p:cNvPr>
          <p:cNvSpPr txBox="1"/>
          <p:nvPr/>
        </p:nvSpPr>
        <p:spPr>
          <a:xfrm>
            <a:off x="5032549" y="8873393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6065"/>
              </a:lnSpc>
            </a:pPr>
            <a:r>
              <a:rPr lang="en-US" sz="2450" spc="499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50" spc="499">
              <a:solidFill>
                <a:srgbClr val="FFFFFF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40685"/>
            <a:ext cx="18288000" cy="1473981"/>
            <a:chOff x="0" y="0"/>
            <a:chExt cx="4816593" cy="38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88209"/>
            </a:xfrm>
            <a:custGeom>
              <a:avLst/>
              <a:gdLst/>
              <a:ahLst/>
              <a:cxnLst/>
              <a:rect l="l" t="t" r="r" b="b"/>
              <a:pathLst>
                <a:path w="4816592" h="388209">
                  <a:moveTo>
                    <a:pt x="0" y="0"/>
                  </a:moveTo>
                  <a:lnTo>
                    <a:pt x="4816592" y="0"/>
                  </a:lnTo>
                  <a:lnTo>
                    <a:pt x="4816592" y="388209"/>
                  </a:lnTo>
                  <a:lnTo>
                    <a:pt x="0" y="3882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26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37217"/>
                </a:lnSpc>
              </a:pPr>
              <a:endParaRPr lang="en-US">
                <a:cs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21466" y="8752434"/>
            <a:ext cx="1351287" cy="1749238"/>
          </a:xfrm>
          <a:custGeom>
            <a:avLst/>
            <a:gdLst/>
            <a:ahLst/>
            <a:cxnLst/>
            <a:rect l="l" t="t" r="r" b="b"/>
            <a:pathLst>
              <a:path w="1351287" h="1749238">
                <a:moveTo>
                  <a:pt x="0" y="0"/>
                </a:moveTo>
                <a:lnTo>
                  <a:pt x="1351287" y="0"/>
                </a:lnTo>
                <a:lnTo>
                  <a:pt x="1351287" y="1749239"/>
                </a:lnTo>
                <a:lnTo>
                  <a:pt x="0" y="1749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3172840" y="9650866"/>
            <a:ext cx="13505693" cy="49378"/>
          </a:xfrm>
          <a:prstGeom prst="line">
            <a:avLst/>
          </a:prstGeom>
          <a:ln w="47625" cap="flat">
            <a:solidFill>
              <a:srgbClr val="E127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72753" y="8841713"/>
            <a:ext cx="8792991" cy="86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80436"/>
              </a:lnSpc>
            </a:pPr>
            <a:r>
              <a:rPr lang="en-US" sz="3599">
                <a:solidFill>
                  <a:srgbClr val="FFFFFF"/>
                </a:solidFill>
                <a:latin typeface="Arial Bold"/>
              </a:rPr>
              <a:t>ATLANTA FIRE RESCUE DEPARTMENT</a:t>
            </a:r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8796272"/>
            <a:ext cx="1821466" cy="1562809"/>
          </a:xfrm>
          <a:custGeom>
            <a:avLst/>
            <a:gdLst/>
            <a:ahLst/>
            <a:cxnLst/>
            <a:rect l="l" t="t" r="r" b="b"/>
            <a:pathLst>
              <a:path w="1821466" h="1562809">
                <a:moveTo>
                  <a:pt x="0" y="0"/>
                </a:moveTo>
                <a:lnTo>
                  <a:pt x="1821466" y="0"/>
                </a:lnTo>
                <a:lnTo>
                  <a:pt x="1821466" y="1562809"/>
                </a:lnTo>
                <a:lnTo>
                  <a:pt x="0" y="1562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99" b="-12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845278" y="8960539"/>
            <a:ext cx="0" cy="123427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42CEC4-322C-7D79-0067-4E870F2A71F9}"/>
              </a:ext>
            </a:extLst>
          </p:cNvPr>
          <p:cNvSpPr txBox="1">
            <a:spLocks/>
          </p:cNvSpPr>
          <p:nvPr/>
        </p:nvSpPr>
        <p:spPr>
          <a:xfrm>
            <a:off x="1066800" y="1716392"/>
            <a:ext cx="7467600" cy="59043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FY25- 1</a:t>
            </a:r>
            <a:r>
              <a:rPr lang="en-US" sz="2000" b="1" baseline="30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</a:t>
            </a:r>
            <a:r>
              <a:rPr 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Quarter (July, August, September 2024)</a:t>
            </a: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Food Distribution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Back to School Book Bag Drive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Parks &amp; Rec Summer Basketball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NPU Meetings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Cooling Center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National Night Out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Popsicles in the Park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Senior Citizens Outreach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National Senior Citizens’ Day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Blue Mass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Mayor’s Senior Ball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AED Installation Event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Community Blitz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Town Hall Meeting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Open Hands 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Firefighter 5K</a:t>
            </a:r>
          </a:p>
          <a:p>
            <a:pPr>
              <a:spcBef>
                <a:spcPts val="600"/>
              </a:spcBef>
            </a:pPr>
            <a:endParaRPr lang="en-US" sz="20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C91E47-2815-E707-785A-68002281870C}"/>
              </a:ext>
            </a:extLst>
          </p:cNvPr>
          <p:cNvSpPr txBox="1">
            <a:spLocks/>
          </p:cNvSpPr>
          <p:nvPr/>
        </p:nvSpPr>
        <p:spPr>
          <a:xfrm>
            <a:off x="910737" y="586756"/>
            <a:ext cx="17377263" cy="80280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latin typeface="Arial"/>
                <a:cs typeface="Arial"/>
              </a:rPr>
              <a:t>Community Engagement</a:t>
            </a:r>
            <a:endParaRPr lang="en-US"/>
          </a:p>
        </p:txBody>
      </p:sp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0ED8E6-0472-D70A-42D8-9F827FEFC7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2"/>
          <a:stretch/>
        </p:blipFill>
        <p:spPr>
          <a:xfrm>
            <a:off x="12591197" y="5555631"/>
            <a:ext cx="3730458" cy="2989212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16CC34E7-5E5D-A7D4-91EC-AE81B4F801E8}"/>
              </a:ext>
            </a:extLst>
          </p:cNvPr>
          <p:cNvSpPr txBox="1"/>
          <p:nvPr/>
        </p:nvSpPr>
        <p:spPr>
          <a:xfrm>
            <a:off x="2990817" y="9596794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6065"/>
              </a:lnSpc>
            </a:pPr>
            <a:r>
              <a:rPr lang="en-US" sz="2450" spc="499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50" spc="499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pic>
        <p:nvPicPr>
          <p:cNvPr id="16" name="Picture 15" descr="A group of people running in a city&#10;&#10;Description automatically generated">
            <a:extLst>
              <a:ext uri="{FF2B5EF4-FFF2-40B4-BE49-F238E27FC236}">
                <a16:creationId xmlns:a16="http://schemas.microsoft.com/office/drawing/2014/main" id="{DE94BB47-1531-5AA7-1607-881E1926CB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6" b="6539"/>
          <a:stretch/>
        </p:blipFill>
        <p:spPr>
          <a:xfrm>
            <a:off x="7569248" y="5559411"/>
            <a:ext cx="4906378" cy="3002874"/>
          </a:xfrm>
          <a:prstGeom prst="rect">
            <a:avLst/>
          </a:prstGeom>
        </p:spPr>
      </p:pic>
      <p:pic>
        <p:nvPicPr>
          <p:cNvPr id="21" name="Picture 20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DBB0567B-7A94-E403-D59B-661DADFEA6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5"/>
          <a:stretch/>
        </p:blipFill>
        <p:spPr>
          <a:xfrm>
            <a:off x="7569248" y="1637574"/>
            <a:ext cx="4906378" cy="3754504"/>
          </a:xfrm>
          <a:prstGeom prst="rect">
            <a:avLst/>
          </a:prstGeom>
        </p:spPr>
      </p:pic>
      <p:pic>
        <p:nvPicPr>
          <p:cNvPr id="23" name="Picture 22" descr="A person wearing a safety vest and gloves holding a tray of drinks&#10;&#10;Description automatically generated">
            <a:extLst>
              <a:ext uri="{FF2B5EF4-FFF2-40B4-BE49-F238E27FC236}">
                <a16:creationId xmlns:a16="http://schemas.microsoft.com/office/drawing/2014/main" id="{48B55B4E-1E12-13E3-11EA-E702BB8964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/>
          <a:stretch/>
        </p:blipFill>
        <p:spPr>
          <a:xfrm>
            <a:off x="12573000" y="1637574"/>
            <a:ext cx="3748655" cy="37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40685"/>
            <a:ext cx="18288000" cy="1473981"/>
            <a:chOff x="0" y="0"/>
            <a:chExt cx="4816593" cy="38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88209"/>
            </a:xfrm>
            <a:custGeom>
              <a:avLst/>
              <a:gdLst/>
              <a:ahLst/>
              <a:cxnLst/>
              <a:rect l="l" t="t" r="r" b="b"/>
              <a:pathLst>
                <a:path w="4816592" h="388209">
                  <a:moveTo>
                    <a:pt x="0" y="0"/>
                  </a:moveTo>
                  <a:lnTo>
                    <a:pt x="4816592" y="0"/>
                  </a:lnTo>
                  <a:lnTo>
                    <a:pt x="4816592" y="388209"/>
                  </a:lnTo>
                  <a:lnTo>
                    <a:pt x="0" y="3882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26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37217"/>
                </a:lnSpc>
              </a:pPr>
              <a:endParaRPr lang="en-US">
                <a:cs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21466" y="8752434"/>
            <a:ext cx="1351287" cy="1749238"/>
          </a:xfrm>
          <a:custGeom>
            <a:avLst/>
            <a:gdLst/>
            <a:ahLst/>
            <a:cxnLst/>
            <a:rect l="l" t="t" r="r" b="b"/>
            <a:pathLst>
              <a:path w="1351287" h="1749238">
                <a:moveTo>
                  <a:pt x="0" y="0"/>
                </a:moveTo>
                <a:lnTo>
                  <a:pt x="1351287" y="0"/>
                </a:lnTo>
                <a:lnTo>
                  <a:pt x="1351287" y="1749239"/>
                </a:lnTo>
                <a:lnTo>
                  <a:pt x="0" y="1749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3172840" y="9650866"/>
            <a:ext cx="13505693" cy="49378"/>
          </a:xfrm>
          <a:prstGeom prst="line">
            <a:avLst/>
          </a:prstGeom>
          <a:ln w="47625" cap="flat">
            <a:solidFill>
              <a:srgbClr val="E127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72753" y="8841713"/>
            <a:ext cx="8792991" cy="86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80436"/>
              </a:lnSpc>
            </a:pPr>
            <a:r>
              <a:rPr lang="en-US" sz="3599">
                <a:solidFill>
                  <a:srgbClr val="FFFFFF"/>
                </a:solidFill>
                <a:latin typeface="Arial Bold"/>
              </a:rPr>
              <a:t>ATLANTA FIRE RESCUE DEPARTMENT</a:t>
            </a:r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8796272"/>
            <a:ext cx="1821466" cy="1562809"/>
          </a:xfrm>
          <a:custGeom>
            <a:avLst/>
            <a:gdLst/>
            <a:ahLst/>
            <a:cxnLst/>
            <a:rect l="l" t="t" r="r" b="b"/>
            <a:pathLst>
              <a:path w="1821466" h="1562809">
                <a:moveTo>
                  <a:pt x="0" y="0"/>
                </a:moveTo>
                <a:lnTo>
                  <a:pt x="1821466" y="0"/>
                </a:lnTo>
                <a:lnTo>
                  <a:pt x="1821466" y="1562809"/>
                </a:lnTo>
                <a:lnTo>
                  <a:pt x="0" y="1562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99" b="-12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845278" y="8960539"/>
            <a:ext cx="0" cy="123427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C91E47-2815-E707-785A-68002281870C}"/>
              </a:ext>
            </a:extLst>
          </p:cNvPr>
          <p:cNvSpPr txBox="1">
            <a:spLocks/>
          </p:cNvSpPr>
          <p:nvPr/>
        </p:nvSpPr>
        <p:spPr>
          <a:xfrm>
            <a:off x="609601" y="853983"/>
            <a:ext cx="9448800" cy="80280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latin typeface="Arial"/>
                <a:cs typeface="Arial"/>
              </a:rPr>
              <a:t>Camp Ignite</a:t>
            </a:r>
            <a:endParaRPr lang="en-US" sz="600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6CC34E7-5E5D-A7D4-91EC-AE81B4F801E8}"/>
              </a:ext>
            </a:extLst>
          </p:cNvPr>
          <p:cNvSpPr txBox="1"/>
          <p:nvPr/>
        </p:nvSpPr>
        <p:spPr>
          <a:xfrm>
            <a:off x="2990817" y="9596794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6065"/>
              </a:lnSpc>
            </a:pPr>
            <a:r>
              <a:rPr lang="en-US" sz="2450" spc="499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50" spc="499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pic>
        <p:nvPicPr>
          <p:cNvPr id="16" name="Picture 15" descr="A poster with a group of firefighters&#10;&#10;Description automatically generated">
            <a:extLst>
              <a:ext uri="{FF2B5EF4-FFF2-40B4-BE49-F238E27FC236}">
                <a16:creationId xmlns:a16="http://schemas.microsoft.com/office/drawing/2014/main" id="{9305DD0B-055A-8B30-5E68-9CCA7AEDB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382637"/>
            <a:ext cx="6462912" cy="8385717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E13B210-CB5E-5400-3B81-F8788DB20DAB}"/>
              </a:ext>
            </a:extLst>
          </p:cNvPr>
          <p:cNvSpPr txBox="1">
            <a:spLocks/>
          </p:cNvSpPr>
          <p:nvPr/>
        </p:nvSpPr>
        <p:spPr>
          <a:xfrm>
            <a:off x="609600" y="2277466"/>
            <a:ext cx="9982200" cy="59043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>
                <a:latin typeface="Arial"/>
                <a:ea typeface="+mn-lt"/>
                <a:cs typeface="Arial"/>
              </a:rPr>
              <a:t>Registration is now open!! 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Arial"/>
                <a:ea typeface="+mn-lt"/>
                <a:cs typeface="Arial"/>
              </a:rPr>
              <a:t>Free 3-day career exploration camp 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Arial"/>
                <a:ea typeface="+mn-lt"/>
                <a:cs typeface="Arial"/>
              </a:rPr>
              <a:t>Exposes ladies, ages 14-18, to jobs in fire and emergency medical services</a:t>
            </a:r>
          </a:p>
          <a:p>
            <a:pPr>
              <a:spcBef>
                <a:spcPts val="600"/>
              </a:spcBef>
            </a:pPr>
            <a:r>
              <a:rPr lang="en-US" sz="2400">
                <a:latin typeface="Arial"/>
                <a:ea typeface="+mn-lt"/>
                <a:cs typeface="Arial"/>
              </a:rPr>
              <a:t>Registration Link: </a:t>
            </a:r>
            <a:r>
              <a:rPr lang="en-US" sz="2400">
                <a:solidFill>
                  <a:srgbClr val="FF0000"/>
                </a:solidFill>
                <a:latin typeface="Arial"/>
                <a:ea typeface="+mn-lt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https://fs6.formsite.com/mAFRD/wbt3bqgjnp/index</a:t>
            </a:r>
            <a:r>
              <a:rPr lang="en-US" sz="2400">
                <a:solidFill>
                  <a:srgbClr val="FF0000"/>
                </a:solidFill>
                <a:latin typeface="Arial"/>
                <a:ea typeface="+mn-lt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025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40685"/>
            <a:ext cx="18288000" cy="1473981"/>
            <a:chOff x="0" y="0"/>
            <a:chExt cx="4816593" cy="38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88209"/>
            </a:xfrm>
            <a:custGeom>
              <a:avLst/>
              <a:gdLst/>
              <a:ahLst/>
              <a:cxnLst/>
              <a:rect l="l" t="t" r="r" b="b"/>
              <a:pathLst>
                <a:path w="4816592" h="388209">
                  <a:moveTo>
                    <a:pt x="0" y="0"/>
                  </a:moveTo>
                  <a:lnTo>
                    <a:pt x="4816592" y="0"/>
                  </a:lnTo>
                  <a:lnTo>
                    <a:pt x="4816592" y="388209"/>
                  </a:lnTo>
                  <a:lnTo>
                    <a:pt x="0" y="3882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26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37217"/>
                </a:lnSpc>
              </a:pPr>
              <a:endParaRPr lang="en-US">
                <a:cs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21466" y="8752434"/>
            <a:ext cx="1351287" cy="1749238"/>
          </a:xfrm>
          <a:custGeom>
            <a:avLst/>
            <a:gdLst/>
            <a:ahLst/>
            <a:cxnLst/>
            <a:rect l="l" t="t" r="r" b="b"/>
            <a:pathLst>
              <a:path w="1351287" h="1749238">
                <a:moveTo>
                  <a:pt x="0" y="0"/>
                </a:moveTo>
                <a:lnTo>
                  <a:pt x="1351287" y="0"/>
                </a:lnTo>
                <a:lnTo>
                  <a:pt x="1351287" y="1749239"/>
                </a:lnTo>
                <a:lnTo>
                  <a:pt x="0" y="1749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3172840" y="9650866"/>
            <a:ext cx="13505693" cy="49378"/>
          </a:xfrm>
          <a:prstGeom prst="line">
            <a:avLst/>
          </a:prstGeom>
          <a:ln w="47625" cap="flat">
            <a:solidFill>
              <a:srgbClr val="E127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72753" y="8841713"/>
            <a:ext cx="8792991" cy="86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80436"/>
              </a:lnSpc>
            </a:pPr>
            <a:r>
              <a:rPr lang="en-US" sz="3599">
                <a:solidFill>
                  <a:srgbClr val="FFFFFF"/>
                </a:solidFill>
                <a:latin typeface="Arial Bold"/>
              </a:rPr>
              <a:t>ATLANTA FIRE RESCUE DEPARTMENT</a:t>
            </a:r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8796272"/>
            <a:ext cx="1821466" cy="1562809"/>
          </a:xfrm>
          <a:custGeom>
            <a:avLst/>
            <a:gdLst/>
            <a:ahLst/>
            <a:cxnLst/>
            <a:rect l="l" t="t" r="r" b="b"/>
            <a:pathLst>
              <a:path w="1821466" h="1562809">
                <a:moveTo>
                  <a:pt x="0" y="0"/>
                </a:moveTo>
                <a:lnTo>
                  <a:pt x="1821466" y="0"/>
                </a:lnTo>
                <a:lnTo>
                  <a:pt x="1821466" y="1562809"/>
                </a:lnTo>
                <a:lnTo>
                  <a:pt x="0" y="1562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99" b="-12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845278" y="8960539"/>
            <a:ext cx="0" cy="123427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ACECAD-5331-41FE-888D-9A28C4140C18}"/>
              </a:ext>
            </a:extLst>
          </p:cNvPr>
          <p:cNvSpPr>
            <a:spLocks noGrp="1"/>
          </p:cNvSpPr>
          <p:nvPr/>
        </p:nvSpPr>
        <p:spPr>
          <a:xfrm>
            <a:off x="6288082" y="925856"/>
            <a:ext cx="5711830" cy="912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Arial"/>
                <a:cs typeface="Arial"/>
              </a:rPr>
              <a:t>Questions?</a:t>
            </a:r>
          </a:p>
        </p:txBody>
      </p:sp>
      <p:pic>
        <p:nvPicPr>
          <p:cNvPr id="14" name="Picture 13" descr="A group of people in uniform standing in a room with a flag&#10;&#10;Description automatically generated">
            <a:extLst>
              <a:ext uri="{FF2B5EF4-FFF2-40B4-BE49-F238E27FC236}">
                <a16:creationId xmlns:a16="http://schemas.microsoft.com/office/drawing/2014/main" id="{B0E83F86-C4D6-9725-62E1-5B59AD77F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2" b="7356"/>
          <a:stretch/>
        </p:blipFill>
        <p:spPr>
          <a:xfrm>
            <a:off x="1248558" y="1996525"/>
            <a:ext cx="15790878" cy="6439070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F46CB5E5-A671-66A7-7107-953151F6D1AE}"/>
              </a:ext>
            </a:extLst>
          </p:cNvPr>
          <p:cNvSpPr txBox="1"/>
          <p:nvPr/>
        </p:nvSpPr>
        <p:spPr>
          <a:xfrm>
            <a:off x="2990817" y="9596794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6065"/>
              </a:lnSpc>
            </a:pPr>
            <a:r>
              <a:rPr lang="en-US" sz="2450" spc="499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50" spc="499">
              <a:solidFill>
                <a:srgbClr val="FFFFFF"/>
              </a:solidFill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79308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40685"/>
            <a:ext cx="18288000" cy="1473981"/>
            <a:chOff x="0" y="0"/>
            <a:chExt cx="4816593" cy="38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88209"/>
            </a:xfrm>
            <a:custGeom>
              <a:avLst/>
              <a:gdLst/>
              <a:ahLst/>
              <a:cxnLst/>
              <a:rect l="l" t="t" r="r" b="b"/>
              <a:pathLst>
                <a:path w="4816592" h="388209">
                  <a:moveTo>
                    <a:pt x="0" y="0"/>
                  </a:moveTo>
                  <a:lnTo>
                    <a:pt x="4816592" y="0"/>
                  </a:lnTo>
                  <a:lnTo>
                    <a:pt x="4816592" y="388209"/>
                  </a:lnTo>
                  <a:lnTo>
                    <a:pt x="0" y="3882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26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37217"/>
                </a:lnSpc>
              </a:pPr>
              <a:endParaRPr lang="en-US">
                <a:cs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21466" y="8752434"/>
            <a:ext cx="1351287" cy="1749238"/>
          </a:xfrm>
          <a:custGeom>
            <a:avLst/>
            <a:gdLst/>
            <a:ahLst/>
            <a:cxnLst/>
            <a:rect l="l" t="t" r="r" b="b"/>
            <a:pathLst>
              <a:path w="1351287" h="1749238">
                <a:moveTo>
                  <a:pt x="0" y="0"/>
                </a:moveTo>
                <a:lnTo>
                  <a:pt x="1351287" y="0"/>
                </a:lnTo>
                <a:lnTo>
                  <a:pt x="1351287" y="1749239"/>
                </a:lnTo>
                <a:lnTo>
                  <a:pt x="0" y="1749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3172840" y="9650866"/>
            <a:ext cx="13505693" cy="49378"/>
          </a:xfrm>
          <a:prstGeom prst="line">
            <a:avLst/>
          </a:prstGeom>
          <a:ln w="47625" cap="flat">
            <a:solidFill>
              <a:srgbClr val="E127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72753" y="8841713"/>
            <a:ext cx="8792991" cy="86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80436"/>
              </a:lnSpc>
            </a:pPr>
            <a:r>
              <a:rPr lang="en-US" sz="3599">
                <a:solidFill>
                  <a:srgbClr val="FFFFFF"/>
                </a:solidFill>
                <a:latin typeface="Arial Bold"/>
              </a:rPr>
              <a:t>ATLANTA FIRE RESCUE DEPARTMENT</a:t>
            </a:r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8796272"/>
            <a:ext cx="1821466" cy="1562809"/>
          </a:xfrm>
          <a:custGeom>
            <a:avLst/>
            <a:gdLst/>
            <a:ahLst/>
            <a:cxnLst/>
            <a:rect l="l" t="t" r="r" b="b"/>
            <a:pathLst>
              <a:path w="1821466" h="1562809">
                <a:moveTo>
                  <a:pt x="0" y="0"/>
                </a:moveTo>
                <a:lnTo>
                  <a:pt x="1821466" y="0"/>
                </a:lnTo>
                <a:lnTo>
                  <a:pt x="1821466" y="1562809"/>
                </a:lnTo>
                <a:lnTo>
                  <a:pt x="0" y="1562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99" b="-12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845278" y="8960539"/>
            <a:ext cx="0" cy="123427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15A974-BE8D-1EC6-F4D2-12FA69DB9139}"/>
              </a:ext>
            </a:extLst>
          </p:cNvPr>
          <p:cNvSpPr txBox="1">
            <a:spLocks/>
          </p:cNvSpPr>
          <p:nvPr/>
        </p:nvSpPr>
        <p:spPr>
          <a:xfrm>
            <a:off x="910733" y="641656"/>
            <a:ext cx="17377263" cy="80280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latin typeface="Arial"/>
                <a:cs typeface="Arial"/>
              </a:rPr>
              <a:t>Goals &amp; Objectives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D2D018-C690-8076-AEF6-CDE17087EA95}"/>
              </a:ext>
            </a:extLst>
          </p:cNvPr>
          <p:cNvSpPr txBox="1">
            <a:spLocks/>
          </p:cNvSpPr>
          <p:nvPr/>
        </p:nvSpPr>
        <p:spPr>
          <a:xfrm>
            <a:off x="8347655" y="1926028"/>
            <a:ext cx="9223867" cy="6433524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800" b="1">
                <a:latin typeface="Arial"/>
                <a:cs typeface="Arial"/>
              </a:rPr>
              <a:t>Atlanta Fire Rescue Department:</a:t>
            </a:r>
          </a:p>
          <a:p>
            <a:pPr indent="0">
              <a:buNone/>
            </a:pPr>
            <a:endParaRPr lang="en-US" sz="2400" b="1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Provide the safest possible work environment for all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All recruitment &amp; hiring needs are 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Continued focus on AFRD initiatives, enhancements, &amp; accomplishments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r>
              <a:rPr lang="en-US" sz="2800" b="1">
                <a:latin typeface="Arial"/>
                <a:cs typeface="Arial"/>
              </a:rPr>
              <a:t>City Council:</a:t>
            </a:r>
          </a:p>
          <a:p>
            <a:endParaRPr lang="en-US" sz="2400" b="1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Maintain competitive compensation of AFRD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Regularly review and monitor AFRD's emergency services that are provided to the City of Atlanta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Regularly review the condition and needs of AFRD fleet and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latin typeface="Arial"/>
              <a:cs typeface="Arial"/>
            </a:endParaRPr>
          </a:p>
          <a:p>
            <a:endParaRPr lang="en-US" sz="2000">
              <a:latin typeface="Arial"/>
              <a:cs typeface="Arial" panose="020B0604020202020204" pitchFamily="34" charset="0"/>
            </a:endParaRPr>
          </a:p>
        </p:txBody>
      </p:sp>
      <p:pic>
        <p:nvPicPr>
          <p:cNvPr id="16" name="Picture 15" descr="A fire truck with a hose on the street&#10;&#10;Description automatically generated">
            <a:extLst>
              <a:ext uri="{FF2B5EF4-FFF2-40B4-BE49-F238E27FC236}">
                <a16:creationId xmlns:a16="http://schemas.microsoft.com/office/drawing/2014/main" id="{D677B59F-E69C-713D-0440-3572431162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r="19630" b="15642"/>
          <a:stretch/>
        </p:blipFill>
        <p:spPr>
          <a:xfrm>
            <a:off x="905202" y="1931588"/>
            <a:ext cx="7239000" cy="5721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8F0F4D-E760-B43F-ADB2-AB2CAD2F618B}"/>
              </a:ext>
            </a:extLst>
          </p:cNvPr>
          <p:cNvSpPr txBox="1"/>
          <p:nvPr/>
        </p:nvSpPr>
        <p:spPr>
          <a:xfrm>
            <a:off x="3048000" y="9577675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6065"/>
              </a:lnSpc>
            </a:pPr>
            <a:r>
              <a:rPr lang="en-US" sz="2450" spc="499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50" spc="499">
              <a:solidFill>
                <a:srgbClr val="FFFFFF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439A0CC-C8C4-640C-57F0-FB157D4DA4FF}"/>
              </a:ext>
            </a:extLst>
          </p:cNvPr>
          <p:cNvGrpSpPr/>
          <p:nvPr/>
        </p:nvGrpSpPr>
        <p:grpSpPr>
          <a:xfrm>
            <a:off x="0" y="8668358"/>
            <a:ext cx="18288001" cy="1618643"/>
            <a:chOff x="0" y="5778905"/>
            <a:chExt cx="12192000" cy="1079095"/>
          </a:xfrm>
        </p:grpSpPr>
        <p:sp>
          <p:nvSpPr>
            <p:cNvPr id="3" name="Freeform 3"/>
            <p:cNvSpPr/>
            <p:nvPr/>
          </p:nvSpPr>
          <p:spPr>
            <a:xfrm>
              <a:off x="0" y="5875346"/>
              <a:ext cx="12191997" cy="982654"/>
            </a:xfrm>
            <a:custGeom>
              <a:avLst/>
              <a:gdLst/>
              <a:ahLst/>
              <a:cxnLst/>
              <a:rect l="l" t="t" r="r" b="b"/>
              <a:pathLst>
                <a:path w="4816592" h="388209">
                  <a:moveTo>
                    <a:pt x="0" y="0"/>
                  </a:moveTo>
                  <a:lnTo>
                    <a:pt x="4816592" y="0"/>
                  </a:lnTo>
                  <a:lnTo>
                    <a:pt x="4816592" y="388209"/>
                  </a:lnTo>
                  <a:lnTo>
                    <a:pt x="0" y="3882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78905"/>
              <a:ext cx="12192000" cy="107909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ct val="237217"/>
                </a:lnSpc>
              </a:pPr>
              <a:endParaRPr lang="en-US" sz="1800">
                <a:cs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21467" y="8752435"/>
            <a:ext cx="1351287" cy="1749239"/>
          </a:xfrm>
          <a:custGeom>
            <a:avLst/>
            <a:gdLst/>
            <a:ahLst/>
            <a:cxnLst/>
            <a:rect l="l" t="t" r="r" b="b"/>
            <a:pathLst>
              <a:path w="1351287" h="1749238">
                <a:moveTo>
                  <a:pt x="0" y="0"/>
                </a:moveTo>
                <a:lnTo>
                  <a:pt x="1351287" y="0"/>
                </a:lnTo>
                <a:lnTo>
                  <a:pt x="1351287" y="1749239"/>
                </a:lnTo>
                <a:lnTo>
                  <a:pt x="0" y="1749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3172841" y="9650867"/>
            <a:ext cx="13505693" cy="49379"/>
          </a:xfrm>
          <a:prstGeom prst="line">
            <a:avLst/>
          </a:prstGeom>
          <a:ln w="47625" cap="flat">
            <a:solidFill>
              <a:srgbClr val="E127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38011" y="8806436"/>
            <a:ext cx="8792991" cy="86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80436"/>
              </a:lnSpc>
            </a:pPr>
            <a:r>
              <a:rPr lang="en-US" sz="3599">
                <a:solidFill>
                  <a:srgbClr val="FFFFFF"/>
                </a:solidFill>
                <a:latin typeface="Arial Bold"/>
              </a:rPr>
              <a:t>ATLANTA FIRE RESCUE DEPARTMENT</a:t>
            </a:r>
            <a:endParaRPr lang="en-US" sz="1800"/>
          </a:p>
        </p:txBody>
      </p:sp>
      <p:sp>
        <p:nvSpPr>
          <p:cNvPr id="9" name="Freeform 9"/>
          <p:cNvSpPr/>
          <p:nvPr/>
        </p:nvSpPr>
        <p:spPr>
          <a:xfrm>
            <a:off x="1" y="8796274"/>
            <a:ext cx="1821467" cy="1562810"/>
          </a:xfrm>
          <a:custGeom>
            <a:avLst/>
            <a:gdLst/>
            <a:ahLst/>
            <a:cxnLst/>
            <a:rect l="l" t="t" r="r" b="b"/>
            <a:pathLst>
              <a:path w="1821466" h="1562809">
                <a:moveTo>
                  <a:pt x="0" y="0"/>
                </a:moveTo>
                <a:lnTo>
                  <a:pt x="1821466" y="0"/>
                </a:lnTo>
                <a:lnTo>
                  <a:pt x="1821466" y="1562809"/>
                </a:lnTo>
                <a:lnTo>
                  <a:pt x="0" y="1562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99" b="-12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845278" y="8960540"/>
            <a:ext cx="0" cy="123427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7EB0AB-CFD6-4A18-F025-BFB9E80CA14D}"/>
              </a:ext>
            </a:extLst>
          </p:cNvPr>
          <p:cNvSpPr txBox="1">
            <a:spLocks/>
          </p:cNvSpPr>
          <p:nvPr/>
        </p:nvSpPr>
        <p:spPr>
          <a:xfrm>
            <a:off x="1257300" y="593642"/>
            <a:ext cx="15773400" cy="1011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Total Calls for Service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C5F388-3146-6B84-BFDE-6579EC6C3FBC}"/>
              </a:ext>
            </a:extLst>
          </p:cNvPr>
          <p:cNvSpPr txBox="1">
            <a:spLocks/>
          </p:cNvSpPr>
          <p:nvPr/>
        </p:nvSpPr>
        <p:spPr>
          <a:xfrm>
            <a:off x="1357313" y="1729856"/>
            <a:ext cx="15773400" cy="37868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>
                <a:latin typeface="Arial"/>
                <a:cs typeface="Arial"/>
              </a:rPr>
              <a:t>Downtown &amp; Aviation:</a:t>
            </a:r>
            <a:endParaRPr lang="en-US" sz="27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0">
            <a:extLst>
              <a:ext uri="{FF2B5EF4-FFF2-40B4-BE49-F238E27FC236}">
                <a16:creationId xmlns:a16="http://schemas.microsoft.com/office/drawing/2014/main" id="{D99C2781-CA8B-C40A-5870-A028FC11B9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0929526"/>
              </p:ext>
            </p:extLst>
          </p:nvPr>
        </p:nvGraphicFramePr>
        <p:xfrm>
          <a:off x="1431623" y="2270507"/>
          <a:ext cx="5956086" cy="4640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8043">
                  <a:extLst>
                    <a:ext uri="{9D8B030D-6E8A-4147-A177-3AD203B41FA5}">
                      <a16:colId xmlns:a16="http://schemas.microsoft.com/office/drawing/2014/main" val="1277356471"/>
                    </a:ext>
                  </a:extLst>
                </a:gridCol>
                <a:gridCol w="2978043">
                  <a:extLst>
                    <a:ext uri="{9D8B030D-6E8A-4147-A177-3AD203B41FA5}">
                      <a16:colId xmlns:a16="http://schemas.microsoft.com/office/drawing/2014/main" val="70284378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CFS Category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FYTD 2025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8398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ARFF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445375"/>
                  </a:ext>
                </a:extLst>
              </a:tr>
              <a:tr h="510629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Bomb Threat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7842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EMS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14,056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63751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Fire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4,803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88181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Hazmat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148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0677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Jet Fuel Spilled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26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615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Other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2,554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985621"/>
                  </a:ext>
                </a:extLst>
              </a:tr>
              <a:tr h="47273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Technical Services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585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64698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22,215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668405"/>
                  </a:ext>
                </a:extLst>
              </a:tr>
            </a:tbl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B80CA45-0826-4451-621B-3FF8E0E9FEAB}"/>
              </a:ext>
            </a:extLst>
          </p:cNvPr>
          <p:cNvSpPr txBox="1">
            <a:spLocks/>
          </p:cNvSpPr>
          <p:nvPr/>
        </p:nvSpPr>
        <p:spPr>
          <a:xfrm>
            <a:off x="1357313" y="7055190"/>
            <a:ext cx="6030396" cy="986403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b="1" i="1" u="sng">
                <a:latin typeface="Arial" panose="020B0604020202020204" pitchFamily="34" charset="0"/>
                <a:cs typeface="Arial" panose="020B0604020202020204" pitchFamily="34" charset="0"/>
              </a:rPr>
              <a:t>Note: </a:t>
            </a:r>
          </a:p>
          <a:p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Data Source: P1CAD</a:t>
            </a:r>
          </a:p>
          <a:p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Data Export by: A&amp;P </a:t>
            </a:r>
            <a:r>
              <a:rPr lang="en-US" sz="1400" i="1">
                <a:latin typeface="Arial"/>
                <a:cs typeface="Arial"/>
              </a:rPr>
              <a:t>09/17/2024</a:t>
            </a:r>
          </a:p>
          <a:p>
            <a:r>
              <a:rPr lang="en-US" sz="1400" i="1">
                <a:latin typeface="Arial"/>
                <a:cs typeface="Arial"/>
              </a:rPr>
              <a:t>FYTD: July 1, 2024 – September 17, 2024</a:t>
            </a:r>
            <a:endParaRPr lang="en-US" sz="1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firefighter standing next to a fire truck&#10;&#10;Description automatically generated">
            <a:extLst>
              <a:ext uri="{FF2B5EF4-FFF2-40B4-BE49-F238E27FC236}">
                <a16:creationId xmlns:a16="http://schemas.microsoft.com/office/drawing/2014/main" id="{B8F37565-6437-3A08-1343-44A5D89A7D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03" y="1837500"/>
            <a:ext cx="8098231" cy="6087300"/>
          </a:xfrm>
          <a:prstGeom prst="rect">
            <a:avLst/>
          </a:prstGeom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0CA989A7-1ABD-6E1A-B482-385BF573A1A3}"/>
              </a:ext>
            </a:extLst>
          </p:cNvPr>
          <p:cNvSpPr txBox="1"/>
          <p:nvPr/>
        </p:nvSpPr>
        <p:spPr>
          <a:xfrm>
            <a:off x="2990817" y="9596794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6065"/>
              </a:lnSpc>
            </a:pPr>
            <a:r>
              <a:rPr lang="en-US" sz="2450" spc="499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50" spc="499">
              <a:solidFill>
                <a:srgbClr val="FFFFFF"/>
              </a:solidFill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788557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439A0CC-C8C4-640C-57F0-FB157D4DA4FF}"/>
              </a:ext>
            </a:extLst>
          </p:cNvPr>
          <p:cNvGrpSpPr/>
          <p:nvPr/>
        </p:nvGrpSpPr>
        <p:grpSpPr>
          <a:xfrm>
            <a:off x="0" y="8668358"/>
            <a:ext cx="18288001" cy="1618643"/>
            <a:chOff x="0" y="5778905"/>
            <a:chExt cx="12192000" cy="1079095"/>
          </a:xfrm>
        </p:grpSpPr>
        <p:sp>
          <p:nvSpPr>
            <p:cNvPr id="3" name="Freeform 3"/>
            <p:cNvSpPr/>
            <p:nvPr/>
          </p:nvSpPr>
          <p:spPr>
            <a:xfrm>
              <a:off x="0" y="5875346"/>
              <a:ext cx="12191997" cy="982654"/>
            </a:xfrm>
            <a:custGeom>
              <a:avLst/>
              <a:gdLst/>
              <a:ahLst/>
              <a:cxnLst/>
              <a:rect l="l" t="t" r="r" b="b"/>
              <a:pathLst>
                <a:path w="4816592" h="388209">
                  <a:moveTo>
                    <a:pt x="0" y="0"/>
                  </a:moveTo>
                  <a:lnTo>
                    <a:pt x="4816592" y="0"/>
                  </a:lnTo>
                  <a:lnTo>
                    <a:pt x="4816592" y="388209"/>
                  </a:lnTo>
                  <a:lnTo>
                    <a:pt x="0" y="3882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78905"/>
              <a:ext cx="12192000" cy="107909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ct val="237217"/>
                </a:lnSpc>
              </a:pPr>
              <a:endParaRPr lang="en-US" sz="1800">
                <a:cs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21467" y="8752435"/>
            <a:ext cx="1351287" cy="1749239"/>
          </a:xfrm>
          <a:custGeom>
            <a:avLst/>
            <a:gdLst/>
            <a:ahLst/>
            <a:cxnLst/>
            <a:rect l="l" t="t" r="r" b="b"/>
            <a:pathLst>
              <a:path w="1351287" h="1749238">
                <a:moveTo>
                  <a:pt x="0" y="0"/>
                </a:moveTo>
                <a:lnTo>
                  <a:pt x="1351287" y="0"/>
                </a:lnTo>
                <a:lnTo>
                  <a:pt x="1351287" y="1749239"/>
                </a:lnTo>
                <a:lnTo>
                  <a:pt x="0" y="1749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3172841" y="9650867"/>
            <a:ext cx="13505693" cy="49379"/>
          </a:xfrm>
          <a:prstGeom prst="line">
            <a:avLst/>
          </a:prstGeom>
          <a:ln w="47625" cap="flat">
            <a:solidFill>
              <a:srgbClr val="E127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38011" y="8806436"/>
            <a:ext cx="8792991" cy="86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80436"/>
              </a:lnSpc>
            </a:pPr>
            <a:r>
              <a:rPr lang="en-US" sz="3599">
                <a:solidFill>
                  <a:srgbClr val="FFFFFF"/>
                </a:solidFill>
                <a:latin typeface="Arial Bold"/>
              </a:rPr>
              <a:t>ATLANTA FIRE RESCUE DEPARTMENT</a:t>
            </a:r>
            <a:endParaRPr lang="en-US" sz="1800"/>
          </a:p>
        </p:txBody>
      </p:sp>
      <p:sp>
        <p:nvSpPr>
          <p:cNvPr id="9" name="Freeform 9"/>
          <p:cNvSpPr/>
          <p:nvPr/>
        </p:nvSpPr>
        <p:spPr>
          <a:xfrm>
            <a:off x="1" y="8796274"/>
            <a:ext cx="1821467" cy="1562810"/>
          </a:xfrm>
          <a:custGeom>
            <a:avLst/>
            <a:gdLst/>
            <a:ahLst/>
            <a:cxnLst/>
            <a:rect l="l" t="t" r="r" b="b"/>
            <a:pathLst>
              <a:path w="1821466" h="1562809">
                <a:moveTo>
                  <a:pt x="0" y="0"/>
                </a:moveTo>
                <a:lnTo>
                  <a:pt x="1821466" y="0"/>
                </a:lnTo>
                <a:lnTo>
                  <a:pt x="1821466" y="1562809"/>
                </a:lnTo>
                <a:lnTo>
                  <a:pt x="0" y="1562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99" b="-12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845278" y="8960540"/>
            <a:ext cx="0" cy="123427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B7537-4757-9D30-3CA8-06A442EC3938}"/>
              </a:ext>
            </a:extLst>
          </p:cNvPr>
          <p:cNvSpPr txBox="1">
            <a:spLocks/>
          </p:cNvSpPr>
          <p:nvPr/>
        </p:nvSpPr>
        <p:spPr>
          <a:xfrm>
            <a:off x="1257300" y="614621"/>
            <a:ext cx="15773400" cy="1072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Service Metrics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A3A94CA-3B6C-9A15-8544-EB09672B79E6}"/>
              </a:ext>
            </a:extLst>
          </p:cNvPr>
          <p:cNvSpPr txBox="1">
            <a:spLocks/>
          </p:cNvSpPr>
          <p:nvPr/>
        </p:nvSpPr>
        <p:spPr>
          <a:xfrm>
            <a:off x="1257300" y="1551120"/>
            <a:ext cx="15773400" cy="37868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>
                <a:latin typeface="Arial"/>
                <a:cs typeface="Arial"/>
              </a:rPr>
              <a:t>Total Situations Found: Downtown &amp; Aviation</a:t>
            </a:r>
            <a:endParaRPr lang="en-US" sz="2700" b="1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40B3611-4A49-1CA4-7277-AA603A908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172653"/>
              </p:ext>
            </p:extLst>
          </p:nvPr>
        </p:nvGraphicFramePr>
        <p:xfrm>
          <a:off x="9493333" y="2065535"/>
          <a:ext cx="8077200" cy="424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9934">
                  <a:extLst>
                    <a:ext uri="{9D8B030D-6E8A-4147-A177-3AD203B41FA5}">
                      <a16:colId xmlns:a16="http://schemas.microsoft.com/office/drawing/2014/main" val="725498979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81609496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35511250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478051874"/>
                    </a:ext>
                  </a:extLst>
                </a:gridCol>
                <a:gridCol w="1527666">
                  <a:extLst>
                    <a:ext uri="{9D8B030D-6E8A-4147-A177-3AD203B41FA5}">
                      <a16:colId xmlns:a16="http://schemas.microsoft.com/office/drawing/2014/main" val="253661212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/>
                          <a:cs typeface="Arial"/>
                        </a:rPr>
                        <a:t>Situations Found Category 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FYTD 2025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FY24-Q1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FY25-Q1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Change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94820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/>
                          <a:cs typeface="Arial"/>
                        </a:rPr>
                        <a:t>EMS 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8,181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9,237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8,181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-11.4%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124138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/>
                          <a:cs typeface="Arial"/>
                        </a:rPr>
                        <a:t>Structure Fire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8231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/>
                          <a:cs typeface="Arial"/>
                        </a:rPr>
                        <a:t>Hazmat</a:t>
                      </a:r>
                      <a:endParaRPr lang="en-US" sz="180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-0.2%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902747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/>
                          <a:cs typeface="Arial"/>
                        </a:rPr>
                        <a:t>Technical Rescue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13.1%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172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/>
                          <a:cs typeface="Arial"/>
                        </a:rPr>
                        <a:t>Other Services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10,941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12,873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10,941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15.0%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8025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19,848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22,838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19,848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-13.1%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7834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7366D9F-A6CE-8487-960F-A07BE19CC734}"/>
              </a:ext>
            </a:extLst>
          </p:cNvPr>
          <p:cNvSpPr txBox="1"/>
          <p:nvPr/>
        </p:nvSpPr>
        <p:spPr>
          <a:xfrm>
            <a:off x="13917007" y="6352148"/>
            <a:ext cx="3962400" cy="1800493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r>
              <a:rPr lang="en-US" sz="1200" b="1" i="1" u="sng">
                <a:latin typeface="Arial"/>
                <a:cs typeface="Arial"/>
              </a:rPr>
              <a:t>Note: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FYTD 2025: 07/01/2024 - 09/17/2024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FY24-Q1: 07/01/2023 - 09/30/2023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FY25-Q1: 07/01/2024 - 09/17/2024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Data Source: </a:t>
            </a:r>
            <a:r>
              <a:rPr lang="en-US" sz="1200" i="1" err="1">
                <a:latin typeface="Arial" panose="020B0604020202020204" pitchFamily="34" charset="0"/>
                <a:cs typeface="Arial" panose="020B0604020202020204" pitchFamily="34" charset="0"/>
              </a:rPr>
              <a:t>ImageTrend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 RMS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Data Export by: A&amp;P 09/17/2024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AFRD: Downtown &amp; Aviation Division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Downtown: Field Operations Downtown Division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Aviation: Aviation Division (Airport)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A16812-2891-FE5B-7833-08730600E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632175"/>
              </p:ext>
            </p:extLst>
          </p:nvPr>
        </p:nvGraphicFramePr>
        <p:xfrm>
          <a:off x="9492255" y="6345055"/>
          <a:ext cx="4409908" cy="2403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5472">
                  <a:extLst>
                    <a:ext uri="{9D8B030D-6E8A-4147-A177-3AD203B41FA5}">
                      <a16:colId xmlns:a16="http://schemas.microsoft.com/office/drawing/2014/main" val="725498979"/>
                    </a:ext>
                  </a:extLst>
                </a:gridCol>
                <a:gridCol w="2144436">
                  <a:extLst>
                    <a:ext uri="{9D8B030D-6E8A-4147-A177-3AD203B41FA5}">
                      <a16:colId xmlns:a16="http://schemas.microsoft.com/office/drawing/2014/main" val="1816094962"/>
                    </a:ext>
                  </a:extLst>
                </a:gridCol>
              </a:tblGrid>
              <a:tr h="7579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Calls for Service</a:t>
                      </a:r>
                    </a:p>
                    <a:p>
                      <a:pPr 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Downtown &amp; Aviation for FYTD 2025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948206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/>
                          <a:cs typeface="Arial"/>
                        </a:rPr>
                        <a:t>Section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FYTD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124138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Arial"/>
                          <a:cs typeface="Arial"/>
                        </a:rPr>
                        <a:t>Downtown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19,340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1726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Arial"/>
                          <a:cs typeface="Arial"/>
                        </a:rPr>
                        <a:t>Aviation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2,875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8025"/>
                  </a:ext>
                </a:extLst>
              </a:tr>
              <a:tr h="256097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22,215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7834"/>
                  </a:ext>
                </a:extLst>
              </a:tr>
            </a:tbl>
          </a:graphicData>
        </a:graphic>
      </p:graphicFrame>
      <p:sp>
        <p:nvSpPr>
          <p:cNvPr id="13" name="TextBox 13">
            <a:extLst>
              <a:ext uri="{FF2B5EF4-FFF2-40B4-BE49-F238E27FC236}">
                <a16:creationId xmlns:a16="http://schemas.microsoft.com/office/drawing/2014/main" id="{814B180D-27E6-9968-46B1-C95108380438}"/>
              </a:ext>
            </a:extLst>
          </p:cNvPr>
          <p:cNvSpPr txBox="1"/>
          <p:nvPr/>
        </p:nvSpPr>
        <p:spPr>
          <a:xfrm>
            <a:off x="2990817" y="9596794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6065"/>
              </a:lnSpc>
            </a:pPr>
            <a:r>
              <a:rPr lang="en-US" sz="2450" spc="499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50" spc="499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pic>
        <p:nvPicPr>
          <p:cNvPr id="14" name="Picture 13" descr="A close-up of a fire rescue uniform&#10;&#10;Description automatically generated">
            <a:extLst>
              <a:ext uri="{FF2B5EF4-FFF2-40B4-BE49-F238E27FC236}">
                <a16:creationId xmlns:a16="http://schemas.microsoft.com/office/drawing/2014/main" id="{4E04429B-482F-046E-C80B-4A40315924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3442" b="11617"/>
          <a:stretch/>
        </p:blipFill>
        <p:spPr>
          <a:xfrm>
            <a:off x="1381980" y="2068022"/>
            <a:ext cx="7759611" cy="576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7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439A0CC-C8C4-640C-57F0-FB157D4DA4FF}"/>
              </a:ext>
            </a:extLst>
          </p:cNvPr>
          <p:cNvGrpSpPr/>
          <p:nvPr/>
        </p:nvGrpSpPr>
        <p:grpSpPr>
          <a:xfrm>
            <a:off x="0" y="8668358"/>
            <a:ext cx="18288001" cy="1618643"/>
            <a:chOff x="0" y="5778905"/>
            <a:chExt cx="12192000" cy="1079095"/>
          </a:xfrm>
        </p:grpSpPr>
        <p:sp>
          <p:nvSpPr>
            <p:cNvPr id="3" name="Freeform 3"/>
            <p:cNvSpPr/>
            <p:nvPr/>
          </p:nvSpPr>
          <p:spPr>
            <a:xfrm>
              <a:off x="0" y="5875346"/>
              <a:ext cx="12191997" cy="982654"/>
            </a:xfrm>
            <a:custGeom>
              <a:avLst/>
              <a:gdLst/>
              <a:ahLst/>
              <a:cxnLst/>
              <a:rect l="l" t="t" r="r" b="b"/>
              <a:pathLst>
                <a:path w="4816592" h="388209">
                  <a:moveTo>
                    <a:pt x="0" y="0"/>
                  </a:moveTo>
                  <a:lnTo>
                    <a:pt x="4816592" y="0"/>
                  </a:lnTo>
                  <a:lnTo>
                    <a:pt x="4816592" y="388209"/>
                  </a:lnTo>
                  <a:lnTo>
                    <a:pt x="0" y="3882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78905"/>
              <a:ext cx="12192000" cy="107909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ct val="237217"/>
                </a:lnSpc>
              </a:pPr>
              <a:endParaRPr lang="en-US" sz="1800">
                <a:cs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21467" y="8752435"/>
            <a:ext cx="1351287" cy="1749239"/>
          </a:xfrm>
          <a:custGeom>
            <a:avLst/>
            <a:gdLst/>
            <a:ahLst/>
            <a:cxnLst/>
            <a:rect l="l" t="t" r="r" b="b"/>
            <a:pathLst>
              <a:path w="1351287" h="1749238">
                <a:moveTo>
                  <a:pt x="0" y="0"/>
                </a:moveTo>
                <a:lnTo>
                  <a:pt x="1351287" y="0"/>
                </a:lnTo>
                <a:lnTo>
                  <a:pt x="1351287" y="1749239"/>
                </a:lnTo>
                <a:lnTo>
                  <a:pt x="0" y="1749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3172841" y="9650867"/>
            <a:ext cx="13505693" cy="49379"/>
          </a:xfrm>
          <a:prstGeom prst="line">
            <a:avLst/>
          </a:prstGeom>
          <a:ln w="47625" cap="flat">
            <a:solidFill>
              <a:srgbClr val="E127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38011" y="8806436"/>
            <a:ext cx="8792991" cy="86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80436"/>
              </a:lnSpc>
            </a:pPr>
            <a:r>
              <a:rPr lang="en-US" sz="3599">
                <a:solidFill>
                  <a:srgbClr val="FFFFFF"/>
                </a:solidFill>
                <a:latin typeface="Arial Bold"/>
              </a:rPr>
              <a:t>ATLANTA FIRE RESCUE DEPARTMENT</a:t>
            </a:r>
            <a:endParaRPr lang="en-US" sz="1800"/>
          </a:p>
        </p:txBody>
      </p:sp>
      <p:sp>
        <p:nvSpPr>
          <p:cNvPr id="9" name="Freeform 9"/>
          <p:cNvSpPr/>
          <p:nvPr/>
        </p:nvSpPr>
        <p:spPr>
          <a:xfrm>
            <a:off x="1" y="8796274"/>
            <a:ext cx="1821467" cy="1562810"/>
          </a:xfrm>
          <a:custGeom>
            <a:avLst/>
            <a:gdLst/>
            <a:ahLst/>
            <a:cxnLst/>
            <a:rect l="l" t="t" r="r" b="b"/>
            <a:pathLst>
              <a:path w="1821466" h="1562809">
                <a:moveTo>
                  <a:pt x="0" y="0"/>
                </a:moveTo>
                <a:lnTo>
                  <a:pt x="1821466" y="0"/>
                </a:lnTo>
                <a:lnTo>
                  <a:pt x="1821466" y="1562809"/>
                </a:lnTo>
                <a:lnTo>
                  <a:pt x="0" y="1562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99" b="-12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845278" y="8960540"/>
            <a:ext cx="0" cy="123427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B7537-4757-9D30-3CA8-06A442EC3938}"/>
              </a:ext>
            </a:extLst>
          </p:cNvPr>
          <p:cNvSpPr txBox="1">
            <a:spLocks/>
          </p:cNvSpPr>
          <p:nvPr/>
        </p:nvSpPr>
        <p:spPr>
          <a:xfrm>
            <a:off x="1257300" y="751002"/>
            <a:ext cx="15773400" cy="1072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Service Metrics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A3A94CA-3B6C-9A15-8544-EB09672B79E6}"/>
              </a:ext>
            </a:extLst>
          </p:cNvPr>
          <p:cNvSpPr txBox="1">
            <a:spLocks/>
          </p:cNvSpPr>
          <p:nvPr/>
        </p:nvSpPr>
        <p:spPr>
          <a:xfrm>
            <a:off x="1229914" y="1849546"/>
            <a:ext cx="15773400" cy="37868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>
                <a:latin typeface="Arial"/>
                <a:cs typeface="Arial"/>
              </a:rPr>
              <a:t>Total Situations Found: Downtown</a:t>
            </a:r>
            <a:endParaRPr lang="en-US" sz="2700" b="1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40B3611-4A49-1CA4-7277-AA603A908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066196"/>
              </p:ext>
            </p:extLst>
          </p:nvPr>
        </p:nvGraphicFramePr>
        <p:xfrm>
          <a:off x="9143998" y="2567908"/>
          <a:ext cx="8600911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301">
                  <a:extLst>
                    <a:ext uri="{9D8B030D-6E8A-4147-A177-3AD203B41FA5}">
                      <a16:colId xmlns:a16="http://schemas.microsoft.com/office/drawing/2014/main" val="725498979"/>
                    </a:ext>
                  </a:extLst>
                </a:gridCol>
                <a:gridCol w="1754369">
                  <a:extLst>
                    <a:ext uri="{9D8B030D-6E8A-4147-A177-3AD203B41FA5}">
                      <a16:colId xmlns:a16="http://schemas.microsoft.com/office/drawing/2014/main" val="1816094962"/>
                    </a:ext>
                  </a:extLst>
                </a:gridCol>
                <a:gridCol w="1222901">
                  <a:extLst>
                    <a:ext uri="{9D8B030D-6E8A-4147-A177-3AD203B41FA5}">
                      <a16:colId xmlns:a16="http://schemas.microsoft.com/office/drawing/2014/main" val="3355112505"/>
                    </a:ext>
                  </a:extLst>
                </a:gridCol>
                <a:gridCol w="1249167">
                  <a:extLst>
                    <a:ext uri="{9D8B030D-6E8A-4147-A177-3AD203B41FA5}">
                      <a16:colId xmlns:a16="http://schemas.microsoft.com/office/drawing/2014/main" val="1478051874"/>
                    </a:ext>
                  </a:extLst>
                </a:gridCol>
                <a:gridCol w="1663173">
                  <a:extLst>
                    <a:ext uri="{9D8B030D-6E8A-4147-A177-3AD203B41FA5}">
                      <a16:colId xmlns:a16="http://schemas.microsoft.com/office/drawing/2014/main" val="253661212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Situations Found Category 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FYTD 2025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FY24-Q1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FY25-Q1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Change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94820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EMS 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6,555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7,498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6,555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-12.6%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124138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Structure Fire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8231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Hazmat</a:t>
                      </a:r>
                      <a:endParaRPr lang="en-US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-0.8%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902747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Technical Rescue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-16.1%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172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Other Services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9,988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11,683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9,988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-14.5%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8025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17,183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19,829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17,183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783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1E551A8-F0D0-87E8-E852-259E3B29B31E}"/>
              </a:ext>
            </a:extLst>
          </p:cNvPr>
          <p:cNvSpPr txBox="1"/>
          <p:nvPr/>
        </p:nvSpPr>
        <p:spPr>
          <a:xfrm>
            <a:off x="9143998" y="6836140"/>
            <a:ext cx="86009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u="sng">
                <a:latin typeface="Arial"/>
                <a:cs typeface="Arial"/>
              </a:rPr>
              <a:t>Note: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FYTD 2025: 07/01/2024 - 09/17/2024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FY24-Q1: 07/01/2023 - 09/30/2023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FY25-Q1: 07/01/2024 - 09/17/2024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Data Source: </a:t>
            </a:r>
            <a:r>
              <a:rPr lang="en-US" sz="1200" i="1" err="1">
                <a:latin typeface="Arial" panose="020B0604020202020204" pitchFamily="34" charset="0"/>
                <a:cs typeface="Arial" panose="020B0604020202020204" pitchFamily="34" charset="0"/>
              </a:rPr>
              <a:t>ImageTrend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 RMS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Data Export by: A&amp;P 09/17/2024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Downtown: Field Operations Downtown Division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6B75320D-6849-17F1-0B87-B76A36A1E1B6}"/>
              </a:ext>
            </a:extLst>
          </p:cNvPr>
          <p:cNvSpPr txBox="1"/>
          <p:nvPr/>
        </p:nvSpPr>
        <p:spPr>
          <a:xfrm>
            <a:off x="2990817" y="9596794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6065"/>
              </a:lnSpc>
            </a:pPr>
            <a:r>
              <a:rPr lang="en-US" sz="2450" spc="499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50" spc="499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D6646-5D6D-6369-8902-8BAC9A055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0" y="2554107"/>
            <a:ext cx="8108383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59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439A0CC-C8C4-640C-57F0-FB157D4DA4FF}"/>
              </a:ext>
            </a:extLst>
          </p:cNvPr>
          <p:cNvGrpSpPr/>
          <p:nvPr/>
        </p:nvGrpSpPr>
        <p:grpSpPr>
          <a:xfrm>
            <a:off x="0" y="8668358"/>
            <a:ext cx="18288000" cy="1618643"/>
            <a:chOff x="0" y="5778905"/>
            <a:chExt cx="12192000" cy="1079095"/>
          </a:xfrm>
        </p:grpSpPr>
        <p:sp>
          <p:nvSpPr>
            <p:cNvPr id="3" name="Freeform 3"/>
            <p:cNvSpPr/>
            <p:nvPr/>
          </p:nvSpPr>
          <p:spPr>
            <a:xfrm>
              <a:off x="0" y="5875346"/>
              <a:ext cx="12191997" cy="982654"/>
            </a:xfrm>
            <a:custGeom>
              <a:avLst/>
              <a:gdLst/>
              <a:ahLst/>
              <a:cxnLst/>
              <a:rect l="l" t="t" r="r" b="b"/>
              <a:pathLst>
                <a:path w="4816592" h="388209">
                  <a:moveTo>
                    <a:pt x="0" y="0"/>
                  </a:moveTo>
                  <a:lnTo>
                    <a:pt x="4816592" y="0"/>
                  </a:lnTo>
                  <a:lnTo>
                    <a:pt x="4816592" y="388209"/>
                  </a:lnTo>
                  <a:lnTo>
                    <a:pt x="0" y="3882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778905"/>
              <a:ext cx="12192000" cy="107909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ct val="237217"/>
                </a:lnSpc>
              </a:pPr>
              <a:endParaRPr lang="en-US" sz="1800">
                <a:cs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21467" y="8752435"/>
            <a:ext cx="1351287" cy="1749239"/>
          </a:xfrm>
          <a:custGeom>
            <a:avLst/>
            <a:gdLst/>
            <a:ahLst/>
            <a:cxnLst/>
            <a:rect l="l" t="t" r="r" b="b"/>
            <a:pathLst>
              <a:path w="1351287" h="1749238">
                <a:moveTo>
                  <a:pt x="0" y="0"/>
                </a:moveTo>
                <a:lnTo>
                  <a:pt x="1351287" y="0"/>
                </a:lnTo>
                <a:lnTo>
                  <a:pt x="1351287" y="1749239"/>
                </a:lnTo>
                <a:lnTo>
                  <a:pt x="0" y="1749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3172841" y="9650867"/>
            <a:ext cx="13505693" cy="49379"/>
          </a:xfrm>
          <a:prstGeom prst="line">
            <a:avLst/>
          </a:prstGeom>
          <a:ln w="47625" cap="flat">
            <a:solidFill>
              <a:srgbClr val="E127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38011" y="8806436"/>
            <a:ext cx="8792991" cy="86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80436"/>
              </a:lnSpc>
            </a:pPr>
            <a:r>
              <a:rPr lang="en-US" sz="3599">
                <a:solidFill>
                  <a:srgbClr val="FFFFFF"/>
                </a:solidFill>
                <a:latin typeface="Arial Bold"/>
              </a:rPr>
              <a:t>ATLANTA FIRE RESCUE DEPARTMENT</a:t>
            </a:r>
            <a:endParaRPr lang="en-US" sz="1800"/>
          </a:p>
        </p:txBody>
      </p:sp>
      <p:sp>
        <p:nvSpPr>
          <p:cNvPr id="9" name="Freeform 9"/>
          <p:cNvSpPr/>
          <p:nvPr/>
        </p:nvSpPr>
        <p:spPr>
          <a:xfrm>
            <a:off x="1" y="8796274"/>
            <a:ext cx="1821467" cy="1562810"/>
          </a:xfrm>
          <a:custGeom>
            <a:avLst/>
            <a:gdLst/>
            <a:ahLst/>
            <a:cxnLst/>
            <a:rect l="l" t="t" r="r" b="b"/>
            <a:pathLst>
              <a:path w="1821466" h="1562809">
                <a:moveTo>
                  <a:pt x="0" y="0"/>
                </a:moveTo>
                <a:lnTo>
                  <a:pt x="1821466" y="0"/>
                </a:lnTo>
                <a:lnTo>
                  <a:pt x="1821466" y="1562809"/>
                </a:lnTo>
                <a:lnTo>
                  <a:pt x="0" y="1562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99" b="-12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845278" y="8960540"/>
            <a:ext cx="0" cy="123427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C8A431-AD37-A28D-86BD-AAD9F09E0DBA}"/>
              </a:ext>
            </a:extLst>
          </p:cNvPr>
          <p:cNvSpPr txBox="1">
            <a:spLocks/>
          </p:cNvSpPr>
          <p:nvPr/>
        </p:nvSpPr>
        <p:spPr>
          <a:xfrm>
            <a:off x="1139859" y="465836"/>
            <a:ext cx="15773400" cy="19883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Service Metrics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5F88D4-1C6F-23A1-C22A-496F89F06CE0}"/>
              </a:ext>
            </a:extLst>
          </p:cNvPr>
          <p:cNvSpPr txBox="1">
            <a:spLocks/>
          </p:cNvSpPr>
          <p:nvPr/>
        </p:nvSpPr>
        <p:spPr>
          <a:xfrm>
            <a:off x="1139859" y="1633508"/>
            <a:ext cx="15773400" cy="37868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>
                <a:latin typeface="Arial"/>
                <a:cs typeface="Arial"/>
              </a:rPr>
              <a:t>Total Situations Found: Aviation</a:t>
            </a:r>
            <a:endParaRPr lang="en-US" sz="27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ECB6804B-E774-2F25-81A4-FAB55547E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352583"/>
              </p:ext>
            </p:extLst>
          </p:nvPr>
        </p:nvGraphicFramePr>
        <p:xfrm>
          <a:off x="1285916" y="2073459"/>
          <a:ext cx="8086684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393">
                  <a:extLst>
                    <a:ext uri="{9D8B030D-6E8A-4147-A177-3AD203B41FA5}">
                      <a16:colId xmlns:a16="http://schemas.microsoft.com/office/drawing/2014/main" val="208576498"/>
                    </a:ext>
                  </a:extLst>
                </a:gridCol>
                <a:gridCol w="1303137">
                  <a:extLst>
                    <a:ext uri="{9D8B030D-6E8A-4147-A177-3AD203B41FA5}">
                      <a16:colId xmlns:a16="http://schemas.microsoft.com/office/drawing/2014/main" val="3795320427"/>
                    </a:ext>
                  </a:extLst>
                </a:gridCol>
                <a:gridCol w="1303137">
                  <a:extLst>
                    <a:ext uri="{9D8B030D-6E8A-4147-A177-3AD203B41FA5}">
                      <a16:colId xmlns:a16="http://schemas.microsoft.com/office/drawing/2014/main" val="2693981503"/>
                    </a:ext>
                  </a:extLst>
                </a:gridCol>
                <a:gridCol w="1344698">
                  <a:extLst>
                    <a:ext uri="{9D8B030D-6E8A-4147-A177-3AD203B41FA5}">
                      <a16:colId xmlns:a16="http://schemas.microsoft.com/office/drawing/2014/main" val="3113665551"/>
                    </a:ext>
                  </a:extLst>
                </a:gridCol>
                <a:gridCol w="1479319">
                  <a:extLst>
                    <a:ext uri="{9D8B030D-6E8A-4147-A177-3AD203B41FA5}">
                      <a16:colId xmlns:a16="http://schemas.microsoft.com/office/drawing/2014/main" val="3097081705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Arial"/>
                          <a:cs typeface="Arial"/>
                        </a:rPr>
                        <a:t>Situations Found Category 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FYTD 2025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FY24-Q1</a:t>
                      </a:r>
                      <a:endParaRPr lang="en-US" sz="2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FY25-Q1</a:t>
                      </a:r>
                      <a:endParaRPr lang="en-US" sz="2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Change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736060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EMS 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1,626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1,739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1,626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-6.5%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102574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Structure Fire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100.0%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332292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Hazmat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842332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Technical Rescue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--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--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--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--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188667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Other Services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1,190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-19.9%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81527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2,665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3,009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2,665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-11.4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46702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020413B-5589-217E-1541-1191377AC269}"/>
              </a:ext>
            </a:extLst>
          </p:cNvPr>
          <p:cNvSpPr txBox="1"/>
          <p:nvPr/>
        </p:nvSpPr>
        <p:spPr>
          <a:xfrm>
            <a:off x="1285916" y="6322202"/>
            <a:ext cx="80866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u="sng">
                <a:latin typeface="Arial"/>
                <a:cs typeface="Arial"/>
              </a:rPr>
              <a:t>Note: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FYTD 2025: 07/01/2024 - 09/17/2024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FY24-Q1: 07/01/2023 - 09/30/2023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FY25-Q1: 07/01/2024 - 09/17/2024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Data Source: </a:t>
            </a:r>
            <a:r>
              <a:rPr lang="en-US" sz="1200" i="1" err="1">
                <a:latin typeface="Arial" panose="020B0604020202020204" pitchFamily="34" charset="0"/>
                <a:cs typeface="Arial" panose="020B0604020202020204" pitchFamily="34" charset="0"/>
              </a:rPr>
              <a:t>ImageTrend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 RMS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Data Export by: A&amp;P 09/17/2024</a:t>
            </a:r>
          </a:p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Aviation: Aviation Division (Airport)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25D60E42-8C83-835A-21D5-798E39EB1E90}"/>
              </a:ext>
            </a:extLst>
          </p:cNvPr>
          <p:cNvSpPr txBox="1"/>
          <p:nvPr/>
        </p:nvSpPr>
        <p:spPr>
          <a:xfrm>
            <a:off x="2990817" y="9596794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6065"/>
              </a:lnSpc>
            </a:pPr>
            <a:r>
              <a:rPr lang="en-US" sz="2450" spc="499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50" spc="499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pic>
        <p:nvPicPr>
          <p:cNvPr id="8" name="Picture 7" descr="A fire truck on a gravel road&#10;&#10;Description automatically generated">
            <a:extLst>
              <a:ext uri="{FF2B5EF4-FFF2-40B4-BE49-F238E27FC236}">
                <a16:creationId xmlns:a16="http://schemas.microsoft.com/office/drawing/2014/main" id="{F7F6B710-90A8-10E5-27A3-F707FB763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t="13313" r="7407" b="19109"/>
          <a:stretch/>
        </p:blipFill>
        <p:spPr>
          <a:xfrm>
            <a:off x="9615246" y="1460008"/>
            <a:ext cx="7834553" cy="55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0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40685"/>
            <a:ext cx="18288000" cy="1473981"/>
            <a:chOff x="0" y="0"/>
            <a:chExt cx="4816593" cy="38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88209"/>
            </a:xfrm>
            <a:custGeom>
              <a:avLst/>
              <a:gdLst/>
              <a:ahLst/>
              <a:cxnLst/>
              <a:rect l="l" t="t" r="r" b="b"/>
              <a:pathLst>
                <a:path w="4816592" h="388209">
                  <a:moveTo>
                    <a:pt x="0" y="0"/>
                  </a:moveTo>
                  <a:lnTo>
                    <a:pt x="4816592" y="0"/>
                  </a:lnTo>
                  <a:lnTo>
                    <a:pt x="4816592" y="388209"/>
                  </a:lnTo>
                  <a:lnTo>
                    <a:pt x="0" y="3882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26309"/>
            </a:xfrm>
            <a:prstGeom prst="rect">
              <a:avLst/>
            </a:prstGeom>
          </p:spPr>
          <p:txBody>
            <a:bodyPr lIns="50801" tIns="50801" rIns="50801" bIns="50801" rtlCol="0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237217"/>
                </a:lnSpc>
              </a:pPr>
              <a:endParaRPr lang="en-US" sz="1200">
                <a:cs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21467" y="8752435"/>
            <a:ext cx="1351287" cy="1749239"/>
          </a:xfrm>
          <a:custGeom>
            <a:avLst/>
            <a:gdLst/>
            <a:ahLst/>
            <a:cxnLst/>
            <a:rect l="l" t="t" r="r" b="b"/>
            <a:pathLst>
              <a:path w="1351287" h="1749238">
                <a:moveTo>
                  <a:pt x="0" y="0"/>
                </a:moveTo>
                <a:lnTo>
                  <a:pt x="1351287" y="0"/>
                </a:lnTo>
                <a:lnTo>
                  <a:pt x="1351287" y="1749239"/>
                </a:lnTo>
                <a:lnTo>
                  <a:pt x="0" y="1749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 flipV="1">
            <a:off x="3172841" y="9650867"/>
            <a:ext cx="13505693" cy="49379"/>
          </a:xfrm>
          <a:prstGeom prst="line">
            <a:avLst/>
          </a:prstGeom>
          <a:ln w="47625" cap="flat">
            <a:solidFill>
              <a:srgbClr val="E12726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3172754" y="8841715"/>
            <a:ext cx="8792991" cy="865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80436"/>
              </a:lnSpc>
            </a:pPr>
            <a:r>
              <a:rPr lang="en-US" sz="3599" dirty="0">
                <a:solidFill>
                  <a:srgbClr val="FFFFFF"/>
                </a:solidFill>
                <a:latin typeface="Arial Bold"/>
              </a:rPr>
              <a:t>ATLANTA FIRE RESCUE DEPARTMENT</a:t>
            </a:r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" y="8796274"/>
            <a:ext cx="1821467" cy="1562810"/>
          </a:xfrm>
          <a:custGeom>
            <a:avLst/>
            <a:gdLst/>
            <a:ahLst/>
            <a:cxnLst/>
            <a:rect l="l" t="t" r="r" b="b"/>
            <a:pathLst>
              <a:path w="1821466" h="1562809">
                <a:moveTo>
                  <a:pt x="0" y="0"/>
                </a:moveTo>
                <a:lnTo>
                  <a:pt x="1821466" y="0"/>
                </a:lnTo>
                <a:lnTo>
                  <a:pt x="1821466" y="1562809"/>
                </a:lnTo>
                <a:lnTo>
                  <a:pt x="0" y="1562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99" b="-12522"/>
            </a:stretch>
          </a:blipFill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0" name="AutoShape 10"/>
          <p:cNvSpPr/>
          <p:nvPr/>
        </p:nvSpPr>
        <p:spPr>
          <a:xfrm>
            <a:off x="1845278" y="8960540"/>
            <a:ext cx="0" cy="123427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95D35968-474B-AFF3-4736-653D972E228C}"/>
              </a:ext>
            </a:extLst>
          </p:cNvPr>
          <p:cNvSpPr txBox="1"/>
          <p:nvPr/>
        </p:nvSpPr>
        <p:spPr>
          <a:xfrm>
            <a:off x="9142303" y="6925048"/>
            <a:ext cx="3846098" cy="161864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1" b="1" dirty="0">
                <a:solidFill>
                  <a:srgbClr val="FF0000"/>
                </a:solidFill>
              </a:rPr>
              <a:t>Vacancy Rate</a:t>
            </a:r>
            <a:endParaRPr lang="en-US" sz="2801" dirty="0">
              <a:solidFill>
                <a:srgbClr val="FF0000"/>
              </a:solidFill>
              <a:cs typeface="Calibri"/>
            </a:endParaRPr>
          </a:p>
          <a:p>
            <a:pPr algn="ctr"/>
            <a:r>
              <a:rPr lang="en-US" sz="2801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 of </a:t>
            </a:r>
            <a:r>
              <a:rPr lang="en-US" sz="2801" b="1">
                <a:solidFill>
                  <a:schemeClr val="tx1">
                    <a:lumMod val="85000"/>
                    <a:lumOff val="15000"/>
                  </a:schemeClr>
                </a:solidFill>
              </a:rPr>
              <a:t>8/31/2024</a:t>
            </a:r>
            <a:endParaRPr lang="en-US" sz="2801" b="1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algn="ctr"/>
            <a:r>
              <a:rPr lang="en-US" sz="3600" b="1">
                <a:solidFill>
                  <a:schemeClr val="tx1"/>
                </a:solidFill>
              </a:rPr>
              <a:t>18.72</a:t>
            </a:r>
            <a:r>
              <a:rPr lang="en-US" sz="3600" b="1" dirty="0">
                <a:solidFill>
                  <a:schemeClr val="tx1"/>
                </a:solidFill>
              </a:rPr>
              <a:t>%</a:t>
            </a:r>
            <a:endParaRPr lang="en-US" sz="3600" b="1" dirty="0">
              <a:solidFill>
                <a:schemeClr val="tx1"/>
              </a:solidFill>
              <a:cs typeface="Calibri"/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en-US" sz="1601" b="1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9571032-0D41-3DD2-DEF0-6BB36B4F60E6}"/>
              </a:ext>
            </a:extLst>
          </p:cNvPr>
          <p:cNvGraphicFramePr>
            <a:graphicFrameLocks noGrp="1"/>
          </p:cNvGraphicFramePr>
          <p:nvPr/>
        </p:nvGraphicFramePr>
        <p:xfrm>
          <a:off x="518348" y="2115542"/>
          <a:ext cx="7496514" cy="30946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74928">
                  <a:extLst>
                    <a:ext uri="{9D8B030D-6E8A-4147-A177-3AD203B41FA5}">
                      <a16:colId xmlns:a16="http://schemas.microsoft.com/office/drawing/2014/main" val="3628953671"/>
                    </a:ext>
                  </a:extLst>
                </a:gridCol>
                <a:gridCol w="1717952">
                  <a:extLst>
                    <a:ext uri="{9D8B030D-6E8A-4147-A177-3AD203B41FA5}">
                      <a16:colId xmlns:a16="http://schemas.microsoft.com/office/drawing/2014/main" val="3064744536"/>
                    </a:ext>
                  </a:extLst>
                </a:gridCol>
                <a:gridCol w="1807194">
                  <a:extLst>
                    <a:ext uri="{9D8B030D-6E8A-4147-A177-3AD203B41FA5}">
                      <a16:colId xmlns:a16="http://schemas.microsoft.com/office/drawing/2014/main" val="752009669"/>
                    </a:ext>
                  </a:extLst>
                </a:gridCol>
                <a:gridCol w="1896440">
                  <a:extLst>
                    <a:ext uri="{9D8B030D-6E8A-4147-A177-3AD203B41FA5}">
                      <a16:colId xmlns:a16="http://schemas.microsoft.com/office/drawing/2014/main" val="3558497368"/>
                    </a:ext>
                  </a:extLst>
                </a:gridCol>
              </a:tblGrid>
              <a:tr h="514943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Sworn Attrition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577267"/>
                  </a:ext>
                </a:extLst>
              </a:tr>
              <a:tr h="455618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August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September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386772"/>
                  </a:ext>
                </a:extLst>
              </a:tr>
              <a:tr h="4183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Retired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63678"/>
                  </a:ext>
                </a:extLst>
              </a:tr>
              <a:tr h="4183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Resigned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858504"/>
                  </a:ext>
                </a:extLst>
              </a:tr>
              <a:tr h="4505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Terminated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10058"/>
                  </a:ext>
                </a:extLst>
              </a:tr>
              <a:tr h="4183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418986"/>
                  </a:ext>
                </a:extLst>
              </a:tr>
              <a:tr h="4183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Net +/-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00968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08456DA-A75B-FA14-324B-E55BE4AD72E3}"/>
              </a:ext>
            </a:extLst>
          </p:cNvPr>
          <p:cNvGraphicFramePr>
            <a:graphicFrameLocks noGrp="1"/>
          </p:cNvGraphicFramePr>
          <p:nvPr/>
        </p:nvGraphicFramePr>
        <p:xfrm>
          <a:off x="518350" y="5462649"/>
          <a:ext cx="7482903" cy="30885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91256">
                  <a:extLst>
                    <a:ext uri="{9D8B030D-6E8A-4147-A177-3AD203B41FA5}">
                      <a16:colId xmlns:a16="http://schemas.microsoft.com/office/drawing/2014/main" val="3628953671"/>
                    </a:ext>
                  </a:extLst>
                </a:gridCol>
                <a:gridCol w="1631786">
                  <a:extLst>
                    <a:ext uri="{9D8B030D-6E8A-4147-A177-3AD203B41FA5}">
                      <a16:colId xmlns:a16="http://schemas.microsoft.com/office/drawing/2014/main" val="3064744536"/>
                    </a:ext>
                  </a:extLst>
                </a:gridCol>
                <a:gridCol w="1888208">
                  <a:extLst>
                    <a:ext uri="{9D8B030D-6E8A-4147-A177-3AD203B41FA5}">
                      <a16:colId xmlns:a16="http://schemas.microsoft.com/office/drawing/2014/main" val="752009669"/>
                    </a:ext>
                  </a:extLst>
                </a:gridCol>
                <a:gridCol w="1771653">
                  <a:extLst>
                    <a:ext uri="{9D8B030D-6E8A-4147-A177-3AD203B41FA5}">
                      <a16:colId xmlns:a16="http://schemas.microsoft.com/office/drawing/2014/main" val="3558497368"/>
                    </a:ext>
                  </a:extLst>
                </a:gridCol>
              </a:tblGrid>
              <a:tr h="5232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Civilian Attrition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577267"/>
                  </a:ext>
                </a:extLst>
              </a:tr>
              <a:tr h="421937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August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September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386772"/>
                  </a:ext>
                </a:extLst>
              </a:tr>
              <a:tr h="4219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Retired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63678"/>
                  </a:ext>
                </a:extLst>
              </a:tr>
              <a:tr h="4219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Resigned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858504"/>
                  </a:ext>
                </a:extLst>
              </a:tr>
              <a:tr h="45569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Terminated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10058"/>
                  </a:ext>
                </a:extLst>
              </a:tr>
              <a:tr h="4219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418986"/>
                  </a:ext>
                </a:extLst>
              </a:tr>
              <a:tr h="4219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Net +/-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009682"/>
                  </a:ext>
                </a:extLst>
              </a:tr>
            </a:tbl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82EEA848-2CDA-807A-43A7-3028E3424410}"/>
              </a:ext>
            </a:extLst>
          </p:cNvPr>
          <p:cNvSpPr txBox="1">
            <a:spLocks/>
          </p:cNvSpPr>
          <p:nvPr/>
        </p:nvSpPr>
        <p:spPr>
          <a:xfrm>
            <a:off x="304800" y="879578"/>
            <a:ext cx="17377263" cy="80280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atin typeface="Arial"/>
                <a:cs typeface="Arial"/>
              </a:rPr>
              <a:t>FY24 1</a:t>
            </a:r>
            <a:r>
              <a:rPr lang="en-US" sz="6000" b="1" baseline="30000" dirty="0">
                <a:latin typeface="Arial"/>
                <a:cs typeface="Arial"/>
              </a:rPr>
              <a:t>ST</a:t>
            </a:r>
            <a:r>
              <a:rPr lang="en-US" sz="6000" b="1" dirty="0">
                <a:latin typeface="Arial"/>
                <a:cs typeface="Arial"/>
              </a:rPr>
              <a:t> Quarter Attrition HR and Hiring</a:t>
            </a:r>
            <a:endParaRPr lang="en-US" sz="6000" dirty="0"/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5DEE930F-6D9F-0F05-3F75-D62DBB90DE77}"/>
              </a:ext>
            </a:extLst>
          </p:cNvPr>
          <p:cNvSpPr txBox="1"/>
          <p:nvPr/>
        </p:nvSpPr>
        <p:spPr>
          <a:xfrm>
            <a:off x="2990817" y="9596795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6065"/>
              </a:lnSpc>
            </a:pPr>
            <a:r>
              <a:rPr lang="en-US" sz="2449" spc="500" dirty="0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49" spc="500" dirty="0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pic>
        <p:nvPicPr>
          <p:cNvPr id="14" name="Picture 13" descr="A group of men in uniform&#10;&#10;Description automatically generated">
            <a:extLst>
              <a:ext uri="{FF2B5EF4-FFF2-40B4-BE49-F238E27FC236}">
                <a16:creationId xmlns:a16="http://schemas.microsoft.com/office/drawing/2014/main" id="{28131F7B-605B-9F2C-7319-935C97616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240" y="2118106"/>
            <a:ext cx="7333437" cy="43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94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40685"/>
            <a:ext cx="18288000" cy="1473981"/>
            <a:chOff x="0" y="0"/>
            <a:chExt cx="4816593" cy="38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88209"/>
            </a:xfrm>
            <a:custGeom>
              <a:avLst/>
              <a:gdLst/>
              <a:ahLst/>
              <a:cxnLst/>
              <a:rect l="l" t="t" r="r" b="b"/>
              <a:pathLst>
                <a:path w="4816592" h="388209">
                  <a:moveTo>
                    <a:pt x="0" y="0"/>
                  </a:moveTo>
                  <a:lnTo>
                    <a:pt x="4816592" y="0"/>
                  </a:lnTo>
                  <a:lnTo>
                    <a:pt x="4816592" y="388209"/>
                  </a:lnTo>
                  <a:lnTo>
                    <a:pt x="0" y="3882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26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37217"/>
                </a:lnSpc>
              </a:pPr>
              <a:endParaRPr lang="en-US">
                <a:cs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21466" y="8752434"/>
            <a:ext cx="1351287" cy="1749238"/>
          </a:xfrm>
          <a:custGeom>
            <a:avLst/>
            <a:gdLst/>
            <a:ahLst/>
            <a:cxnLst/>
            <a:rect l="l" t="t" r="r" b="b"/>
            <a:pathLst>
              <a:path w="1351287" h="1749238">
                <a:moveTo>
                  <a:pt x="0" y="0"/>
                </a:moveTo>
                <a:lnTo>
                  <a:pt x="1351287" y="0"/>
                </a:lnTo>
                <a:lnTo>
                  <a:pt x="1351287" y="1749239"/>
                </a:lnTo>
                <a:lnTo>
                  <a:pt x="0" y="1749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3172840" y="9650866"/>
            <a:ext cx="13505693" cy="49378"/>
          </a:xfrm>
          <a:prstGeom prst="line">
            <a:avLst/>
          </a:prstGeom>
          <a:ln w="47625" cap="flat">
            <a:solidFill>
              <a:srgbClr val="E127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72753" y="8841713"/>
            <a:ext cx="8792991" cy="86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80436"/>
              </a:lnSpc>
            </a:pPr>
            <a:r>
              <a:rPr lang="en-US" sz="3599">
                <a:solidFill>
                  <a:srgbClr val="FFFFFF"/>
                </a:solidFill>
                <a:latin typeface="Arial Bold"/>
              </a:rPr>
              <a:t>ATLANTA FIRE RESCUE DEPARTMENT</a:t>
            </a:r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8796272"/>
            <a:ext cx="1821466" cy="1562809"/>
          </a:xfrm>
          <a:custGeom>
            <a:avLst/>
            <a:gdLst/>
            <a:ahLst/>
            <a:cxnLst/>
            <a:rect l="l" t="t" r="r" b="b"/>
            <a:pathLst>
              <a:path w="1821466" h="1562809">
                <a:moveTo>
                  <a:pt x="0" y="0"/>
                </a:moveTo>
                <a:lnTo>
                  <a:pt x="1821466" y="0"/>
                </a:lnTo>
                <a:lnTo>
                  <a:pt x="1821466" y="1562809"/>
                </a:lnTo>
                <a:lnTo>
                  <a:pt x="0" y="1562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99" b="-12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845278" y="8960539"/>
            <a:ext cx="0" cy="123427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ACC45D-FDDF-D529-4C17-672383EBC64E}"/>
              </a:ext>
            </a:extLst>
          </p:cNvPr>
          <p:cNvSpPr txBox="1">
            <a:spLocks/>
          </p:cNvSpPr>
          <p:nvPr/>
        </p:nvSpPr>
        <p:spPr>
          <a:xfrm>
            <a:off x="990600" y="562026"/>
            <a:ext cx="17377263" cy="80280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latin typeface="Arial"/>
                <a:cs typeface="Arial"/>
              </a:rPr>
              <a:t>Fleet </a:t>
            </a:r>
            <a:endParaRPr lang="en-US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6EDCCA1-4778-CFCA-198F-97B212B14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55487"/>
              </p:ext>
            </p:extLst>
          </p:nvPr>
        </p:nvGraphicFramePr>
        <p:xfrm>
          <a:off x="9295365" y="2349071"/>
          <a:ext cx="8096994" cy="54432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7035">
                  <a:extLst>
                    <a:ext uri="{9D8B030D-6E8A-4147-A177-3AD203B41FA5}">
                      <a16:colId xmlns:a16="http://schemas.microsoft.com/office/drawing/2014/main" val="191697947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97452099"/>
                    </a:ext>
                  </a:extLst>
                </a:gridCol>
                <a:gridCol w="3066759">
                  <a:extLst>
                    <a:ext uri="{9D8B030D-6E8A-4147-A177-3AD203B41FA5}">
                      <a16:colId xmlns:a16="http://schemas.microsoft.com/office/drawing/2014/main" val="27850400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Completion 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395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Spartan TDA Support Truck (3)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Arrived in Georgia middle of September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of September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231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S180 Reserve Pumper (3)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 Reserved Pumpers arrived on 9/19/2024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Beginning of October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818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Command Vehicle Trucks (7)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Arrived at vendor; Being upfitted for emergency equipment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of October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928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EMS Supervisor Trucks (3)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Arrived at vendor; Being upfitted for emergency equipment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Middle of October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97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Chevy (Investigation) (1)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Arrived at vendor; Being upfitted for emergency equipment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Middle of October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193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Chevy (Homeland Security) (1)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Arrived at vendor; Being upfitted for emergency equipment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Middle of October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39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(Aviation) Frontline Pumper (1)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production phase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Middle of November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6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Spartan TDA (1)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production phase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388243"/>
                  </a:ext>
                </a:extLst>
              </a:tr>
            </a:tbl>
          </a:graphicData>
        </a:graphic>
      </p:graphicFrame>
      <p:sp>
        <p:nvSpPr>
          <p:cNvPr id="11" name="TextBox 13">
            <a:extLst>
              <a:ext uri="{FF2B5EF4-FFF2-40B4-BE49-F238E27FC236}">
                <a16:creationId xmlns:a16="http://schemas.microsoft.com/office/drawing/2014/main" id="{EEF87690-0078-C413-2BF4-D91A9B42C97E}"/>
              </a:ext>
            </a:extLst>
          </p:cNvPr>
          <p:cNvSpPr txBox="1"/>
          <p:nvPr/>
        </p:nvSpPr>
        <p:spPr>
          <a:xfrm>
            <a:off x="2990817" y="9596794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6065"/>
              </a:lnSpc>
            </a:pPr>
            <a:r>
              <a:rPr lang="en-US" sz="2450" spc="499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50" spc="499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pic>
        <p:nvPicPr>
          <p:cNvPr id="23" name="Picture 22" descr="A fire truck on the street&#10;&#10;Description automatically generated">
            <a:extLst>
              <a:ext uri="{FF2B5EF4-FFF2-40B4-BE49-F238E27FC236}">
                <a16:creationId xmlns:a16="http://schemas.microsoft.com/office/drawing/2014/main" id="{5456BB16-4D55-722F-7147-54C989E72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" r="10646" b="20005"/>
          <a:stretch/>
        </p:blipFill>
        <p:spPr>
          <a:xfrm>
            <a:off x="678875" y="2349071"/>
            <a:ext cx="8305800" cy="54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61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40685"/>
            <a:ext cx="18288000" cy="1473981"/>
            <a:chOff x="0" y="0"/>
            <a:chExt cx="4816593" cy="38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88209"/>
            </a:xfrm>
            <a:custGeom>
              <a:avLst/>
              <a:gdLst/>
              <a:ahLst/>
              <a:cxnLst/>
              <a:rect l="l" t="t" r="r" b="b"/>
              <a:pathLst>
                <a:path w="4816592" h="388209">
                  <a:moveTo>
                    <a:pt x="0" y="0"/>
                  </a:moveTo>
                  <a:lnTo>
                    <a:pt x="4816592" y="0"/>
                  </a:lnTo>
                  <a:lnTo>
                    <a:pt x="4816592" y="388209"/>
                  </a:lnTo>
                  <a:lnTo>
                    <a:pt x="0" y="3882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26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237217"/>
                </a:lnSpc>
              </a:pPr>
              <a:endParaRPr lang="en-US">
                <a:cs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21466" y="8752434"/>
            <a:ext cx="1351287" cy="1749238"/>
          </a:xfrm>
          <a:custGeom>
            <a:avLst/>
            <a:gdLst/>
            <a:ahLst/>
            <a:cxnLst/>
            <a:rect l="l" t="t" r="r" b="b"/>
            <a:pathLst>
              <a:path w="1351287" h="1749238">
                <a:moveTo>
                  <a:pt x="0" y="0"/>
                </a:moveTo>
                <a:lnTo>
                  <a:pt x="1351287" y="0"/>
                </a:lnTo>
                <a:lnTo>
                  <a:pt x="1351287" y="1749239"/>
                </a:lnTo>
                <a:lnTo>
                  <a:pt x="0" y="1749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3172840" y="9650866"/>
            <a:ext cx="13505693" cy="49378"/>
          </a:xfrm>
          <a:prstGeom prst="line">
            <a:avLst/>
          </a:prstGeom>
          <a:ln w="47625" cap="flat">
            <a:solidFill>
              <a:srgbClr val="E127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72753" y="8841713"/>
            <a:ext cx="8792991" cy="86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80436"/>
              </a:lnSpc>
            </a:pPr>
            <a:r>
              <a:rPr lang="en-US" sz="3599">
                <a:solidFill>
                  <a:srgbClr val="FFFFFF"/>
                </a:solidFill>
                <a:latin typeface="Arial Bold"/>
              </a:rPr>
              <a:t>ATLANTA FIRE RESCUE DEPARTMENT</a:t>
            </a:r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8796272"/>
            <a:ext cx="1821466" cy="1562809"/>
          </a:xfrm>
          <a:custGeom>
            <a:avLst/>
            <a:gdLst/>
            <a:ahLst/>
            <a:cxnLst/>
            <a:rect l="l" t="t" r="r" b="b"/>
            <a:pathLst>
              <a:path w="1821466" h="1562809">
                <a:moveTo>
                  <a:pt x="0" y="0"/>
                </a:moveTo>
                <a:lnTo>
                  <a:pt x="1821466" y="0"/>
                </a:lnTo>
                <a:lnTo>
                  <a:pt x="1821466" y="1562809"/>
                </a:lnTo>
                <a:lnTo>
                  <a:pt x="0" y="1562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99" b="-12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845278" y="8960539"/>
            <a:ext cx="0" cy="123427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436DC1-E499-0042-D95B-A80DBFAAC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841524"/>
              </p:ext>
            </p:extLst>
          </p:nvPr>
        </p:nvGraphicFramePr>
        <p:xfrm>
          <a:off x="685799" y="1594399"/>
          <a:ext cx="11811001" cy="69755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64732">
                  <a:extLst>
                    <a:ext uri="{9D8B030D-6E8A-4147-A177-3AD203B41FA5}">
                      <a16:colId xmlns:a16="http://schemas.microsoft.com/office/drawing/2014/main" val="2569848550"/>
                    </a:ext>
                  </a:extLst>
                </a:gridCol>
                <a:gridCol w="6170942">
                  <a:extLst>
                    <a:ext uri="{9D8B030D-6E8A-4147-A177-3AD203B41FA5}">
                      <a16:colId xmlns:a16="http://schemas.microsoft.com/office/drawing/2014/main" val="2322666232"/>
                    </a:ext>
                  </a:extLst>
                </a:gridCol>
                <a:gridCol w="2575327">
                  <a:extLst>
                    <a:ext uri="{9D8B030D-6E8A-4147-A177-3AD203B41FA5}">
                      <a16:colId xmlns:a16="http://schemas.microsoft.com/office/drawing/2014/main" val="1807998782"/>
                    </a:ext>
                  </a:extLst>
                </a:gridCol>
              </a:tblGrid>
              <a:tr h="61480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Completion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749802"/>
                  </a:ext>
                </a:extLst>
              </a:tr>
              <a:tr h="351317"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Construction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336276"/>
                  </a:ext>
                </a:extLst>
              </a:tr>
              <a:tr h="87829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 Station 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Construction: 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Design has been submitted for Land disturbance Permit and demolition permits; will start pricing with Contractors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2026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36245"/>
                  </a:ext>
                </a:extLst>
              </a:tr>
              <a:tr h="6148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 Station 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Construction: 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Demolition; DOT project complete, Start date October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707498"/>
                  </a:ext>
                </a:extLst>
              </a:tr>
              <a:tr h="43543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 Station 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Construction: 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groundbreaking ceremony 9/20/2024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058004"/>
                  </a:ext>
                </a:extLst>
              </a:tr>
              <a:tr h="87829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 Station 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Construction: 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road design required in process to make road accessible to new Station; once complete we will submit for building permits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2027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158637"/>
                  </a:ext>
                </a:extLst>
              </a:tr>
              <a:tr h="351317"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Renovations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6740"/>
                  </a:ext>
                </a:extLst>
              </a:tr>
              <a:tr h="351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Fire Station 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Renovation: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Final Drawing approved, in process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896520"/>
                  </a:ext>
                </a:extLst>
              </a:tr>
              <a:tr h="35131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 Station 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Renovation: </a:t>
                      </a:r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Progress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October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15505"/>
                  </a:ext>
                </a:extLst>
              </a:tr>
              <a:tr h="43543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AFRD Bay Doors (Phase II)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Renovation: </a:t>
                      </a:r>
                      <a:r>
                        <a:rPr lang="en-US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Progress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Quarter 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77609"/>
                  </a:ext>
                </a:extLst>
              </a:tr>
              <a:tr h="351317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Completion 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202255"/>
                  </a:ext>
                </a:extLst>
              </a:tr>
              <a:tr h="43543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AFRD Bay Doors (Phase I)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October 17,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410838"/>
                  </a:ext>
                </a:extLst>
              </a:tr>
              <a:tr h="35131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 Station 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1,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445995"/>
                  </a:ext>
                </a:extLst>
              </a:tr>
              <a:tr h="35131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EMS Station 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26,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41712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76C7685F-189F-92FE-145B-255E13A61648}"/>
              </a:ext>
            </a:extLst>
          </p:cNvPr>
          <p:cNvSpPr txBox="1">
            <a:spLocks/>
          </p:cNvSpPr>
          <p:nvPr/>
        </p:nvSpPr>
        <p:spPr>
          <a:xfrm>
            <a:off x="685800" y="674894"/>
            <a:ext cx="17377263" cy="80280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latin typeface="Arial"/>
                <a:cs typeface="Arial"/>
              </a:rPr>
              <a:t>Facility Enhancements</a:t>
            </a:r>
            <a:endParaRPr lang="en-US"/>
          </a:p>
        </p:txBody>
      </p:sp>
      <p:pic>
        <p:nvPicPr>
          <p:cNvPr id="13" name="Picture 12" descr="A building with red doors and a red sculpture&#10;&#10;Description automatically generated">
            <a:extLst>
              <a:ext uri="{FF2B5EF4-FFF2-40B4-BE49-F238E27FC236}">
                <a16:creationId xmlns:a16="http://schemas.microsoft.com/office/drawing/2014/main" id="{3315EE5F-3515-6D94-B5DB-11F601ED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1" t="21914" r="37963" b="129"/>
          <a:stretch/>
        </p:blipFill>
        <p:spPr>
          <a:xfrm>
            <a:off x="12651766" y="1594400"/>
            <a:ext cx="5187536" cy="69755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D9CCA8-D1DC-8BA2-7225-9FB98E2F8F17}"/>
              </a:ext>
            </a:extLst>
          </p:cNvPr>
          <p:cNvSpPr txBox="1"/>
          <p:nvPr/>
        </p:nvSpPr>
        <p:spPr>
          <a:xfrm>
            <a:off x="2990817" y="9596794"/>
            <a:ext cx="11739792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6065"/>
              </a:lnSpc>
            </a:pPr>
            <a:r>
              <a:rPr lang="en-US" sz="2450" spc="499">
                <a:solidFill>
                  <a:srgbClr val="FFFFFF"/>
                </a:solidFill>
                <a:latin typeface="Arial Bold"/>
              </a:rPr>
              <a:t>1ST QUARTER METRIC REPORT | SEPTEMBER 23, 2024</a:t>
            </a:r>
            <a:endParaRPr lang="en-US" sz="2450" spc="499">
              <a:solidFill>
                <a:srgbClr val="FFFFFF"/>
              </a:solidFill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731900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1092</Words>
  <Application>Microsoft Office PowerPoint</Application>
  <PresentationFormat>Custom</PresentationFormat>
  <Paragraphs>357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Aptos</vt:lpstr>
      <vt:lpstr>Arial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March CR Presentation Template</dc:title>
  <dc:creator>Henry, Tori R.</dc:creator>
  <cp:lastModifiedBy>Henry, Tori R.</cp:lastModifiedBy>
  <cp:revision>2</cp:revision>
  <dcterms:created xsi:type="dcterms:W3CDTF">2006-08-16T00:00:00Z</dcterms:created>
  <dcterms:modified xsi:type="dcterms:W3CDTF">2024-09-21T20:10:14Z</dcterms:modified>
  <dc:identifier>DAGA5haQECM</dc:identifier>
</cp:coreProperties>
</file>