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89" r:id="rId2"/>
    <p:sldId id="467" r:id="rId3"/>
    <p:sldId id="493" r:id="rId4"/>
    <p:sldId id="492" r:id="rId5"/>
    <p:sldId id="436" r:id="rId6"/>
    <p:sldId id="298" r:id="rId7"/>
    <p:sldId id="299" r:id="rId8"/>
    <p:sldId id="488" r:id="rId9"/>
    <p:sldId id="485" r:id="rId10"/>
    <p:sldId id="487" r:id="rId11"/>
    <p:sldId id="491" r:id="rId12"/>
  </p:sldIdLst>
  <p:sldSz cx="9144000" cy="6858000" type="screen4x3"/>
  <p:notesSz cx="697388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9B2"/>
    <a:srgbClr val="7097D9"/>
    <a:srgbClr val="0000FF"/>
    <a:srgbClr val="025298"/>
    <a:srgbClr val="002F58"/>
    <a:srgbClr val="ACE3FF"/>
    <a:srgbClr val="9AE1F7"/>
    <a:srgbClr val="F08221"/>
    <a:srgbClr val="FFD324"/>
    <a:srgbClr val="FFC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5291" autoAdjust="0"/>
  </p:normalViewPr>
  <p:slideViewPr>
    <p:cSldViewPr snapToGrid="0" snapToObjects="1">
      <p:cViewPr varScale="1">
        <p:scale>
          <a:sx n="107" d="100"/>
          <a:sy n="107" d="100"/>
        </p:scale>
        <p:origin x="8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528" y="72"/>
      </p:cViewPr>
      <p:guideLst>
        <p:guide orient="horz" pos="2909"/>
        <p:guide pos="219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desai\Desktop\CAFR%20FY2018%20CAFR%20Presentation%20-%20PAFR%20FY18%2001-14-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desai\Desktop\CAFR%20FY2018%20CAFR%20Presentation%20-%20PAFR%20FY18%2001-14-19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desai\Desktop\CAFR%20PPP\CAFR%20PPP%20Procesu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hpdesai\Desktop\CAFR%20FY2018%20CAFR%20Presentation%20-%20PAFR%20FY18%2001-14-19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05555555555599"/>
          <c:y val="0.141203703703704"/>
          <c:w val="0.46388888888889002"/>
          <c:h val="0.77314814814815003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Pension!$A$70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869B2"/>
            </a:solidFill>
          </c:spPr>
          <c:invertIfNegative val="0"/>
          <c:cat>
            <c:strRef>
              <c:f>Pension!$B$69:$D$69</c:f>
              <c:strCache>
                <c:ptCount val="3"/>
                <c:pt idx="0">
                  <c:v>General Employees</c:v>
                </c:pt>
                <c:pt idx="1">
                  <c:v>Firefighters</c:v>
                </c:pt>
                <c:pt idx="2">
                  <c:v>Police Officers</c:v>
                </c:pt>
              </c:strCache>
            </c:strRef>
          </c:cat>
          <c:val>
            <c:numRef>
              <c:f>Pension!$B$70:$D$70</c:f>
              <c:numCache>
                <c:formatCode>_(* #,##0_);_(* \(#,##0\);_(* "-"??_);_(@_)</c:formatCode>
                <c:ptCount val="3"/>
                <c:pt idx="0">
                  <c:v>54235</c:v>
                </c:pt>
                <c:pt idx="1">
                  <c:v>16454</c:v>
                </c:pt>
                <c:pt idx="2">
                  <c:v>25440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5-4F42-B514-4574396AE398}"/>
            </c:ext>
          </c:extLst>
        </c:ser>
        <c:ser>
          <c:idx val="1"/>
          <c:order val="1"/>
          <c:tx>
            <c:strRef>
              <c:f>Pension!$A$71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Pension!$B$69:$D$69</c:f>
              <c:strCache>
                <c:ptCount val="3"/>
                <c:pt idx="0">
                  <c:v>General Employees</c:v>
                </c:pt>
                <c:pt idx="1">
                  <c:v>Firefighters</c:v>
                </c:pt>
                <c:pt idx="2">
                  <c:v>Police Officers</c:v>
                </c:pt>
              </c:strCache>
            </c:strRef>
          </c:cat>
          <c:val>
            <c:numRef>
              <c:f>Pension!$B$71:$D$71</c:f>
              <c:numCache>
                <c:formatCode>_(* #,##0_);_(* \(#,##0\);_(* "-"??_);_(@_)</c:formatCode>
                <c:ptCount val="3"/>
                <c:pt idx="0">
                  <c:v>53818</c:v>
                </c:pt>
                <c:pt idx="1">
                  <c:v>17901</c:v>
                </c:pt>
                <c:pt idx="2">
                  <c:v>27493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5-4F42-B514-4574396AE398}"/>
            </c:ext>
          </c:extLst>
        </c:ser>
        <c:ser>
          <c:idx val="2"/>
          <c:order val="2"/>
          <c:tx>
            <c:strRef>
              <c:f>Pension!$A$72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Pension!$B$69:$D$69</c:f>
              <c:strCache>
                <c:ptCount val="3"/>
                <c:pt idx="0">
                  <c:v>General Employees</c:v>
                </c:pt>
                <c:pt idx="1">
                  <c:v>Firefighters</c:v>
                </c:pt>
                <c:pt idx="2">
                  <c:v>Police Officers</c:v>
                </c:pt>
              </c:strCache>
            </c:strRef>
          </c:cat>
          <c:val>
            <c:numRef>
              <c:f>Pension!$B$72:$D$72</c:f>
              <c:numCache>
                <c:formatCode>_(* #,##0_);_(* \(#,##0\);_(* "-"??_);_(@_)</c:formatCode>
                <c:ptCount val="3"/>
                <c:pt idx="0">
                  <c:v>51903</c:v>
                </c:pt>
                <c:pt idx="1">
                  <c:v>21882</c:v>
                </c:pt>
                <c:pt idx="2">
                  <c:v>34176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5-4F42-B514-4574396AE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979136"/>
        <c:axId val="66097240"/>
        <c:axId val="0"/>
      </c:bar3DChart>
      <c:catAx>
        <c:axId val="5797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6097240"/>
        <c:crosses val="autoZero"/>
        <c:auto val="1"/>
        <c:lblAlgn val="ctr"/>
        <c:lblOffset val="100"/>
        <c:noMultiLvlLbl val="0"/>
      </c:catAx>
      <c:valAx>
        <c:axId val="660972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$ Thousands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 algn="ctr" rtl="0">
              <a:defRPr lang="en-US"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79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732693536494082"/>
          <c:y val="0.85225220786222133"/>
          <c:w val="0.39954561641147657"/>
          <c:h val="0.1109380117501456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'[Chart in Microsoft PowerPoint]Pension'!$A$22</c:f>
              <c:strCache>
                <c:ptCount val="1"/>
                <c:pt idx="0">
                  <c:v>Total Pension Liability</c:v>
                </c:pt>
              </c:strCache>
            </c:strRef>
          </c:tx>
          <c:spPr>
            <a:solidFill>
              <a:srgbClr val="3869B2"/>
            </a:solidFill>
          </c:spPr>
          <c:invertIfNegative val="0"/>
          <c:cat>
            <c:strRef>
              <c:f>'[Chart in Microsoft PowerPoint]Pension'!$B$21:$D$21</c:f>
              <c:strCache>
                <c:ptCount val="3"/>
                <c:pt idx="0">
                  <c:v>General Employees</c:v>
                </c:pt>
                <c:pt idx="1">
                  <c:v>Firefighters</c:v>
                </c:pt>
                <c:pt idx="2">
                  <c:v>Police Officers</c:v>
                </c:pt>
              </c:strCache>
            </c:strRef>
          </c:cat>
          <c:val>
            <c:numRef>
              <c:f>'[Chart in Microsoft PowerPoint]Pension'!$B$22:$D$22</c:f>
              <c:numCache>
                <c:formatCode>_(* #,##0_);_(* \(#,##0\);_(* "-"??_);_(@_)</c:formatCode>
                <c:ptCount val="3"/>
                <c:pt idx="0">
                  <c:v>1942</c:v>
                </c:pt>
                <c:pt idx="1">
                  <c:v>897</c:v>
                </c:pt>
                <c:pt idx="2">
                  <c:v>1394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7-4488-A2AF-FD5F1AEB87A0}"/>
            </c:ext>
          </c:extLst>
        </c:ser>
        <c:ser>
          <c:idx val="1"/>
          <c:order val="1"/>
          <c:tx>
            <c:strRef>
              <c:f>'[Chart in Microsoft PowerPoint]Pension'!$A$23</c:f>
              <c:strCache>
                <c:ptCount val="1"/>
                <c:pt idx="0">
                  <c:v>Fund Net Position </c:v>
                </c:pt>
              </c:strCache>
            </c:strRef>
          </c:tx>
          <c:invertIfNegative val="0"/>
          <c:cat>
            <c:strRef>
              <c:f>'[Chart in Microsoft PowerPoint]Pension'!$B$21:$D$21</c:f>
              <c:strCache>
                <c:ptCount val="3"/>
                <c:pt idx="0">
                  <c:v>General Employees</c:v>
                </c:pt>
                <c:pt idx="1">
                  <c:v>Firefighters</c:v>
                </c:pt>
                <c:pt idx="2">
                  <c:v>Police Officers</c:v>
                </c:pt>
              </c:strCache>
            </c:strRef>
          </c:cat>
          <c:val>
            <c:numRef>
              <c:f>'[Chart in Microsoft PowerPoint]Pension'!$B$23:$D$23</c:f>
              <c:numCache>
                <c:formatCode>_(* #,##0_);_(* \(#,##0\);_(* "-"??_);_(@_)</c:formatCode>
                <c:ptCount val="3"/>
                <c:pt idx="0">
                  <c:v>1229</c:v>
                </c:pt>
                <c:pt idx="1">
                  <c:v>670</c:v>
                </c:pt>
                <c:pt idx="2">
                  <c:v>1052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7-4488-A2AF-FD5F1AEB87A0}"/>
            </c:ext>
          </c:extLst>
        </c:ser>
        <c:ser>
          <c:idx val="2"/>
          <c:order val="2"/>
          <c:tx>
            <c:strRef>
              <c:f>'[Chart in Microsoft PowerPoint]Pension'!$A$24</c:f>
              <c:strCache>
                <c:ptCount val="1"/>
                <c:pt idx="0">
                  <c:v>Net Pension Liability</c:v>
                </c:pt>
              </c:strCache>
            </c:strRef>
          </c:tx>
          <c:invertIfNegative val="0"/>
          <c:cat>
            <c:strRef>
              <c:f>'[Chart in Microsoft PowerPoint]Pension'!$B$21:$D$21</c:f>
              <c:strCache>
                <c:ptCount val="3"/>
                <c:pt idx="0">
                  <c:v>General Employees</c:v>
                </c:pt>
                <c:pt idx="1">
                  <c:v>Firefighters</c:v>
                </c:pt>
                <c:pt idx="2">
                  <c:v>Police Officers</c:v>
                </c:pt>
              </c:strCache>
            </c:strRef>
          </c:cat>
          <c:val>
            <c:numRef>
              <c:f>'[Chart in Microsoft PowerPoint]Pension'!$B$24:$D$24</c:f>
              <c:numCache>
                <c:formatCode>_(* #,##0_);_(* \(#,##0\);_(* "-"??_);_(@_)</c:formatCode>
                <c:ptCount val="3"/>
                <c:pt idx="0">
                  <c:v>712</c:v>
                </c:pt>
                <c:pt idx="1">
                  <c:v>228</c:v>
                </c:pt>
                <c:pt idx="2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17-4488-A2AF-FD5F1AEB8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098024"/>
        <c:axId val="66098416"/>
        <c:axId val="0"/>
      </c:bar3DChart>
      <c:catAx>
        <c:axId val="66098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66098416"/>
        <c:crosses val="autoZero"/>
        <c:auto val="1"/>
        <c:lblAlgn val="ctr"/>
        <c:lblOffset val="100"/>
        <c:noMultiLvlLbl val="0"/>
      </c:catAx>
      <c:valAx>
        <c:axId val="660984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660980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 i="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576021102868087"/>
          <c:y val="0.21919760718072803"/>
          <c:w val="0.40934347411119065"/>
          <c:h val="0.67205645003329806"/>
        </c:manualLayout>
      </c:layout>
      <c:doughnutChart>
        <c:varyColors val="1"/>
        <c:ser>
          <c:idx val="0"/>
          <c:order val="0"/>
          <c:dPt>
            <c:idx val="1"/>
            <c:bubble3D val="0"/>
            <c:explosion val="1"/>
            <c:extLst>
              <c:ext xmlns:c16="http://schemas.microsoft.com/office/drawing/2014/chart" uri="{C3380CC4-5D6E-409C-BE32-E72D297353CC}">
                <c16:uniqueId val="{00000001-C709-4DE1-B13B-9B0CE322A3F9}"/>
              </c:ext>
            </c:extLst>
          </c:dPt>
          <c:val>
            <c:numRef>
              <c:f>'Slide 4'!$E$4:$E$9</c:f>
              <c:numCache>
                <c:formatCode>0.00%</c:formatCode>
                <c:ptCount val="6"/>
                <c:pt idx="0">
                  <c:v>0.39695264450451351</c:v>
                </c:pt>
                <c:pt idx="1">
                  <c:v>0.25332697774195823</c:v>
                </c:pt>
                <c:pt idx="2">
                  <c:v>0.30640646780480885</c:v>
                </c:pt>
                <c:pt idx="3">
                  <c:v>2.1526197795196218E-2</c:v>
                </c:pt>
                <c:pt idx="4">
                  <c:v>0</c:v>
                </c:pt>
                <c:pt idx="5">
                  <c:v>2.1787712153523191E-2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E-401C-A3C5-F3EA59DF0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373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Total</a:t>
            </a:r>
            <a:r>
              <a:rPr lang="en-US" b="1" baseline="0" dirty="0"/>
              <a:t> Revenues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accent6">
            <a:lumMod val="60000"/>
            <a:lumOff val="4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6">
            <a:lumMod val="60000"/>
            <a:lumOff val="4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6-414F-ADAB-36C6501212F9}"/>
            </c:ext>
          </c:extLst>
        </c:ser>
        <c:ser>
          <c:idx val="1"/>
          <c:order val="1"/>
          <c:spPr>
            <a:solidFill>
              <a:srgbClr val="3869B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643750012686438E-3"/>
                  <c:y val="-0.3101747073285898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</a:t>
                    </a:r>
                    <a:fld id="{333363D0-3D8C-44B0-8594-4AC2B38AAF61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0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850"/>
                        <a:gd name="adj2" fmla="val 38197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06-414F-ADAB-36C6501212F9}"/>
                </c:ext>
              </c:extLst>
            </c:dLbl>
            <c:dLbl>
              <c:idx val="1"/>
              <c:layout>
                <c:manualLayout>
                  <c:x val="5.7287500025373405E-3"/>
                  <c:y val="-0.3101747073285898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</a:t>
                    </a:r>
                    <a:fld id="{CFA0E2E0-3F61-4FA7-8FBB-5C6C7B176E28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0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987"/>
                        <a:gd name="adj2" fmla="val 50753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806-414F-ADAB-36C6501212F9}"/>
                </c:ext>
              </c:extLst>
            </c:dLbl>
            <c:dLbl>
              <c:idx val="2"/>
              <c:layout>
                <c:manualLayout>
                  <c:x val="1.1457500005074681E-2"/>
                  <c:y val="-0.3319413534569118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</a:t>
                    </a:r>
                    <a:fld id="{54649211-BE2B-4C86-B656-447757D5C384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0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9395"/>
                        <a:gd name="adj2" fmla="val 55638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06-414F-ADAB-36C6501212F9}"/>
                </c:ext>
              </c:extLst>
            </c:dLbl>
            <c:dLbl>
              <c:idx val="3"/>
              <c:layout>
                <c:manualLayout>
                  <c:x val="1.7186250007612019E-2"/>
                  <c:y val="-0.3537079995852339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</a:t>
                    </a:r>
                    <a:fld id="{8D2282AD-7481-4ECC-99CF-FE92DA662B3F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0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4356"/>
                        <a:gd name="adj2" fmla="val 35405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806-414F-ADAB-36C6501212F9}"/>
                </c:ext>
              </c:extLst>
            </c:dLbl>
            <c:dLbl>
              <c:idx val="4"/>
              <c:layout>
                <c:manualLayout>
                  <c:x val="1.4321875006343245E-2"/>
                  <c:y val="-0.342824676521073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t" anchorCtr="0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$</a:t>
                    </a:r>
                    <a:fld id="{4F4A108B-BEDB-487D-9B98-F74D0A9004D3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 dirty="0"/>
                  </a:p>
                </c:rich>
              </c:tx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t" anchorCtr="0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0979"/>
                        <a:gd name="adj2" fmla="val 51799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806-414F-ADAB-36C6501212F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Sheet1!$A$1:$A$5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Sheet1!$B$1:$B$5</c:f>
              <c:numCache>
                <c:formatCode>_(* #,##0_);_(* \(#,##0\);_(* "-"??_);_(@_)</c:formatCode>
                <c:ptCount val="5"/>
                <c:pt idx="0">
                  <c:v>532639</c:v>
                </c:pt>
                <c:pt idx="1">
                  <c:v>552543</c:v>
                </c:pt>
                <c:pt idx="2">
                  <c:v>567901</c:v>
                </c:pt>
                <c:pt idx="3">
                  <c:v>610933</c:v>
                </c:pt>
                <c:pt idx="4">
                  <c:v>627887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06-414F-ADAB-36C650121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965824"/>
        <c:axId val="5588440"/>
        <c:axId val="0"/>
      </c:bar3DChart>
      <c:dateAx>
        <c:axId val="6096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440"/>
        <c:crosses val="autoZero"/>
        <c:auto val="0"/>
        <c:lblOffset val="100"/>
        <c:baseTimeUnit val="days"/>
      </c:dateAx>
      <c:valAx>
        <c:axId val="5588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65824"/>
        <c:crosses val="autoZero"/>
        <c:crossBetween val="between"/>
        <c:majorUnit val="2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79F-482F-BEEA-087C25D114A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79F-482F-BEEA-087C25D114A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579F-482F-BEEA-087C25D114A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579F-482F-BEEA-087C25D114A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579F-482F-BEEA-087C25D114AD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579F-482F-BEEA-087C25D114AD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579F-482F-BEEA-087C25D114AD}"/>
              </c:ext>
            </c:extLst>
          </c:dPt>
          <c:dLbls>
            <c:dLbl>
              <c:idx val="5"/>
              <c:layout>
                <c:manualLayout>
                  <c:x val="0.1284544242436701"/>
                  <c:y val="-3.695723478403298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Parks &amp;</a:t>
                    </a:r>
                  </a:p>
                  <a:p>
                    <a:r>
                      <a:rPr lang="en-US" baseline="0" dirty="0"/>
                      <a:t>Recreation
</a:t>
                    </a:r>
                    <a:fld id="{9437FF7A-C1B8-4858-8C13-F78C751B6EBF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066746186724"/>
                      <c:h val="0.264112446440070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9F-482F-BEEA-087C25D114A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'Slide 8- YC'!$B$45:$B$51</c:f>
              <c:strCache>
                <c:ptCount val="7"/>
                <c:pt idx="0">
                  <c:v>General government </c:v>
                </c:pt>
                <c:pt idx="1">
                  <c:v>Police</c:v>
                </c:pt>
                <c:pt idx="2">
                  <c:v>Fire</c:v>
                </c:pt>
                <c:pt idx="3">
                  <c:v>Corrections</c:v>
                </c:pt>
                <c:pt idx="4">
                  <c:v>Public Works</c:v>
                </c:pt>
                <c:pt idx="5">
                  <c:v>Parks, Recreation and Cultural Affairs</c:v>
                </c:pt>
                <c:pt idx="6">
                  <c:v>Debt Service</c:v>
                </c:pt>
              </c:strCache>
            </c:strRef>
          </c:cat>
          <c:val>
            <c:numRef>
              <c:f>'Slide 8- YC'!$I$45:$I$51</c:f>
              <c:numCache>
                <c:formatCode>_(* #,##0_);_(* \(#,##0\);_(* "-"??_);_(@_)</c:formatCode>
                <c:ptCount val="7"/>
                <c:pt idx="0" formatCode="_(&quot;$&quot;* #,##0_);_(&quot;$&quot;* \(#,##0\);_(&quot;$&quot;* &quot;-&quot;??_);_(@_)">
                  <c:v>119177</c:v>
                </c:pt>
                <c:pt idx="1">
                  <c:v>170058</c:v>
                </c:pt>
                <c:pt idx="2">
                  <c:v>78989</c:v>
                </c:pt>
                <c:pt idx="3">
                  <c:v>30140</c:v>
                </c:pt>
                <c:pt idx="4">
                  <c:v>36787</c:v>
                </c:pt>
                <c:pt idx="5">
                  <c:v>29050</c:v>
                </c:pt>
                <c:pt idx="6">
                  <c:v>22888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9F-482F-BEEA-087C25D11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8DA-4281-9A48-9D8B28A34EA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8DA-4281-9A48-9D8B28A34EA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8DA-4281-9A48-9D8B28A34EA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8DA-4281-9A48-9D8B28A34EA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8DA-4281-9A48-9D8B28A34EA5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8DA-4281-9A48-9D8B28A34EA5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8DA-4281-9A48-9D8B28A34EA5}"/>
              </c:ext>
            </c:extLst>
          </c:dPt>
          <c:dLbls>
            <c:dLbl>
              <c:idx val="4"/>
              <c:layout>
                <c:manualLayout>
                  <c:x val="-4.2214043513098994E-2"/>
                  <c:y val="-9.2825212929164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DA-4281-9A48-9D8B28A34EA5}"/>
                </c:ext>
              </c:extLst>
            </c:dLbl>
            <c:dLbl>
              <c:idx val="5"/>
              <c:layout>
                <c:manualLayout>
                  <c:x val="0.1197255659261240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Parks</a:t>
                    </a:r>
                    <a:r>
                      <a:rPr lang="en-US" baseline="0" dirty="0"/>
                      <a:t> &amp;</a:t>
                    </a:r>
                  </a:p>
                  <a:p>
                    <a:r>
                      <a:rPr lang="en-US" baseline="0" dirty="0"/>
                      <a:t>Recreation
</a:t>
                    </a:r>
                    <a:fld id="{6E26BF89-766D-4DA0-8B16-C1C2048135FD}" type="PERCENTAGE">
                      <a:rPr lang="en-US" baseline="0" smtClean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20214773363324"/>
                      <c:h val="0.240886808090426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DA-4281-9A48-9D8B28A34EA5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'Slide 8- YC (2)'!$B$45:$B$51</c:f>
              <c:strCache>
                <c:ptCount val="7"/>
                <c:pt idx="0">
                  <c:v>General government </c:v>
                </c:pt>
                <c:pt idx="1">
                  <c:v>Police</c:v>
                </c:pt>
                <c:pt idx="2">
                  <c:v>Fire</c:v>
                </c:pt>
                <c:pt idx="3">
                  <c:v>Corrections</c:v>
                </c:pt>
                <c:pt idx="4">
                  <c:v>Public Works</c:v>
                </c:pt>
                <c:pt idx="5">
                  <c:v>Parks, Recreation and Cultural Affairs</c:v>
                </c:pt>
                <c:pt idx="6">
                  <c:v>Debt Service</c:v>
                </c:pt>
              </c:strCache>
            </c:strRef>
          </c:cat>
          <c:val>
            <c:numRef>
              <c:f>'Slide 8- YC (2)'!$I$45:$I$51</c:f>
              <c:numCache>
                <c:formatCode>_(* #,##0_);_(* \(#,##0\);_(* "-"??_);_(@_)</c:formatCode>
                <c:ptCount val="7"/>
                <c:pt idx="0" formatCode="_(&quot;$&quot;* #,##0_);_(&quot;$&quot;* \(#,##0\);_(&quot;$&quot;* &quot;-&quot;??_);_(@_)">
                  <c:v>194841</c:v>
                </c:pt>
                <c:pt idx="1">
                  <c:v>197856</c:v>
                </c:pt>
                <c:pt idx="2">
                  <c:v>86936</c:v>
                </c:pt>
                <c:pt idx="3">
                  <c:v>35096</c:v>
                </c:pt>
                <c:pt idx="4">
                  <c:v>51064</c:v>
                </c:pt>
                <c:pt idx="5">
                  <c:v>38549</c:v>
                </c:pt>
                <c:pt idx="6">
                  <c:v>11168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DA-4281-9A48-9D8B28A34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88632233143517E-2"/>
          <c:y val="1.8070229803848564E-2"/>
          <c:w val="0.83997013830995904"/>
          <c:h val="0.79474929522698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9'!$D$3</c:f>
              <c:strCache>
                <c:ptCount val="1"/>
                <c:pt idx="0">
                  <c:v>Fund Balance</c:v>
                </c:pt>
              </c:strCache>
            </c:strRef>
          </c:tx>
          <c:spPr>
            <a:solidFill>
              <a:srgbClr val="3869B2"/>
            </a:solidFill>
            <a:ln>
              <a:noFill/>
            </a:ln>
            <a:effectLst/>
          </c:spPr>
          <c:invertIfNegative val="0"/>
          <c:cat>
            <c:strRef>
              <c:f>'Slide 9'!$F$2:$M$2</c:f>
              <c:strCache>
                <c:ptCount val="8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  <c:pt idx="7">
                  <c:v>FY18</c:v>
                </c:pt>
              </c:strCache>
            </c:strRef>
          </c:cat>
          <c:val>
            <c:numRef>
              <c:f>'Slide 9'!$F$3:$M$3</c:f>
              <c:numCache>
                <c:formatCode>"$"#,##0.0</c:formatCode>
                <c:ptCount val="8"/>
                <c:pt idx="0">
                  <c:v>94.4</c:v>
                </c:pt>
                <c:pt idx="1">
                  <c:v>126.7</c:v>
                </c:pt>
                <c:pt idx="2">
                  <c:v>138.19999999999999</c:v>
                </c:pt>
                <c:pt idx="3">
                  <c:v>142</c:v>
                </c:pt>
                <c:pt idx="4">
                  <c:v>151</c:v>
                </c:pt>
                <c:pt idx="5">
                  <c:v>153.1</c:v>
                </c:pt>
                <c:pt idx="6">
                  <c:v>200</c:v>
                </c:pt>
                <c:pt idx="7">
                  <c:v>178.9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5-4826-89B0-5CF653A23599}"/>
            </c:ext>
          </c:extLst>
        </c:ser>
        <c:ser>
          <c:idx val="1"/>
          <c:order val="1"/>
          <c:tx>
            <c:strRef>
              <c:f>'Slide 9'!$D$4</c:f>
              <c:strCache>
                <c:ptCount val="1"/>
                <c:pt idx="0">
                  <c:v>Deficit Funds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'Slide 9'!$F$2:$M$2</c:f>
              <c:strCache>
                <c:ptCount val="8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  <c:pt idx="7">
                  <c:v>FY18</c:v>
                </c:pt>
              </c:strCache>
            </c:strRef>
          </c:cat>
          <c:val>
            <c:numRef>
              <c:f>'Slide 9'!$F$4:$M$4</c:f>
              <c:numCache>
                <c:formatCode>"$"#,##0.0</c:formatCode>
                <c:ptCount val="8"/>
                <c:pt idx="0">
                  <c:v>98.6</c:v>
                </c:pt>
                <c:pt idx="1">
                  <c:v>87.5</c:v>
                </c:pt>
                <c:pt idx="2">
                  <c:v>78.099999999999994</c:v>
                </c:pt>
                <c:pt idx="3">
                  <c:v>77.3</c:v>
                </c:pt>
                <c:pt idx="4">
                  <c:v>58.1</c:v>
                </c:pt>
                <c:pt idx="5">
                  <c:v>64.424999999999997</c:v>
                </c:pt>
                <c:pt idx="6">
                  <c:v>42.1</c:v>
                </c:pt>
                <c:pt idx="7">
                  <c:v>41.8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75-4826-89B0-5CF653A23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569760"/>
        <c:axId val="65914616"/>
      </c:barChart>
      <c:lineChart>
        <c:grouping val="standard"/>
        <c:varyColors val="0"/>
        <c:ser>
          <c:idx val="2"/>
          <c:order val="2"/>
          <c:tx>
            <c:strRef>
              <c:f>'Slide 9'!$D$5</c:f>
              <c:strCache>
                <c:ptCount val="1"/>
                <c:pt idx="0">
                  <c:v>Cumulative Surplus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'Slide 9'!$F$2:$M$2</c:f>
              <c:strCache>
                <c:ptCount val="8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  <c:pt idx="7">
                  <c:v>FY18</c:v>
                </c:pt>
              </c:strCache>
            </c:strRef>
          </c:cat>
          <c:val>
            <c:numRef>
              <c:f>'Slide 9'!$F$5:$M$5</c:f>
              <c:numCache>
                <c:formatCode>"$"#,##0.0</c:formatCode>
                <c:ptCount val="8"/>
                <c:pt idx="0">
                  <c:v>116</c:v>
                </c:pt>
                <c:pt idx="1">
                  <c:v>156</c:v>
                </c:pt>
                <c:pt idx="2">
                  <c:v>182.6</c:v>
                </c:pt>
                <c:pt idx="3">
                  <c:v>193.4</c:v>
                </c:pt>
                <c:pt idx="4">
                  <c:v>224.4</c:v>
                </c:pt>
                <c:pt idx="5">
                  <c:v>230.1</c:v>
                </c:pt>
                <c:pt idx="6">
                  <c:v>277</c:v>
                </c:pt>
                <c:pt idx="7">
                  <c:v>255.9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75-4826-89B0-5CF653A23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69024"/>
        <c:axId val="62268632"/>
      </c:lineChart>
      <c:catAx>
        <c:axId val="6556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14616"/>
        <c:crosses val="autoZero"/>
        <c:auto val="1"/>
        <c:lblAlgn val="ctr"/>
        <c:lblOffset val="100"/>
        <c:noMultiLvlLbl val="0"/>
      </c:catAx>
      <c:valAx>
        <c:axId val="65914616"/>
        <c:scaling>
          <c:orientation val="minMax"/>
          <c:max val="300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69760"/>
        <c:crosses val="autoZero"/>
        <c:crossBetween val="between"/>
        <c:majorUnit val="50"/>
      </c:valAx>
      <c:valAx>
        <c:axId val="62268632"/>
        <c:scaling>
          <c:orientation val="minMax"/>
        </c:scaling>
        <c:delete val="1"/>
        <c:axPos val="r"/>
        <c:numFmt formatCode="&quot;$&quot;#,##0.0" sourceLinked="1"/>
        <c:majorTickMark val="out"/>
        <c:minorTickMark val="none"/>
        <c:tickLblPos val="nextTo"/>
        <c:crossAx val="62269024"/>
        <c:crosses val="max"/>
        <c:crossBetween val="between"/>
      </c:valAx>
      <c:catAx>
        <c:axId val="62269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26863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4605126973508"/>
          <c:y val="3.2568776125206582E-2"/>
          <c:w val="0.86530636256674809"/>
          <c:h val="0.786532153620837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'Slide 10 - YC'!$B$1</c:f>
              <c:strCache>
                <c:ptCount val="1"/>
                <c:pt idx="0">
                  <c:v>Unrestricted</c:v>
                </c:pt>
              </c:strCache>
            </c:strRef>
          </c:tx>
          <c:spPr>
            <a:solidFill>
              <a:srgbClr val="3869B2"/>
            </a:solidFill>
            <a:ln>
              <a:noFill/>
            </a:ln>
            <a:effectLst/>
          </c:spPr>
          <c:invertIfNegative val="0"/>
          <c:cat>
            <c:strRef>
              <c:f>'Slide 10 - YC'!$A$2:$A$11</c:f>
              <c:strCache>
                <c:ptCount val="9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</c:strCache>
            </c:strRef>
          </c:cat>
          <c:val>
            <c:numRef>
              <c:f>'Slide 10 - YC'!$B$2:$B$11</c:f>
              <c:numCache>
                <c:formatCode>_(* #,##0.00_);_(* \(#,##0.00\);_(* "-"??_);_(@_)</c:formatCode>
                <c:ptCount val="9"/>
                <c:pt idx="0">
                  <c:v>34.392000000000003</c:v>
                </c:pt>
                <c:pt idx="1">
                  <c:v>80.128170000000054</c:v>
                </c:pt>
                <c:pt idx="2">
                  <c:v>107.11181207</c:v>
                </c:pt>
                <c:pt idx="3">
                  <c:v>119</c:v>
                </c:pt>
                <c:pt idx="4">
                  <c:v>130.88999999999999</c:v>
                </c:pt>
                <c:pt idx="5">
                  <c:v>149.06800000000001</c:v>
                </c:pt>
                <c:pt idx="6">
                  <c:v>137.423</c:v>
                </c:pt>
                <c:pt idx="7">
                  <c:v>146.9</c:v>
                </c:pt>
                <c:pt idx="8">
                  <c:v>142.69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1-462E-B672-681E235D5D4A}"/>
            </c:ext>
          </c:extLst>
        </c:ser>
        <c:ser>
          <c:idx val="1"/>
          <c:order val="1"/>
          <c:tx>
            <c:strRef>
              <c:f>'Slide 10 - YC'!$C$1</c:f>
              <c:strCache>
                <c:ptCount val="1"/>
                <c:pt idx="0">
                  <c:v>Restricted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'Slide 10 - YC'!$A$2:$A$11</c:f>
              <c:strCache>
                <c:ptCount val="9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</c:strCache>
            </c:strRef>
          </c:cat>
          <c:val>
            <c:numRef>
              <c:f>'Slide 10 - YC'!$C$2:$C$11</c:f>
              <c:numCache>
                <c:formatCode>_(* #,##0.00_);_(* \(#,##0.00\);_(* "-"??_);_(@_)</c:formatCode>
                <c:ptCount val="9"/>
                <c:pt idx="0">
                  <c:v>38.041000000000004</c:v>
                </c:pt>
                <c:pt idx="1">
                  <c:v>14.22182999999994</c:v>
                </c:pt>
                <c:pt idx="2">
                  <c:v>19.588187930000004</c:v>
                </c:pt>
                <c:pt idx="3">
                  <c:v>19.170000000000002</c:v>
                </c:pt>
                <c:pt idx="4">
                  <c:v>11.1</c:v>
                </c:pt>
                <c:pt idx="5">
                  <c:v>1.946</c:v>
                </c:pt>
                <c:pt idx="6">
                  <c:v>15.726000000000001</c:v>
                </c:pt>
                <c:pt idx="7">
                  <c:v>53.1</c:v>
                </c:pt>
                <c:pt idx="8">
                  <c:v>36.19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1-462E-B672-681E235D5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7976392"/>
        <c:axId val="57976784"/>
      </c:barChart>
      <c:catAx>
        <c:axId val="57976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76784"/>
        <c:crosses val="autoZero"/>
        <c:auto val="1"/>
        <c:lblAlgn val="ctr"/>
        <c:lblOffset val="100"/>
        <c:noMultiLvlLbl val="0"/>
      </c:catAx>
      <c:valAx>
        <c:axId val="5797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76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533720222150499"/>
          <c:y val="0.91312805868239866"/>
          <c:w val="0.50645632973211263"/>
          <c:h val="6.3706608745283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 b="1" i="0" baseline="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20245915069864823"/>
          <c:y val="6.2361232623699824E-2"/>
          <c:w val="0.75129807473487775"/>
          <c:h val="0.628166132011276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Pension!$A$54</c:f>
              <c:strCache>
                <c:ptCount val="1"/>
                <c:pt idx="0">
                  <c:v>General Government</c:v>
                </c:pt>
              </c:strCache>
            </c:strRef>
          </c:tx>
          <c:spPr>
            <a:solidFill>
              <a:srgbClr val="3869B2"/>
            </a:solidFill>
          </c:spPr>
          <c:invertIfNegative val="0"/>
          <c:dLbls>
            <c:dLbl>
              <c:idx val="0"/>
              <c:layout>
                <c:manualLayout>
                  <c:x val="2.728701144700823E-3"/>
                  <c:y val="-1.92477659835393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A1612BD8-098D-413C-9DEE-731F91563565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E3-40D1-9B5E-C24AB32A6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Pension!$B$53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Pension!$B$54</c:f>
              <c:numCache>
                <c:formatCode>_(* #,##0_);_(* \(#,##0\);_(* "-"??_);_(@_)</c:formatCode>
                <c:ptCount val="1"/>
                <c:pt idx="0">
                  <c:v>812476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B-4CD8-A656-E811BC450D9E}"/>
            </c:ext>
          </c:extLst>
        </c:ser>
        <c:ser>
          <c:idx val="1"/>
          <c:order val="1"/>
          <c:tx>
            <c:strRef>
              <c:f>Pension!$A$55</c:f>
              <c:strCache>
                <c:ptCount val="1"/>
                <c:pt idx="0">
                  <c:v>Department of Airport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98040857035602E-2"/>
                  <c:y val="-2.46914484600651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fld id="{1C231955-BA15-488F-823B-91601142904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6B-4CD8-A656-E811BC450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Pension!$B$53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Pension!$B$55</c:f>
              <c:numCache>
                <c:formatCode>_(* #,##0_);_(* \(#,##0\);_(* "-"??_);_(@_)</c:formatCode>
                <c:ptCount val="1"/>
                <c:pt idx="0">
                  <c:v>134790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B-4CD8-A656-E811BC450D9E}"/>
            </c:ext>
          </c:extLst>
        </c:ser>
        <c:ser>
          <c:idx val="3"/>
          <c:order val="3"/>
          <c:tx>
            <c:strRef>
              <c:f>Pension!$A$56</c:f>
              <c:strCache>
                <c:ptCount val="1"/>
                <c:pt idx="0">
                  <c:v>Department of Watershed Management</c:v>
                </c:pt>
              </c:strCache>
            </c:strRef>
          </c:tx>
          <c:invertIfNegative val="0"/>
          <c:cat>
            <c:numRef>
              <c:f>Pension!$B$53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Pension!$B$56</c:f>
              <c:numCache>
                <c:formatCode>_(* #,##0_);_(* \(#,##0\);_(* "-"??_);_(@_)</c:formatCode>
                <c:ptCount val="1"/>
                <c:pt idx="0">
                  <c:v>191402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E3-40D1-9B5E-C24AB32A6447}"/>
            </c:ext>
          </c:extLst>
        </c:ser>
        <c:ser>
          <c:idx val="4"/>
          <c:order val="4"/>
          <c:tx>
            <c:strRef>
              <c:f>Pension!$A$57</c:f>
              <c:strCache>
                <c:ptCount val="1"/>
                <c:pt idx="0">
                  <c:v>Other Non-major Enterprise</c:v>
                </c:pt>
              </c:strCache>
            </c:strRef>
          </c:tx>
          <c:invertIfNegative val="0"/>
          <c:cat>
            <c:numRef>
              <c:f>Pension!$B$53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Pension!$B$57</c:f>
              <c:numCache>
                <c:formatCode>_(* #,##0_);_(* \(#,##0\);_(* "-"??_);_(@_)</c:formatCode>
                <c:ptCount val="1"/>
                <c:pt idx="0">
                  <c:v>69206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E3-40D1-9B5E-C24AB32A6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977960"/>
        <c:axId val="57978352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Pension!$A$55</c15:sqref>
                        </c15:formulaRef>
                      </c:ext>
                    </c:extLst>
                    <c:strCache>
                      <c:ptCount val="1"/>
                      <c:pt idx="0">
                        <c:v>Department of Airport</c:v>
                      </c:pt>
                    </c:strCache>
                  </c:strRef>
                </c:tx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Pension!$B$53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Pension!$B$55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"/>
                      <c:pt idx="0">
                        <c:v>134790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0E3-40D1-9B5E-C24AB32A6447}"/>
                  </c:ext>
                </c:extLst>
              </c15:ser>
            </c15:filteredBarSeries>
          </c:ext>
        </c:extLst>
      </c:bar3DChart>
      <c:catAx>
        <c:axId val="57977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57978352"/>
        <c:crosses val="autoZero"/>
        <c:auto val="1"/>
        <c:lblAlgn val="ctr"/>
        <c:lblOffset val="100"/>
        <c:noMultiLvlLbl val="0"/>
      </c:catAx>
      <c:valAx>
        <c:axId val="579783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$ Thousands 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579779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 i="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0.40833</cdr:x>
      <cdr:y>0.33681</cdr:y>
    </cdr:from>
    <cdr:to>
      <cdr:x>0.60208</cdr:x>
      <cdr:y>0.6875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6900" y="923924"/>
          <a:ext cx="885825" cy="962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0.36353</cdr:x>
      <cdr:y>0.37094</cdr:y>
    </cdr:from>
    <cdr:to>
      <cdr:x>0.63163</cdr:x>
      <cdr:y>0.66157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9582" y="1828800"/>
          <a:ext cx="1518923" cy="1432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000" b="0" dirty="0"/>
            <a:t>Approximately</a:t>
          </a:r>
        </a:p>
        <a:p xmlns:a="http://schemas.openxmlformats.org/drawingml/2006/main">
          <a:pPr algn="ctr"/>
          <a:r>
            <a:rPr lang="en-US" sz="2800" b="1" dirty="0">
              <a:solidFill>
                <a:schemeClr val="accent1">
                  <a:lumMod val="50000"/>
                </a:schemeClr>
              </a:solidFill>
            </a:rPr>
            <a:t> </a:t>
          </a:r>
        </a:p>
        <a:p xmlns:a="http://schemas.openxmlformats.org/drawingml/2006/main">
          <a:pPr algn="ctr"/>
          <a:endParaRPr lang="en-U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0.48253</cdr:y>
    </cdr:from>
    <cdr:to>
      <cdr:x>0.22644</cdr:x>
      <cdr:y>0.73795</cdr:y>
    </cdr:to>
    <cdr:sp macro="" textlink="">
      <cdr:nvSpPr>
        <cdr:cNvPr id="5" name="Rectangular Callout 4"/>
        <cdr:cNvSpPr/>
      </cdr:nvSpPr>
      <cdr:spPr>
        <a:xfrm xmlns:a="http://schemas.openxmlformats.org/drawingml/2006/main">
          <a:off x="0" y="2550564"/>
          <a:ext cx="2050001" cy="1350103"/>
        </a:xfrm>
        <a:prstGeom xmlns:a="http://schemas.openxmlformats.org/drawingml/2006/main" prst="wedgeRectCallout">
          <a:avLst>
            <a:gd name="adj1" fmla="val 94136"/>
            <a:gd name="adj2" fmla="val -25486"/>
          </a:avLst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accent3">
                  <a:lumMod val="75000"/>
                </a:schemeClr>
              </a:solidFill>
            </a:rPr>
            <a:t>31%</a:t>
          </a:r>
          <a:r>
            <a:rPr lang="en-US" sz="1600" b="1" dirty="0">
              <a:solidFill>
                <a:schemeClr val="accent3">
                  <a:lumMod val="75000"/>
                </a:schemeClr>
              </a:solidFill>
            </a:rPr>
            <a:t> </a:t>
          </a:r>
        </a:p>
        <a:p xmlns:a="http://schemas.openxmlformats.org/drawingml/2006/main">
          <a:pPr algn="ctr"/>
          <a:r>
            <a:rPr lang="en-US" b="1" dirty="0">
              <a:solidFill>
                <a:schemeClr val="accent3">
                  <a:lumMod val="75000"/>
                </a:schemeClr>
              </a:solidFill>
            </a:rPr>
            <a:t>Aviation</a:t>
          </a:r>
        </a:p>
        <a:p xmlns:a="http://schemas.openxmlformats.org/drawingml/2006/main">
          <a:pPr algn="ctr"/>
          <a:r>
            <a:rPr lang="en-US" b="1" dirty="0">
              <a:solidFill>
                <a:schemeClr val="accent3">
                  <a:lumMod val="75000"/>
                </a:schemeClr>
              </a:solidFill>
            </a:rPr>
            <a:t>More than 105.2 million passengers traveled through</a:t>
          </a:r>
          <a:r>
            <a:rPr lang="en-US" b="1" baseline="0" dirty="0">
              <a:solidFill>
                <a:schemeClr val="accent3">
                  <a:lumMod val="75000"/>
                </a:schemeClr>
              </a:solidFill>
            </a:rPr>
            <a:t> Hartsfield-Jackson Atlanta International Airport in 2018.</a:t>
          </a:r>
          <a:endParaRPr lang="en-US" b="1" dirty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0.36428</cdr:x>
      <cdr:y>0.45327</cdr:y>
    </cdr:from>
    <cdr:to>
      <cdr:x>0.59364</cdr:x>
      <cdr:y>0.5876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97864" y="2395881"/>
          <a:ext cx="2076450" cy="71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$2.5B</a:t>
          </a:r>
        </a:p>
      </cdr:txBody>
    </cdr:sp>
  </cdr:relSizeAnchor>
  <cdr:relSizeAnchor xmlns:cdr="http://schemas.openxmlformats.org/drawingml/2006/chartDrawing">
    <cdr:from>
      <cdr:x>0.677</cdr:x>
      <cdr:y>0.73976</cdr:y>
    </cdr:from>
    <cdr:to>
      <cdr:x>0.95856</cdr:x>
      <cdr:y>0.96077</cdr:y>
    </cdr:to>
    <cdr:sp macro="" textlink="">
      <cdr:nvSpPr>
        <cdr:cNvPr id="6" name="Rectangular Callout 5"/>
        <cdr:cNvSpPr/>
      </cdr:nvSpPr>
      <cdr:spPr>
        <a:xfrm xmlns:a="http://schemas.openxmlformats.org/drawingml/2006/main">
          <a:off x="6128980" y="3910253"/>
          <a:ext cx="2549013" cy="1168218"/>
        </a:xfrm>
        <a:prstGeom xmlns:a="http://schemas.openxmlformats.org/drawingml/2006/main" prst="wedgeRectCallout">
          <a:avLst>
            <a:gd name="adj1" fmla="val -91361"/>
            <a:gd name="adj2" fmla="val -38615"/>
          </a:avLst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>
            <a:lnSpc>
              <a:spcPts val="1200"/>
            </a:lnSpc>
          </a:pPr>
          <a:r>
            <a:rPr lang="en-US" sz="2000" b="1" dirty="0">
              <a:solidFill>
                <a:schemeClr val="accent2">
                  <a:lumMod val="75000"/>
                </a:schemeClr>
              </a:solidFill>
            </a:rPr>
            <a:t>27%</a:t>
          </a:r>
        </a:p>
        <a:p xmlns:a="http://schemas.openxmlformats.org/drawingml/2006/main">
          <a:pPr algn="ctr"/>
          <a:r>
            <a:rPr lang="en-US" b="1" dirty="0">
              <a:solidFill>
                <a:schemeClr val="accent2">
                  <a:lumMod val="75000"/>
                </a:schemeClr>
              </a:solidFill>
            </a:rPr>
            <a:t>Watershed</a:t>
          </a:r>
        </a:p>
        <a:p xmlns:a="http://schemas.openxmlformats.org/drawingml/2006/main">
          <a:pPr algn="ctr"/>
          <a:r>
            <a:rPr lang="en-US" b="1" baseline="0" dirty="0">
              <a:solidFill>
                <a:schemeClr val="accent2">
                  <a:lumMod val="75000"/>
                </a:schemeClr>
              </a:solidFill>
            </a:rPr>
            <a:t>The City’s average daily consumption of water in 2018 was 96.8 million gallons.</a:t>
          </a:r>
          <a:endParaRPr lang="en-US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0.72745</cdr:x>
      <cdr:y>0.22828</cdr:y>
    </cdr:from>
    <cdr:to>
      <cdr:x>0.97605</cdr:x>
      <cdr:y>0.43358</cdr:y>
    </cdr:to>
    <cdr:sp macro="" textlink="">
      <cdr:nvSpPr>
        <cdr:cNvPr id="7" name="Rectangular Callout 6"/>
        <cdr:cNvSpPr/>
      </cdr:nvSpPr>
      <cdr:spPr>
        <a:xfrm xmlns:a="http://schemas.openxmlformats.org/drawingml/2006/main">
          <a:off x="6430077" y="1206646"/>
          <a:ext cx="2197456" cy="1085178"/>
        </a:xfrm>
        <a:prstGeom xmlns:a="http://schemas.openxmlformats.org/drawingml/2006/main" prst="wedgeRectCallout">
          <a:avLst>
            <a:gd name="adj1" fmla="val -85287"/>
            <a:gd name="adj2" fmla="val 59667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>
            <a:lnSpc>
              <a:spcPts val="1500"/>
            </a:lnSpc>
          </a:pPr>
          <a:endParaRPr lang="en-US" sz="2000" b="1" dirty="0">
            <a:solidFill>
              <a:schemeClr val="tx2">
                <a:lumMod val="75000"/>
              </a:schemeClr>
            </a:solidFill>
          </a:endParaRPr>
        </a:p>
        <a:p xmlns:a="http://schemas.openxmlformats.org/drawingml/2006/main">
          <a:pPr algn="ctr">
            <a:lnSpc>
              <a:spcPts val="1500"/>
            </a:lnSpc>
          </a:pPr>
          <a:r>
            <a:rPr lang="en-US" sz="2000" b="1" dirty="0">
              <a:solidFill>
                <a:schemeClr val="tx2">
                  <a:lumMod val="75000"/>
                </a:schemeClr>
              </a:solidFill>
            </a:rPr>
            <a:t>39%</a:t>
          </a:r>
        </a:p>
        <a:p xmlns:a="http://schemas.openxmlformats.org/drawingml/2006/main">
          <a:pPr algn="ctr">
            <a:lnSpc>
              <a:spcPts val="1200"/>
            </a:lnSpc>
          </a:pPr>
          <a:r>
            <a:rPr lang="en-US" b="1" dirty="0">
              <a:solidFill>
                <a:schemeClr val="tx2">
                  <a:lumMod val="75000"/>
                </a:schemeClr>
              </a:solidFill>
            </a:rPr>
            <a:t>General</a:t>
          </a:r>
          <a:r>
            <a:rPr lang="en-US" b="1" baseline="0" dirty="0">
              <a:solidFill>
                <a:schemeClr val="tx2">
                  <a:lumMod val="75000"/>
                </a:schemeClr>
              </a:solidFill>
            </a:rPr>
            <a:t> Government     </a:t>
          </a:r>
        </a:p>
        <a:p xmlns:a="http://schemas.openxmlformats.org/drawingml/2006/main">
          <a:pPr algn="ctr"/>
          <a:r>
            <a:rPr lang="en-US" b="1" baseline="0" dirty="0">
              <a:solidFill>
                <a:schemeClr val="tx2">
                  <a:lumMod val="75000"/>
                </a:schemeClr>
              </a:solidFill>
            </a:rPr>
            <a:t>2018 gross assessed</a:t>
          </a:r>
          <a:r>
            <a:rPr lang="en-US" b="1" dirty="0">
              <a:solidFill>
                <a:schemeClr val="tx2">
                  <a:lumMod val="75000"/>
                </a:schemeClr>
              </a:solidFill>
            </a:rPr>
            <a:t> property </a:t>
          </a:r>
          <a:r>
            <a:rPr lang="en-US" b="1" baseline="0" dirty="0">
              <a:solidFill>
                <a:schemeClr val="tx2">
                  <a:lumMod val="75000"/>
                </a:schemeClr>
              </a:solidFill>
            </a:rPr>
            <a:t>value was $27 billion.</a:t>
          </a:r>
        </a:p>
        <a:p xmlns:a="http://schemas.openxmlformats.org/drawingml/2006/main">
          <a:pPr algn="l"/>
          <a:endParaRPr lang="en-US" dirty="0"/>
        </a:p>
      </cdr:txBody>
    </cdr:sp>
  </cdr:relSizeAnchor>
  <cdr:relSizeAnchor xmlns:cdr="http://schemas.openxmlformats.org/drawingml/2006/chartDrawing">
    <cdr:from>
      <cdr:x>0.57161</cdr:x>
      <cdr:y>0.05247</cdr:y>
    </cdr:from>
    <cdr:to>
      <cdr:x>0.70311</cdr:x>
      <cdr:y>0.18996</cdr:y>
    </cdr:to>
    <cdr:sp macro="" textlink="">
      <cdr:nvSpPr>
        <cdr:cNvPr id="8" name="Rectangular Callout 7"/>
        <cdr:cNvSpPr/>
      </cdr:nvSpPr>
      <cdr:spPr>
        <a:xfrm xmlns:a="http://schemas.openxmlformats.org/drawingml/2006/main">
          <a:off x="5174867" y="277342"/>
          <a:ext cx="1190493" cy="726746"/>
        </a:xfrm>
        <a:prstGeom xmlns:a="http://schemas.openxmlformats.org/drawingml/2006/main" prst="wedgeRectCallout">
          <a:avLst>
            <a:gd name="adj1" fmla="val -129056"/>
            <a:gd name="adj2" fmla="val 91906"/>
          </a:avLst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accent6">
                  <a:lumMod val="75000"/>
                </a:schemeClr>
              </a:solidFill>
            </a:rPr>
            <a:t>1%</a:t>
          </a:r>
        </a:p>
        <a:p xmlns:a="http://schemas.openxmlformats.org/drawingml/2006/main">
          <a:pPr algn="ctr"/>
          <a:r>
            <a:rPr lang="en-US" b="1" dirty="0">
              <a:solidFill>
                <a:schemeClr val="accent6">
                  <a:lumMod val="75000"/>
                </a:schemeClr>
              </a:solidFill>
            </a:rPr>
            <a:t>Investment Earnings/</a:t>
          </a:r>
          <a:r>
            <a:rPr lang="en-US" b="1" baseline="0" dirty="0">
              <a:solidFill>
                <a:schemeClr val="accent6">
                  <a:lumMod val="75000"/>
                </a:schemeClr>
              </a:solidFill>
            </a:rPr>
            <a:t>Other</a:t>
          </a:r>
        </a:p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0.16574</cdr:x>
      <cdr:y>0.15859</cdr:y>
    </cdr:from>
    <cdr:to>
      <cdr:x>0.27419</cdr:x>
      <cdr:y>0.26646</cdr:y>
    </cdr:to>
    <cdr:sp macro="" textlink="">
      <cdr:nvSpPr>
        <cdr:cNvPr id="9" name="Rectangular Callout 8"/>
        <cdr:cNvSpPr/>
      </cdr:nvSpPr>
      <cdr:spPr>
        <a:xfrm xmlns:a="http://schemas.openxmlformats.org/drawingml/2006/main">
          <a:off x="1500474" y="838277"/>
          <a:ext cx="981817" cy="570181"/>
        </a:xfrm>
        <a:prstGeom xmlns:a="http://schemas.openxmlformats.org/drawingml/2006/main" prst="wedgeRectCallout">
          <a:avLst>
            <a:gd name="adj1" fmla="val 201242"/>
            <a:gd name="adj2" fmla="val 32419"/>
          </a:avLst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 w="3175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accent4">
                  <a:lumMod val="75000"/>
                </a:schemeClr>
              </a:solidFill>
            </a:rPr>
            <a:t>2%</a:t>
          </a:r>
        </a:p>
        <a:p xmlns:a="http://schemas.openxmlformats.org/drawingml/2006/main">
          <a:pPr algn="ctr"/>
          <a:r>
            <a:rPr lang="en-US" b="1" dirty="0">
              <a:solidFill>
                <a:schemeClr val="accent4">
                  <a:lumMod val="75000"/>
                </a:schemeClr>
              </a:solidFill>
            </a:rPr>
            <a:t>Solid Waste</a:t>
          </a:r>
          <a:endParaRPr lang="en-US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0.38637</cdr:x>
      <cdr:y>0.60542</cdr:y>
    </cdr:from>
    <cdr:to>
      <cdr:x>0.57365</cdr:x>
      <cdr:y>0.64264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497889" y="3200143"/>
          <a:ext cx="1695450" cy="196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bg2">
                  <a:lumMod val="25000"/>
                </a:schemeClr>
              </a:solidFill>
            </a:rPr>
            <a:t>IN </a:t>
          </a:r>
        </a:p>
        <a:p xmlns:a="http://schemas.openxmlformats.org/drawingml/2006/main">
          <a:pPr algn="ctr"/>
          <a:r>
            <a:rPr lang="en-US" sz="1400" b="1" dirty="0">
              <a:solidFill>
                <a:schemeClr val="bg2">
                  <a:lumMod val="25000"/>
                </a:schemeClr>
              </a:solidFill>
            </a:rPr>
            <a:t>REVENUES</a:t>
          </a:r>
        </a:p>
      </cdr:txBody>
    </cdr:sp>
  </cdr:relSizeAnchor>
  <cdr:relSizeAnchor xmlns:cdr="http://schemas.openxmlformats.org/drawingml/2006/chartDrawing">
    <cdr:from>
      <cdr:x>0.28336</cdr:x>
      <cdr:y>0.4527</cdr:y>
    </cdr:from>
    <cdr:to>
      <cdr:x>0.39882</cdr:x>
      <cdr:y>0.56239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CA0C7D2-E5E8-497D-B17C-13CEB82E6914}"/>
            </a:ext>
          </a:extLst>
        </cdr:cNvPr>
        <cdr:cNvSpPr txBox="1"/>
      </cdr:nvSpPr>
      <cdr:spPr>
        <a:xfrm xmlns:a="http://schemas.openxmlformats.org/drawingml/2006/main">
          <a:off x="2565298" y="2392908"/>
          <a:ext cx="1045323" cy="579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b="1" dirty="0">
              <a:solidFill>
                <a:schemeClr val="bg1"/>
              </a:solidFill>
            </a:rPr>
            <a:t> </a:t>
          </a:r>
          <a:r>
            <a:rPr lang="en-US" sz="1400" b="1" dirty="0">
              <a:solidFill>
                <a:schemeClr val="bg1"/>
              </a:solidFill>
            </a:rPr>
            <a:t> $773M</a:t>
          </a:r>
        </a:p>
      </cdr:txBody>
    </cdr:sp>
  </cdr:relSizeAnchor>
  <cdr:relSizeAnchor xmlns:cdr="http://schemas.openxmlformats.org/drawingml/2006/chartDrawing">
    <cdr:from>
      <cdr:x>0.41194</cdr:x>
      <cdr:y>0.73587</cdr:y>
    </cdr:from>
    <cdr:to>
      <cdr:x>0.53173</cdr:x>
      <cdr:y>0.84248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DC9BCBD-8CBD-44F7-B2AD-2AD0362A65EE}"/>
            </a:ext>
          </a:extLst>
        </cdr:cNvPr>
        <cdr:cNvSpPr txBox="1"/>
      </cdr:nvSpPr>
      <cdr:spPr>
        <a:xfrm xmlns:a="http://schemas.openxmlformats.org/drawingml/2006/main">
          <a:off x="3729332" y="3889673"/>
          <a:ext cx="1084521" cy="563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  </a:t>
          </a:r>
        </a:p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  $639M</a:t>
          </a:r>
        </a:p>
      </cdr:txBody>
    </cdr:sp>
  </cdr:relSizeAnchor>
  <cdr:relSizeAnchor xmlns:cdr="http://schemas.openxmlformats.org/drawingml/2006/chartDrawing">
    <cdr:from>
      <cdr:x>0.57372</cdr:x>
      <cdr:y>0.47427</cdr:y>
    </cdr:from>
    <cdr:to>
      <cdr:x>0.70643</cdr:x>
      <cdr:y>0.62112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9BA37759-29F9-45E5-94F9-D52C671AF1DA}"/>
            </a:ext>
          </a:extLst>
        </cdr:cNvPr>
        <cdr:cNvSpPr txBox="1"/>
      </cdr:nvSpPr>
      <cdr:spPr>
        <a:xfrm xmlns:a="http://schemas.openxmlformats.org/drawingml/2006/main">
          <a:off x="5193985" y="2506888"/>
          <a:ext cx="1201466" cy="77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$1,002M</a:t>
          </a:r>
        </a:p>
      </cdr:txBody>
    </cdr:sp>
  </cdr:relSizeAnchor>
  <cdr:relSizeAnchor xmlns:cdr="http://schemas.openxmlformats.org/drawingml/2006/chartDrawing">
    <cdr:from>
      <cdr:x>0.36217</cdr:x>
      <cdr:y>0.14994</cdr:y>
    </cdr:from>
    <cdr:to>
      <cdr:x>0.45379</cdr:x>
      <cdr:y>0.20307</cdr:y>
    </cdr:to>
    <cdr:sp macro="" textlink="">
      <cdr:nvSpPr>
        <cdr:cNvPr id="12" name="Rectangular Callout 8">
          <a:extLst xmlns:a="http://schemas.openxmlformats.org/drawingml/2006/main">
            <a:ext uri="{FF2B5EF4-FFF2-40B4-BE49-F238E27FC236}">
              <a16:creationId xmlns:a16="http://schemas.microsoft.com/office/drawing/2014/main" id="{E7CEAE71-882E-41D3-80E3-2EB316F5B35B}"/>
            </a:ext>
          </a:extLst>
        </cdr:cNvPr>
        <cdr:cNvSpPr/>
      </cdr:nvSpPr>
      <cdr:spPr>
        <a:xfrm xmlns:a="http://schemas.openxmlformats.org/drawingml/2006/main">
          <a:off x="3278814" y="792568"/>
          <a:ext cx="829455" cy="280800"/>
        </a:xfrm>
        <a:prstGeom xmlns:a="http://schemas.openxmlformats.org/drawingml/2006/main" prst="borderCallout1">
          <a:avLst>
            <a:gd name="adj1" fmla="val 96769"/>
            <a:gd name="adj2" fmla="val 66309"/>
            <a:gd name="adj3" fmla="val 143029"/>
            <a:gd name="adj4" fmla="val 69612"/>
          </a:avLst>
        </a:prstGeom>
        <a:noFill xmlns:a="http://schemas.openxmlformats.org/drawingml/2006/main"/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accent4">
                  <a:lumMod val="75000"/>
                </a:schemeClr>
              </a:solidFill>
            </a:rPr>
            <a:t>$54M</a:t>
          </a:r>
          <a:endParaRPr lang="en-US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0.4348</cdr:x>
      <cdr:y>0.12779</cdr:y>
    </cdr:from>
    <cdr:to>
      <cdr:x>0.50887</cdr:x>
      <cdr:y>0.1765</cdr:y>
    </cdr:to>
    <cdr:sp macro="" textlink="">
      <cdr:nvSpPr>
        <cdr:cNvPr id="13" name="Rectangular Callout 8">
          <a:extLst xmlns:a="http://schemas.openxmlformats.org/drawingml/2006/main">
            <a:ext uri="{FF2B5EF4-FFF2-40B4-BE49-F238E27FC236}">
              <a16:creationId xmlns:a16="http://schemas.microsoft.com/office/drawing/2014/main" id="{E7CEAE71-882E-41D3-80E3-2EB316F5B35B}"/>
            </a:ext>
          </a:extLst>
        </cdr:cNvPr>
        <cdr:cNvSpPr/>
      </cdr:nvSpPr>
      <cdr:spPr>
        <a:xfrm xmlns:a="http://schemas.openxmlformats.org/drawingml/2006/main">
          <a:off x="3936308" y="675480"/>
          <a:ext cx="670569" cy="257488"/>
        </a:xfrm>
        <a:prstGeom xmlns:a="http://schemas.openxmlformats.org/drawingml/2006/main" prst="wedgeRectCallout">
          <a:avLst>
            <a:gd name="adj1" fmla="val 3168"/>
            <a:gd name="adj2" fmla="val 141630"/>
          </a:avLst>
        </a:prstGeom>
        <a:noFill xmlns:a="http://schemas.openxmlformats.org/drawingml/2006/main"/>
        <a:ln xmlns:a="http://schemas.openxmlformats.org/drawingml/2006/main" w="3175">
          <a:noFill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accent4">
                  <a:lumMod val="75000"/>
                </a:schemeClr>
              </a:solidFill>
            </a:rPr>
            <a:t>$55M</a:t>
          </a:r>
        </a:p>
      </cdr:txBody>
    </cdr:sp>
  </cdr:relSizeAnchor>
  <cdr:relSizeAnchor xmlns:cdr="http://schemas.openxmlformats.org/drawingml/2006/chartDrawing">
    <cdr:from>
      <cdr:x>0.42593</cdr:x>
      <cdr:y>0.19997</cdr:y>
    </cdr:from>
    <cdr:to>
      <cdr:x>0.43372</cdr:x>
      <cdr:y>0.2288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85FEEAE8-2AAE-4016-AD35-3CD14A359E92}"/>
            </a:ext>
          </a:extLst>
        </cdr:cNvPr>
        <cdr:cNvCxnSpPr/>
      </cdr:nvCxnSpPr>
      <cdr:spPr>
        <a:xfrm xmlns:a="http://schemas.openxmlformats.org/drawingml/2006/main">
          <a:off x="3856029" y="1057018"/>
          <a:ext cx="70485" cy="152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0.46318</cdr:x>
      <cdr:y>0.17835</cdr:y>
    </cdr:from>
    <cdr:to>
      <cdr:x>0.46318</cdr:x>
      <cdr:y>0.21979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D8B53743-C3CE-497B-8C23-EEB0DD7C1DD7}"/>
            </a:ext>
          </a:extLst>
        </cdr:cNvPr>
        <cdr:cNvCxnSpPr/>
      </cdr:nvCxnSpPr>
      <cdr:spPr>
        <a:xfrm xmlns:a="http://schemas.openxmlformats.org/drawingml/2006/main">
          <a:off x="4193214" y="942718"/>
          <a:ext cx="0" cy="2190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0.09982</cdr:x>
      <cdr:y>0.59779</cdr:y>
    </cdr:from>
    <cdr:to>
      <cdr:x>0.19814</cdr:x>
      <cdr:y>0.65464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693A3FE-51E8-4B10-A0C0-3698C2A134EF}"/>
            </a:ext>
          </a:extLst>
        </cdr:cNvPr>
        <cdr:cNvSpPr txBox="1"/>
      </cdr:nvSpPr>
      <cdr:spPr>
        <a:xfrm xmlns:a="http://schemas.openxmlformats.org/drawingml/2006/main">
          <a:off x="523693" y="2459784"/>
          <a:ext cx="515829" cy="233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0.1048</cdr:x>
      <cdr:y>0.52326</cdr:y>
    </cdr:from>
    <cdr:to>
      <cdr:x>0.21359</cdr:x>
      <cdr:y>0.56977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8354C46-F07B-4F75-99F9-3B05496B1E9D}"/>
            </a:ext>
          </a:extLst>
        </cdr:cNvPr>
        <cdr:cNvSpPr txBox="1"/>
      </cdr:nvSpPr>
      <cdr:spPr>
        <a:xfrm xmlns:a="http://schemas.openxmlformats.org/drawingml/2006/main">
          <a:off x="549813" y="2153111"/>
          <a:ext cx="570753" cy="191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$72M</a:t>
          </a:r>
        </a:p>
      </cdr:txBody>
    </cdr:sp>
  </cdr:relSizeAnchor>
  <cdr:relSizeAnchor xmlns:cdr="http://schemas.openxmlformats.org/drawingml/2006/chartDrawing">
    <cdr:from>
      <cdr:x>0.18735</cdr:x>
      <cdr:y>0.4573</cdr:y>
    </cdr:from>
    <cdr:to>
      <cdr:x>0.30199</cdr:x>
      <cdr:y>0.51157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7DE7941-DDB3-413E-A463-A65016361F04}"/>
            </a:ext>
          </a:extLst>
        </cdr:cNvPr>
        <cdr:cNvSpPr txBox="1"/>
      </cdr:nvSpPr>
      <cdr:spPr>
        <a:xfrm xmlns:a="http://schemas.openxmlformats.org/drawingml/2006/main">
          <a:off x="982929" y="1881682"/>
          <a:ext cx="601444" cy="223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$94M</a:t>
          </a:r>
        </a:p>
      </cdr:txBody>
    </cdr:sp>
  </cdr:relSizeAnchor>
  <cdr:relSizeAnchor xmlns:cdr="http://schemas.openxmlformats.org/drawingml/2006/chartDrawing">
    <cdr:from>
      <cdr:x>0.35783</cdr:x>
      <cdr:y>0.31355</cdr:y>
    </cdr:from>
    <cdr:to>
      <cdr:x>0.4418</cdr:x>
      <cdr:y>0.3704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19C72A0-55B2-402D-901A-A3EE6EEF9586}"/>
            </a:ext>
          </a:extLst>
        </cdr:cNvPr>
        <cdr:cNvSpPr txBox="1"/>
      </cdr:nvSpPr>
      <cdr:spPr>
        <a:xfrm xmlns:a="http://schemas.openxmlformats.org/drawingml/2006/main">
          <a:off x="1877287" y="1290203"/>
          <a:ext cx="440559" cy="233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0.29243</cdr:x>
      <cdr:y>0.36536</cdr:y>
    </cdr:from>
    <cdr:to>
      <cdr:x>0.41403</cdr:x>
      <cdr:y>0.43513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E58B3AB3-10B2-4ED7-B5A4-ECFC6E5FC8EE}"/>
            </a:ext>
          </a:extLst>
        </cdr:cNvPr>
        <cdr:cNvSpPr txBox="1"/>
      </cdr:nvSpPr>
      <cdr:spPr>
        <a:xfrm xmlns:a="http://schemas.openxmlformats.org/drawingml/2006/main">
          <a:off x="1534206" y="1503379"/>
          <a:ext cx="637958" cy="287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$126M</a:t>
          </a:r>
        </a:p>
      </cdr:txBody>
    </cdr:sp>
  </cdr:relSizeAnchor>
  <cdr:relSizeAnchor xmlns:cdr="http://schemas.openxmlformats.org/drawingml/2006/chartDrawing">
    <cdr:from>
      <cdr:x>0.37901</cdr:x>
      <cdr:y>0.30047</cdr:y>
    </cdr:from>
    <cdr:to>
      <cdr:x>0.51973</cdr:x>
      <cdr:y>0.37282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A846166D-D1DB-490B-AD8A-70B9FCCAD46A}"/>
            </a:ext>
          </a:extLst>
        </cdr:cNvPr>
        <cdr:cNvSpPr txBox="1"/>
      </cdr:nvSpPr>
      <cdr:spPr>
        <a:xfrm xmlns:a="http://schemas.openxmlformats.org/drawingml/2006/main">
          <a:off x="1988428" y="1236384"/>
          <a:ext cx="738269" cy="297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$138M</a:t>
          </a:r>
        </a:p>
      </cdr:txBody>
    </cdr:sp>
  </cdr:relSizeAnchor>
  <cdr:relSizeAnchor xmlns:cdr="http://schemas.openxmlformats.org/drawingml/2006/chartDrawing">
    <cdr:from>
      <cdr:x>0.47958</cdr:x>
      <cdr:y>0.28759</cdr:y>
    </cdr:from>
    <cdr:to>
      <cdr:x>0.59915</cdr:x>
      <cdr:y>0.35219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3EB53858-B17C-40F2-BA51-8249C97CD903}"/>
            </a:ext>
          </a:extLst>
        </cdr:cNvPr>
        <cdr:cNvSpPr txBox="1"/>
      </cdr:nvSpPr>
      <cdr:spPr>
        <a:xfrm xmlns:a="http://schemas.openxmlformats.org/drawingml/2006/main">
          <a:off x="2516037" y="1183383"/>
          <a:ext cx="627308" cy="265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$142M</a:t>
          </a:r>
        </a:p>
      </cdr:txBody>
    </cdr:sp>
  </cdr:relSizeAnchor>
  <cdr:relSizeAnchor xmlns:cdr="http://schemas.openxmlformats.org/drawingml/2006/chartDrawing">
    <cdr:from>
      <cdr:x>0.60282</cdr:x>
      <cdr:y>0.22957</cdr:y>
    </cdr:from>
    <cdr:to>
      <cdr:x>0.73663</cdr:x>
      <cdr:y>0.31355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534DE9B9-8CA7-4980-B5CF-6CA6E03949B9}"/>
            </a:ext>
          </a:extLst>
        </cdr:cNvPr>
        <cdr:cNvSpPr txBox="1"/>
      </cdr:nvSpPr>
      <cdr:spPr>
        <a:xfrm xmlns:a="http://schemas.openxmlformats.org/drawingml/2006/main">
          <a:off x="3162625" y="944645"/>
          <a:ext cx="701986" cy="345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0.56837</cdr:x>
      <cdr:y>0.27404</cdr:y>
    </cdr:from>
    <cdr:to>
      <cdr:x>0.69573</cdr:x>
      <cdr:y>0.34381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F5BD6BB2-38DD-4010-A94F-04DB67B805E8}"/>
            </a:ext>
          </a:extLst>
        </cdr:cNvPr>
        <cdr:cNvSpPr txBox="1"/>
      </cdr:nvSpPr>
      <cdr:spPr>
        <a:xfrm xmlns:a="http://schemas.openxmlformats.org/drawingml/2006/main">
          <a:off x="2981881" y="1127619"/>
          <a:ext cx="668177" cy="287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$151M</a:t>
          </a:r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0.67076</cdr:x>
      <cdr:y>0.26285</cdr:y>
    </cdr:from>
    <cdr:to>
      <cdr:x>0.8025</cdr:x>
      <cdr:y>0.32487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AAF3F53D-B730-44E1-B3D8-DA6F97DDC736}"/>
            </a:ext>
          </a:extLst>
        </cdr:cNvPr>
        <cdr:cNvSpPr txBox="1"/>
      </cdr:nvSpPr>
      <cdr:spPr>
        <a:xfrm xmlns:a="http://schemas.openxmlformats.org/drawingml/2006/main">
          <a:off x="3519032" y="1081582"/>
          <a:ext cx="691157" cy="255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$153M</a:t>
          </a:r>
        </a:p>
      </cdr:txBody>
    </cdr:sp>
  </cdr:relSizeAnchor>
  <cdr:relSizeAnchor xmlns:cdr="http://schemas.openxmlformats.org/drawingml/2006/chartDrawing">
    <cdr:from>
      <cdr:x>0.77914</cdr:x>
      <cdr:y>0.112</cdr:y>
    </cdr:from>
    <cdr:to>
      <cdr:x>0.90277</cdr:x>
      <cdr:y>0.18435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0A864EE7-3815-4998-A302-AA7EB929B2F6}"/>
            </a:ext>
          </a:extLst>
        </cdr:cNvPr>
        <cdr:cNvSpPr txBox="1"/>
      </cdr:nvSpPr>
      <cdr:spPr>
        <a:xfrm xmlns:a="http://schemas.openxmlformats.org/drawingml/2006/main">
          <a:off x="4087657" y="460864"/>
          <a:ext cx="648586" cy="297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$200M</a:t>
          </a:r>
        </a:p>
      </cdr:txBody>
    </cdr:sp>
  </cdr:relSizeAnchor>
  <cdr:relSizeAnchor xmlns:cdr="http://schemas.openxmlformats.org/drawingml/2006/chartDrawing">
    <cdr:from>
      <cdr:x>0.1048</cdr:x>
      <cdr:y>0.30063</cdr:y>
    </cdr:from>
    <cdr:to>
      <cdr:x>0.33769</cdr:x>
      <cdr:y>0.36986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38A2EA4E-8D41-4626-8785-0F12E4538CA0}"/>
            </a:ext>
          </a:extLst>
        </cdr:cNvPr>
        <cdr:cNvSpPr txBox="1"/>
      </cdr:nvSpPr>
      <cdr:spPr>
        <a:xfrm xmlns:a="http://schemas.openxmlformats.org/drawingml/2006/main">
          <a:off x="549813" y="1237040"/>
          <a:ext cx="1221838" cy="284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20% budget</a:t>
          </a:r>
        </a:p>
      </cdr:txBody>
    </cdr:sp>
  </cdr:relSizeAnchor>
  <cdr:relSizeAnchor xmlns:cdr="http://schemas.openxmlformats.org/drawingml/2006/chartDrawing">
    <cdr:from>
      <cdr:x>0.1048</cdr:x>
      <cdr:y>0.37995</cdr:y>
    </cdr:from>
    <cdr:to>
      <cdr:x>0.3049</cdr:x>
      <cdr:y>0.47125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B1413041-CCA5-4668-B8B5-3109D7A64AFC}"/>
            </a:ext>
          </a:extLst>
        </cdr:cNvPr>
        <cdr:cNvSpPr txBox="1"/>
      </cdr:nvSpPr>
      <cdr:spPr>
        <a:xfrm xmlns:a="http://schemas.openxmlformats.org/drawingml/2006/main">
          <a:off x="549813" y="1563427"/>
          <a:ext cx="1049826" cy="375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0.69173</cdr:x>
      <cdr:y>0.52463</cdr:y>
    </cdr:from>
    <cdr:to>
      <cdr:x>0.87393</cdr:x>
      <cdr:y>0.59459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665E5AD-BC8E-43BC-847D-F07F9FCF05FF}"/>
            </a:ext>
          </a:extLst>
        </cdr:cNvPr>
        <cdr:cNvSpPr txBox="1"/>
      </cdr:nvSpPr>
      <cdr:spPr>
        <a:xfrm xmlns:a="http://schemas.openxmlformats.org/drawingml/2006/main">
          <a:off x="3219451" y="2076939"/>
          <a:ext cx="848032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Franklin Gothic Book" panose="020B0503020102020204" pitchFamily="34" charset="0"/>
            </a:rPr>
            <a:t>$69,206</a:t>
          </a:r>
        </a:p>
        <a:p xmlns:a="http://schemas.openxmlformats.org/drawingml/2006/main">
          <a:endParaRPr lang="en-US" sz="1200" dirty="0">
            <a:latin typeface="Franklin Gothic Medium" panose="020B06030201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0.70101</cdr:x>
      <cdr:y>0.2009</cdr:y>
    </cdr:from>
    <cdr:to>
      <cdr:x>0.91262</cdr:x>
      <cdr:y>0.35983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80818" y="415883"/>
          <a:ext cx="779048" cy="329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 $ 34,176 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0.51638</cdr:x>
      <cdr:y>0.24046</cdr:y>
    </cdr:from>
    <cdr:to>
      <cdr:x>0.65233</cdr:x>
      <cdr:y>0.35529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7969" y="497772"/>
          <a:ext cx="612862" cy="237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75%</a:t>
          </a:r>
        </a:p>
      </cdr:txBody>
    </cdr:sp>
  </cdr:relSizeAnchor>
  <cdr:relSizeAnchor xmlns:cdr="http://schemas.openxmlformats.org/drawingml/2006/chartDrawing">
    <cdr:from>
      <cdr:x>0.76401</cdr:x>
      <cdr:y>0.21465</cdr:y>
    </cdr:from>
    <cdr:to>
      <cdr:x>0.91008</cdr:x>
      <cdr:y>0.34321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44337" y="444347"/>
          <a:ext cx="658495" cy="266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75%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_Slidebcgrnd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72" r="-44505"/>
          <a:stretch/>
        </p:blipFill>
        <p:spPr>
          <a:xfrm>
            <a:off x="0" y="6"/>
            <a:ext cx="12950465" cy="9646566"/>
          </a:xfrm>
          <a:prstGeom prst="rect">
            <a:avLst/>
          </a:prstGeom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39100" y="1090375"/>
            <a:ext cx="6328158" cy="923609"/>
          </a:xfrm>
          <a:prstGeom prst="rect">
            <a:avLst/>
          </a:prstGeom>
        </p:spPr>
        <p:txBody>
          <a:bodyPr vert="horz" lIns="92537" tIns="46268" rIns="92537" bIns="462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257" y="0"/>
            <a:ext cx="3022018" cy="461804"/>
          </a:xfrm>
          <a:prstGeom prst="rect">
            <a:avLst/>
          </a:prstGeom>
        </p:spPr>
        <p:txBody>
          <a:bodyPr vert="horz" lIns="92537" tIns="46268" rIns="92537" bIns="46268" rtlCol="0"/>
          <a:lstStyle>
            <a:lvl1pPr algn="r">
              <a:defRPr sz="1200"/>
            </a:lvl1pPr>
          </a:lstStyle>
          <a:p>
            <a:fld id="{0E22E1C9-D88C-944C-AF71-20745A711C30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537" tIns="46268" rIns="92537" bIns="462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257" y="8772668"/>
            <a:ext cx="3022018" cy="461804"/>
          </a:xfrm>
          <a:prstGeom prst="rect">
            <a:avLst/>
          </a:prstGeom>
        </p:spPr>
        <p:txBody>
          <a:bodyPr vert="horz" lIns="92537" tIns="46268" rIns="92537" bIns="46268" rtlCol="0" anchor="b"/>
          <a:lstStyle>
            <a:lvl1pPr algn="r">
              <a:defRPr sz="1200"/>
            </a:lvl1pPr>
          </a:lstStyle>
          <a:p>
            <a:fld id="{7C11E509-EDAD-7549-B425-DA708A1F89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6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537" tIns="46268" rIns="92537" bIns="46268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7" y="0"/>
            <a:ext cx="3022018" cy="461804"/>
          </a:xfrm>
          <a:prstGeom prst="rect">
            <a:avLst/>
          </a:prstGeom>
        </p:spPr>
        <p:txBody>
          <a:bodyPr vert="horz" lIns="92537" tIns="46268" rIns="92537" bIns="46268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CE3523B9-78E1-4345-AA62-5BD6105820A1}" type="datetimeFigureOut">
              <a:rPr lang="en-US" smtClean="0"/>
              <a:pPr/>
              <a:t>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8" rIns="92537" bIns="462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8"/>
            <a:ext cx="5579110" cy="4156234"/>
          </a:xfrm>
          <a:prstGeom prst="rect">
            <a:avLst/>
          </a:prstGeom>
        </p:spPr>
        <p:txBody>
          <a:bodyPr vert="horz" lIns="92537" tIns="46268" rIns="92537" bIns="4626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537" tIns="46268" rIns="92537" bIns="46268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7" y="8772668"/>
            <a:ext cx="3022018" cy="461804"/>
          </a:xfrm>
          <a:prstGeom prst="rect">
            <a:avLst/>
          </a:prstGeom>
        </p:spPr>
        <p:txBody>
          <a:bodyPr vert="horz" lIns="92537" tIns="46268" rIns="92537" bIns="46268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DCF597B0-247E-D54D-9977-2B387D3720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54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6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14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0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90">
              <a:defRPr>
                <a:solidFill>
                  <a:schemeClr val="tx1"/>
                </a:solidFill>
                <a:latin typeface="Arial" charset="0"/>
              </a:defRPr>
            </a:lvl1pPr>
            <a:lvl2pPr marL="736894" indent="-283420" defTabSz="928990">
              <a:defRPr>
                <a:solidFill>
                  <a:schemeClr val="tx1"/>
                </a:solidFill>
                <a:latin typeface="Arial" charset="0"/>
              </a:defRPr>
            </a:lvl2pPr>
            <a:lvl3pPr marL="1133684" indent="-226735" defTabSz="928990">
              <a:defRPr>
                <a:solidFill>
                  <a:schemeClr val="tx1"/>
                </a:solidFill>
                <a:latin typeface="Arial" charset="0"/>
              </a:defRPr>
            </a:lvl3pPr>
            <a:lvl4pPr marL="1587154" indent="-226735" defTabSz="928990">
              <a:defRPr>
                <a:solidFill>
                  <a:schemeClr val="tx1"/>
                </a:solidFill>
                <a:latin typeface="Arial" charset="0"/>
              </a:defRPr>
            </a:lvl4pPr>
            <a:lvl5pPr marL="2040627" indent="-226735" defTabSz="928990">
              <a:defRPr>
                <a:solidFill>
                  <a:schemeClr val="tx1"/>
                </a:solidFill>
                <a:latin typeface="Arial" charset="0"/>
              </a:defRPr>
            </a:lvl5pPr>
            <a:lvl6pPr marL="2494099" indent="-226735" defTabSz="928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7574" indent="-226735" defTabSz="928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1048" indent="-226735" defTabSz="928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4519" indent="-226735" defTabSz="928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CAE042-FA05-4FCE-B231-F0197D0A8DCB}" type="slidenum">
              <a:rPr lang="en-US" altLang="en-US" smtClean="0">
                <a:latin typeface="Calibri" pitchFamily="34" charset="0"/>
              </a:rPr>
              <a:pPr/>
              <a:t>2</a:t>
            </a:fld>
            <a:endParaRPr lang="en-US" altLang="en-US" dirty="0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898467" y="4386176"/>
            <a:ext cx="5579110" cy="41562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5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29">
              <a:defRPr>
                <a:solidFill>
                  <a:schemeClr val="tx1"/>
                </a:solidFill>
                <a:latin typeface="Arial" charset="0"/>
              </a:defRPr>
            </a:lvl1pPr>
            <a:lvl2pPr marL="736904" indent="-283424" defTabSz="927429">
              <a:defRPr>
                <a:solidFill>
                  <a:schemeClr val="tx1"/>
                </a:solidFill>
                <a:latin typeface="Arial" charset="0"/>
              </a:defRPr>
            </a:lvl2pPr>
            <a:lvl3pPr marL="1133698" indent="-226739" defTabSz="927429">
              <a:defRPr>
                <a:solidFill>
                  <a:schemeClr val="tx1"/>
                </a:solidFill>
                <a:latin typeface="Arial" charset="0"/>
              </a:defRPr>
            </a:lvl3pPr>
            <a:lvl4pPr marL="1587177" indent="-226739" defTabSz="927429">
              <a:defRPr>
                <a:solidFill>
                  <a:schemeClr val="tx1"/>
                </a:solidFill>
                <a:latin typeface="Arial" charset="0"/>
              </a:defRPr>
            </a:lvl4pPr>
            <a:lvl5pPr marL="2040657" indent="-226739" defTabSz="927429">
              <a:defRPr>
                <a:solidFill>
                  <a:schemeClr val="tx1"/>
                </a:solidFill>
                <a:latin typeface="Arial" charset="0"/>
              </a:defRPr>
            </a:lvl5pPr>
            <a:lvl6pPr marL="2494136" indent="-226739" defTabSz="9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7611" indent="-226739" defTabSz="9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1094" indent="-226739" defTabSz="9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4573" indent="-226739" defTabSz="9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A230F1-0FAB-4DDE-A554-85F0F5C57204}" type="slidenum">
              <a:rPr lang="en-US" altLang="en-US" smtClean="0">
                <a:latin typeface="Calibri" pitchFamily="34" charset="0"/>
              </a:rPr>
              <a:pPr/>
              <a:t>3</a:t>
            </a:fld>
            <a:endParaRPr lang="en-US" altLang="en-US" dirty="0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97389" y="4616434"/>
            <a:ext cx="5579110" cy="41562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5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29">
              <a:defRPr>
                <a:solidFill>
                  <a:schemeClr val="tx1"/>
                </a:solidFill>
                <a:latin typeface="Arial" charset="0"/>
              </a:defRPr>
            </a:lvl1pPr>
            <a:lvl2pPr marL="736904" indent="-283424" defTabSz="927429">
              <a:defRPr>
                <a:solidFill>
                  <a:schemeClr val="tx1"/>
                </a:solidFill>
                <a:latin typeface="Arial" charset="0"/>
              </a:defRPr>
            </a:lvl2pPr>
            <a:lvl3pPr marL="1133698" indent="-226739" defTabSz="927429">
              <a:defRPr>
                <a:solidFill>
                  <a:schemeClr val="tx1"/>
                </a:solidFill>
                <a:latin typeface="Arial" charset="0"/>
              </a:defRPr>
            </a:lvl3pPr>
            <a:lvl4pPr marL="1587177" indent="-226739" defTabSz="927429">
              <a:defRPr>
                <a:solidFill>
                  <a:schemeClr val="tx1"/>
                </a:solidFill>
                <a:latin typeface="Arial" charset="0"/>
              </a:defRPr>
            </a:lvl4pPr>
            <a:lvl5pPr marL="2040657" indent="-226739" defTabSz="927429">
              <a:defRPr>
                <a:solidFill>
                  <a:schemeClr val="tx1"/>
                </a:solidFill>
                <a:latin typeface="Arial" charset="0"/>
              </a:defRPr>
            </a:lvl5pPr>
            <a:lvl6pPr marL="2494136" indent="-226739" defTabSz="9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7611" indent="-226739" defTabSz="9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1094" indent="-226739" defTabSz="9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4573" indent="-226739" defTabSz="9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A230F1-0FAB-4DDE-A554-85F0F5C57204}" type="slidenum">
              <a:rPr lang="en-US" altLang="en-US" smtClean="0">
                <a:latin typeface="Calibri" pitchFamily="34" charset="0"/>
              </a:rPr>
              <a:pPr/>
              <a:t>4</a:t>
            </a:fld>
            <a:endParaRPr lang="en-US" altLang="en-US" dirty="0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697389" y="4616434"/>
            <a:ext cx="5579110" cy="41562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2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4600" y="309563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29">
              <a:defRPr>
                <a:solidFill>
                  <a:schemeClr val="tx1"/>
                </a:solidFill>
                <a:latin typeface="Arial" charset="0"/>
              </a:defRPr>
            </a:lvl1pPr>
            <a:lvl2pPr marL="736904" indent="-283424" defTabSz="927429">
              <a:defRPr>
                <a:solidFill>
                  <a:schemeClr val="tx1"/>
                </a:solidFill>
                <a:latin typeface="Arial" charset="0"/>
              </a:defRPr>
            </a:lvl2pPr>
            <a:lvl3pPr marL="1133698" indent="-226739" defTabSz="927429">
              <a:defRPr>
                <a:solidFill>
                  <a:schemeClr val="tx1"/>
                </a:solidFill>
                <a:latin typeface="Arial" charset="0"/>
              </a:defRPr>
            </a:lvl3pPr>
            <a:lvl4pPr marL="1587177" indent="-226739" defTabSz="927429">
              <a:defRPr>
                <a:solidFill>
                  <a:schemeClr val="tx1"/>
                </a:solidFill>
                <a:latin typeface="Arial" charset="0"/>
              </a:defRPr>
            </a:lvl4pPr>
            <a:lvl5pPr marL="2040657" indent="-226739" defTabSz="927429">
              <a:defRPr>
                <a:solidFill>
                  <a:schemeClr val="tx1"/>
                </a:solidFill>
                <a:latin typeface="Arial" charset="0"/>
              </a:defRPr>
            </a:lvl5pPr>
            <a:lvl6pPr marL="2494136" indent="-226739" defTabSz="9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7611" indent="-226739" defTabSz="9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1094" indent="-226739" defTabSz="9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4573" indent="-226739" defTabSz="9274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0B727F-6661-412E-8FB6-2C79C78B2AA4}" type="slidenum">
              <a:rPr lang="en-US" altLang="en-US" smtClean="0">
                <a:latin typeface="Calibri" pitchFamily="34" charset="0"/>
              </a:rPr>
              <a:pPr/>
              <a:t>5</a:t>
            </a:fld>
            <a:endParaRPr lang="en-US" altLang="en-US" dirty="0">
              <a:latin typeface="Calibri" pitchFamily="34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64415" y="3902204"/>
            <a:ext cx="5579110" cy="51633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6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63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2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45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597B0-247E-D54D-9977-2B387D37207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1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6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3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77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9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3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_SectionCov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481347"/>
            <a:ext cx="9144000" cy="1470025"/>
          </a:xfrm>
        </p:spPr>
        <p:txBody>
          <a:bodyPr>
            <a:normAutofit/>
          </a:bodyPr>
          <a:lstStyle>
            <a:lvl1pPr algn="ctr">
              <a:defRPr sz="4000" spc="58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87015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8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4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4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0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9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owerpoint_Slidebcgrnd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6155"/>
            <a:ext cx="6915619" cy="945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7156"/>
            <a:ext cx="8229600" cy="4119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21" descr="Atlanta Seal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3988" y="624777"/>
            <a:ext cx="881332" cy="8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4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55BABB5-A2ED-0041-A542-64358E3D5C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8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i="0" kern="1200" cap="all" spc="3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64592" indent="-164592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•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38912" indent="-256032" algn="l" defTabSz="4572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/>
        <a:buChar char="–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3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chart" Target="../charts/chart4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83000" y="2792594"/>
            <a:ext cx="1854200" cy="1754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55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1" descr="Atlanta Sea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7125" y="2861616"/>
            <a:ext cx="1289750" cy="126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963425"/>
            <a:ext cx="9096024" cy="36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cap="all" spc="70" dirty="0">
                <a:solidFill>
                  <a:schemeClr val="bg1"/>
                </a:solidFill>
                <a:cs typeface="Franklin Gothic Book"/>
              </a:rPr>
              <a:t>Youlanda carr, CONTROLLER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046323"/>
            <a:ext cx="9144000" cy="2383511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b="1" i="0" kern="1200" cap="all" spc="17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200" dirty="0"/>
              <a:t>City of Atlanta, department of finance</a:t>
            </a:r>
            <a:br>
              <a:rPr lang="en-US" sz="2200" dirty="0"/>
            </a:br>
            <a:r>
              <a:rPr lang="en-US" sz="2200" dirty="0"/>
              <a:t>FISCAL YEAR 2018 RESULTS</a:t>
            </a:r>
          </a:p>
          <a:p>
            <a:pPr algn="ctr">
              <a:lnSpc>
                <a:spcPct val="50000"/>
              </a:lnSpc>
            </a:pPr>
            <a:br>
              <a:rPr lang="en-US" sz="1600" dirty="0">
                <a:solidFill>
                  <a:srgbClr val="ACE3FF"/>
                </a:solidFill>
                <a:latin typeface="+mn-lt"/>
              </a:rPr>
            </a:br>
            <a:r>
              <a:rPr lang="en-US" sz="1600" dirty="0">
                <a:solidFill>
                  <a:srgbClr val="ACE3FF"/>
                </a:solidFill>
                <a:latin typeface="+mn-lt"/>
              </a:rPr>
              <a:t>February 13, 2019</a:t>
            </a:r>
          </a:p>
          <a:p>
            <a:pPr algn="ctr">
              <a:lnSpc>
                <a:spcPct val="50000"/>
              </a:lnSpc>
            </a:pPr>
            <a:endParaRPr lang="en-US" sz="1600" dirty="0">
              <a:solidFill>
                <a:srgbClr val="ACE3FF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en-US" sz="2100" dirty="0"/>
              <a:t>Roosevelt Council, Jr., CFO</a:t>
            </a:r>
            <a:endParaRPr lang="en-US" sz="2100" dirty="0">
              <a:solidFill>
                <a:srgbClr val="ACE3FF"/>
              </a:solidFill>
              <a:latin typeface="+mn-lt"/>
            </a:endParaRPr>
          </a:p>
          <a:p>
            <a:pPr algn="ctr">
              <a:lnSpc>
                <a:spcPct val="50000"/>
              </a:lnSpc>
            </a:pPr>
            <a:endParaRPr lang="en-US" sz="1600" dirty="0">
              <a:solidFill>
                <a:srgbClr val="ACE3FF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rgbClr val="ACE3FF"/>
                </a:solidFill>
                <a:latin typeface="+mn-lt"/>
              </a:rPr>
              <a:t>John Gaffney, DCFO			Tina Wilson, DCFO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8800" y="5929557"/>
            <a:ext cx="7950200" cy="0"/>
          </a:xfrm>
          <a:prstGeom prst="line">
            <a:avLst/>
          </a:prstGeom>
          <a:ln w="12700">
            <a:solidFill>
              <a:srgbClr val="ACE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8800" y="6424857"/>
            <a:ext cx="7950200" cy="0"/>
          </a:xfrm>
          <a:prstGeom prst="line">
            <a:avLst/>
          </a:prstGeom>
          <a:ln w="12700">
            <a:solidFill>
              <a:srgbClr val="ACE3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90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13129" y="6494145"/>
            <a:ext cx="68783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+mn-lt"/>
                <a:cs typeface="Arial" panose="020B0604020202020204" pitchFamily="34" charset="0"/>
              </a:rPr>
              <a:t>The FY18 actuarial assessment determined the City was at 21.1% well within the  35% cap placed by 2011 pension reforms.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196" y="566056"/>
            <a:ext cx="7161213" cy="957953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cs typeface="Arial" charset="0"/>
              </a:rPr>
              <a:t>Pensions and other post employment benefits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22680" y="4317250"/>
            <a:ext cx="28111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</a:rPr>
              <a:t>Pension Liability and Funded Percentage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ABB5-A2ED-0041-A542-64358E3D5C7F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102439"/>
              </p:ext>
            </p:extLst>
          </p:nvPr>
        </p:nvGraphicFramePr>
        <p:xfrm>
          <a:off x="4423761" y="1867740"/>
          <a:ext cx="4654229" cy="3958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28250" y="1615250"/>
            <a:ext cx="33910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Net OPEB Liability</a:t>
            </a:r>
            <a:endParaRPr lang="en-US" sz="1200" b="1" dirty="0">
              <a:latin typeface="+mn-lt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596029"/>
              </p:ext>
            </p:extLst>
          </p:nvPr>
        </p:nvGraphicFramePr>
        <p:xfrm>
          <a:off x="356230" y="1782682"/>
          <a:ext cx="3681571" cy="207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470977" y="1615251"/>
            <a:ext cx="27067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</a:rPr>
              <a:t>Actuarially Determined Contribution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4307" y="1851427"/>
            <a:ext cx="699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$51,903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1229" y="2337271"/>
            <a:ext cx="779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$21,882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231" y="3830284"/>
            <a:ext cx="4215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                     </a:t>
            </a:r>
            <a:r>
              <a:rPr lang="en-US" sz="1200" b="1" dirty="0"/>
              <a:t>Pension</a:t>
            </a:r>
            <a:r>
              <a:rPr lang="en-US" b="1" dirty="0">
                <a:solidFill>
                  <a:srgbClr val="FF0000"/>
                </a:solidFill>
              </a:rPr>
              <a:t>                                          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3D5B5-DFD5-484C-B360-12A51E30969E}"/>
              </a:ext>
            </a:extLst>
          </p:cNvPr>
          <p:cNvSpPr txBox="1"/>
          <p:nvPr/>
        </p:nvSpPr>
        <p:spPr>
          <a:xfrm>
            <a:off x="7198242" y="3572540"/>
            <a:ext cx="84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$191,402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29075"/>
              </p:ext>
            </p:extLst>
          </p:nvPr>
        </p:nvGraphicFramePr>
        <p:xfrm>
          <a:off x="457197" y="4422773"/>
          <a:ext cx="4508208" cy="207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06E8A7-E305-4F38-8154-26D38216CD19}"/>
              </a:ext>
            </a:extLst>
          </p:cNvPr>
          <p:cNvSpPr txBox="1"/>
          <p:nvPr/>
        </p:nvSpPr>
        <p:spPr>
          <a:xfrm>
            <a:off x="1824033" y="4731488"/>
            <a:ext cx="578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63%</a:t>
            </a:r>
          </a:p>
        </p:txBody>
      </p:sp>
    </p:spTree>
    <p:extLst>
      <p:ext uri="{BB962C8B-B14F-4D97-AF65-F5344CB8AC3E}">
        <p14:creationId xmlns:p14="http://schemas.microsoft.com/office/powerpoint/2010/main" val="320147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5C31806-6AD8-4044-98C2-4BC620733F73}" type="slidenum">
              <a:rPr lang="en-US" altLang="en-US" sz="1200" smtClean="0">
                <a:solidFill>
                  <a:srgbClr val="898989"/>
                </a:solidFill>
              </a:rPr>
              <a:pPr/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566056"/>
            <a:ext cx="7239000" cy="9797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Fiscal year 2018 results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8408" y="2865166"/>
            <a:ext cx="5508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25298"/>
                </a:solidFill>
              </a:rPr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398939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477520" y="555184"/>
            <a:ext cx="6847840" cy="10040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City Revenues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E5D887E-B22D-477A-9A8C-39B1DDB62B89}" type="slidenum">
              <a:rPr lang="en-US" altLang="en-US" sz="1200" smtClean="0">
                <a:solidFill>
                  <a:srgbClr val="898989"/>
                </a:solidFill>
              </a:rPr>
              <a:pPr/>
              <a:t>2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858910"/>
              </p:ext>
            </p:extLst>
          </p:nvPr>
        </p:nvGraphicFramePr>
        <p:xfrm>
          <a:off x="1071198" y="1272162"/>
          <a:ext cx="6491612" cy="542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459563"/>
              </p:ext>
            </p:extLst>
          </p:nvPr>
        </p:nvGraphicFramePr>
        <p:xfrm>
          <a:off x="45411" y="1343282"/>
          <a:ext cx="9053177" cy="5285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412230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68088" y="555184"/>
            <a:ext cx="6847112" cy="97970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Arial" charset="0"/>
              </a:rPr>
              <a:t>Government-Wide Changes in Net Position</a:t>
            </a:r>
            <a:endParaRPr lang="en-US" altLang="en-US" b="1" dirty="0">
              <a:cs typeface="Arial" charset="0"/>
            </a:endParaRPr>
          </a:p>
        </p:txBody>
      </p:sp>
      <p:sp>
        <p:nvSpPr>
          <p:cNvPr id="1024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7CBEA8C-1A30-4F9B-81FA-762BBD6324AD}" type="slidenum">
              <a:rPr lang="en-US" altLang="en-US" sz="1200" smtClean="0">
                <a:solidFill>
                  <a:srgbClr val="898989"/>
                </a:solidFill>
              </a:rPr>
              <a:pPr/>
              <a:t>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321460"/>
              </p:ext>
            </p:extLst>
          </p:nvPr>
        </p:nvGraphicFramePr>
        <p:xfrm>
          <a:off x="619125" y="1557338"/>
          <a:ext cx="7867650" cy="526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Worksheet" r:id="rId4" imgW="7562962" imgH="6343650" progId="Excel.Sheet.12">
                  <p:embed/>
                </p:oleObj>
              </mc:Choice>
              <mc:Fallback>
                <p:oleObj name="Worksheet" r:id="rId4" imgW="7562962" imgH="6343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25" y="1557338"/>
                        <a:ext cx="7867650" cy="526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D9DA7D1-6ECE-4650-AD47-CB1A459108F7}"/>
              </a:ext>
            </a:extLst>
          </p:cNvPr>
          <p:cNvSpPr txBox="1"/>
          <p:nvPr/>
        </p:nvSpPr>
        <p:spPr>
          <a:xfrm>
            <a:off x="552450" y="2000250"/>
            <a:ext cx="1457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(In Millions)</a:t>
            </a:r>
          </a:p>
        </p:txBody>
      </p:sp>
    </p:spTree>
    <p:extLst>
      <p:ext uri="{BB962C8B-B14F-4D97-AF65-F5344CB8AC3E}">
        <p14:creationId xmlns:p14="http://schemas.microsoft.com/office/powerpoint/2010/main" val="141462707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68088" y="555184"/>
            <a:ext cx="6847112" cy="979703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cs typeface="Arial" charset="0"/>
              </a:rPr>
              <a:t>Government-Wide Statement of Net Position</a:t>
            </a:r>
            <a:endParaRPr lang="en-US" altLang="en-US" b="1" dirty="0">
              <a:cs typeface="Arial" charset="0"/>
            </a:endParaRPr>
          </a:p>
        </p:txBody>
      </p:sp>
      <p:sp>
        <p:nvSpPr>
          <p:cNvPr id="1024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7CBEA8C-1A30-4F9B-81FA-762BBD6324AD}" type="slidenum">
              <a:rPr lang="en-US" altLang="en-US" sz="1200" smtClean="0">
                <a:solidFill>
                  <a:srgbClr val="898989"/>
                </a:solidFill>
              </a:rPr>
              <a:pPr/>
              <a:t>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979380"/>
              </p:ext>
            </p:extLst>
          </p:nvPr>
        </p:nvGraphicFramePr>
        <p:xfrm>
          <a:off x="557212" y="1619076"/>
          <a:ext cx="8029575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Worksheet" r:id="rId4" imgW="8029508" imgH="4705416" progId="Excel.Sheet.12">
                  <p:embed/>
                </p:oleObj>
              </mc:Choice>
              <mc:Fallback>
                <p:oleObj name="Worksheet" r:id="rId4" imgW="8029508" imgH="47054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212" y="1619076"/>
                        <a:ext cx="8029575" cy="470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B97AF8-AEF8-4C52-9719-5BBB5990D4B3}"/>
              </a:ext>
            </a:extLst>
          </p:cNvPr>
          <p:cNvSpPr txBox="1"/>
          <p:nvPr/>
        </p:nvSpPr>
        <p:spPr>
          <a:xfrm>
            <a:off x="557212" y="2171700"/>
            <a:ext cx="1385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(In Millions)</a:t>
            </a:r>
          </a:p>
        </p:txBody>
      </p:sp>
    </p:spTree>
    <p:extLst>
      <p:ext uri="{BB962C8B-B14F-4D97-AF65-F5344CB8AC3E}">
        <p14:creationId xmlns:p14="http://schemas.microsoft.com/office/powerpoint/2010/main" val="287292345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7"/>
          <p:cNvSpPr>
            <a:spLocks noGrp="1"/>
          </p:cNvSpPr>
          <p:nvPr>
            <p:ph type="body" idx="1"/>
          </p:nvPr>
        </p:nvSpPr>
        <p:spPr>
          <a:xfrm>
            <a:off x="676275" y="1656512"/>
            <a:ext cx="5972810" cy="5159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800" dirty="0">
                <a:cs typeface="Arial" charset="0"/>
              </a:rPr>
              <a:t>Fiscal 2018 Financial Summary</a:t>
            </a: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47675" y="566056"/>
            <a:ext cx="6867525" cy="979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cs typeface="Arial" charset="0"/>
              </a:rPr>
              <a:t>Financial Highlights by Fund</a:t>
            </a:r>
          </a:p>
        </p:txBody>
      </p:sp>
      <p:sp>
        <p:nvSpPr>
          <p:cNvPr id="1434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8BB56F3-89E9-42BF-A914-D6A69ADFA17A}" type="slidenum">
              <a:rPr lang="en-US" altLang="en-US" sz="1200" smtClean="0">
                <a:solidFill>
                  <a:srgbClr val="898989"/>
                </a:solidFill>
              </a:rPr>
              <a:pPr/>
              <a:t>5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39CCC5-4AC5-4C5B-BAE2-14E547B98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59224"/>
              </p:ext>
            </p:extLst>
          </p:nvPr>
        </p:nvGraphicFramePr>
        <p:xfrm>
          <a:off x="676275" y="2255494"/>
          <a:ext cx="7804049" cy="3157163"/>
        </p:xfrm>
        <a:graphic>
          <a:graphicData uri="http://schemas.openxmlformats.org/drawingml/2006/table">
            <a:tbl>
              <a:tblPr/>
              <a:tblGrid>
                <a:gridCol w="2644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0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Fund  ($-Millions)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69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Beginning Fund Balance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69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Change in Fund Balance/Net Position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69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 panose="020B0503020102020204" pitchFamily="34" charset="0"/>
                        </a:rPr>
                        <a:t>Ending Fund Balance/Net Position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869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General Fund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$200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($21)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$179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Capital Project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$247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$291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Non-Major Governmental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$478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$483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Department of Watershed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$2,781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$139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$2,920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Department of Aviation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$4,769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$118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$4,887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Non-Major Enterprise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($124)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($122)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Internal Service Funds: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Fleet Service Funds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($3)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($1)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($4)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Group Insurance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$1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($9)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u="none" strike="noStrike" dirty="0">
                          <a:effectLst/>
                        </a:rPr>
                        <a:t>($8)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37545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26A46B0-00DE-49D9-9EB2-4391E1E317D3}" type="slidenum">
              <a:rPr lang="en-US" altLang="en-US" sz="1200" smtClean="0">
                <a:solidFill>
                  <a:srgbClr val="898989"/>
                </a:solidFill>
              </a:rPr>
              <a:pPr/>
              <a:t>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76155"/>
            <a:ext cx="7477760" cy="9458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General Fund Financials: </a:t>
            </a:r>
            <a:br>
              <a:rPr lang="en-US" b="1" dirty="0"/>
            </a:br>
            <a:r>
              <a:rPr lang="en-US" b="1" dirty="0"/>
              <a:t>Trending Revenues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252855" y="1655404"/>
            <a:ext cx="1724890" cy="513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Overall revenue growth of 18% since 2014.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200" i="1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Licenses and Permits revenue contributes to over 53% increase in revenue.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2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Property Taxes continue to rise despite consistent  millage rate roll-backs.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altLang="en-US" sz="12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Public Utility, Alcohol and other taxes contributes to 5% increase in revenue.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altLang="en-US" sz="12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Hotel-Motel taxes have grown by $5.1M compared to 2014.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endParaRPr lang="en-US" altLang="en-US" sz="1550" dirty="0">
              <a:cs typeface="Arial" charset="0"/>
            </a:endParaRP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159328" y="4134788"/>
            <a:ext cx="6769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  <a:cs typeface="Arial" charset="0"/>
              </a:rPr>
              <a:t>Notes</a:t>
            </a:r>
            <a:r>
              <a:rPr lang="en-US" altLang="en-US" sz="900" dirty="0">
                <a:solidFill>
                  <a:srgbClr val="000000"/>
                </a:solidFill>
                <a:cs typeface="Arial" charset="0"/>
              </a:rPr>
              <a:t>: 1) </a:t>
            </a:r>
            <a:r>
              <a:rPr lang="en-US" altLang="en-US" sz="800" dirty="0">
                <a:solidFill>
                  <a:srgbClr val="000000"/>
                </a:solidFill>
                <a:cs typeface="Arial" charset="0"/>
              </a:rPr>
              <a:t>Pilot</a:t>
            </a:r>
            <a:r>
              <a:rPr lang="en-US" altLang="en-US" sz="900" dirty="0">
                <a:solidFill>
                  <a:srgbClr val="000000"/>
                </a:solidFill>
                <a:cs typeface="Arial" charset="0"/>
              </a:rPr>
              <a:t> and Franchise Fees and Hotel-Motel Revenue are shown in Other Financing Sources and Uses as Transfers In in the CAFR</a:t>
            </a:r>
          </a:p>
          <a:p>
            <a:pPr eaLnBrk="1" hangingPunct="1"/>
            <a:r>
              <a:rPr lang="en-US" altLang="en-US" sz="900" dirty="0">
                <a:solidFill>
                  <a:srgbClr val="000000"/>
                </a:solidFill>
                <a:cs typeface="Arial" charset="0"/>
              </a:rPr>
              <a:t>            2) This excludes indirect costs recovery which are shown as net reduction in expenses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347878"/>
              </p:ext>
            </p:extLst>
          </p:nvPr>
        </p:nvGraphicFramePr>
        <p:xfrm>
          <a:off x="211138" y="1703388"/>
          <a:ext cx="6831012" cy="247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" name="Worksheet" r:id="rId4" imgW="8877412" imgH="4000500" progId="Excel.Sheet.8">
                  <p:embed/>
                </p:oleObj>
              </mc:Choice>
              <mc:Fallback>
                <p:oleObj name="Worksheet" r:id="rId4" imgW="8877412" imgH="4000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138" y="1703388"/>
                        <a:ext cx="6831012" cy="247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ED76AAF-C90E-4765-A350-7E0A175502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768666"/>
              </p:ext>
            </p:extLst>
          </p:nvPr>
        </p:nvGraphicFramePr>
        <p:xfrm>
          <a:off x="1326989" y="4453732"/>
          <a:ext cx="4433777" cy="233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4205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10D09F1-DF3A-4824-AB59-70680D47FB10}" type="slidenum">
              <a:rPr lang="en-US" altLang="en-US" sz="1200" smtClean="0">
                <a:solidFill>
                  <a:srgbClr val="898989"/>
                </a:solidFill>
              </a:rPr>
              <a:pPr/>
              <a:t>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87828"/>
            <a:ext cx="7457440" cy="94706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General Fund Financials: </a:t>
            </a:r>
            <a:br>
              <a:rPr lang="en-US" b="1" dirty="0"/>
            </a:br>
            <a:r>
              <a:rPr lang="en-US" sz="2500" b="1" dirty="0"/>
              <a:t>Trending Expenditures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010400" y="1614041"/>
            <a:ext cx="20574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Overall expense growth of 26% since 2014.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2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About 59% of the increase was for General Government activities.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2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General Government expenditures increased mainly due to higher salaries, consulting expenses, higher long term capital expenditures and transfer of building fund expenditures to general government.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200" dirty="0">
              <a:latin typeface="Franklin Gothic Book" panose="020B0503020102020204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n-US" altLang="en-US" sz="1200" dirty="0">
                <a:latin typeface="Franklin Gothic Book" panose="020B0503020102020204" pitchFamily="34" charset="0"/>
                <a:cs typeface="Arial" charset="0"/>
              </a:rPr>
              <a:t>About 32% of the increase was due to  Public Safety expenditures.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en-US" sz="1500" dirty="0">
              <a:cs typeface="Arial" charset="0"/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03695" y="3646208"/>
            <a:ext cx="69067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  <a:cs typeface="Arial" charset="0"/>
              </a:rPr>
              <a:t>Notes: Other Financing Sources and Uses is not shown and includes Transfers Out to deficit funds; additionally certain debt service payments are reflected as Transfers Out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866552"/>
              </p:ext>
            </p:extLst>
          </p:nvPr>
        </p:nvGraphicFramePr>
        <p:xfrm>
          <a:off x="0" y="1562100"/>
          <a:ext cx="6796088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" name="Worksheet" r:id="rId4" imgW="8877412" imgH="2971800" progId="Excel.Sheet.12">
                  <p:embed/>
                </p:oleObj>
              </mc:Choice>
              <mc:Fallback>
                <p:oleObj name="Worksheet" r:id="rId4" imgW="8877412" imgH="2971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562100"/>
                        <a:ext cx="6796088" cy="208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A2B4CA6-07A9-4F6A-88CA-C41052853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745382"/>
              </p:ext>
            </p:extLst>
          </p:nvPr>
        </p:nvGraphicFramePr>
        <p:xfrm>
          <a:off x="103695" y="4434098"/>
          <a:ext cx="3736468" cy="226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9DC90E-78B8-429C-8A06-CA559C955CD3}"/>
              </a:ext>
            </a:extLst>
          </p:cNvPr>
          <p:cNvSpPr txBox="1"/>
          <p:nvPr/>
        </p:nvSpPr>
        <p:spPr>
          <a:xfrm>
            <a:off x="1453455" y="4186866"/>
            <a:ext cx="5184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2014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B1C8B-643E-4357-AB7D-CDDDB88AD7E3}"/>
              </a:ext>
            </a:extLst>
          </p:cNvPr>
          <p:cNvSpPr txBox="1"/>
          <p:nvPr/>
        </p:nvSpPr>
        <p:spPr>
          <a:xfrm>
            <a:off x="5043111" y="4194561"/>
            <a:ext cx="5844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2018</a:t>
            </a:r>
            <a:endParaRPr lang="en-US" sz="1000" b="1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A2B4CA6-07A9-4F6A-88CA-C41052853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859629"/>
              </p:ext>
            </p:extLst>
          </p:nvPr>
        </p:nvGraphicFramePr>
        <p:xfrm>
          <a:off x="0" y="4452517"/>
          <a:ext cx="3987254" cy="24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DE91D6CD-5773-4073-857E-9DF72EEF8F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733116"/>
              </p:ext>
            </p:extLst>
          </p:nvPr>
        </p:nvGraphicFramePr>
        <p:xfrm>
          <a:off x="3630593" y="4544075"/>
          <a:ext cx="3850105" cy="226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0873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5C31806-6AD8-4044-98C2-4BC620733F73}" type="slidenum">
              <a:rPr lang="en-US" altLang="en-US" sz="1200" smtClean="0">
                <a:solidFill>
                  <a:srgbClr val="898989"/>
                </a:solidFill>
              </a:rPr>
              <a:pPr/>
              <a:t>8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566056"/>
            <a:ext cx="7239000" cy="9797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Fund Balance and Deficit Funds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1136A65-BF4B-401A-B914-B6F5BF12F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164631"/>
              </p:ext>
            </p:extLst>
          </p:nvPr>
        </p:nvGraphicFramePr>
        <p:xfrm>
          <a:off x="191386" y="2062716"/>
          <a:ext cx="8708065" cy="393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931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FBFA02F-8A09-4AAD-A9F2-D20CCBD81C62}" type="slidenum">
              <a:rPr lang="en-US" altLang="en-US" sz="1200" smtClean="0">
                <a:solidFill>
                  <a:srgbClr val="898989"/>
                </a:solidFill>
              </a:rPr>
              <a:pPr/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360" y="576942"/>
            <a:ext cx="6878320" cy="957954"/>
          </a:xfrm>
        </p:spPr>
        <p:txBody>
          <a:bodyPr/>
          <a:lstStyle/>
          <a:p>
            <a:pPr>
              <a:defRPr/>
            </a:pPr>
            <a:r>
              <a:rPr lang="en-US" b="1" dirty="0"/>
              <a:t>FY2018 General Fund Balance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467360" y="1592042"/>
            <a:ext cx="8284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000000"/>
                </a:solidFill>
              </a:rPr>
              <a:t>Unrestricted Fund Balance &amp; Restricted Fund Balance</a:t>
            </a:r>
          </a:p>
        </p:txBody>
      </p:sp>
      <p:sp>
        <p:nvSpPr>
          <p:cNvPr id="2048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262880" y="1992153"/>
            <a:ext cx="3474719" cy="450072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1800" dirty="0"/>
              <a:t>Total Fund Balance has grown by $107 million since the beginning of FY2010.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1800" dirty="0"/>
              <a:t>Budgeted reserves and strong cost control were key factors in restoring fund balance.</a:t>
            </a:r>
          </a:p>
          <a:p>
            <a:pPr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altLang="en-US" sz="1800" dirty="0"/>
              <a:t>Unrestricted fund balance above 20% is available for one-time, nonrecurring purchases as long as a portion goes toward reducing any remaining deficit funds.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47C9D14-DC79-4986-BA15-2F570C16A4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866253"/>
              </p:ext>
            </p:extLst>
          </p:nvPr>
        </p:nvGraphicFramePr>
        <p:xfrm>
          <a:off x="16510" y="2484355"/>
          <a:ext cx="524637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6F9556-9B9C-4F24-A958-47B68AE1506B}"/>
              </a:ext>
            </a:extLst>
          </p:cNvPr>
          <p:cNvSpPr txBox="1"/>
          <p:nvPr/>
        </p:nvSpPr>
        <p:spPr>
          <a:xfrm>
            <a:off x="4572000" y="3232298"/>
            <a:ext cx="690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$179M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A11441-3DEE-4DCB-B0BC-F54F8D151DA6}"/>
              </a:ext>
            </a:extLst>
          </p:cNvPr>
          <p:cNvCxnSpPr>
            <a:cxnSpLocks/>
          </p:cNvCxnSpPr>
          <p:nvPr/>
        </p:nvCxnSpPr>
        <p:spPr bwMode="auto">
          <a:xfrm>
            <a:off x="566323" y="4047782"/>
            <a:ext cx="4506805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BF80B7-A141-4A77-91EB-A6E71E24A2E2}"/>
              </a:ext>
            </a:extLst>
          </p:cNvPr>
          <p:cNvCxnSpPr>
            <a:cxnSpLocks/>
          </p:cNvCxnSpPr>
          <p:nvPr/>
        </p:nvCxnSpPr>
        <p:spPr bwMode="auto">
          <a:xfrm>
            <a:off x="566323" y="4423466"/>
            <a:ext cx="4506805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357E9D-BA11-4922-A0F0-335FDA7A3606}"/>
              </a:ext>
            </a:extLst>
          </p:cNvPr>
          <p:cNvSpPr txBox="1"/>
          <p:nvPr/>
        </p:nvSpPr>
        <p:spPr>
          <a:xfrm>
            <a:off x="566322" y="4131279"/>
            <a:ext cx="1113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15%budget</a:t>
            </a:r>
          </a:p>
        </p:txBody>
      </p:sp>
    </p:spTree>
    <p:extLst>
      <p:ext uri="{BB962C8B-B14F-4D97-AF65-F5344CB8AC3E}">
        <p14:creationId xmlns:p14="http://schemas.microsoft.com/office/powerpoint/2010/main" val="214869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25387</TotalTime>
  <Words>623</Words>
  <Application>Microsoft Office PowerPoint</Application>
  <PresentationFormat>On-screen Show (4:3)</PresentationFormat>
  <Paragraphs>170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Book</vt:lpstr>
      <vt:lpstr>Franklin Gothic Medium</vt:lpstr>
      <vt:lpstr>Wingdings</vt:lpstr>
      <vt:lpstr>Office Theme</vt:lpstr>
      <vt:lpstr>Worksheet</vt:lpstr>
      <vt:lpstr>PowerPoint Presentation</vt:lpstr>
      <vt:lpstr>City Revenues</vt:lpstr>
      <vt:lpstr>Government-Wide Changes in Net Position</vt:lpstr>
      <vt:lpstr>Government-Wide Statement of Net Position</vt:lpstr>
      <vt:lpstr>Financial Highlights by Fund</vt:lpstr>
      <vt:lpstr>General Fund Financials:  Trending Revenues</vt:lpstr>
      <vt:lpstr>General Fund Financials:  Trending Expenditures</vt:lpstr>
      <vt:lpstr>Fund Balance and Deficit Funds</vt:lpstr>
      <vt:lpstr>FY2018 General Fund Balance</vt:lpstr>
      <vt:lpstr>Pensions and other post employment benefits</vt:lpstr>
      <vt:lpstr>Fiscal year 2018 results</vt:lpstr>
    </vt:vector>
  </TitlesOfParts>
  <Company>wwd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mc</dc:creator>
  <cp:lastModifiedBy>Kempson-Wright, Santana</cp:lastModifiedBy>
  <cp:revision>794</cp:revision>
  <cp:lastPrinted>2019-02-07T15:32:24Z</cp:lastPrinted>
  <dcterms:created xsi:type="dcterms:W3CDTF">2016-02-13T15:24:12Z</dcterms:created>
  <dcterms:modified xsi:type="dcterms:W3CDTF">2019-02-12T20:51:36Z</dcterms:modified>
</cp:coreProperties>
</file>