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95" r:id="rId2"/>
    <p:sldId id="839" r:id="rId3"/>
    <p:sldId id="837" r:id="rId4"/>
    <p:sldId id="838" r:id="rId5"/>
    <p:sldId id="832" r:id="rId6"/>
    <p:sldId id="842" r:id="rId7"/>
    <p:sldId id="84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78830" autoAdjust="0"/>
  </p:normalViewPr>
  <p:slideViewPr>
    <p:cSldViewPr snapToGrid="0">
      <p:cViewPr varScale="1">
        <p:scale>
          <a:sx n="83" d="100"/>
          <a:sy n="83" d="100"/>
        </p:scale>
        <p:origin x="8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Contract Awards by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Service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CY 18</c:v>
                </c:pt>
                <c:pt idx="1">
                  <c:v>CY 19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145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84-4FF6-B77E-C179CAF79F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Supply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CY 18</c:v>
                </c:pt>
                <c:pt idx="1">
                  <c:v>CY 19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84-4FF6-B77E-C179CAF79F6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Construction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CY 18</c:v>
                </c:pt>
                <c:pt idx="1">
                  <c:v>CY 19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114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84-4FF6-B77E-C179CAF79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6636024"/>
        <c:axId val="286633672"/>
      </c:barChart>
      <c:catAx>
        <c:axId val="286636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633672"/>
        <c:crosses val="autoZero"/>
        <c:auto val="1"/>
        <c:lblAlgn val="ctr"/>
        <c:lblOffset val="100"/>
        <c:noMultiLvlLbl val="0"/>
      </c:catAx>
      <c:valAx>
        <c:axId val="286633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636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</a:t>
            </a:r>
            <a:r>
              <a:rPr lang="en-US" baseline="0" dirty="0"/>
              <a:t> Contract Awards by Quarter, FY 19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Service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Quarter 1</c:v>
                </c:pt>
                <c:pt idx="1">
                  <c:v>Quarter 2</c:v>
                </c:pt>
                <c:pt idx="2">
                  <c:v>Quarter 3</c:v>
                </c:pt>
                <c:pt idx="3">
                  <c:v>Quarter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51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E-49B6-9FC6-9525809403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Supply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Quarter 1</c:v>
                </c:pt>
                <c:pt idx="1">
                  <c:v>Quarter 2</c:v>
                </c:pt>
                <c:pt idx="2">
                  <c:v>Quarter 3</c:v>
                </c:pt>
                <c:pt idx="3">
                  <c:v>Quarter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16</c:v>
                </c:pt>
                <c:pt idx="1">
                  <c:v>16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2E-49B6-9FC6-95258094034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Construction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Quarter 1</c:v>
                </c:pt>
                <c:pt idx="1">
                  <c:v>Quarter 2</c:v>
                </c:pt>
                <c:pt idx="2">
                  <c:v>Quarter 3</c:v>
                </c:pt>
                <c:pt idx="3">
                  <c:v>Quarter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29</c:v>
                </c:pt>
                <c:pt idx="1">
                  <c:v>28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2E-49B6-9FC6-952580940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6633280"/>
        <c:axId val="286630536"/>
      </c:barChart>
      <c:catAx>
        <c:axId val="28663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630536"/>
        <c:crosses val="autoZero"/>
        <c:auto val="1"/>
        <c:lblAlgn val="ctr"/>
        <c:lblOffset val="100"/>
        <c:noMultiLvlLbl val="0"/>
      </c:catAx>
      <c:valAx>
        <c:axId val="286630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633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Alternative Contract Awards by</a:t>
            </a:r>
            <a:r>
              <a:rPr lang="en-US" baseline="0" dirty="0"/>
              <a:t> Year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Special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CY18</c:v>
                </c:pt>
                <c:pt idx="1">
                  <c:v>CY19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84-4FF6-B77E-C179CAF79F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Emergency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CY18</c:v>
                </c:pt>
                <c:pt idx="1">
                  <c:v>CY19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16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84-4FF6-B77E-C179CAF79F6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Sole Source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CY18</c:v>
                </c:pt>
                <c:pt idx="1">
                  <c:v>CY19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9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84-4FF6-B77E-C179CAF79F6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CO-OP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CY18</c:v>
                </c:pt>
                <c:pt idx="1">
                  <c:v>CY19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E0-475D-9888-39F771F6C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6634848"/>
        <c:axId val="286636416"/>
      </c:barChart>
      <c:catAx>
        <c:axId val="28663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636416"/>
        <c:crosses val="autoZero"/>
        <c:auto val="1"/>
        <c:lblAlgn val="ctr"/>
        <c:lblOffset val="100"/>
        <c:noMultiLvlLbl val="0"/>
      </c:catAx>
      <c:valAx>
        <c:axId val="286636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634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Alternative Contract Awards by Quarter, FY 19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Special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Quarter 1</c:v>
                </c:pt>
                <c:pt idx="1">
                  <c:v>Quarter 2</c:v>
                </c:pt>
                <c:pt idx="2">
                  <c:v>Quarter 3</c:v>
                </c:pt>
                <c:pt idx="3">
                  <c:v>Quarter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</c:v>
                </c:pt>
                <c:pt idx="1">
                  <c:v>11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E-49B6-9FC6-9525809403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Emergency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Quarter 1</c:v>
                </c:pt>
                <c:pt idx="1">
                  <c:v>Quarter 2</c:v>
                </c:pt>
                <c:pt idx="2">
                  <c:v>Quarter 3</c:v>
                </c:pt>
                <c:pt idx="3">
                  <c:v>Quarter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2E-49B6-9FC6-95258094034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Sole Source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Quarter 1</c:v>
                </c:pt>
                <c:pt idx="1">
                  <c:v>Quarter 2</c:v>
                </c:pt>
                <c:pt idx="2">
                  <c:v>Quarter 3</c:v>
                </c:pt>
                <c:pt idx="3">
                  <c:v>Quarter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2E-49B6-9FC6-95258094034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Co-Op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Quarter 1</c:v>
                </c:pt>
                <c:pt idx="1">
                  <c:v>Quarter 2</c:v>
                </c:pt>
                <c:pt idx="2">
                  <c:v>Quarter 3</c:v>
                </c:pt>
                <c:pt idx="3">
                  <c:v>Quarter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53-4744-9D02-22605E0A5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6629360"/>
        <c:axId val="286629752"/>
      </c:barChart>
      <c:catAx>
        <c:axId val="28662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629752"/>
        <c:crosses val="autoZero"/>
        <c:auto val="1"/>
        <c:lblAlgn val="ctr"/>
        <c:lblOffset val="100"/>
        <c:noMultiLvlLbl val="0"/>
      </c:catAx>
      <c:valAx>
        <c:axId val="286629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629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Contract Extensions by Department CY 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3-6 mons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DOA</c:v>
                </c:pt>
                <c:pt idx="1">
                  <c:v>DWM</c:v>
                </c:pt>
                <c:pt idx="2">
                  <c:v>DPW</c:v>
                </c:pt>
                <c:pt idx="3">
                  <c:v>DEAM</c:v>
                </c:pt>
                <c:pt idx="4">
                  <c:v>DHR</c:v>
                </c:pt>
                <c:pt idx="5">
                  <c:v>FM</c:v>
                </c:pt>
                <c:pt idx="6">
                  <c:v>City Council</c:v>
                </c:pt>
                <c:pt idx="7">
                  <c:v>DCP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35-4C06-AA26-54E94AE9DD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&gt; 6 Mons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DOA</c:v>
                </c:pt>
                <c:pt idx="1">
                  <c:v>DWM</c:v>
                </c:pt>
                <c:pt idx="2">
                  <c:v>DPW</c:v>
                </c:pt>
                <c:pt idx="3">
                  <c:v>DEAM</c:v>
                </c:pt>
                <c:pt idx="4">
                  <c:v>DHR</c:v>
                </c:pt>
                <c:pt idx="5">
                  <c:v>FM</c:v>
                </c:pt>
                <c:pt idx="6">
                  <c:v>City Council</c:v>
                </c:pt>
                <c:pt idx="7">
                  <c:v>DCP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35-4C06-AA26-54E94AE9DD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DOA</c:v>
                </c:pt>
                <c:pt idx="1">
                  <c:v>DWM</c:v>
                </c:pt>
                <c:pt idx="2">
                  <c:v>DPW</c:v>
                </c:pt>
                <c:pt idx="3">
                  <c:v>DEAM</c:v>
                </c:pt>
                <c:pt idx="4">
                  <c:v>DHR</c:v>
                </c:pt>
                <c:pt idx="5">
                  <c:v>FM</c:v>
                </c:pt>
                <c:pt idx="6">
                  <c:v>City Council</c:v>
                </c:pt>
                <c:pt idx="7">
                  <c:v>DCP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10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35-4C06-AA26-54E94AE9DD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7231152"/>
        <c:axId val="287231936"/>
      </c:barChart>
      <c:catAx>
        <c:axId val="28723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231936"/>
        <c:crosses val="autoZero"/>
        <c:auto val="1"/>
        <c:lblAlgn val="ctr"/>
        <c:lblOffset val="100"/>
        <c:noMultiLvlLbl val="0"/>
      </c:catAx>
      <c:valAx>
        <c:axId val="28723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23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5C764-3EBF-4681-977F-5548CE6882A6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FFB21-85B3-4558-85BB-5DD5746B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34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7938" y="877888"/>
            <a:ext cx="4200525" cy="2363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54A80-2A61-B543-BD9D-4700F7DB49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941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200" marR="0" lvl="0" indent="-181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It is important to understand this is not a sprint it is a marathon</a:t>
            </a:r>
            <a:endParaRPr lang="en-US" b="0" dirty="0"/>
          </a:p>
          <a:p>
            <a:pPr marL="181200" indent="-181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4205">
              <a:defRPr/>
            </a:pPr>
            <a:fld id="{9DD8F3A2-EF11-4B76-A67A-BC660BF1F87B}" type="slidenum">
              <a:rPr lang="en-US">
                <a:solidFill>
                  <a:prstClr val="black"/>
                </a:solidFill>
                <a:latin typeface="Calibri"/>
              </a:rPr>
              <a:pPr defTabSz="474205"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2131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/>
              <a:t>Total Contracts calendar Year 2018</a:t>
            </a:r>
          </a:p>
          <a:p>
            <a:pPr marL="181200" marR="0" lvl="0" indent="-181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Service Contracts = 145</a:t>
            </a:r>
          </a:p>
          <a:p>
            <a:pPr marL="181200" marR="0" lvl="0" indent="-181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Construction Contracts = 114</a:t>
            </a:r>
          </a:p>
          <a:p>
            <a:pPr marL="181200" marR="0" lvl="0" indent="-181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Commodities Contracts = 91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/>
              <a:t>Total:			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/>
              <a:t>Total Contracts Quarterly, FY 2019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Quarter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Service	30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Commodities 	16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Construction	29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Quarter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Service	51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Commodities	16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Construction	28</a:t>
            </a:r>
            <a:endParaRPr lang="en-US" b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Total:			75+85=160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4205">
              <a:defRPr/>
            </a:pPr>
            <a:fld id="{9DD8F3A2-EF11-4B76-A67A-BC660BF1F87B}" type="slidenum">
              <a:rPr lang="en-US">
                <a:solidFill>
                  <a:prstClr val="black"/>
                </a:solidFill>
                <a:latin typeface="Calibri"/>
              </a:rPr>
              <a:pPr defTabSz="474205"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9313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/>
              <a:t>Alternative Contracts by Year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Special		44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Emergency		16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Sole Source		9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Co-Op		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/>
              <a:t>Total:			81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/>
              <a:t>Alternatives By Quarter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1</a:t>
            </a:r>
            <a:r>
              <a:rPr lang="en-US" b="0" baseline="30000" dirty="0"/>
              <a:t>st</a:t>
            </a:r>
            <a:r>
              <a:rPr lang="en-US" b="0" dirty="0"/>
              <a:t> Quarter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Special	18	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Emergency	3	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Sole Source	1	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Co-Op	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2nd Quarter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Special	11	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Emergency	10	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Sole Source	3	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Co-Op	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Total: 			51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4205">
              <a:defRPr/>
            </a:pPr>
            <a:fld id="{9DD8F3A2-EF11-4B76-A67A-BC660BF1F87B}" type="slidenum">
              <a:rPr lang="en-US">
                <a:solidFill>
                  <a:prstClr val="black"/>
                </a:solidFill>
                <a:latin typeface="Calibri"/>
              </a:rPr>
              <a:pPr defTabSz="474205">
                <a:defRPr/>
              </a:pPr>
              <a:t>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934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/>
              <a:t>Team searched through the City Council reports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/>
              <a:t>Found 26 Contract extensions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/>
              <a:t>Common Reasons for Extension</a:t>
            </a:r>
          </a:p>
          <a:p>
            <a:pPr marL="181200" marR="0" lvl="0" indent="-181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User Agency Cancelled</a:t>
            </a:r>
          </a:p>
          <a:p>
            <a:pPr marL="638400" marR="0" lvl="1" indent="-181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Scope Change</a:t>
            </a:r>
          </a:p>
          <a:p>
            <a:pPr marL="181200" marR="0" lvl="0" indent="-181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Non-Responsive proposals</a:t>
            </a:r>
          </a:p>
          <a:p>
            <a:pPr marL="181200" marR="0" lvl="0" indent="-181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No proposals Received</a:t>
            </a:r>
          </a:p>
          <a:p>
            <a:pPr marL="181200" marR="0" lvl="0" indent="-181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Not enough time to procure</a:t>
            </a:r>
          </a:p>
          <a:p>
            <a:pPr marL="181200" marR="0" lvl="0" indent="-181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Additional time needed to complete performance</a:t>
            </a:r>
          </a:p>
          <a:p>
            <a:pPr marL="181200" marR="0" lvl="0" indent="-181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0" dirty="0"/>
          </a:p>
          <a:p>
            <a:pPr marL="638400" marR="0" lvl="1" indent="-181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="1" dirty="0"/>
          </a:p>
          <a:p>
            <a:pPr marL="181200" marR="0" lvl="0" indent="-181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="0" dirty="0"/>
          </a:p>
          <a:p>
            <a:pPr marL="181200" indent="-181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4205">
              <a:defRPr/>
            </a:pPr>
            <a:fld id="{9DD8F3A2-EF11-4B76-A67A-BC660BF1F87B}" type="slidenum">
              <a:rPr lang="en-US">
                <a:solidFill>
                  <a:prstClr val="black"/>
                </a:solidFill>
                <a:latin typeface="Calibri"/>
              </a:rPr>
              <a:pPr defTabSz="474205">
                <a:defRPr/>
              </a:pPr>
              <a:t>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3128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dirty="0"/>
              <a:t>Success Stories: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RFI for Records Management Software (Services and CFO)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Market Research on Self-Cleaning Toilets, no longer a sole source procurement (Public Works)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4205">
              <a:defRPr/>
            </a:pPr>
            <a:fld id="{9DD8F3A2-EF11-4B76-A67A-BC660BF1F87B}" type="slidenum">
              <a:rPr lang="en-US">
                <a:solidFill>
                  <a:prstClr val="black"/>
                </a:solidFill>
                <a:latin typeface="Calibri"/>
              </a:rPr>
              <a:pPr defTabSz="474205">
                <a:defRPr/>
              </a:pPr>
              <a:t>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4474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7938" y="877888"/>
            <a:ext cx="4200525" cy="2363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54A80-2A61-B543-BD9D-4700F7DB49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93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80DC0-2938-4E34-8B14-FEF2BE257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1520A9-13BE-4AF9-B26E-5E896944F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8A39E-25BB-44FC-96CA-F4B4FE0FD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1264-404C-4FFC-9C2D-22C06F98A856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61AF0-DEA0-4342-9435-76E704D3E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BF486-67D0-45EE-8450-36BA77210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CC35-96B3-48C0-BA8C-5B36815E9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7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178D2-94E0-4514-B5A3-1F9FDA417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86772-ABD1-4D3B-9586-A209A1F98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57A91-59BB-47F6-8F33-18676038F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1264-404C-4FFC-9C2D-22C06F98A856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CB637-ACE2-4448-81DC-0BC3D022A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38CDA-F965-4C28-AC8B-403961C68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CC35-96B3-48C0-BA8C-5B36815E9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3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030DB1-E28F-46F2-A8F0-65B410C5F3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6AAE7-133F-43AB-8B66-3F89618DF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D4A23-8930-4794-A730-7BD7F11C8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1264-404C-4FFC-9C2D-22C06F98A856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ADD2C-BC35-4066-944B-D7740403F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0A665-7D16-4111-9E24-0492D9394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CC35-96B3-48C0-BA8C-5B36815E9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67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/>
          <a:lstStyle/>
          <a:p>
            <a:fld id="{75C51FCE-E4BB-4680-8E50-3C0E348D2609}" type="datetimeFigureOut">
              <a:rPr lang="en-US" smtClean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9ED18C-0842-4BF5-A56F-22E89555BEEB}"/>
              </a:ext>
            </a:extLst>
          </p:cNvPr>
          <p:cNvSpPr/>
          <p:nvPr userDrawn="1"/>
        </p:nvSpPr>
        <p:spPr>
          <a:xfrm>
            <a:off x="1097280" y="1667435"/>
            <a:ext cx="10186297" cy="125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9357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otally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k object 20"/>
          <p:cNvSpPr/>
          <p:nvPr/>
        </p:nvSpPr>
        <p:spPr>
          <a:xfrm>
            <a:off x="5905432" y="755484"/>
            <a:ext cx="369061" cy="1873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 b="0" i="0" dirty="0">
              <a:latin typeface="Corbel Regular" charset="0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341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60E64-F5D2-4752-89B4-EE6DDBE2D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A160B-B964-4B46-A8E8-73A9F65D9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42A64-EF88-4FE7-B2EA-8B25296D4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1264-404C-4FFC-9C2D-22C06F98A856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68A3C-F6DE-439B-ABA9-B9A358B28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AD7FC-B1C3-453F-BDED-85FDC3D65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CC35-96B3-48C0-BA8C-5B36815E9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4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8A918-2C48-417E-9011-A690342AB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EE0B8-DE0E-4EA1-8DF8-5B5596B85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7D7CC-5010-4C60-A53D-467A8996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1264-404C-4FFC-9C2D-22C06F98A856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9257C-1B9B-44C3-BFEF-E0048F7B2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BA4F8-A8C0-4F28-A621-4F4864EF1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CC35-96B3-48C0-BA8C-5B36815E9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1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F1A54-141D-4ECB-8B0F-FF3B98F5D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61FBA-07BD-4FE1-BD33-4FB0B5AB1D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592F1-88C3-45A4-9DA8-742A3F136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F547F-FFEE-4638-9485-188042796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1264-404C-4FFC-9C2D-22C06F98A856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AA5DA-E7B5-4319-8542-8DE4552BC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6926E-842C-4CEB-8AC0-0E19037B6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CC35-96B3-48C0-BA8C-5B36815E9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4E9BB-A2AE-4544-8E29-6684CED60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AF09F-8347-4D57-A34E-34B93C5EA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931C0-66EB-41AF-8D31-80C07BC19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A7A998-F58F-4CAC-8F9F-1CAAE029B0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166029-779B-41A1-8294-CCA5B5FBCB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16818-207F-4F28-81C3-61B7A8A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1264-404C-4FFC-9C2D-22C06F98A856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C030B2-3A47-4175-87C0-FF1AE01AB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0FE03E-D7F3-4A08-A13D-D81905316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CC35-96B3-48C0-BA8C-5B36815E9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01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7F4FB-3C40-42C3-B3DB-3A53C2B7F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A5A34-1154-4202-ACF8-FA2334106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1264-404C-4FFC-9C2D-22C06F98A856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7B821-FFC7-46AC-B4C8-C797CF58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4AB2F9-451F-4FF4-B354-9B11C21F8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CC35-96B3-48C0-BA8C-5B36815E9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6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1A1FB2-0F44-48CF-9BF5-216D18619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1264-404C-4FFC-9C2D-22C06F98A856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645E98-84A7-41B7-9BA1-14EE8E74C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450C3-70A3-422E-8627-60B099076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CC35-96B3-48C0-BA8C-5B36815E9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2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EE42C-F299-4EB8-935F-95470F91D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523C2-FC9F-4948-A666-4C5A4AEAF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8093A-74F1-4811-9CEC-B6FBB6F0B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3B7386-0B1A-4F0E-B518-49DB51A5A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1264-404C-4FFC-9C2D-22C06F98A856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5256B-BC8B-494E-8FDE-C5C6DBABA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A7BCB-2963-4E03-8851-870AD270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CC35-96B3-48C0-BA8C-5B36815E9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3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09E29-9B9E-42BD-928B-029391195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8197C4-C9D6-4796-97E1-83570BDAFB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F01406-0F1F-4C09-939C-B8B3C08D6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36148-3BF4-401E-BB75-FFC64B854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1264-404C-4FFC-9C2D-22C06F98A856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2908E-FC9D-4CAF-AFB9-6C5A0630E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5EA34-BB92-463E-B24C-017DDBC34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CC35-96B3-48C0-BA8C-5B36815E9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2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11742A-6AB0-4E5D-A5AD-B8C892145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D26EB-EBED-46C7-A626-98671F30D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9AE10-2688-4657-9165-4953605AD8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01264-404C-4FFC-9C2D-22C06F98A856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64365-A4FE-41B3-962F-D31F1EA21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4B00D-9250-4852-B887-C4B594ADC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5CC35-96B3-48C0-BA8C-5B36815E9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765793"/>
            <a:ext cx="12191999" cy="1371600"/>
          </a:xfrm>
          <a:prstGeom prst="rect">
            <a:avLst/>
          </a:prstGeom>
          <a:solidFill>
            <a:schemeClr val="accent1">
              <a:lumMod val="5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TextBox 13"/>
          <p:cNvSpPr txBox="1"/>
          <p:nvPr/>
        </p:nvSpPr>
        <p:spPr>
          <a:xfrm>
            <a:off x="1620152" y="1882207"/>
            <a:ext cx="815816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rebuchet MS" panose="020B0603020202020204" pitchFamily="34" charset="0"/>
                <a:ea typeface="Arial" charset="0"/>
                <a:cs typeface="Arial" charset="0"/>
              </a:rPr>
              <a:t>City of Atlanta Department of Procurement</a:t>
            </a:r>
          </a:p>
          <a:p>
            <a:r>
              <a:rPr lang="en-US" sz="2000" b="1" dirty="0">
                <a:solidFill>
                  <a:schemeClr val="bg1"/>
                </a:solidFill>
                <a:latin typeface="Trebuchet MS" panose="020B0603020202020204" pitchFamily="34" charset="0"/>
                <a:ea typeface="Arial" charset="0"/>
                <a:cs typeface="Arial" charset="0"/>
              </a:rPr>
              <a:t>City Council Quarterly Brief  </a:t>
            </a:r>
          </a:p>
          <a:p>
            <a:r>
              <a:rPr lang="en-US" sz="2000" b="1" dirty="0">
                <a:solidFill>
                  <a:schemeClr val="bg1"/>
                </a:solidFill>
                <a:latin typeface="Trebuchet MS" panose="020B0603020202020204" pitchFamily="34" charset="0"/>
                <a:ea typeface="Arial" charset="0"/>
                <a:cs typeface="Arial" charset="0"/>
              </a:rPr>
              <a:t>February 13, 2019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050" y="1934853"/>
            <a:ext cx="933546" cy="94507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20152" y="3194544"/>
            <a:ext cx="7452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rebuchet MS" panose="020B0603020202020204" pitchFamily="34" charset="0"/>
                <a:ea typeface="Arial" charset="0"/>
                <a:cs typeface="Arial" charset="0"/>
              </a:rPr>
              <a:t>DAVID L. WILSON II, CHIEF PROCUREMENT OFFICER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D2B48C-E75D-4C18-AA8F-ACE1DC2700D0}"/>
              </a:ext>
            </a:extLst>
          </p:cNvPr>
          <p:cNvSpPr txBox="1"/>
          <p:nvPr/>
        </p:nvSpPr>
        <p:spPr>
          <a:xfrm>
            <a:off x="8103765" y="414005"/>
            <a:ext cx="397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Brush Script MT" panose="03060802040406070304" pitchFamily="66" charset="0"/>
              </a:rPr>
              <a:t>The Best Lead the Rest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0269CE7-704F-413D-A070-BA4BB5D718D2}"/>
              </a:ext>
            </a:extLst>
          </p:cNvPr>
          <p:cNvSpPr txBox="1">
            <a:spLocks/>
          </p:cNvSpPr>
          <p:nvPr/>
        </p:nvSpPr>
        <p:spPr>
          <a:xfrm>
            <a:off x="1620152" y="4103354"/>
            <a:ext cx="9144000" cy="242387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Mission </a:t>
            </a:r>
          </a:p>
          <a:p>
            <a:pPr marL="0" indent="0">
              <a:buNone/>
            </a:pPr>
            <a:r>
              <a:rPr lang="en-US" sz="1900" dirty="0"/>
              <a:t>Promote fair and open competition, procure high quality products and services in a timely manner, meet the needs of our customers while maintaining public trust</a:t>
            </a:r>
          </a:p>
          <a:p>
            <a:pPr marL="0" indent="0">
              <a:buNone/>
            </a:pPr>
            <a:endParaRPr lang="en-US" sz="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Vision </a:t>
            </a:r>
          </a:p>
          <a:p>
            <a:pPr marL="0" indent="0">
              <a:buNone/>
            </a:pPr>
            <a:r>
              <a:rPr lang="en-US" sz="1900" dirty="0"/>
              <a:t>Achieve the highest standard of professional, public procurement through integrity, trust and ethical practices</a:t>
            </a:r>
          </a:p>
        </p:txBody>
      </p:sp>
    </p:spTree>
    <p:extLst>
      <p:ext uri="{BB962C8B-B14F-4D97-AF65-F5344CB8AC3E}">
        <p14:creationId xmlns:p14="http://schemas.microsoft.com/office/powerpoint/2010/main" val="122567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49E4D34-2FAC-494A-A60E-80B014897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Contract Execution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Total Contracts Executed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Alternative Contracts Executed</a:t>
            </a:r>
          </a:p>
          <a:p>
            <a:pPr marL="0" indent="0">
              <a:buNone/>
            </a:pPr>
            <a:r>
              <a:rPr lang="en-US" dirty="0"/>
              <a:t>Contract Extensions  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Change the Culture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Re-establish the Baseline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Process and Policy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7AFB2CE-00A6-466C-B288-7C751F58DCFF}"/>
              </a:ext>
            </a:extLst>
          </p:cNvPr>
          <p:cNvSpPr txBox="1">
            <a:spLocks/>
          </p:cNvSpPr>
          <p:nvPr/>
        </p:nvSpPr>
        <p:spPr>
          <a:xfrm>
            <a:off x="1853963" y="-71806"/>
            <a:ext cx="8239043" cy="3791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lnSpc>
                <a:spcPct val="120000"/>
              </a:lnSpc>
              <a:defRPr/>
            </a:pPr>
            <a:endParaRPr lang="en-US" sz="2400" i="1" dirty="0">
              <a:solidFill>
                <a:srgbClr val="D1282E"/>
              </a:solidFill>
              <a:latin typeface="Calibri Light"/>
            </a:endParaRPr>
          </a:p>
          <a:p>
            <a:pPr defTabSz="457200">
              <a:lnSpc>
                <a:spcPct val="120000"/>
              </a:lnSpc>
              <a:defRPr/>
            </a:pPr>
            <a:endParaRPr lang="en-US" sz="2400" i="1" dirty="0">
              <a:solidFill>
                <a:srgbClr val="D1282E"/>
              </a:solidFill>
              <a:latin typeface="Calibri Light"/>
            </a:endParaRPr>
          </a:p>
          <a:p>
            <a:pPr defTabSz="457200">
              <a:lnSpc>
                <a:spcPct val="120000"/>
              </a:lnSpc>
              <a:defRPr/>
            </a:pPr>
            <a:endParaRPr lang="en-US" sz="2400" dirty="0">
              <a:solidFill>
                <a:srgbClr val="D1282E"/>
              </a:solidFill>
              <a:latin typeface="Calibri Light"/>
            </a:endParaRPr>
          </a:p>
          <a:p>
            <a:pPr defTabSz="457200">
              <a:lnSpc>
                <a:spcPct val="120000"/>
              </a:lnSpc>
              <a:defRPr/>
            </a:pPr>
            <a:endParaRPr lang="en-US" sz="2400" b="1" spc="38" dirty="0">
              <a:solidFill>
                <a:srgbClr val="D1282E"/>
              </a:solidFill>
              <a:latin typeface="Arial"/>
              <a:ea typeface="Open Sans" panose="020B0606030504020204" pitchFamily="34" charset="0"/>
              <a:cs typeface="Arial"/>
            </a:endParaRPr>
          </a:p>
        </p:txBody>
      </p:sp>
      <p:pic>
        <p:nvPicPr>
          <p:cNvPr id="17" name="Picture 16" descr="Resurgens_15_100_100.png"/>
          <p:cNvPicPr>
            <a:picLocks noChangeAspect="1"/>
          </p:cNvPicPr>
          <p:nvPr/>
        </p:nvPicPr>
        <p:blipFill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464" y="88471"/>
            <a:ext cx="718408" cy="71840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74791632-7BEE-4117-9B82-5B6FF1033E07}"/>
              </a:ext>
            </a:extLst>
          </p:cNvPr>
          <p:cNvSpPr txBox="1">
            <a:spLocks/>
          </p:cNvSpPr>
          <p:nvPr/>
        </p:nvSpPr>
        <p:spPr>
          <a:xfrm>
            <a:off x="855394" y="164251"/>
            <a:ext cx="11124740" cy="63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 spc="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  <a:defRPr/>
            </a:pPr>
            <a:endParaRPr lang="en-GB" sz="14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en-GB" sz="2800" b="1" dirty="0">
                <a:solidFill>
                  <a:srgbClr val="000000"/>
                </a:solidFill>
                <a:latin typeface="Arial"/>
                <a:cs typeface="Arial"/>
              </a:rPr>
              <a:t>Department of Procurement:  Topics of Discussion       </a:t>
            </a:r>
            <a:endParaRPr lang="th-TH" sz="28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D7E5F8-46FF-4C38-850B-83EA18703F08}"/>
              </a:ext>
            </a:extLst>
          </p:cNvPr>
          <p:cNvSpPr txBox="1"/>
          <p:nvPr/>
        </p:nvSpPr>
        <p:spPr>
          <a:xfrm>
            <a:off x="7227511" y="6601642"/>
            <a:ext cx="4752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chemeClr val="tx2"/>
                </a:solidFill>
                <a:latin typeface="Arial"/>
                <a:cs typeface="Arial"/>
              </a:rPr>
              <a:t>DEPARTMENT OF PROCUREMENT |  </a:t>
            </a:r>
            <a:fld id="{F15BAA30-8C77-4397-9692-D1F048117F77}" type="slidenum">
              <a:rPr lang="en-US" sz="900" b="1" smtClean="0">
                <a:solidFill>
                  <a:schemeClr val="tx2"/>
                </a:solidFill>
                <a:latin typeface="Arial"/>
                <a:cs typeface="Arial"/>
              </a:rPr>
              <a:t>2</a:t>
            </a:fld>
            <a:r>
              <a:rPr lang="en-US" sz="9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endParaRPr lang="en-US" sz="900" b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224793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49E4D34-2FAC-494A-A60E-80B014897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endParaRPr lang="en-US" sz="1200" dirty="0">
              <a:latin typeface="Arial"/>
              <a:cs typeface="Arial"/>
            </a:endParaRPr>
          </a:p>
          <a:p>
            <a:pPr marL="201168" lvl="1" indent="0">
              <a:buNone/>
            </a:pPr>
            <a:endParaRPr lang="en-US" sz="1200" dirty="0">
              <a:latin typeface="Arial"/>
              <a:cs typeface="Arial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7AFB2CE-00A6-466C-B288-7C751F58DCFF}"/>
              </a:ext>
            </a:extLst>
          </p:cNvPr>
          <p:cNvSpPr txBox="1">
            <a:spLocks/>
          </p:cNvSpPr>
          <p:nvPr/>
        </p:nvSpPr>
        <p:spPr>
          <a:xfrm>
            <a:off x="1853963" y="-71806"/>
            <a:ext cx="8239043" cy="3791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lnSpc>
                <a:spcPct val="120000"/>
              </a:lnSpc>
              <a:defRPr/>
            </a:pPr>
            <a:endParaRPr lang="en-US" sz="2400" i="1" dirty="0">
              <a:solidFill>
                <a:srgbClr val="D1282E"/>
              </a:solidFill>
              <a:latin typeface="Calibri Light"/>
            </a:endParaRPr>
          </a:p>
          <a:p>
            <a:pPr defTabSz="457200">
              <a:lnSpc>
                <a:spcPct val="120000"/>
              </a:lnSpc>
              <a:defRPr/>
            </a:pPr>
            <a:endParaRPr lang="en-US" sz="2400" i="1" dirty="0">
              <a:solidFill>
                <a:srgbClr val="D1282E"/>
              </a:solidFill>
              <a:latin typeface="Calibri Light"/>
            </a:endParaRPr>
          </a:p>
          <a:p>
            <a:pPr defTabSz="457200">
              <a:lnSpc>
                <a:spcPct val="120000"/>
              </a:lnSpc>
              <a:defRPr/>
            </a:pPr>
            <a:endParaRPr lang="en-US" sz="2400" dirty="0">
              <a:solidFill>
                <a:srgbClr val="D1282E"/>
              </a:solidFill>
              <a:latin typeface="Calibri Light"/>
            </a:endParaRPr>
          </a:p>
          <a:p>
            <a:pPr defTabSz="457200">
              <a:lnSpc>
                <a:spcPct val="120000"/>
              </a:lnSpc>
              <a:defRPr/>
            </a:pPr>
            <a:endParaRPr lang="en-US" sz="2400" b="1" spc="38" dirty="0">
              <a:solidFill>
                <a:srgbClr val="D1282E"/>
              </a:solidFill>
              <a:latin typeface="Arial"/>
              <a:ea typeface="Open Sans" panose="020B0606030504020204" pitchFamily="34" charset="0"/>
              <a:cs typeface="Arial"/>
            </a:endParaRPr>
          </a:p>
        </p:txBody>
      </p:sp>
      <p:pic>
        <p:nvPicPr>
          <p:cNvPr id="17" name="Picture 16" descr="Resurgens_15_100_100.png"/>
          <p:cNvPicPr>
            <a:picLocks noChangeAspect="1"/>
          </p:cNvPicPr>
          <p:nvPr/>
        </p:nvPicPr>
        <p:blipFill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464" y="88471"/>
            <a:ext cx="718408" cy="71840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74791632-7BEE-4117-9B82-5B6FF1033E07}"/>
              </a:ext>
            </a:extLst>
          </p:cNvPr>
          <p:cNvSpPr txBox="1">
            <a:spLocks/>
          </p:cNvSpPr>
          <p:nvPr/>
        </p:nvSpPr>
        <p:spPr>
          <a:xfrm>
            <a:off x="855394" y="164251"/>
            <a:ext cx="11124740" cy="63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 spc="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  <a:defRPr/>
            </a:pPr>
            <a:endParaRPr lang="en-GB" sz="14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en-GB" sz="2800" b="1" dirty="0">
                <a:solidFill>
                  <a:srgbClr val="000000"/>
                </a:solidFill>
                <a:latin typeface="Arial"/>
                <a:cs typeface="Arial"/>
              </a:rPr>
              <a:t>Department of Procurement:  Contract Execution       </a:t>
            </a:r>
            <a:endParaRPr lang="th-TH" sz="28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D7E5F8-46FF-4C38-850B-83EA18703F08}"/>
              </a:ext>
            </a:extLst>
          </p:cNvPr>
          <p:cNvSpPr txBox="1"/>
          <p:nvPr/>
        </p:nvSpPr>
        <p:spPr>
          <a:xfrm>
            <a:off x="7227511" y="6601642"/>
            <a:ext cx="4752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chemeClr val="tx2"/>
                </a:solidFill>
                <a:latin typeface="Arial"/>
                <a:cs typeface="Arial"/>
              </a:rPr>
              <a:t>DEPARTMENT OF PROCUREMENT |  </a:t>
            </a:r>
            <a:fld id="{F15BAA30-8C77-4397-9692-D1F048117F77}" type="slidenum">
              <a:rPr lang="en-US" sz="900" b="1" smtClean="0">
                <a:solidFill>
                  <a:schemeClr val="tx2"/>
                </a:solidFill>
                <a:latin typeface="Arial"/>
                <a:cs typeface="Arial"/>
              </a:rPr>
              <a:t>3</a:t>
            </a:fld>
            <a:r>
              <a:rPr lang="en-US" sz="9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endParaRPr lang="en-US" sz="900" b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797AC31-92CD-4476-A5BA-6FB72E172E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3465391"/>
              </p:ext>
            </p:extLst>
          </p:nvPr>
        </p:nvGraphicFramePr>
        <p:xfrm>
          <a:off x="837872" y="915501"/>
          <a:ext cx="10515928" cy="2893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8741E78-C3CE-4166-95FF-0CE523A95E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2419691"/>
              </p:ext>
            </p:extLst>
          </p:nvPr>
        </p:nvGraphicFramePr>
        <p:xfrm>
          <a:off x="855394" y="3808602"/>
          <a:ext cx="10481212" cy="2658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03789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49E4D34-2FAC-494A-A60E-80B014897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endParaRPr lang="en-US" sz="1200" dirty="0">
              <a:latin typeface="Arial"/>
              <a:cs typeface="Arial"/>
            </a:endParaRPr>
          </a:p>
          <a:p>
            <a:pPr marL="201168" lvl="1" indent="0">
              <a:buNone/>
            </a:pPr>
            <a:endParaRPr lang="en-US" sz="1200" dirty="0">
              <a:latin typeface="Arial"/>
              <a:cs typeface="Arial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7AFB2CE-00A6-466C-B288-7C751F58DCFF}"/>
              </a:ext>
            </a:extLst>
          </p:cNvPr>
          <p:cNvSpPr txBox="1">
            <a:spLocks/>
          </p:cNvSpPr>
          <p:nvPr/>
        </p:nvSpPr>
        <p:spPr>
          <a:xfrm>
            <a:off x="1853963" y="-71806"/>
            <a:ext cx="8239043" cy="3791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lnSpc>
                <a:spcPct val="120000"/>
              </a:lnSpc>
              <a:defRPr/>
            </a:pPr>
            <a:endParaRPr lang="en-US" sz="2400" i="1" dirty="0">
              <a:solidFill>
                <a:srgbClr val="D1282E"/>
              </a:solidFill>
              <a:latin typeface="Calibri Light"/>
            </a:endParaRPr>
          </a:p>
          <a:p>
            <a:pPr defTabSz="457200">
              <a:lnSpc>
                <a:spcPct val="120000"/>
              </a:lnSpc>
              <a:defRPr/>
            </a:pPr>
            <a:endParaRPr lang="en-US" sz="2400" i="1" dirty="0">
              <a:solidFill>
                <a:srgbClr val="D1282E"/>
              </a:solidFill>
              <a:latin typeface="Calibri Light"/>
            </a:endParaRPr>
          </a:p>
          <a:p>
            <a:pPr defTabSz="457200">
              <a:lnSpc>
                <a:spcPct val="120000"/>
              </a:lnSpc>
              <a:defRPr/>
            </a:pPr>
            <a:endParaRPr lang="en-US" sz="2400" dirty="0">
              <a:solidFill>
                <a:srgbClr val="D1282E"/>
              </a:solidFill>
              <a:latin typeface="Calibri Light"/>
            </a:endParaRPr>
          </a:p>
          <a:p>
            <a:pPr defTabSz="457200">
              <a:lnSpc>
                <a:spcPct val="120000"/>
              </a:lnSpc>
              <a:defRPr/>
            </a:pPr>
            <a:endParaRPr lang="en-US" sz="2400" b="1" spc="38" dirty="0">
              <a:solidFill>
                <a:srgbClr val="D1282E"/>
              </a:solidFill>
              <a:latin typeface="Arial"/>
              <a:ea typeface="Open Sans" panose="020B0606030504020204" pitchFamily="34" charset="0"/>
              <a:cs typeface="Arial"/>
            </a:endParaRPr>
          </a:p>
        </p:txBody>
      </p:sp>
      <p:pic>
        <p:nvPicPr>
          <p:cNvPr id="17" name="Picture 16" descr="Resurgens_15_100_100.png"/>
          <p:cNvPicPr>
            <a:picLocks noChangeAspect="1"/>
          </p:cNvPicPr>
          <p:nvPr/>
        </p:nvPicPr>
        <p:blipFill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464" y="88471"/>
            <a:ext cx="718408" cy="71840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74791632-7BEE-4117-9B82-5B6FF1033E07}"/>
              </a:ext>
            </a:extLst>
          </p:cNvPr>
          <p:cNvSpPr txBox="1">
            <a:spLocks/>
          </p:cNvSpPr>
          <p:nvPr/>
        </p:nvSpPr>
        <p:spPr>
          <a:xfrm>
            <a:off x="855394" y="164251"/>
            <a:ext cx="11124740" cy="63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 spc="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  <a:defRPr/>
            </a:pPr>
            <a:endParaRPr lang="en-GB" sz="14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en-GB" sz="2800" b="1" dirty="0">
                <a:solidFill>
                  <a:srgbClr val="000000"/>
                </a:solidFill>
                <a:latin typeface="Arial"/>
                <a:cs typeface="Arial"/>
              </a:rPr>
              <a:t>Department of Procurement:  Contract Execution       </a:t>
            </a:r>
            <a:endParaRPr lang="th-TH" sz="28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D7E5F8-46FF-4C38-850B-83EA18703F08}"/>
              </a:ext>
            </a:extLst>
          </p:cNvPr>
          <p:cNvSpPr txBox="1"/>
          <p:nvPr/>
        </p:nvSpPr>
        <p:spPr>
          <a:xfrm>
            <a:off x="7227511" y="6601642"/>
            <a:ext cx="4752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chemeClr val="tx2"/>
                </a:solidFill>
                <a:latin typeface="Arial"/>
                <a:cs typeface="Arial"/>
              </a:rPr>
              <a:t>DEPARTMENT OF PROCUREMENT |  </a:t>
            </a:r>
            <a:fld id="{F15BAA30-8C77-4397-9692-D1F048117F77}" type="slidenum">
              <a:rPr lang="en-US" sz="900" b="1" smtClean="0">
                <a:solidFill>
                  <a:schemeClr val="tx2"/>
                </a:solidFill>
                <a:latin typeface="Arial"/>
                <a:cs typeface="Arial"/>
              </a:rPr>
              <a:t>4</a:t>
            </a:fld>
            <a:r>
              <a:rPr lang="en-US" sz="9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endParaRPr lang="en-US" sz="900" b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797AC31-92CD-4476-A5BA-6FB72E172E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5543203"/>
              </p:ext>
            </p:extLst>
          </p:nvPr>
        </p:nvGraphicFramePr>
        <p:xfrm>
          <a:off x="837872" y="915501"/>
          <a:ext cx="10515928" cy="2893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8741E78-C3CE-4166-95FF-0CE523A95E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6473354"/>
              </p:ext>
            </p:extLst>
          </p:nvPr>
        </p:nvGraphicFramePr>
        <p:xfrm>
          <a:off x="855394" y="3808602"/>
          <a:ext cx="10481212" cy="2658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6964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49E4D34-2FAC-494A-A60E-80B014897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48913" y="1387951"/>
            <a:ext cx="5005038" cy="4815449"/>
          </a:xfrm>
        </p:spPr>
        <p:txBody>
          <a:bodyPr>
            <a:noAutofit/>
          </a:bodyPr>
          <a:lstStyle/>
          <a:p>
            <a:pPr lvl="1"/>
            <a:endParaRPr lang="en-US" sz="1200" dirty="0">
              <a:latin typeface="Arial"/>
              <a:cs typeface="Arial"/>
            </a:endParaRPr>
          </a:p>
          <a:p>
            <a:pPr marL="201168" lvl="1" indent="0">
              <a:buNone/>
            </a:pPr>
            <a:endParaRPr lang="en-US" sz="1200" dirty="0">
              <a:latin typeface="Arial"/>
              <a:cs typeface="Arial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7AFB2CE-00A6-466C-B288-7C751F58DCFF}"/>
              </a:ext>
            </a:extLst>
          </p:cNvPr>
          <p:cNvSpPr txBox="1">
            <a:spLocks/>
          </p:cNvSpPr>
          <p:nvPr/>
        </p:nvSpPr>
        <p:spPr>
          <a:xfrm>
            <a:off x="1467763" y="-189555"/>
            <a:ext cx="8239043" cy="3791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lnSpc>
                <a:spcPct val="120000"/>
              </a:lnSpc>
              <a:defRPr/>
            </a:pPr>
            <a:endParaRPr lang="en-US" sz="2400" i="1" dirty="0">
              <a:solidFill>
                <a:srgbClr val="D1282E"/>
              </a:solidFill>
              <a:latin typeface="Calibri Light"/>
            </a:endParaRPr>
          </a:p>
          <a:p>
            <a:pPr defTabSz="457200">
              <a:lnSpc>
                <a:spcPct val="120000"/>
              </a:lnSpc>
              <a:defRPr/>
            </a:pPr>
            <a:endParaRPr lang="en-US" sz="2400" i="1" dirty="0">
              <a:solidFill>
                <a:srgbClr val="D1282E"/>
              </a:solidFill>
              <a:latin typeface="Calibri Light"/>
            </a:endParaRPr>
          </a:p>
          <a:p>
            <a:pPr defTabSz="457200">
              <a:lnSpc>
                <a:spcPct val="120000"/>
              </a:lnSpc>
              <a:defRPr/>
            </a:pPr>
            <a:endParaRPr lang="en-US" sz="2400" dirty="0">
              <a:solidFill>
                <a:srgbClr val="D1282E"/>
              </a:solidFill>
              <a:latin typeface="Calibri Light"/>
            </a:endParaRPr>
          </a:p>
          <a:p>
            <a:pPr defTabSz="457200">
              <a:lnSpc>
                <a:spcPct val="120000"/>
              </a:lnSpc>
              <a:defRPr/>
            </a:pPr>
            <a:endParaRPr lang="en-US" sz="2400" b="1" spc="38" dirty="0">
              <a:solidFill>
                <a:srgbClr val="D1282E"/>
              </a:solidFill>
              <a:latin typeface="Arial"/>
              <a:ea typeface="Open Sans" panose="020B0606030504020204" pitchFamily="34" charset="0"/>
              <a:cs typeface="Arial"/>
            </a:endParaRPr>
          </a:p>
        </p:txBody>
      </p:sp>
      <p:pic>
        <p:nvPicPr>
          <p:cNvPr id="17" name="Picture 16" descr="Resurgens_15_100_100.png"/>
          <p:cNvPicPr>
            <a:picLocks noChangeAspect="1"/>
          </p:cNvPicPr>
          <p:nvPr/>
        </p:nvPicPr>
        <p:blipFill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464" y="88471"/>
            <a:ext cx="718408" cy="71840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74791632-7BEE-4117-9B82-5B6FF1033E07}"/>
              </a:ext>
            </a:extLst>
          </p:cNvPr>
          <p:cNvSpPr txBox="1">
            <a:spLocks/>
          </p:cNvSpPr>
          <p:nvPr/>
        </p:nvSpPr>
        <p:spPr>
          <a:xfrm>
            <a:off x="855394" y="164251"/>
            <a:ext cx="11124740" cy="63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 spc="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  <a:defRPr/>
            </a:pPr>
            <a:endParaRPr lang="en-GB" sz="14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en-GB" sz="2800" b="1" dirty="0">
                <a:solidFill>
                  <a:srgbClr val="000000"/>
                </a:solidFill>
                <a:latin typeface="Arial"/>
                <a:cs typeface="Arial"/>
              </a:rPr>
              <a:t>Department of Procurement:  Contract Extension       </a:t>
            </a:r>
            <a:endParaRPr lang="th-TH" sz="28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D7E5F8-46FF-4C38-850B-83EA18703F08}"/>
              </a:ext>
            </a:extLst>
          </p:cNvPr>
          <p:cNvSpPr txBox="1"/>
          <p:nvPr/>
        </p:nvSpPr>
        <p:spPr>
          <a:xfrm>
            <a:off x="7227511" y="6601642"/>
            <a:ext cx="4752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chemeClr val="tx2"/>
                </a:solidFill>
                <a:latin typeface="Arial"/>
                <a:cs typeface="Arial"/>
              </a:rPr>
              <a:t>DEPARTMENT OF PROCUREMENT |  </a:t>
            </a:r>
            <a:fld id="{F15BAA30-8C77-4397-9692-D1F048117F77}" type="slidenum">
              <a:rPr lang="en-US" sz="900" b="1" smtClean="0">
                <a:solidFill>
                  <a:schemeClr val="tx2"/>
                </a:solidFill>
                <a:latin typeface="Arial"/>
                <a:cs typeface="Arial"/>
              </a:rPr>
              <a:t>5</a:t>
            </a:fld>
            <a:r>
              <a:rPr lang="en-US" sz="9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endParaRPr lang="en-US" sz="900" b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7493B20-B082-4FE0-A390-03A8BD9EAF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4612180"/>
              </p:ext>
            </p:extLst>
          </p:nvPr>
        </p:nvGraphicFramePr>
        <p:xfrm>
          <a:off x="2032000" y="1208015"/>
          <a:ext cx="8128000" cy="4930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05677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000225"/>
            <a:ext cx="5157787" cy="823912"/>
          </a:xfrm>
        </p:spPr>
        <p:txBody>
          <a:bodyPr>
            <a:normAutofit/>
          </a:bodyPr>
          <a:lstStyle/>
          <a:p>
            <a:r>
              <a:rPr lang="en-US" sz="2800" dirty="0"/>
              <a:t>Re-establish the Baseline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49E4D34-2FAC-494A-A60E-80B014897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24137"/>
            <a:ext cx="5157787" cy="3684588"/>
          </a:xfrm>
        </p:spPr>
        <p:txBody>
          <a:bodyPr>
            <a:noAutofit/>
          </a:bodyPr>
          <a:lstStyle/>
          <a:p>
            <a:r>
              <a:rPr lang="en-US" sz="2400" dirty="0">
                <a:cs typeface="Arial"/>
              </a:rPr>
              <a:t>Program Management</a:t>
            </a:r>
          </a:p>
          <a:p>
            <a:endParaRPr lang="en-US" sz="2400" dirty="0"/>
          </a:p>
          <a:p>
            <a:r>
              <a:rPr lang="en-US" sz="2400" dirty="0"/>
              <a:t>Market Intelligence </a:t>
            </a:r>
          </a:p>
          <a:p>
            <a:pPr lvl="1"/>
            <a:endParaRPr lang="en-US" dirty="0"/>
          </a:p>
          <a:p>
            <a:r>
              <a:rPr lang="en-US" sz="2400" dirty="0"/>
              <a:t>E-Procurement </a:t>
            </a:r>
          </a:p>
          <a:p>
            <a:pPr lvl="1"/>
            <a:endParaRPr lang="en-US" dirty="0"/>
          </a:p>
          <a:p>
            <a:r>
              <a:rPr lang="en-US" sz="2400" dirty="0"/>
              <a:t>Supplier Risk Management  </a:t>
            </a:r>
          </a:p>
          <a:p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6172200" y="1000225"/>
            <a:ext cx="5183188" cy="823912"/>
          </a:xfrm>
        </p:spPr>
        <p:txBody>
          <a:bodyPr>
            <a:normAutofit/>
          </a:bodyPr>
          <a:lstStyle/>
          <a:p>
            <a:r>
              <a:rPr lang="en-US" sz="2800" dirty="0"/>
              <a:t>Process and Policy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172200" y="1824137"/>
            <a:ext cx="5183188" cy="3684588"/>
          </a:xfrm>
        </p:spPr>
        <p:txBody>
          <a:bodyPr>
            <a:normAutofit/>
          </a:bodyPr>
          <a:lstStyle/>
          <a:p>
            <a:r>
              <a:rPr lang="en-US" sz="2400" dirty="0"/>
              <a:t>Training </a:t>
            </a:r>
          </a:p>
          <a:p>
            <a:endParaRPr lang="en-US" sz="2400" dirty="0"/>
          </a:p>
          <a:p>
            <a:r>
              <a:rPr lang="en-US" sz="2400" dirty="0"/>
              <a:t>City Code </a:t>
            </a:r>
          </a:p>
          <a:p>
            <a:endParaRPr lang="en-US" sz="2400" dirty="0"/>
          </a:p>
          <a:p>
            <a:r>
              <a:rPr lang="en-US" sz="2400" dirty="0"/>
              <a:t>Standard Operating Procedures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7AFB2CE-00A6-466C-B288-7C751F58DCFF}"/>
              </a:ext>
            </a:extLst>
          </p:cNvPr>
          <p:cNvSpPr txBox="1">
            <a:spLocks/>
          </p:cNvSpPr>
          <p:nvPr/>
        </p:nvSpPr>
        <p:spPr>
          <a:xfrm>
            <a:off x="1853963" y="-71806"/>
            <a:ext cx="8239043" cy="3791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lnSpc>
                <a:spcPct val="120000"/>
              </a:lnSpc>
              <a:defRPr/>
            </a:pPr>
            <a:endParaRPr lang="en-US" sz="2400" i="1" dirty="0">
              <a:solidFill>
                <a:srgbClr val="D1282E"/>
              </a:solidFill>
              <a:latin typeface="Calibri Light"/>
            </a:endParaRPr>
          </a:p>
          <a:p>
            <a:pPr defTabSz="457200">
              <a:lnSpc>
                <a:spcPct val="120000"/>
              </a:lnSpc>
              <a:defRPr/>
            </a:pPr>
            <a:endParaRPr lang="en-US" sz="2400" i="1" dirty="0">
              <a:solidFill>
                <a:srgbClr val="D1282E"/>
              </a:solidFill>
              <a:latin typeface="Calibri Light"/>
            </a:endParaRPr>
          </a:p>
          <a:p>
            <a:pPr defTabSz="457200">
              <a:lnSpc>
                <a:spcPct val="120000"/>
              </a:lnSpc>
              <a:defRPr/>
            </a:pPr>
            <a:endParaRPr lang="en-US" sz="2400" dirty="0">
              <a:solidFill>
                <a:srgbClr val="D1282E"/>
              </a:solidFill>
              <a:latin typeface="Calibri Light"/>
            </a:endParaRPr>
          </a:p>
          <a:p>
            <a:pPr defTabSz="457200">
              <a:lnSpc>
                <a:spcPct val="120000"/>
              </a:lnSpc>
              <a:defRPr/>
            </a:pPr>
            <a:endParaRPr lang="en-US" sz="2400" b="1" spc="38" dirty="0">
              <a:solidFill>
                <a:srgbClr val="D1282E"/>
              </a:solidFill>
              <a:latin typeface="Arial"/>
              <a:ea typeface="Open Sans" panose="020B0606030504020204" pitchFamily="34" charset="0"/>
              <a:cs typeface="Arial"/>
            </a:endParaRPr>
          </a:p>
        </p:txBody>
      </p:sp>
      <p:pic>
        <p:nvPicPr>
          <p:cNvPr id="17" name="Picture 16" descr="Resurgens_15_100_100.png"/>
          <p:cNvPicPr>
            <a:picLocks noChangeAspect="1"/>
          </p:cNvPicPr>
          <p:nvPr/>
        </p:nvPicPr>
        <p:blipFill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464" y="88471"/>
            <a:ext cx="718408" cy="71840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74791632-7BEE-4117-9B82-5B6FF1033E07}"/>
              </a:ext>
            </a:extLst>
          </p:cNvPr>
          <p:cNvSpPr txBox="1">
            <a:spLocks/>
          </p:cNvSpPr>
          <p:nvPr/>
        </p:nvSpPr>
        <p:spPr>
          <a:xfrm>
            <a:off x="855394" y="164251"/>
            <a:ext cx="11124740" cy="63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 spc="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  <a:defRPr/>
            </a:pPr>
            <a:endParaRPr lang="en-GB" sz="14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en-GB" sz="2800" b="1" dirty="0">
                <a:solidFill>
                  <a:srgbClr val="000000"/>
                </a:solidFill>
                <a:latin typeface="Arial"/>
                <a:cs typeface="Arial"/>
              </a:rPr>
              <a:t>Department of Procurement:  Change the Culture       </a:t>
            </a:r>
            <a:endParaRPr lang="th-TH" sz="28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D7E5F8-46FF-4C38-850B-83EA18703F08}"/>
              </a:ext>
            </a:extLst>
          </p:cNvPr>
          <p:cNvSpPr txBox="1"/>
          <p:nvPr/>
        </p:nvSpPr>
        <p:spPr>
          <a:xfrm>
            <a:off x="7227511" y="6601642"/>
            <a:ext cx="4752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chemeClr val="tx2"/>
                </a:solidFill>
                <a:latin typeface="Arial"/>
                <a:cs typeface="Arial"/>
              </a:rPr>
              <a:t>DEPARTMENT OF PROCUREMENT |  </a:t>
            </a:r>
            <a:fld id="{F15BAA30-8C77-4397-9692-D1F048117F77}" type="slidenum">
              <a:rPr lang="en-US" sz="900" b="1" smtClean="0">
                <a:solidFill>
                  <a:schemeClr val="tx2"/>
                </a:solidFill>
                <a:latin typeface="Arial"/>
                <a:cs typeface="Arial"/>
              </a:rPr>
              <a:t>6</a:t>
            </a:fld>
            <a:r>
              <a:rPr lang="en-US" sz="9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endParaRPr lang="en-US" sz="900" b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14927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765793"/>
            <a:ext cx="12191999" cy="1371600"/>
          </a:xfrm>
          <a:prstGeom prst="rect">
            <a:avLst/>
          </a:prstGeom>
          <a:solidFill>
            <a:schemeClr val="accent1">
              <a:lumMod val="5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TextBox 13"/>
          <p:cNvSpPr txBox="1"/>
          <p:nvPr/>
        </p:nvSpPr>
        <p:spPr>
          <a:xfrm>
            <a:off x="1620152" y="1882207"/>
            <a:ext cx="815816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rebuchet MS" panose="020B0603020202020204" pitchFamily="34" charset="0"/>
                <a:ea typeface="Arial" charset="0"/>
                <a:cs typeface="Arial" charset="0"/>
              </a:rPr>
              <a:t>City of Atlanta Department of Procurement</a:t>
            </a:r>
          </a:p>
          <a:p>
            <a:r>
              <a:rPr lang="en-US" sz="2000" b="1" dirty="0">
                <a:solidFill>
                  <a:schemeClr val="bg1"/>
                </a:solidFill>
                <a:latin typeface="Trebuchet MS" panose="020B0603020202020204" pitchFamily="34" charset="0"/>
                <a:ea typeface="Arial" charset="0"/>
                <a:cs typeface="Arial" charset="0"/>
              </a:rPr>
              <a:t>City Council Quarterly Brief  </a:t>
            </a:r>
          </a:p>
          <a:p>
            <a:r>
              <a:rPr lang="en-US" sz="2000" b="1" dirty="0">
                <a:solidFill>
                  <a:schemeClr val="bg1"/>
                </a:solidFill>
                <a:latin typeface="Trebuchet MS" panose="020B0603020202020204" pitchFamily="34" charset="0"/>
                <a:ea typeface="Arial" charset="0"/>
                <a:cs typeface="Arial" charset="0"/>
              </a:rPr>
              <a:t>February 13, 2019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050" y="1934853"/>
            <a:ext cx="933546" cy="94507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20152" y="3194544"/>
            <a:ext cx="7452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rebuchet MS" panose="020B0603020202020204" pitchFamily="34" charset="0"/>
                <a:ea typeface="Arial" charset="0"/>
                <a:cs typeface="Arial" charset="0"/>
              </a:rPr>
              <a:t>DAVID L. WILSON II, CHIEF PROCUREMENT OFFICER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D2B48C-E75D-4C18-AA8F-ACE1DC2700D0}"/>
              </a:ext>
            </a:extLst>
          </p:cNvPr>
          <p:cNvSpPr txBox="1"/>
          <p:nvPr/>
        </p:nvSpPr>
        <p:spPr>
          <a:xfrm>
            <a:off x="8103765" y="414005"/>
            <a:ext cx="397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Brush Script MT" panose="03060802040406070304" pitchFamily="66" charset="0"/>
              </a:rPr>
              <a:t>The Best Lead the Rest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0269CE7-704F-413D-A070-BA4BB5D718D2}"/>
              </a:ext>
            </a:extLst>
          </p:cNvPr>
          <p:cNvSpPr txBox="1">
            <a:spLocks/>
          </p:cNvSpPr>
          <p:nvPr/>
        </p:nvSpPr>
        <p:spPr>
          <a:xfrm>
            <a:off x="1620152" y="4103354"/>
            <a:ext cx="9144000" cy="2423874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800" b="1" dirty="0">
                <a:solidFill>
                  <a:schemeClr val="accent1">
                    <a:lumMod val="75000"/>
                  </a:schemeClr>
                </a:solidFill>
              </a:rPr>
              <a:t>Questions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615399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340</Words>
  <Application>Microsoft Office PowerPoint</Application>
  <PresentationFormat>Widescreen</PresentationFormat>
  <Paragraphs>127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Brush Script MT</vt:lpstr>
      <vt:lpstr>Calibri</vt:lpstr>
      <vt:lpstr>Calibri Light</vt:lpstr>
      <vt:lpstr>Corbel Regular</vt:lpstr>
      <vt:lpstr>Open Sans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Procurement Transformation</dc:title>
  <dc:creator>Cornell, Amy</dc:creator>
  <cp:lastModifiedBy>Kempson-Wright, Santana</cp:lastModifiedBy>
  <cp:revision>122</cp:revision>
  <dcterms:created xsi:type="dcterms:W3CDTF">2018-11-01T14:35:32Z</dcterms:created>
  <dcterms:modified xsi:type="dcterms:W3CDTF">2019-02-13T16:22:16Z</dcterms:modified>
</cp:coreProperties>
</file>