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4" r:id="rId2"/>
  </p:sldMasterIdLst>
  <p:notesMasterIdLst>
    <p:notesMasterId r:id="rId14"/>
  </p:notesMasterIdLst>
  <p:handoutMasterIdLst>
    <p:handoutMasterId r:id="rId15"/>
  </p:handoutMasterIdLst>
  <p:sldIdLst>
    <p:sldId id="273" r:id="rId3"/>
    <p:sldId id="420" r:id="rId4"/>
    <p:sldId id="416" r:id="rId5"/>
    <p:sldId id="417" r:id="rId6"/>
    <p:sldId id="425" r:id="rId7"/>
    <p:sldId id="422" r:id="rId8"/>
    <p:sldId id="421" r:id="rId9"/>
    <p:sldId id="423" r:id="rId10"/>
    <p:sldId id="424" r:id="rId11"/>
    <p:sldId id="426" r:id="rId12"/>
    <p:sldId id="419" r:id="rId13"/>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93">
          <p15:clr>
            <a:srgbClr val="A4A3A4"/>
          </p15:clr>
        </p15:guide>
        <p15:guide id="4" pos="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zegaegbe, Jacob" initials="TJ" lastIdx="1" clrIdx="0">
    <p:extLst/>
  </p:cmAuthor>
  <p:cmAuthor id="2" name="Marchman, Cathryn F." initials="MCF" lastIdx="1" clrIdx="1">
    <p:extLst>
      <p:ext uri="{19B8F6BF-5375-455C-9EA6-DF929625EA0E}">
        <p15:presenceInfo xmlns:p15="http://schemas.microsoft.com/office/powerpoint/2012/main" userId="S::CFMarchman@atlantaga.gov::d23b2e17-17d3-499c-899f-f427b09ccc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82E"/>
    <a:srgbClr val="DC5924"/>
    <a:srgbClr val="9D1E23"/>
    <a:srgbClr val="E58C4F"/>
    <a:srgbClr val="ECECEC"/>
    <a:srgbClr val="B4B392"/>
    <a:srgbClr val="E69258"/>
    <a:srgbClr val="F5C201"/>
    <a:srgbClr val="CD9932"/>
    <a:srgbClr val="E67F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724" autoAdjust="0"/>
    <p:restoredTop sz="99741" autoAdjust="0"/>
  </p:normalViewPr>
  <p:slideViewPr>
    <p:cSldViewPr snapToGrid="0">
      <p:cViewPr varScale="1">
        <p:scale>
          <a:sx n="110" d="100"/>
          <a:sy n="110" d="100"/>
        </p:scale>
        <p:origin x="522" y="114"/>
      </p:cViewPr>
      <p:guideLst>
        <p:guide orient="horz" pos="2160"/>
        <p:guide pos="2880"/>
        <p:guide orient="horz" pos="293"/>
        <p:guide pos="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5" d="100"/>
          <a:sy n="85"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9813490660363598E-2"/>
          <c:y val="2.3736001749781299E-2"/>
          <c:w val="0.71397366818755603"/>
          <c:h val="0.85858792650918703"/>
        </c:manualLayout>
      </c:layout>
      <c:barChart>
        <c:barDir val="col"/>
        <c:grouping val="stacked"/>
        <c:varyColors val="0"/>
        <c:ser>
          <c:idx val="0"/>
          <c:order val="0"/>
          <c:tx>
            <c:strRef>
              <c:f>Sheet1!$B$1</c:f>
              <c:strCache>
                <c:ptCount val="1"/>
                <c:pt idx="0">
                  <c:v>Unsheltered</c:v>
                </c:pt>
              </c:strCache>
            </c:strRef>
          </c:tx>
          <c:spPr>
            <a:solidFill>
              <a:srgbClr val="7AA6C5"/>
            </a:solidFill>
          </c:spPr>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2009</c:v>
                </c:pt>
                <c:pt idx="1">
                  <c:v>2011</c:v>
                </c:pt>
                <c:pt idx="2">
                  <c:v>2012</c:v>
                </c:pt>
                <c:pt idx="3">
                  <c:v>2013</c:v>
                </c:pt>
                <c:pt idx="4">
                  <c:v>2014</c:v>
                </c:pt>
                <c:pt idx="5">
                  <c:v>2015</c:v>
                </c:pt>
                <c:pt idx="6">
                  <c:v>2016</c:v>
                </c:pt>
                <c:pt idx="7">
                  <c:v>2017</c:v>
                </c:pt>
                <c:pt idx="8">
                  <c:v>2018</c:v>
                </c:pt>
              </c:numCache>
            </c:numRef>
          </c:cat>
          <c:val>
            <c:numRef>
              <c:f>Sheet1!$B$2:$B$11</c:f>
              <c:numCache>
                <c:formatCode>General</c:formatCode>
                <c:ptCount val="10"/>
                <c:pt idx="0">
                  <c:v>1851</c:v>
                </c:pt>
                <c:pt idx="1">
                  <c:v>2105</c:v>
                </c:pt>
                <c:pt idx="3">
                  <c:v>1733</c:v>
                </c:pt>
                <c:pt idx="4">
                  <c:v>1375</c:v>
                </c:pt>
                <c:pt idx="5">
                  <c:v>1037</c:v>
                </c:pt>
                <c:pt idx="6">
                  <c:v>838</c:v>
                </c:pt>
                <c:pt idx="7">
                  <c:v>681</c:v>
                </c:pt>
                <c:pt idx="8">
                  <c:v>740</c:v>
                </c:pt>
              </c:numCache>
            </c:numRef>
          </c:val>
          <c:extLst>
            <c:ext xmlns:c16="http://schemas.microsoft.com/office/drawing/2014/chart" uri="{C3380CC4-5D6E-409C-BE32-E72D297353CC}">
              <c16:uniqueId val="{00000000-BC36-4415-BC1D-DF53C5DC1CD7}"/>
            </c:ext>
          </c:extLst>
        </c:ser>
        <c:ser>
          <c:idx val="1"/>
          <c:order val="1"/>
          <c:tx>
            <c:strRef>
              <c:f>Sheet1!$C$1</c:f>
              <c:strCache>
                <c:ptCount val="1"/>
                <c:pt idx="0">
                  <c:v>Sheltered</c:v>
                </c:pt>
              </c:strCache>
            </c:strRef>
          </c:tx>
          <c:spPr>
            <a:solidFill>
              <a:srgbClr val="F07B00"/>
            </a:solidFill>
          </c:spPr>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2009</c:v>
                </c:pt>
                <c:pt idx="1">
                  <c:v>2011</c:v>
                </c:pt>
                <c:pt idx="2">
                  <c:v>2012</c:v>
                </c:pt>
                <c:pt idx="3">
                  <c:v>2013</c:v>
                </c:pt>
                <c:pt idx="4">
                  <c:v>2014</c:v>
                </c:pt>
                <c:pt idx="5">
                  <c:v>2015</c:v>
                </c:pt>
                <c:pt idx="6">
                  <c:v>2016</c:v>
                </c:pt>
                <c:pt idx="7">
                  <c:v>2017</c:v>
                </c:pt>
                <c:pt idx="8">
                  <c:v>2018</c:v>
                </c:pt>
              </c:numCache>
            </c:numRef>
          </c:cat>
          <c:val>
            <c:numRef>
              <c:f>Sheet1!$C$2:$C$11</c:f>
              <c:numCache>
                <c:formatCode>General</c:formatCode>
                <c:ptCount val="10"/>
                <c:pt idx="0">
                  <c:v>2269</c:v>
                </c:pt>
                <c:pt idx="1">
                  <c:v>2340</c:v>
                </c:pt>
                <c:pt idx="3">
                  <c:v>2564</c:v>
                </c:pt>
                <c:pt idx="4">
                  <c:v>1988</c:v>
                </c:pt>
                <c:pt idx="5">
                  <c:v>1688</c:v>
                </c:pt>
                <c:pt idx="6">
                  <c:v>1443</c:v>
                </c:pt>
                <c:pt idx="7">
                  <c:v>1567</c:v>
                </c:pt>
                <c:pt idx="8">
                  <c:v>1146</c:v>
                </c:pt>
              </c:numCache>
            </c:numRef>
          </c:val>
          <c:extLst>
            <c:ext xmlns:c16="http://schemas.microsoft.com/office/drawing/2014/chart" uri="{C3380CC4-5D6E-409C-BE32-E72D297353CC}">
              <c16:uniqueId val="{00000001-BC36-4415-BC1D-DF53C5DC1CD7}"/>
            </c:ext>
          </c:extLst>
        </c:ser>
        <c:ser>
          <c:idx val="2"/>
          <c:order val="2"/>
          <c:tx>
            <c:strRef>
              <c:f>Sheet1!$D$1</c:f>
              <c:strCache>
                <c:ptCount val="1"/>
                <c:pt idx="0">
                  <c:v>Transitional</c:v>
                </c:pt>
              </c:strCache>
            </c:strRef>
          </c:tx>
          <c:spPr>
            <a:solidFill>
              <a:srgbClr val="E1D555"/>
            </a:solidFill>
          </c:spPr>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2009</c:v>
                </c:pt>
                <c:pt idx="1">
                  <c:v>2011</c:v>
                </c:pt>
                <c:pt idx="2">
                  <c:v>2012</c:v>
                </c:pt>
                <c:pt idx="3">
                  <c:v>2013</c:v>
                </c:pt>
                <c:pt idx="4">
                  <c:v>2014</c:v>
                </c:pt>
                <c:pt idx="5">
                  <c:v>2015</c:v>
                </c:pt>
                <c:pt idx="6">
                  <c:v>2016</c:v>
                </c:pt>
                <c:pt idx="7">
                  <c:v>2017</c:v>
                </c:pt>
                <c:pt idx="8">
                  <c:v>2018</c:v>
                </c:pt>
              </c:numCache>
            </c:numRef>
          </c:cat>
          <c:val>
            <c:numRef>
              <c:f>Sheet1!$D$2:$D$11</c:f>
              <c:numCache>
                <c:formatCode>General</c:formatCode>
                <c:ptCount val="10"/>
                <c:pt idx="0">
                  <c:v>2011</c:v>
                </c:pt>
                <c:pt idx="1">
                  <c:v>1542</c:v>
                </c:pt>
                <c:pt idx="3">
                  <c:v>1239</c:v>
                </c:pt>
                <c:pt idx="4">
                  <c:v>1434</c:v>
                </c:pt>
                <c:pt idx="5">
                  <c:v>1592</c:v>
                </c:pt>
                <c:pt idx="6">
                  <c:v>1782</c:v>
                </c:pt>
                <c:pt idx="7">
                  <c:v>1324</c:v>
                </c:pt>
                <c:pt idx="8">
                  <c:v>1190</c:v>
                </c:pt>
              </c:numCache>
            </c:numRef>
          </c:val>
          <c:extLst>
            <c:ext xmlns:c16="http://schemas.microsoft.com/office/drawing/2014/chart" uri="{C3380CC4-5D6E-409C-BE32-E72D297353CC}">
              <c16:uniqueId val="{00000002-BC36-4415-BC1D-DF53C5DC1CD7}"/>
            </c:ext>
          </c:extLst>
        </c:ser>
        <c:dLbls>
          <c:showLegendKey val="0"/>
          <c:showVal val="0"/>
          <c:showCatName val="0"/>
          <c:showSerName val="0"/>
          <c:showPercent val="0"/>
          <c:showBubbleSize val="0"/>
        </c:dLbls>
        <c:gapWidth val="150"/>
        <c:overlap val="100"/>
        <c:axId val="96296320"/>
        <c:axId val="102943744"/>
      </c:barChart>
      <c:catAx>
        <c:axId val="96296320"/>
        <c:scaling>
          <c:orientation val="minMax"/>
        </c:scaling>
        <c:delete val="0"/>
        <c:axPos val="b"/>
        <c:numFmt formatCode="General" sourceLinked="1"/>
        <c:majorTickMark val="out"/>
        <c:minorTickMark val="none"/>
        <c:tickLblPos val="nextTo"/>
        <c:txPr>
          <a:bodyPr/>
          <a:lstStyle/>
          <a:p>
            <a:pPr>
              <a:defRPr sz="1600"/>
            </a:pPr>
            <a:endParaRPr lang="en-US"/>
          </a:p>
        </c:txPr>
        <c:crossAx val="102943744"/>
        <c:crosses val="autoZero"/>
        <c:auto val="1"/>
        <c:lblAlgn val="ctr"/>
        <c:lblOffset val="100"/>
        <c:noMultiLvlLbl val="0"/>
      </c:catAx>
      <c:valAx>
        <c:axId val="102943744"/>
        <c:scaling>
          <c:orientation val="minMax"/>
        </c:scaling>
        <c:delete val="0"/>
        <c:axPos val="l"/>
        <c:numFmt formatCode="General" sourceLinked="1"/>
        <c:majorTickMark val="out"/>
        <c:minorTickMark val="none"/>
        <c:tickLblPos val="nextTo"/>
        <c:txPr>
          <a:bodyPr/>
          <a:lstStyle/>
          <a:p>
            <a:pPr>
              <a:defRPr sz="1600"/>
            </a:pPr>
            <a:endParaRPr lang="en-US"/>
          </a:p>
        </c:txPr>
        <c:crossAx val="96296320"/>
        <c:crosses val="autoZero"/>
        <c:crossBetween val="between"/>
      </c:valAx>
    </c:plotArea>
    <c:legend>
      <c:legendPos val="r"/>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0.08489</cdr:x>
      <cdr:y>0.05834</cdr:y>
    </cdr:from>
    <cdr:to>
      <cdr:x>0.17529</cdr:x>
      <cdr:y>0.14922</cdr:y>
    </cdr:to>
    <cdr:sp macro="" textlink="">
      <cdr:nvSpPr>
        <cdr:cNvPr id="3" name="TextBox 12"/>
        <cdr:cNvSpPr txBox="1"/>
      </cdr:nvSpPr>
      <cdr:spPr>
        <a:xfrm xmlns:a="http://schemas.openxmlformats.org/drawingml/2006/main">
          <a:off x="612930" y="237093"/>
          <a:ext cx="65274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6131</a:t>
          </a:r>
        </a:p>
      </cdr:txBody>
    </cdr:sp>
  </cdr:relSizeAnchor>
  <cdr:relSizeAnchor xmlns:cdr="http://schemas.openxmlformats.org/drawingml/2006/chartDrawing">
    <cdr:from>
      <cdr:x>0.515</cdr:x>
      <cdr:y>0.30302</cdr:y>
    </cdr:from>
    <cdr:to>
      <cdr:x>0.6054</cdr:x>
      <cdr:y>0.3939</cdr:y>
    </cdr:to>
    <cdr:sp macro="" textlink="">
      <cdr:nvSpPr>
        <cdr:cNvPr id="2" name="TextBox 12"/>
        <cdr:cNvSpPr txBox="1"/>
      </cdr:nvSpPr>
      <cdr:spPr>
        <a:xfrm xmlns:a="http://schemas.openxmlformats.org/drawingml/2006/main">
          <a:off x="3982288" y="1172876"/>
          <a:ext cx="699031" cy="35176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4063</a:t>
          </a:r>
        </a:p>
      </cdr:txBody>
    </cdr:sp>
  </cdr:relSizeAnchor>
  <cdr:relSizeAnchor xmlns:cdr="http://schemas.openxmlformats.org/drawingml/2006/chartDrawing">
    <cdr:from>
      <cdr:x>0.20646</cdr:x>
      <cdr:y>0.08264</cdr:y>
    </cdr:from>
    <cdr:to>
      <cdr:x>0.25126</cdr:x>
      <cdr:y>0.14931</cdr:y>
    </cdr:to>
    <cdr:sp macro="" textlink="">
      <cdr:nvSpPr>
        <cdr:cNvPr id="4" name="TextBox 3"/>
        <cdr:cNvSpPr txBox="1"/>
      </cdr:nvSpPr>
      <cdr:spPr>
        <a:xfrm xmlns:a="http://schemas.openxmlformats.org/drawingml/2006/main">
          <a:off x="1755775" y="377825"/>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0.30769</cdr:x>
      <cdr:y>0.12196</cdr:y>
    </cdr:from>
    <cdr:to>
      <cdr:x>0.3973</cdr:x>
      <cdr:y>0.21597</cdr:y>
    </cdr:to>
    <cdr:sp macro="" textlink="">
      <cdr:nvSpPr>
        <cdr:cNvPr id="5" name="TextBox 4"/>
        <cdr:cNvSpPr txBox="1"/>
      </cdr:nvSpPr>
      <cdr:spPr>
        <a:xfrm xmlns:a="http://schemas.openxmlformats.org/drawingml/2006/main">
          <a:off x="2438400" y="533400"/>
          <a:ext cx="710141" cy="411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5536</a:t>
          </a:r>
        </a:p>
      </cdr:txBody>
    </cdr:sp>
  </cdr:relSizeAnchor>
  <cdr:relSizeAnchor xmlns:cdr="http://schemas.openxmlformats.org/drawingml/2006/chartDrawing">
    <cdr:from>
      <cdr:x>0.16349</cdr:x>
      <cdr:y>0.06775</cdr:y>
    </cdr:from>
    <cdr:to>
      <cdr:x>0.25309</cdr:x>
      <cdr:y>0.15108</cdr:y>
    </cdr:to>
    <cdr:sp macro="" textlink="">
      <cdr:nvSpPr>
        <cdr:cNvPr id="6" name="TextBox 1"/>
        <cdr:cNvSpPr txBox="1"/>
      </cdr:nvSpPr>
      <cdr:spPr>
        <a:xfrm xmlns:a="http://schemas.openxmlformats.org/drawingml/2006/main">
          <a:off x="1225229" y="241494"/>
          <a:ext cx="671472" cy="2970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5987</a:t>
          </a:r>
        </a:p>
      </cdr:txBody>
    </cdr:sp>
  </cdr:relSizeAnchor>
  <cdr:relSizeAnchor xmlns:cdr="http://schemas.openxmlformats.org/drawingml/2006/chartDrawing">
    <cdr:from>
      <cdr:x>0.37305</cdr:x>
      <cdr:y>0.2088</cdr:y>
    </cdr:from>
    <cdr:to>
      <cdr:x>0.46265</cdr:x>
      <cdr:y>0.29213</cdr:y>
    </cdr:to>
    <cdr:sp macro="" textlink="">
      <cdr:nvSpPr>
        <cdr:cNvPr id="9" name="TextBox 1"/>
        <cdr:cNvSpPr txBox="1"/>
      </cdr:nvSpPr>
      <cdr:spPr>
        <a:xfrm xmlns:a="http://schemas.openxmlformats.org/drawingml/2006/main">
          <a:off x="2884676" y="808197"/>
          <a:ext cx="692845" cy="3225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4797</a:t>
          </a:r>
        </a:p>
      </cdr:txBody>
    </cdr:sp>
  </cdr:relSizeAnchor>
  <cdr:relSizeAnchor xmlns:cdr="http://schemas.openxmlformats.org/drawingml/2006/chartDrawing">
    <cdr:from>
      <cdr:x>0.44599</cdr:x>
      <cdr:y>0.2724</cdr:y>
    </cdr:from>
    <cdr:to>
      <cdr:x>0.53559</cdr:x>
      <cdr:y>0.36036</cdr:y>
    </cdr:to>
    <cdr:sp macro="" textlink="">
      <cdr:nvSpPr>
        <cdr:cNvPr id="10" name="TextBox 1"/>
        <cdr:cNvSpPr txBox="1"/>
      </cdr:nvSpPr>
      <cdr:spPr>
        <a:xfrm xmlns:a="http://schemas.openxmlformats.org/drawingml/2006/main">
          <a:off x="3448668" y="1054361"/>
          <a:ext cx="692845" cy="3404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4317</a:t>
          </a:r>
        </a:p>
      </cdr:txBody>
    </cdr:sp>
  </cdr:relSizeAnchor>
  <cdr:relSizeAnchor xmlns:cdr="http://schemas.openxmlformats.org/drawingml/2006/chartDrawing">
    <cdr:from>
      <cdr:x>0.59064</cdr:x>
      <cdr:y>0.35597</cdr:y>
    </cdr:from>
    <cdr:to>
      <cdr:x>0.6901</cdr:x>
      <cdr:y>0.44125</cdr:y>
    </cdr:to>
    <cdr:sp macro="" textlink="">
      <cdr:nvSpPr>
        <cdr:cNvPr id="7" name="TextBox 6"/>
        <cdr:cNvSpPr txBox="1"/>
      </cdr:nvSpPr>
      <cdr:spPr>
        <a:xfrm xmlns:a="http://schemas.openxmlformats.org/drawingml/2006/main">
          <a:off x="4426336" y="1268853"/>
          <a:ext cx="745363" cy="303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3572</a:t>
          </a:r>
        </a:p>
      </cdr:txBody>
    </cdr:sp>
  </cdr:relSizeAnchor>
  <cdr:relSizeAnchor xmlns:cdr="http://schemas.openxmlformats.org/drawingml/2006/chartDrawing">
    <cdr:from>
      <cdr:x>0.24038</cdr:x>
      <cdr:y>0.74493</cdr:y>
    </cdr:from>
    <cdr:to>
      <cdr:x>0.31206</cdr:x>
      <cdr:y>0.82826</cdr:y>
    </cdr:to>
    <cdr:sp macro="" textlink="">
      <cdr:nvSpPr>
        <cdr:cNvPr id="8" name="TextBox 7"/>
        <cdr:cNvSpPr txBox="1"/>
      </cdr:nvSpPr>
      <cdr:spPr>
        <a:xfrm xmlns:a="http://schemas.openxmlformats.org/drawingml/2006/main">
          <a:off x="1905000" y="3257982"/>
          <a:ext cx="568050" cy="364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a:t>
          </a:r>
        </a:p>
      </cdr:txBody>
    </cdr:sp>
  </cdr:relSizeAnchor>
  <cdr:relSizeAnchor xmlns:cdr="http://schemas.openxmlformats.org/drawingml/2006/chartDrawing">
    <cdr:from>
      <cdr:x>0.65865</cdr:x>
      <cdr:y>0.41829</cdr:y>
    </cdr:from>
    <cdr:to>
      <cdr:x>0.75811</cdr:x>
      <cdr:y>0.48496</cdr:y>
    </cdr:to>
    <cdr:sp macro="" textlink="">
      <cdr:nvSpPr>
        <cdr:cNvPr id="11" name="TextBox 1">
          <a:extLst xmlns:a="http://schemas.openxmlformats.org/drawingml/2006/main">
            <a:ext uri="{FF2B5EF4-FFF2-40B4-BE49-F238E27FC236}">
              <a16:creationId xmlns:a16="http://schemas.microsoft.com/office/drawing/2014/main" id="{2F8FCBDD-526E-46AF-A4F2-F8DA8719834A}"/>
            </a:ext>
          </a:extLst>
        </cdr:cNvPr>
        <cdr:cNvSpPr txBox="1"/>
      </cdr:nvSpPr>
      <cdr:spPr>
        <a:xfrm xmlns:a="http://schemas.openxmlformats.org/drawingml/2006/main">
          <a:off x="4935961" y="1490998"/>
          <a:ext cx="745364" cy="2376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3076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735" cy="460854"/>
          </a:xfrm>
          <a:prstGeom prst="rect">
            <a:avLst/>
          </a:prstGeom>
        </p:spPr>
        <p:txBody>
          <a:bodyPr vert="horz" lIns="91285" tIns="45642" rIns="91285" bIns="45642" rtlCol="0"/>
          <a:lstStyle>
            <a:lvl1pPr algn="l">
              <a:defRPr sz="1200"/>
            </a:lvl1pPr>
          </a:lstStyle>
          <a:p>
            <a:endParaRPr lang="en-US" dirty="0"/>
          </a:p>
        </p:txBody>
      </p:sp>
      <p:sp>
        <p:nvSpPr>
          <p:cNvPr id="3" name="Date Placeholder 2"/>
          <p:cNvSpPr>
            <a:spLocks noGrp="1"/>
          </p:cNvSpPr>
          <p:nvPr>
            <p:ph type="dt" sz="quarter" idx="1"/>
          </p:nvPr>
        </p:nvSpPr>
        <p:spPr>
          <a:xfrm>
            <a:off x="3971083" y="1"/>
            <a:ext cx="3037735" cy="460854"/>
          </a:xfrm>
          <a:prstGeom prst="rect">
            <a:avLst/>
          </a:prstGeom>
        </p:spPr>
        <p:txBody>
          <a:bodyPr vert="horz" lIns="91285" tIns="45642" rIns="91285" bIns="45642" rtlCol="0"/>
          <a:lstStyle>
            <a:lvl1pPr algn="r">
              <a:defRPr sz="1200"/>
            </a:lvl1pPr>
          </a:lstStyle>
          <a:p>
            <a:fld id="{C5CC637E-7132-2844-A6D3-DD0C7911B363}" type="datetimeFigureOut">
              <a:rPr lang="en-US" smtClean="0"/>
              <a:t>2/4/2019</a:t>
            </a:fld>
            <a:endParaRPr lang="en-US" dirty="0"/>
          </a:p>
        </p:txBody>
      </p:sp>
      <p:sp>
        <p:nvSpPr>
          <p:cNvPr id="4" name="Footer Placeholder 3"/>
          <p:cNvSpPr>
            <a:spLocks noGrp="1"/>
          </p:cNvSpPr>
          <p:nvPr>
            <p:ph type="ftr" sz="quarter" idx="2"/>
          </p:nvPr>
        </p:nvSpPr>
        <p:spPr>
          <a:xfrm>
            <a:off x="2" y="8760950"/>
            <a:ext cx="3037735" cy="460854"/>
          </a:xfrm>
          <a:prstGeom prst="rect">
            <a:avLst/>
          </a:prstGeom>
        </p:spPr>
        <p:txBody>
          <a:bodyPr vert="horz" lIns="91285" tIns="45642" rIns="91285" bIns="456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3" y="8760950"/>
            <a:ext cx="3037735" cy="460854"/>
          </a:xfrm>
          <a:prstGeom prst="rect">
            <a:avLst/>
          </a:prstGeom>
        </p:spPr>
        <p:txBody>
          <a:bodyPr vert="horz" lIns="91285" tIns="45642" rIns="91285" bIns="45642" rtlCol="0" anchor="b"/>
          <a:lstStyle>
            <a:lvl1pPr algn="r">
              <a:defRPr sz="1200"/>
            </a:lvl1pPr>
          </a:lstStyle>
          <a:p>
            <a:fld id="{D20B4F88-5FCE-A849-B8FE-8C78C9462BDB}" type="slidenum">
              <a:rPr lang="en-US" smtClean="0"/>
              <a:t>‹#›</a:t>
            </a:fld>
            <a:endParaRPr lang="en-US" dirty="0"/>
          </a:p>
        </p:txBody>
      </p:sp>
    </p:spTree>
    <p:extLst>
      <p:ext uri="{BB962C8B-B14F-4D97-AF65-F5344CB8AC3E}">
        <p14:creationId xmlns:p14="http://schemas.microsoft.com/office/powerpoint/2010/main" val="2552430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2771"/>
          </a:xfrm>
          <a:prstGeom prst="rect">
            <a:avLst/>
          </a:prstGeom>
        </p:spPr>
        <p:txBody>
          <a:bodyPr vert="horz" lIns="93166" tIns="46582" rIns="93166" bIns="46582" rtlCol="0"/>
          <a:lstStyle>
            <a:lvl1pPr algn="l">
              <a:defRPr sz="1200"/>
            </a:lvl1pPr>
          </a:lstStyle>
          <a:p>
            <a:endParaRPr lang="en-US" dirty="0"/>
          </a:p>
        </p:txBody>
      </p:sp>
      <p:sp>
        <p:nvSpPr>
          <p:cNvPr id="3" name="Date Placeholder 2"/>
          <p:cNvSpPr>
            <a:spLocks noGrp="1"/>
          </p:cNvSpPr>
          <p:nvPr>
            <p:ph type="dt" idx="1"/>
          </p:nvPr>
        </p:nvSpPr>
        <p:spPr>
          <a:xfrm>
            <a:off x="3970940" y="2"/>
            <a:ext cx="3037840" cy="462771"/>
          </a:xfrm>
          <a:prstGeom prst="rect">
            <a:avLst/>
          </a:prstGeom>
        </p:spPr>
        <p:txBody>
          <a:bodyPr vert="horz" lIns="93166" tIns="46582" rIns="93166" bIns="46582" rtlCol="0"/>
          <a:lstStyle>
            <a:lvl1pPr algn="r">
              <a:defRPr sz="1200"/>
            </a:lvl1pPr>
          </a:lstStyle>
          <a:p>
            <a:fld id="{D0727162-7E33-441D-9443-CCDDF7DE608A}" type="datetimeFigureOut">
              <a:rPr lang="en-US" smtClean="0"/>
              <a:t>2/4/2019</a:t>
            </a:fld>
            <a:endParaRPr lang="en-US" dirty="0"/>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3166" tIns="46582" rIns="93166" bIns="46582" rtlCol="0" anchor="ctr"/>
          <a:lstStyle/>
          <a:p>
            <a:endParaRPr lang="en-US" dirty="0"/>
          </a:p>
        </p:txBody>
      </p:sp>
      <p:sp>
        <p:nvSpPr>
          <p:cNvPr id="5" name="Notes Placeholder 4"/>
          <p:cNvSpPr>
            <a:spLocks noGrp="1"/>
          </p:cNvSpPr>
          <p:nvPr>
            <p:ph type="body" sz="quarter" idx="3"/>
          </p:nvPr>
        </p:nvSpPr>
        <p:spPr>
          <a:xfrm>
            <a:off x="701040" y="4438749"/>
            <a:ext cx="5608320" cy="3631703"/>
          </a:xfrm>
          <a:prstGeom prst="rect">
            <a:avLst/>
          </a:prstGeom>
        </p:spPr>
        <p:txBody>
          <a:bodyPr vert="horz" lIns="93166" tIns="46582" rIns="93166"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8"/>
            <a:ext cx="3037840" cy="462770"/>
          </a:xfrm>
          <a:prstGeom prst="rect">
            <a:avLst/>
          </a:prstGeom>
        </p:spPr>
        <p:txBody>
          <a:bodyPr vert="horz" lIns="93166" tIns="46582" rIns="93166"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760608"/>
            <a:ext cx="3037840" cy="462770"/>
          </a:xfrm>
          <a:prstGeom prst="rect">
            <a:avLst/>
          </a:prstGeom>
        </p:spPr>
        <p:txBody>
          <a:bodyPr vert="horz" lIns="93166" tIns="46582" rIns="93166" bIns="46582" rtlCol="0" anchor="b"/>
          <a:lstStyle>
            <a:lvl1pPr algn="r">
              <a:defRPr sz="1200"/>
            </a:lvl1pPr>
          </a:lstStyle>
          <a:p>
            <a:fld id="{C18B293C-9B1B-4A14-927D-5D60B37561E6}" type="slidenum">
              <a:rPr lang="en-US" smtClean="0"/>
              <a:t>‹#›</a:t>
            </a:fld>
            <a:endParaRPr lang="en-US" dirty="0"/>
          </a:p>
        </p:txBody>
      </p:sp>
    </p:spTree>
    <p:extLst>
      <p:ext uri="{BB962C8B-B14F-4D97-AF65-F5344CB8AC3E}">
        <p14:creationId xmlns:p14="http://schemas.microsoft.com/office/powerpoint/2010/main" val="381555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49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80DBE609-F3F2-45E6-BD6A-E03A8C86C1AE}" type="datetimeFigureOut">
              <a:rPr lang="en-US" smtClean="0"/>
              <a:pPr/>
              <a:t>2/4/2019</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dirty="0"/>
              <a:t>
              </a:t>
            </a:r>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930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808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621" y="1622"/>
          <a:ext cx="1619" cy="1619"/>
        </p:xfrm>
        <a:graphic>
          <a:graphicData uri="http://schemas.openxmlformats.org/presentationml/2006/ole">
            <mc:AlternateContent xmlns:mc="http://schemas.openxmlformats.org/markup-compatibility/2006">
              <mc:Choice xmlns:v="urn:schemas-microsoft-com:vml" Requires="v">
                <p:oleObj spid="_x0000_s205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1" y="1622"/>
                        <a:ext cx="1619" cy="1619"/>
                      </a:xfrm>
                      <a:prstGeom prst="rect">
                        <a:avLst/>
                      </a:prstGeom>
                    </p:spPr>
                  </p:pic>
                </p:oleObj>
              </mc:Fallback>
            </mc:AlternateContent>
          </a:graphicData>
        </a:graphic>
      </p:graphicFrame>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bwMode="ltGray">
          <a:xfrm>
            <a:off x="0" y="0"/>
            <a:ext cx="9144000" cy="6858000"/>
          </a:xfrm>
          <a:prstGeom prst="rect">
            <a:avLst/>
          </a:prstGeom>
        </p:spPr>
      </p:pic>
      <p:sp>
        <p:nvSpPr>
          <p:cNvPr id="4" name="Working Draft Text" hidden="1"/>
          <p:cNvSpPr txBox="1">
            <a:spLocks noChangeArrowheads="1"/>
          </p:cNvSpPr>
          <p:nvPr/>
        </p:nvSpPr>
        <p:spPr bwMode="auto">
          <a:xfrm>
            <a:off x="463550" y="887881"/>
            <a:ext cx="284683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600" b="1" baseline="0" dirty="0">
                <a:solidFill>
                  <a:schemeClr val="bg1"/>
                </a:solidFill>
                <a:latin typeface="+mn-lt"/>
              </a:rPr>
              <a:t>WORKING DRAFT</a:t>
            </a:r>
          </a:p>
        </p:txBody>
      </p:sp>
      <p:sp>
        <p:nvSpPr>
          <p:cNvPr id="6" name="Working Draft" hidden="1"/>
          <p:cNvSpPr txBox="1">
            <a:spLocks noChangeArrowheads="1"/>
          </p:cNvSpPr>
          <p:nvPr/>
        </p:nvSpPr>
        <p:spPr bwMode="auto">
          <a:xfrm>
            <a:off x="463550" y="1013491"/>
            <a:ext cx="3029197"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00" baseline="0" dirty="0">
                <a:solidFill>
                  <a:schemeClr val="bg1"/>
                </a:solidFill>
                <a:latin typeface="+mn-lt"/>
              </a:rPr>
              <a:t>Last Modified 11/22/2017 10:04 AM Eastern Standard Time</a:t>
            </a:r>
            <a:endParaRPr lang="x-none" sz="600" baseline="0" dirty="0">
              <a:solidFill>
                <a:schemeClr val="bg1"/>
              </a:solidFill>
              <a:latin typeface="+mn-lt"/>
            </a:endParaRPr>
          </a:p>
        </p:txBody>
      </p:sp>
      <p:sp>
        <p:nvSpPr>
          <p:cNvPr id="7" name="Printed" hidden="1"/>
          <p:cNvSpPr txBox="1">
            <a:spLocks noChangeArrowheads="1"/>
          </p:cNvSpPr>
          <p:nvPr/>
        </p:nvSpPr>
        <p:spPr bwMode="auto">
          <a:xfrm>
            <a:off x="463550" y="1139103"/>
            <a:ext cx="284683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00" baseline="0" dirty="0">
                <a:solidFill>
                  <a:schemeClr val="bg1"/>
                </a:solidFill>
                <a:latin typeface="+mn-lt"/>
              </a:rPr>
              <a:t>Printed 11/14/2017 7:41 AM Central Standard Time</a:t>
            </a:r>
            <a:endParaRPr lang="x-none" sz="600" baseline="0" dirty="0">
              <a:solidFill>
                <a:schemeClr val="bg1"/>
              </a:solidFill>
              <a:latin typeface="+mn-lt"/>
            </a:endParaRPr>
          </a:p>
        </p:txBody>
      </p:sp>
      <p:sp>
        <p:nvSpPr>
          <p:cNvPr id="13314" name="Title"/>
          <p:cNvSpPr>
            <a:spLocks noGrp="1" noChangeArrowheads="1"/>
          </p:cNvSpPr>
          <p:nvPr>
            <p:ph type="ctrTitle"/>
          </p:nvPr>
        </p:nvSpPr>
        <p:spPr bwMode="auto">
          <a:xfrm>
            <a:off x="463550" y="1773259"/>
            <a:ext cx="6358614" cy="369332"/>
          </a:xfrm>
          <a:prstGeom prst="rect">
            <a:avLst/>
          </a:prstGeom>
        </p:spPr>
        <p:txBody>
          <a:bodyPr anchor="t" anchorCtr="0">
            <a:spAutoFit/>
          </a:bodyPr>
          <a:lstStyle>
            <a:lvl1pPr>
              <a:defRPr lang="x-none" sz="2400" b="0" baseline="0">
                <a:solidFill>
                  <a:schemeClr val="bg1"/>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p:ph type="subTitle" idx="1"/>
          </p:nvPr>
        </p:nvSpPr>
        <p:spPr bwMode="auto">
          <a:xfrm>
            <a:off x="463550" y="3223988"/>
            <a:ext cx="6358614" cy="161583"/>
          </a:xfrm>
          <a:prstGeom prst="rect">
            <a:avLst/>
          </a:prstGeom>
        </p:spPr>
        <p:txBody>
          <a:bodyPr wrap="square">
            <a:spAutoFit/>
          </a:bodyPr>
          <a:lstStyle>
            <a:lvl1pPr>
              <a:defRPr lang="x-none" sz="1050" cap="none" baseline="0">
                <a:solidFill>
                  <a:schemeClr val="bg1"/>
                </a:solidFill>
                <a:latin typeface="+mn-lt"/>
                <a:ea typeface="+mn-ea"/>
              </a:defRPr>
            </a:lvl1pPr>
          </a:lstStyle>
          <a:p>
            <a:pPr lvl="0" latinLnBrk="0"/>
            <a:r>
              <a:rPr lang="en-US" noProof="0"/>
              <a:t>Click to edit Master subtitle style</a:t>
            </a:r>
            <a:endParaRPr lang="x-none" noProof="0" dirty="0"/>
          </a:p>
        </p:txBody>
      </p:sp>
      <p:sp>
        <p:nvSpPr>
          <p:cNvPr id="57" name="Document type" hidden="1"/>
          <p:cNvSpPr txBox="1">
            <a:spLocks noChangeArrowheads="1"/>
          </p:cNvSpPr>
          <p:nvPr/>
        </p:nvSpPr>
        <p:spPr bwMode="auto">
          <a:xfrm>
            <a:off x="463550" y="4617224"/>
            <a:ext cx="6358614"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050" baseline="0" dirty="0">
                <a:solidFill>
                  <a:schemeClr val="bg1"/>
                </a:solidFill>
                <a:latin typeface="+mn-lt"/>
              </a:rPr>
              <a:t>Document type | Date</a:t>
            </a:r>
          </a:p>
        </p:txBody>
      </p:sp>
      <p:sp>
        <p:nvSpPr>
          <p:cNvPr id="5" name="doc id"/>
          <p:cNvSpPr txBox="1">
            <a:spLocks noChangeArrowheads="1"/>
          </p:cNvSpPr>
          <p:nvPr/>
        </p:nvSpPr>
        <p:spPr bwMode="auto">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600" baseline="0" dirty="0">
              <a:solidFill>
                <a:schemeClr val="bg1"/>
              </a:solidFill>
              <a:latin typeface="+mn-lt"/>
            </a:endParaRPr>
          </a:p>
        </p:txBody>
      </p:sp>
      <p:sp>
        <p:nvSpPr>
          <p:cNvPr id="19" name="Disclaimer-English (United States)"/>
          <p:cNvSpPr>
            <a:spLocks noChangeArrowheads="1"/>
          </p:cNvSpPr>
          <p:nvPr/>
        </p:nvSpPr>
        <p:spPr bwMode="auto">
          <a:xfrm>
            <a:off x="463550" y="6628192"/>
            <a:ext cx="3616661" cy="11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615902" eaLnBrk="0" hangingPunct="0"/>
            <a:r>
              <a:rPr lang="en-US" sz="750" dirty="0">
                <a:solidFill>
                  <a:schemeClr val="bg1"/>
                </a:solidFill>
                <a:latin typeface="Verdana" panose="020B0604030504040204" pitchFamily="34" charset="0"/>
                <a:ea typeface="Verdana" panose="020B0604030504040204" pitchFamily="34" charset="0"/>
                <a:cs typeface="Verdana" panose="020B0604030504040204" pitchFamily="34" charset="0"/>
              </a:rPr>
              <a:t>For internal use only. Proprietary</a:t>
            </a:r>
            <a:r>
              <a:rPr lang="en-US" sz="75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and confidential</a:t>
            </a:r>
            <a:endParaRPr lang="x-none" sz="750" baseline="0" dirty="0">
              <a:solidFill>
                <a:schemeClr val="bg1"/>
              </a:solidFill>
              <a:latin typeface="+mn-lt"/>
            </a:endParaRPr>
          </a:p>
        </p:txBody>
      </p:sp>
    </p:spTree>
    <p:extLst>
      <p:ext uri="{BB962C8B-B14F-4D97-AF65-F5344CB8AC3E}">
        <p14:creationId xmlns:p14="http://schemas.microsoft.com/office/powerpoint/2010/main" val="557548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bg bwMode="lt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076"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2. Slide Title"/>
          <p:cNvSpPr>
            <a:spLocks noGrp="1"/>
          </p:cNvSpPr>
          <p:nvPr>
            <p:ph type="title"/>
          </p:nvPr>
        </p:nvSpPr>
        <p:spPr bwMode="auto">
          <a:xfrm>
            <a:off x="328614" y="326427"/>
            <a:ext cx="8101805" cy="230832"/>
          </a:xfrm>
          <a:prstGeom prst="rect">
            <a:avLst/>
          </a:prstGeom>
        </p:spPr>
        <p:txBody>
          <a:bodyPr/>
          <a:lstStyle/>
          <a:p>
            <a:r>
              <a:rPr lang="en-US"/>
              <a:t>Click to edit Master title style</a:t>
            </a:r>
            <a:endParaRPr lang="x-none" dirty="0"/>
          </a:p>
        </p:txBody>
      </p:sp>
      <p:sp>
        <p:nvSpPr>
          <p:cNvPr id="5"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45"/>
            <a:endParaRPr lang="x-none" sz="612" baseline="0" dirty="0">
              <a:solidFill>
                <a:srgbClr val="808080"/>
              </a:solidFill>
              <a:latin typeface="+mn-lt"/>
              <a:ea typeface="+mn-ea"/>
            </a:endParaRPr>
          </a:p>
        </p:txBody>
      </p:sp>
    </p:spTree>
    <p:extLst>
      <p:ext uri="{BB962C8B-B14F-4D97-AF65-F5344CB8AC3E}">
        <p14:creationId xmlns:p14="http://schemas.microsoft.com/office/powerpoint/2010/main" val="2125210867"/>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100" name="think-cell Slide" r:id="rId4" imgW="530" imgH="528" progId="TCLayout.ActiveDocument.1">
                  <p:embed/>
                </p:oleObj>
              </mc:Choice>
              <mc:Fallback>
                <p:oleObj name="think-cell Slide" r:id="rId4" imgW="530" imgH="528" progId="TCLayout.ActiveDocument.1">
                  <p:embed/>
                  <p:pic>
                    <p:nvPicPr>
                      <p:cNvPr id="3" name="Object 2" hidden="1"/>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328614" y="326427"/>
            <a:ext cx="8101805" cy="230832"/>
          </a:xfrm>
          <a:prstGeom prst="rect">
            <a:avLst/>
          </a:prstGeom>
        </p:spPr>
        <p:txBody>
          <a:bodyPr/>
          <a:lstStyle/>
          <a:p>
            <a:r>
              <a:rPr lang="en-US"/>
              <a:t>Click to edit Master title style</a:t>
            </a:r>
          </a:p>
        </p:txBody>
      </p:sp>
      <p:sp>
        <p:nvSpPr>
          <p:cNvPr id="4" name="TextBox 3">
            <a:extLst>
              <a:ext uri="{FF2B5EF4-FFF2-40B4-BE49-F238E27FC236}">
                <a16:creationId xmlns:a16="http://schemas.microsoft.com/office/drawing/2014/main" id="{4F859ED3-534B-49C0-A71B-10C486F0DB8F}"/>
              </a:ext>
            </a:extLst>
          </p:cNvPr>
          <p:cNvSpPr txBox="1"/>
          <p:nvPr userDrawn="1"/>
        </p:nvSpPr>
        <p:spPr>
          <a:xfrm>
            <a:off x="5420633" y="6601642"/>
            <a:ext cx="3564467" cy="230832"/>
          </a:xfrm>
          <a:prstGeom prst="rect">
            <a:avLst/>
          </a:prstGeom>
          <a:noFill/>
        </p:spPr>
        <p:txBody>
          <a:bodyPr wrap="square" rtlCol="0">
            <a:spAutoFit/>
          </a:bodyPr>
          <a:lstStyle/>
          <a:p>
            <a:pPr algn="r"/>
            <a:r>
              <a:rPr lang="en-US" sz="900" b="1" dirty="0">
                <a:solidFill>
                  <a:srgbClr val="C00000"/>
                </a:solidFill>
                <a:latin typeface="Arial"/>
                <a:cs typeface="Arial"/>
              </a:rPr>
              <a:t>OFFICE OF MAYOR KEISHA LANCE BOTTOMS |  </a:t>
            </a:r>
            <a:fld id="{F15BAA30-8C77-4397-9692-D1F048117F77}" type="slidenum">
              <a:rPr lang="en-US" sz="900" b="1" smtClean="0">
                <a:solidFill>
                  <a:srgbClr val="C00000"/>
                </a:solidFill>
                <a:latin typeface="Arial"/>
                <a:cs typeface="Arial"/>
              </a:rPr>
              <a:t>‹#›</a:t>
            </a:fld>
            <a:r>
              <a:rPr lang="en-US" sz="900" b="1" dirty="0">
                <a:solidFill>
                  <a:srgbClr val="C00000"/>
                </a:solidFill>
                <a:latin typeface="Arial"/>
                <a:cs typeface="Arial"/>
              </a:rPr>
              <a:t> </a:t>
            </a:r>
            <a:endParaRPr lang="en-US" sz="900" b="1" dirty="0">
              <a:solidFill>
                <a:srgbClr val="C00000"/>
              </a:solidFill>
              <a:latin typeface="Arial Black"/>
              <a:cs typeface="Arial Black"/>
            </a:endParaRPr>
          </a:p>
        </p:txBody>
      </p:sp>
    </p:spTree>
    <p:extLst>
      <p:ext uri="{BB962C8B-B14F-4D97-AF65-F5344CB8AC3E}">
        <p14:creationId xmlns:p14="http://schemas.microsoft.com/office/powerpoint/2010/main" val="308832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75C51FCE-E4BB-4680-8E50-3C0E348D2609}" type="datetimeFigureOut">
              <a:rPr lang="en-US" smtClean="0"/>
              <a:pPr/>
              <a:t>2/4/2019</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dirty="0"/>
              <a:t>
              </a:t>
            </a:r>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E19ED18C-0842-4BF5-A56F-22E89555BEEB}"/>
              </a:ext>
            </a:extLst>
          </p:cNvPr>
          <p:cNvSpPr/>
          <p:nvPr userDrawn="1"/>
        </p:nvSpPr>
        <p:spPr>
          <a:xfrm>
            <a:off x="822959" y="1667435"/>
            <a:ext cx="7639723" cy="125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384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18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AB91FA40-626B-4CA1-85D0-7A9016E395BA}" type="datetimeFigureOut">
              <a:rPr lang="en-US" smtClean="0"/>
              <a:pPr/>
              <a:t>2/4/2019</a:t>
            </a:fld>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r>
              <a:rPr lang="en-US" dirty="0"/>
              <a:t>
              </a:t>
            </a:r>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
        <p:nvSpPr>
          <p:cNvPr id="9" name="TextBox 8">
            <a:extLst>
              <a:ext uri="{FF2B5EF4-FFF2-40B4-BE49-F238E27FC236}">
                <a16:creationId xmlns:a16="http://schemas.microsoft.com/office/drawing/2014/main" id="{416A63B8-D382-412C-A203-7E9595756133}"/>
              </a:ext>
            </a:extLst>
          </p:cNvPr>
          <p:cNvSpPr txBox="1"/>
          <p:nvPr userDrawn="1"/>
        </p:nvSpPr>
        <p:spPr>
          <a:xfrm>
            <a:off x="5420633" y="6601642"/>
            <a:ext cx="3564467" cy="230832"/>
          </a:xfrm>
          <a:prstGeom prst="rect">
            <a:avLst/>
          </a:prstGeom>
          <a:noFill/>
        </p:spPr>
        <p:txBody>
          <a:bodyPr wrap="square" rtlCol="0">
            <a:spAutoFit/>
          </a:bodyPr>
          <a:lstStyle/>
          <a:p>
            <a:pPr algn="r"/>
            <a:r>
              <a:rPr lang="en-US" sz="900" b="1" dirty="0">
                <a:solidFill>
                  <a:schemeClr val="tx2"/>
                </a:solidFill>
                <a:latin typeface="Arial"/>
                <a:cs typeface="Arial"/>
              </a:rPr>
              <a:t>OFFICE OF MAYOR KEISHA LANCE BOTTOMS |  </a:t>
            </a:r>
            <a:fld id="{F15BAA30-8C77-4397-9692-D1F048117F77}" type="slidenum">
              <a:rPr lang="en-US" sz="900" b="1" smtClean="0">
                <a:solidFill>
                  <a:schemeClr val="tx2"/>
                </a:solidFill>
                <a:latin typeface="Arial"/>
                <a:cs typeface="Arial"/>
              </a:rPr>
              <a:t>‹#›</a:t>
            </a:fld>
            <a:r>
              <a:rPr lang="en-US" sz="900" b="1" dirty="0">
                <a:solidFill>
                  <a:schemeClr val="tx2"/>
                </a:solidFill>
                <a:latin typeface="Arial"/>
                <a:cs typeface="Arial"/>
              </a:rPr>
              <a:t> </a:t>
            </a:r>
            <a:endParaRPr lang="en-US" sz="900" b="1" dirty="0">
              <a:solidFill>
                <a:schemeClr val="tx2"/>
              </a:solidFill>
              <a:latin typeface="Arial Black"/>
              <a:cs typeface="Arial Black"/>
            </a:endParaRPr>
          </a:p>
        </p:txBody>
      </p:sp>
    </p:spTree>
    <p:extLst>
      <p:ext uri="{BB962C8B-B14F-4D97-AF65-F5344CB8AC3E}">
        <p14:creationId xmlns:p14="http://schemas.microsoft.com/office/powerpoint/2010/main" val="168515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C3F425EA-B9DC-48A7-991E-9A82573B1B21}" type="datetimeFigureOut">
              <a:rPr lang="en-US" smtClean="0"/>
              <a:pPr/>
              <a:t>2/4/2019</a:t>
            </a:fld>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r>
              <a:rPr lang="en-US" dirty="0"/>
              <a:t>
              </a:t>
            </a:r>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987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fld id="{66CB97F8-6CEB-469B-AFCC-889F2A2B1D5A}" type="datetimeFigureOut">
              <a:rPr lang="en-US" smtClean="0"/>
              <a:pPr/>
              <a:t>2/4/2019</a:t>
            </a:fld>
            <a:endParaRPr lang="en-US" dirty="0"/>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r>
              <a:rPr lang="en-US" dirty="0"/>
              <a:t>
              </a:t>
            </a:r>
          </a:p>
        </p:txBody>
      </p:sp>
      <p:sp>
        <p:nvSpPr>
          <p:cNvPr id="5" name="Slide Number Placeholder 4"/>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469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8FA9179F-009E-4FA5-B091-7EBB82A185BD}" type="datetimeFigureOut">
              <a:rPr lang="en-US" smtClean="0"/>
              <a:pPr/>
              <a:t>2/4/2019</a:t>
            </a:fld>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r>
              <a:rPr lang="en-US" dirty="0"/>
              <a:t>
              </a:t>
            </a:r>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5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8E665CEB-0076-4E37-B880-BCEA9784DE0A}" type="datetimeFigureOut">
              <a:rPr lang="en-US" smtClean="0"/>
              <a:pPr/>
              <a:t>2/4/2019</a:t>
            </a:fld>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r>
              <a:rPr lang="en-US" dirty="0"/>
              <a:t>
              </a:t>
            </a:r>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67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2960" y="5074920"/>
            <a:ext cx="7589520" cy="822960"/>
          </a:xfrm>
        </p:spPr>
        <p:txBody>
          <a:bodyPr tIns="0" bIns="0" anchor="b">
            <a:noAutofit/>
          </a:bodyPr>
          <a:lstStyle>
            <a:lvl1pPr>
              <a:defRPr sz="3600" b="0">
                <a:solidFill>
                  <a:srgbClr val="FFFFFF"/>
                </a:solidFill>
              </a:defRPr>
            </a:lvl1pPr>
          </a:lstStyle>
          <a:p>
            <a:r>
              <a:rPr lang="en-US" dirty="0"/>
              <a:t>Click to </a:t>
            </a:r>
            <a:r>
              <a:rPr lang="en-US" dirty="0" err="1"/>
              <a:t>editMaster</a:t>
            </a:r>
            <a:r>
              <a:rPr lang="en-US" dirty="0"/>
              <a:t> title style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A6149E5E-3896-4118-99A7-7B85668F1C5E}" type="datetimeFigureOut">
              <a:rPr lang="en-US" smtClean="0"/>
              <a:pPr/>
              <a:t>2/4/2019</a:t>
            </a:fld>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r>
              <a:rPr lang="en-US" dirty="0"/>
              <a:t>
              </a:t>
            </a:r>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673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3" Type="http://schemas.openxmlformats.org/officeDocument/2006/relationships/slideLayout" Target="../slideLayouts/slideLayout14.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 Type="http://schemas.openxmlformats.org/officeDocument/2006/relationships/slideLayout" Target="../slideLayouts/slideLayout13.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2.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image" Target="../media/image1.emf"/><Relationship Id="rId5" Type="http://schemas.openxmlformats.org/officeDocument/2006/relationships/vmlDrawing" Target="../drawings/vmlDrawing1.vml"/><Relationship Id="rId15" Type="http://schemas.openxmlformats.org/officeDocument/2006/relationships/tags" Target="../tags/tag10.xml"/><Relationship Id="rId23" Type="http://schemas.openxmlformats.org/officeDocument/2006/relationships/oleObject" Target="../embeddings/oleObject1.bin"/><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theme" Target="../theme/theme2.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a:extLst>
              <a:ext uri="{FF2B5EF4-FFF2-40B4-BE49-F238E27FC236}">
                <a16:creationId xmlns:a16="http://schemas.microsoft.com/office/drawing/2014/main" id="{B6BBE1AE-62CB-421D-8F45-C99F9ED8325B}"/>
              </a:ext>
            </a:extLst>
          </p:cNvPr>
          <p:cNvSpPr>
            <a:spLocks noGrp="1"/>
          </p:cNvSpPr>
          <p:nvPr>
            <p:ph type="sldNum" sz="quarter" idx="4"/>
          </p:nvPr>
        </p:nvSpPr>
        <p:spPr>
          <a:xfrm>
            <a:off x="8663007" y="6547960"/>
            <a:ext cx="984019" cy="365125"/>
          </a:xfrm>
          <a:prstGeom prst="rect">
            <a:avLst/>
          </a:prstGeom>
        </p:spPr>
        <p:txBody>
          <a:bodyPr/>
          <a:lstStyle>
            <a:lvl1pPr>
              <a:defRPr sz="11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7168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28"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7"/>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x-none" sz="1487" dirty="0">
              <a:solidFill>
                <a:srgbClr val="000000"/>
              </a:solidFill>
              <a:sym typeface="Arial" panose="020B0604020202020204" pitchFamily="34" charset="0"/>
            </a:endParaRPr>
          </a:p>
        </p:txBody>
      </p:sp>
      <p:sp>
        <p:nvSpPr>
          <p:cNvPr id="1034" name="Working Draft" hidden="1"/>
          <p:cNvSpPr txBox="1">
            <a:spLocks noChangeArrowheads="1"/>
          </p:cNvSpPr>
          <p:nvPr/>
        </p:nvSpPr>
        <p:spPr bwMode="auto">
          <a:xfrm rot="5400000">
            <a:off x="8203100" y="1992487"/>
            <a:ext cx="1739259" cy="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450" baseline="0" dirty="0">
                <a:solidFill>
                  <a:srgbClr val="808080"/>
                </a:solidFill>
                <a:latin typeface="+mn-lt"/>
                <a:ea typeface="+mn-ea"/>
              </a:rPr>
              <a:t>Last Modified 11/22/2017 10:04 AM Eastern Standard Time</a:t>
            </a:r>
            <a:endParaRPr lang="x-none" sz="450" baseline="0" dirty="0">
              <a:solidFill>
                <a:srgbClr val="808080"/>
              </a:solidFill>
              <a:latin typeface="+mn-lt"/>
              <a:ea typeface="+mn-ea"/>
            </a:endParaRPr>
          </a:p>
        </p:txBody>
      </p:sp>
      <p:sp>
        <p:nvSpPr>
          <p:cNvPr id="1035" name="Printed" hidden="1"/>
          <p:cNvSpPr txBox="1">
            <a:spLocks noChangeArrowheads="1"/>
          </p:cNvSpPr>
          <p:nvPr/>
        </p:nvSpPr>
        <p:spPr bwMode="auto">
          <a:xfrm rot="5400000">
            <a:off x="8316110" y="4210467"/>
            <a:ext cx="1513235" cy="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450" baseline="0" dirty="0">
                <a:solidFill>
                  <a:srgbClr val="808080"/>
                </a:solidFill>
                <a:latin typeface="+mn-lt"/>
                <a:ea typeface="+mn-ea"/>
              </a:rPr>
              <a:t>Printed 11/14/2017 7:41 AM Central Standard Time</a:t>
            </a:r>
            <a:endParaRPr lang="x-none" sz="450" baseline="0" dirty="0">
              <a:solidFill>
                <a:srgbClr val="808080"/>
              </a:solidFill>
              <a:latin typeface="+mn-lt"/>
              <a:ea typeface="+mn-ea"/>
            </a:endParaRPr>
          </a:p>
        </p:txBody>
      </p:sp>
      <p:sp>
        <p:nvSpPr>
          <p:cNvPr id="10" name="1. On-page tracker" hidden="1"/>
          <p:cNvSpPr>
            <a:spLocks noChangeArrowheads="1"/>
          </p:cNvSpPr>
          <p:nvPr/>
        </p:nvSpPr>
        <p:spPr bwMode="auto">
          <a:xfrm>
            <a:off x="328614" y="20576"/>
            <a:ext cx="36227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600" cap="all" baseline="0" dirty="0">
                <a:solidFill>
                  <a:schemeClr val="bg1"/>
                </a:solidFill>
                <a:latin typeface="+mn-lt"/>
                <a:ea typeface="+mn-ea"/>
              </a:rPr>
              <a:t>TRACKER</a:t>
            </a:r>
          </a:p>
        </p:txBody>
      </p:sp>
      <p:sp>
        <p:nvSpPr>
          <p:cNvPr id="11" name="3. Unit of measure" hidden="1"/>
          <p:cNvSpPr txBox="1">
            <a:spLocks noChangeArrowheads="1"/>
          </p:cNvSpPr>
          <p:nvPr/>
        </p:nvSpPr>
        <p:spPr bwMode="auto">
          <a:xfrm>
            <a:off x="328615" y="915629"/>
            <a:ext cx="81018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1200" baseline="0" dirty="0">
                <a:solidFill>
                  <a:schemeClr val="accent6"/>
                </a:solidFill>
                <a:latin typeface="+mn-lt"/>
                <a:ea typeface="+mn-ea"/>
              </a:rPr>
              <a:t>Unit of measure</a:t>
            </a:r>
          </a:p>
        </p:txBody>
      </p:sp>
      <p:grpSp>
        <p:nvGrpSpPr>
          <p:cNvPr id="4" name="Slide Elements" hidden="1"/>
          <p:cNvGrpSpPr/>
          <p:nvPr/>
        </p:nvGrpSpPr>
        <p:grpSpPr bwMode="auto">
          <a:xfrm>
            <a:off x="463550" y="6128520"/>
            <a:ext cx="6123740" cy="252748"/>
            <a:chOff x="119063" y="6383666"/>
            <a:chExt cx="8618537" cy="247717"/>
          </a:xfrm>
        </p:grpSpPr>
        <p:sp>
          <p:nvSpPr>
            <p:cNvPr id="13" name="4. Footnote"/>
            <p:cNvSpPr txBox="1">
              <a:spLocks noChangeArrowheads="1"/>
            </p:cNvSpPr>
            <p:nvPr/>
          </p:nvSpPr>
          <p:spPr bwMode="auto">
            <a:xfrm>
              <a:off x="119063" y="6383666"/>
              <a:ext cx="8618537" cy="9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600" baseline="0" dirty="0">
                  <a:solidFill>
                    <a:srgbClr val="808080"/>
                  </a:solidFill>
                  <a:latin typeface="+mn-lt"/>
                  <a:ea typeface="+mn-ea"/>
                </a:rPr>
                <a:t>1 Footnote</a:t>
              </a:r>
            </a:p>
          </p:txBody>
        </p:sp>
        <p:sp>
          <p:nvSpPr>
            <p:cNvPr id="14" name="5. Source"/>
            <p:cNvSpPr>
              <a:spLocks noChangeArrowheads="1"/>
            </p:cNvSpPr>
            <p:nvPr/>
          </p:nvSpPr>
          <p:spPr bwMode="auto">
            <a:xfrm>
              <a:off x="119063" y="6540888"/>
              <a:ext cx="8618537" cy="9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66481" indent="-466481" defTabSz="685145">
                <a:tabLst>
                  <a:tab pos="468911" algn="l"/>
                </a:tabLst>
              </a:pPr>
              <a:r>
                <a:rPr lang="x-none" sz="600" baseline="0" dirty="0">
                  <a:solidFill>
                    <a:srgbClr val="808080"/>
                  </a:solidFill>
                  <a:latin typeface="+mn-lt"/>
                  <a:ea typeface="+mn-ea"/>
                </a:rPr>
                <a:t>SOURCE : Source</a:t>
              </a:r>
            </a:p>
          </p:txBody>
        </p:sp>
      </p:grpSp>
      <p:sp>
        <p:nvSpPr>
          <p:cNvPr id="3" name="Text Placeholder 2"/>
          <p:cNvSpPr>
            <a:spLocks noGrp="1"/>
          </p:cNvSpPr>
          <p:nvPr>
            <p:ph type="body" idx="1"/>
          </p:nvPr>
        </p:nvSpPr>
        <p:spPr bwMode="auto">
          <a:xfrm>
            <a:off x="1482156" y="2635334"/>
            <a:ext cx="4389768" cy="923330"/>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p:nvGrpSpPr>
        <p:grpSpPr bwMode="auto">
          <a:xfrm>
            <a:off x="1482156" y="2186955"/>
            <a:ext cx="4350892" cy="387119"/>
            <a:chOff x="915" y="791"/>
            <a:chExt cx="2686" cy="239"/>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91"/>
              <a:ext cx="2686" cy="23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200" b="1" baseline="0" dirty="0">
                  <a:solidFill>
                    <a:srgbClr val="000000"/>
                  </a:solidFill>
                  <a:latin typeface="+mn-lt"/>
                  <a:ea typeface="+mn-ea"/>
                </a:rPr>
                <a:t>Title</a:t>
              </a:r>
            </a:p>
            <a:p>
              <a:r>
                <a:rPr lang="x-none" sz="1200" baseline="0" dirty="0">
                  <a:solidFill>
                    <a:srgbClr val="808080"/>
                  </a:solidFill>
                  <a:latin typeface="+mn-lt"/>
                  <a:ea typeface="+mn-ea"/>
                </a:rPr>
                <a:t>Unit of measure</a:t>
              </a:r>
            </a:p>
          </p:txBody>
        </p:sp>
      </p:grpSp>
      <p:sp>
        <p:nvSpPr>
          <p:cNvPr id="23" name="doc id"/>
          <p:cNvSpPr>
            <a:spLocks noChangeArrowheads="1"/>
          </p:cNvSpPr>
          <p:nvPr/>
        </p:nvSpPr>
        <p:spPr bwMode="ltGray">
          <a:xfrm>
            <a:off x="7889987"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45"/>
            <a:endParaRPr lang="x-none" sz="600" baseline="0" dirty="0">
              <a:solidFill>
                <a:schemeClr val="bg1"/>
              </a:solidFill>
              <a:latin typeface="+mn-lt"/>
              <a:ea typeface="+mn-ea"/>
            </a:endParaRPr>
          </a:p>
        </p:txBody>
      </p:sp>
      <p:grpSp>
        <p:nvGrpSpPr>
          <p:cNvPr id="64" name="McKSticker" hidden="1"/>
          <p:cNvGrpSpPr/>
          <p:nvPr/>
        </p:nvGrpSpPr>
        <p:grpSpPr bwMode="gray">
          <a:xfrm>
            <a:off x="8546339" y="932712"/>
            <a:ext cx="369140" cy="120033"/>
            <a:chOff x="8248588" y="285750"/>
            <a:chExt cx="492187" cy="120033"/>
          </a:xfrm>
        </p:grpSpPr>
        <p:sp>
          <p:nvSpPr>
            <p:cNvPr id="65" name="StickerRectangle"/>
            <p:cNvSpPr>
              <a:spLocks noChangeArrowheads="1"/>
            </p:cNvSpPr>
            <p:nvPr/>
          </p:nvSpPr>
          <p:spPr bwMode="gray">
            <a:xfrm>
              <a:off x="8248588" y="285750"/>
              <a:ext cx="492187" cy="12003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71513">
                <a:buClr>
                  <a:srgbClr val="002960"/>
                </a:buClr>
              </a:pPr>
              <a:r>
                <a:rPr lang="en-GB" sz="600" baseline="0" dirty="0">
                  <a:solidFill>
                    <a:schemeClr val="accent6"/>
                  </a:solidFill>
                  <a:latin typeface="+mn-lt"/>
                  <a:ea typeface="+mn-ea"/>
                </a:rPr>
                <a:t>STICKER</a:t>
              </a:r>
            </a:p>
          </p:txBody>
        </p:sp>
        <p:cxnSp>
          <p:nvCxnSpPr>
            <p:cNvPr id="66" name="AutoShape 31"/>
            <p:cNvCxnSpPr>
              <a:cxnSpLocks noChangeShapeType="1"/>
              <a:stCxn id="65" idx="2"/>
              <a:endCxn id="65" idx="4"/>
            </p:cNvCxnSpPr>
            <p:nvPr/>
          </p:nvCxnSpPr>
          <p:spPr bwMode="gray">
            <a:xfrm>
              <a:off x="8248588" y="285750"/>
              <a:ext cx="0" cy="120033"/>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67" name="AutoShape 32"/>
            <p:cNvCxnSpPr>
              <a:cxnSpLocks noChangeShapeType="1"/>
              <a:stCxn id="65" idx="4"/>
              <a:endCxn id="65" idx="6"/>
            </p:cNvCxnSpPr>
            <p:nvPr/>
          </p:nvCxnSpPr>
          <p:spPr bwMode="gray">
            <a:xfrm>
              <a:off x="8248588" y="405783"/>
              <a:ext cx="492187"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68" name="LegendBoxes" hidden="1"/>
          <p:cNvGrpSpPr/>
          <p:nvPr/>
        </p:nvGrpSpPr>
        <p:grpSpPr bwMode="gray">
          <a:xfrm>
            <a:off x="8306594" y="932712"/>
            <a:ext cx="610487" cy="984251"/>
            <a:chOff x="7835905" y="279400"/>
            <a:chExt cx="813983" cy="984251"/>
          </a:xfrm>
        </p:grpSpPr>
        <p:sp>
          <p:nvSpPr>
            <p:cNvPr id="69"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sp>
          <p:nvSpPr>
            <p:cNvPr id="70"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sp>
          <p:nvSpPr>
            <p:cNvPr id="71"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sp>
          <p:nvSpPr>
            <p:cNvPr id="72"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sp>
          <p:nvSpPr>
            <p:cNvPr id="73" name="Legend1"/>
            <p:cNvSpPr>
              <a:spLocks noChangeArrowheads="1"/>
            </p:cNvSpPr>
            <p:nvPr/>
          </p:nvSpPr>
          <p:spPr bwMode="gray">
            <a:xfrm>
              <a:off x="8089905" y="279400"/>
              <a:ext cx="55998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sp>
          <p:nvSpPr>
            <p:cNvPr id="74" name="Legend2"/>
            <p:cNvSpPr>
              <a:spLocks noChangeArrowheads="1"/>
            </p:cNvSpPr>
            <p:nvPr/>
          </p:nvSpPr>
          <p:spPr bwMode="gray">
            <a:xfrm>
              <a:off x="8089905" y="549275"/>
              <a:ext cx="55998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sp>
          <p:nvSpPr>
            <p:cNvPr id="75" name="Legend3"/>
            <p:cNvSpPr>
              <a:spLocks noChangeArrowheads="1"/>
            </p:cNvSpPr>
            <p:nvPr/>
          </p:nvSpPr>
          <p:spPr bwMode="gray">
            <a:xfrm>
              <a:off x="8089905" y="820738"/>
              <a:ext cx="55998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sp>
          <p:nvSpPr>
            <p:cNvPr id="76" name="Legend4"/>
            <p:cNvSpPr>
              <a:spLocks noChangeArrowheads="1"/>
            </p:cNvSpPr>
            <p:nvPr/>
          </p:nvSpPr>
          <p:spPr bwMode="gray">
            <a:xfrm>
              <a:off x="8089905" y="1092201"/>
              <a:ext cx="55998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grpSp>
      <p:grpSp>
        <p:nvGrpSpPr>
          <p:cNvPr id="77" name="LegendLines" hidden="1"/>
          <p:cNvGrpSpPr/>
          <p:nvPr/>
        </p:nvGrpSpPr>
        <p:grpSpPr bwMode="gray">
          <a:xfrm>
            <a:off x="8075612" y="932711"/>
            <a:ext cx="841469" cy="684600"/>
            <a:chOff x="7540629" y="279400"/>
            <a:chExt cx="1121958" cy="684600"/>
          </a:xfrm>
        </p:grpSpPr>
        <p:sp>
          <p:nvSpPr>
            <p:cNvPr id="78"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baseline="0" dirty="0">
                <a:latin typeface="+mn-lt"/>
                <a:ea typeface="+mn-ea"/>
              </a:endParaRPr>
            </a:p>
          </p:txBody>
        </p:sp>
        <p:sp>
          <p:nvSpPr>
            <p:cNvPr id="79"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baseline="0" dirty="0">
                <a:latin typeface="+mn-lt"/>
                <a:ea typeface="+mn-ea"/>
              </a:endParaRPr>
            </a:p>
          </p:txBody>
        </p:sp>
        <p:sp>
          <p:nvSpPr>
            <p:cNvPr id="80"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baseline="0" dirty="0">
                <a:latin typeface="+mn-lt"/>
                <a:ea typeface="+mn-ea"/>
              </a:endParaRPr>
            </a:p>
          </p:txBody>
        </p:sp>
        <p:sp>
          <p:nvSpPr>
            <p:cNvPr id="81" name="Legend1"/>
            <p:cNvSpPr>
              <a:spLocks noChangeArrowheads="1"/>
            </p:cNvSpPr>
            <p:nvPr/>
          </p:nvSpPr>
          <p:spPr bwMode="gray">
            <a:xfrm>
              <a:off x="8102605" y="279400"/>
              <a:ext cx="55998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sp>
          <p:nvSpPr>
            <p:cNvPr id="82" name="Legend2"/>
            <p:cNvSpPr>
              <a:spLocks noChangeArrowheads="1"/>
            </p:cNvSpPr>
            <p:nvPr/>
          </p:nvSpPr>
          <p:spPr bwMode="gray">
            <a:xfrm>
              <a:off x="8102605" y="546100"/>
              <a:ext cx="55998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sp>
          <p:nvSpPr>
            <p:cNvPr id="83" name="Legend3"/>
            <p:cNvSpPr>
              <a:spLocks noChangeArrowheads="1"/>
            </p:cNvSpPr>
            <p:nvPr/>
          </p:nvSpPr>
          <p:spPr bwMode="gray">
            <a:xfrm>
              <a:off x="8102605" y="825501"/>
              <a:ext cx="55998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grpSp>
      <p:grpSp>
        <p:nvGrpSpPr>
          <p:cNvPr id="84" name="LegendMoons" hidden="1"/>
          <p:cNvGrpSpPr/>
          <p:nvPr/>
        </p:nvGrpSpPr>
        <p:grpSpPr bwMode="gray">
          <a:xfrm>
            <a:off x="8256595" y="932711"/>
            <a:ext cx="660495" cy="1306516"/>
            <a:chOff x="7769225" y="250825"/>
            <a:chExt cx="880658" cy="1306516"/>
          </a:xfrm>
        </p:grpSpPr>
        <p:grpSp>
          <p:nvGrpSpPr>
            <p:cNvPr id="85" name="MoonLegend1"/>
            <p:cNvGrpSpPr>
              <a:grpSpLocks noChangeAspect="1"/>
            </p:cNvGrpSpPr>
            <p:nvPr>
              <p:custDataLst>
                <p:tags r:id="rId8"/>
              </p:custDataLst>
            </p:nvPr>
          </p:nvGrpSpPr>
          <p:grpSpPr bwMode="gray">
            <a:xfrm>
              <a:off x="7769225" y="250825"/>
              <a:ext cx="209550" cy="209551"/>
              <a:chOff x="4533" y="183"/>
              <a:chExt cx="144" cy="144"/>
            </a:xfrm>
          </p:grpSpPr>
          <p:sp>
            <p:nvSpPr>
              <p:cNvPr id="103"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sp>
            <p:nvSpPr>
              <p:cNvPr id="104"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grpSp>
        <p:grpSp>
          <p:nvGrpSpPr>
            <p:cNvPr id="86" name="MoonLegend2"/>
            <p:cNvGrpSpPr>
              <a:grpSpLocks noChangeAspect="1"/>
            </p:cNvGrpSpPr>
            <p:nvPr>
              <p:custDataLst>
                <p:tags r:id="rId9"/>
              </p:custDataLst>
            </p:nvPr>
          </p:nvGrpSpPr>
          <p:grpSpPr bwMode="gray">
            <a:xfrm>
              <a:off x="7769225" y="525066"/>
              <a:ext cx="209550" cy="209551"/>
              <a:chOff x="1694" y="2044"/>
              <a:chExt cx="160" cy="160"/>
            </a:xfrm>
          </p:grpSpPr>
          <p:sp>
            <p:nvSpPr>
              <p:cNvPr id="101"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sp>
            <p:nvSpPr>
              <p:cNvPr id="102"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grpSp>
        <p:grpSp>
          <p:nvGrpSpPr>
            <p:cNvPr id="87" name="MoonLegend4"/>
            <p:cNvGrpSpPr>
              <a:grpSpLocks noChangeAspect="1"/>
            </p:cNvGrpSpPr>
            <p:nvPr>
              <p:custDataLst>
                <p:tags r:id="rId10"/>
              </p:custDataLst>
            </p:nvPr>
          </p:nvGrpSpPr>
          <p:grpSpPr bwMode="gray">
            <a:xfrm>
              <a:off x="7769225" y="1073548"/>
              <a:ext cx="209550" cy="209551"/>
              <a:chOff x="4495" y="1198"/>
              <a:chExt cx="160" cy="160"/>
            </a:xfrm>
          </p:grpSpPr>
          <p:sp>
            <p:nvSpPr>
              <p:cNvPr id="99"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sp>
            <p:nvSpPr>
              <p:cNvPr id="100"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grpSp>
        <p:grpSp>
          <p:nvGrpSpPr>
            <p:cNvPr id="88" name="MoonLegend5"/>
            <p:cNvGrpSpPr>
              <a:grpSpLocks noChangeAspect="1"/>
            </p:cNvGrpSpPr>
            <p:nvPr>
              <p:custDataLst>
                <p:tags r:id="rId11"/>
              </p:custDataLst>
            </p:nvPr>
          </p:nvGrpSpPr>
          <p:grpSpPr bwMode="gray">
            <a:xfrm>
              <a:off x="7769225" y="1347790"/>
              <a:ext cx="209550" cy="209551"/>
              <a:chOff x="4495" y="1440"/>
              <a:chExt cx="160" cy="160"/>
            </a:xfrm>
          </p:grpSpPr>
          <p:sp>
            <p:nvSpPr>
              <p:cNvPr id="97"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sp>
            <p:nvSpPr>
              <p:cNvPr id="98"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grpSp>
        <p:grpSp>
          <p:nvGrpSpPr>
            <p:cNvPr id="89" name="MoonLegend3"/>
            <p:cNvGrpSpPr>
              <a:grpSpLocks noChangeAspect="1"/>
            </p:cNvGrpSpPr>
            <p:nvPr>
              <p:custDataLst>
                <p:tags r:id="rId12"/>
              </p:custDataLst>
            </p:nvPr>
          </p:nvGrpSpPr>
          <p:grpSpPr bwMode="gray">
            <a:xfrm>
              <a:off x="7769225" y="799307"/>
              <a:ext cx="209550" cy="209551"/>
              <a:chOff x="4495" y="1198"/>
              <a:chExt cx="160" cy="160"/>
            </a:xfrm>
          </p:grpSpPr>
          <p:sp>
            <p:nvSpPr>
              <p:cNvPr id="95"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sp>
            <p:nvSpPr>
              <p:cNvPr id="96"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baseline="0" dirty="0">
                  <a:latin typeface="+mn-lt"/>
                  <a:ea typeface="+mn-ea"/>
                </a:endParaRPr>
              </a:p>
            </p:txBody>
          </p:sp>
        </p:grpSp>
        <p:sp>
          <p:nvSpPr>
            <p:cNvPr id="90" name="Legend1"/>
            <p:cNvSpPr>
              <a:spLocks noChangeArrowheads="1"/>
            </p:cNvSpPr>
            <p:nvPr/>
          </p:nvSpPr>
          <p:spPr bwMode="gray">
            <a:xfrm>
              <a:off x="8089899" y="263525"/>
              <a:ext cx="55998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sp>
          <p:nvSpPr>
            <p:cNvPr id="91" name="Legend2"/>
            <p:cNvSpPr>
              <a:spLocks noChangeArrowheads="1"/>
            </p:cNvSpPr>
            <p:nvPr/>
          </p:nvSpPr>
          <p:spPr bwMode="gray">
            <a:xfrm>
              <a:off x="8089901" y="538163"/>
              <a:ext cx="55998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sp>
          <p:nvSpPr>
            <p:cNvPr id="92" name="Legend3"/>
            <p:cNvSpPr>
              <a:spLocks noChangeArrowheads="1"/>
            </p:cNvSpPr>
            <p:nvPr/>
          </p:nvSpPr>
          <p:spPr bwMode="gray">
            <a:xfrm>
              <a:off x="8089900" y="812802"/>
              <a:ext cx="55998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sp>
          <p:nvSpPr>
            <p:cNvPr id="93" name="Legend4"/>
            <p:cNvSpPr>
              <a:spLocks noChangeArrowheads="1"/>
            </p:cNvSpPr>
            <p:nvPr/>
          </p:nvSpPr>
          <p:spPr bwMode="gray">
            <a:xfrm>
              <a:off x="8089900" y="1084265"/>
              <a:ext cx="55998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sp>
          <p:nvSpPr>
            <p:cNvPr id="94" name="Legend5"/>
            <p:cNvSpPr>
              <a:spLocks noChangeArrowheads="1"/>
            </p:cNvSpPr>
            <p:nvPr/>
          </p:nvSpPr>
          <p:spPr bwMode="gray">
            <a:xfrm>
              <a:off x="8089900" y="1360490"/>
              <a:ext cx="55998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71513">
                <a:buClr>
                  <a:schemeClr val="tx2"/>
                </a:buClr>
              </a:pPr>
              <a:r>
                <a:rPr lang="en-GB" sz="900" baseline="0" dirty="0">
                  <a:latin typeface="+mn-lt"/>
                  <a:ea typeface="+mn-ea"/>
                </a:rPr>
                <a:t>Legend</a:t>
              </a:r>
            </a:p>
          </p:txBody>
        </p:sp>
      </p:grpSp>
    </p:spTree>
    <p:extLst>
      <p:ext uri="{BB962C8B-B14F-4D97-AF65-F5344CB8AC3E}">
        <p14:creationId xmlns:p14="http://schemas.microsoft.com/office/powerpoint/2010/main" val="29238011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685145" rtl="0" eaLnBrk="1" fontAlgn="base" hangingPunct="1">
        <a:spcBef>
          <a:spcPct val="0"/>
        </a:spcBef>
        <a:spcAft>
          <a:spcPct val="0"/>
        </a:spcAft>
        <a:tabLst>
          <a:tab pos="206515" algn="l"/>
        </a:tabLst>
        <a:defRPr lang="x-none" sz="1500" b="0" baseline="0">
          <a:solidFill>
            <a:schemeClr val="bg1"/>
          </a:solidFill>
          <a:latin typeface="+mj-lt"/>
          <a:ea typeface="+mj-ea"/>
          <a:cs typeface="+mj-cs"/>
        </a:defRPr>
      </a:lvl1pPr>
      <a:lvl2pPr algn="l" defTabSz="685145" rtl="0" eaLnBrk="1" fontAlgn="base" hangingPunct="1">
        <a:spcBef>
          <a:spcPct val="0"/>
        </a:spcBef>
        <a:spcAft>
          <a:spcPct val="0"/>
        </a:spcAft>
        <a:defRPr lang="x-none" sz="1454" b="1">
          <a:solidFill>
            <a:schemeClr val="tx2"/>
          </a:solidFill>
          <a:latin typeface="Arial" charset="0"/>
        </a:defRPr>
      </a:lvl2pPr>
      <a:lvl3pPr algn="l" defTabSz="685145" rtl="0" eaLnBrk="1" fontAlgn="base" hangingPunct="1">
        <a:spcBef>
          <a:spcPct val="0"/>
        </a:spcBef>
        <a:spcAft>
          <a:spcPct val="0"/>
        </a:spcAft>
        <a:defRPr lang="x-none" sz="1454" b="1">
          <a:solidFill>
            <a:schemeClr val="tx2"/>
          </a:solidFill>
          <a:latin typeface="Arial" charset="0"/>
        </a:defRPr>
      </a:lvl3pPr>
      <a:lvl4pPr algn="l" defTabSz="685145" rtl="0" eaLnBrk="1" fontAlgn="base" hangingPunct="1">
        <a:spcBef>
          <a:spcPct val="0"/>
        </a:spcBef>
        <a:spcAft>
          <a:spcPct val="0"/>
        </a:spcAft>
        <a:defRPr lang="x-none" sz="1454" b="1">
          <a:solidFill>
            <a:schemeClr val="tx2"/>
          </a:solidFill>
          <a:latin typeface="Arial" charset="0"/>
        </a:defRPr>
      </a:lvl4pPr>
      <a:lvl5pPr algn="l" defTabSz="685145" rtl="0" eaLnBrk="1" fontAlgn="base" hangingPunct="1">
        <a:spcBef>
          <a:spcPct val="0"/>
        </a:spcBef>
        <a:spcAft>
          <a:spcPct val="0"/>
        </a:spcAft>
        <a:defRPr lang="x-none" sz="1454" b="1">
          <a:solidFill>
            <a:schemeClr val="tx2"/>
          </a:solidFill>
          <a:latin typeface="Arial" charset="0"/>
        </a:defRPr>
      </a:lvl5pPr>
      <a:lvl6pPr marL="349861" algn="l" defTabSz="685145" rtl="0" eaLnBrk="1" fontAlgn="base" hangingPunct="1">
        <a:spcBef>
          <a:spcPct val="0"/>
        </a:spcBef>
        <a:spcAft>
          <a:spcPct val="0"/>
        </a:spcAft>
        <a:defRPr lang="x-none" sz="1454" b="1">
          <a:solidFill>
            <a:schemeClr val="tx2"/>
          </a:solidFill>
          <a:latin typeface="Arial" charset="0"/>
        </a:defRPr>
      </a:lvl6pPr>
      <a:lvl7pPr marL="699722" algn="l" defTabSz="685145" rtl="0" eaLnBrk="1" fontAlgn="base" hangingPunct="1">
        <a:spcBef>
          <a:spcPct val="0"/>
        </a:spcBef>
        <a:spcAft>
          <a:spcPct val="0"/>
        </a:spcAft>
        <a:defRPr lang="x-none" sz="1454" b="1">
          <a:solidFill>
            <a:schemeClr val="tx2"/>
          </a:solidFill>
          <a:latin typeface="Arial" charset="0"/>
        </a:defRPr>
      </a:lvl7pPr>
      <a:lvl8pPr marL="1049582" algn="l" defTabSz="685145" rtl="0" eaLnBrk="1" fontAlgn="base" hangingPunct="1">
        <a:spcBef>
          <a:spcPct val="0"/>
        </a:spcBef>
        <a:spcAft>
          <a:spcPct val="0"/>
        </a:spcAft>
        <a:defRPr lang="x-none" sz="1454" b="1">
          <a:solidFill>
            <a:schemeClr val="tx2"/>
          </a:solidFill>
          <a:latin typeface="Arial" charset="0"/>
        </a:defRPr>
      </a:lvl8pPr>
      <a:lvl9pPr marL="1399444" algn="l" defTabSz="685145" rtl="0" eaLnBrk="1" fontAlgn="base" hangingPunct="1">
        <a:spcBef>
          <a:spcPct val="0"/>
        </a:spcBef>
        <a:spcAft>
          <a:spcPct val="0"/>
        </a:spcAft>
        <a:defRPr lang="x-none" sz="1454" b="1">
          <a:solidFill>
            <a:schemeClr val="tx2"/>
          </a:solidFill>
          <a:latin typeface="Arial" charset="0"/>
        </a:defRPr>
      </a:lvl9pPr>
    </p:titleStyle>
    <p:bodyStyle>
      <a:lvl1pPr marL="0" indent="0" algn="l" defTabSz="685145" rtl="0" eaLnBrk="1" fontAlgn="base" hangingPunct="1">
        <a:spcBef>
          <a:spcPct val="0"/>
        </a:spcBef>
        <a:spcAft>
          <a:spcPct val="0"/>
        </a:spcAft>
        <a:buClr>
          <a:schemeClr val="tx2"/>
        </a:buClr>
        <a:buSzPct val="100000"/>
        <a:defRPr lang="x-none" sz="1200" baseline="0">
          <a:solidFill>
            <a:schemeClr val="tx1"/>
          </a:solidFill>
          <a:latin typeface="+mn-lt"/>
          <a:ea typeface="+mn-ea"/>
          <a:cs typeface="+mn-cs"/>
        </a:defRPr>
      </a:lvl1pPr>
      <a:lvl2pPr marL="148205" indent="-146990" algn="l" defTabSz="685145" rtl="0" eaLnBrk="1" fontAlgn="base" hangingPunct="1">
        <a:spcBef>
          <a:spcPct val="0"/>
        </a:spcBef>
        <a:spcAft>
          <a:spcPct val="0"/>
        </a:spcAft>
        <a:buClr>
          <a:schemeClr val="tx2"/>
        </a:buClr>
        <a:buSzPct val="125000"/>
        <a:buFont typeface="Arial" charset="0"/>
        <a:buChar char="▪"/>
        <a:defRPr lang="x-none" sz="1200" baseline="0">
          <a:solidFill>
            <a:schemeClr val="tx1"/>
          </a:solidFill>
          <a:latin typeface="+mn-lt"/>
        </a:defRPr>
      </a:lvl2pPr>
      <a:lvl3pPr marL="349861" indent="-200441" algn="l" defTabSz="685145" rtl="0" eaLnBrk="1" fontAlgn="base" hangingPunct="1">
        <a:spcBef>
          <a:spcPct val="0"/>
        </a:spcBef>
        <a:spcAft>
          <a:spcPct val="0"/>
        </a:spcAft>
        <a:buClr>
          <a:schemeClr val="tx2"/>
        </a:buClr>
        <a:buSzPct val="120000"/>
        <a:buFont typeface="Arial" charset="0"/>
        <a:buChar char="–"/>
        <a:defRPr lang="x-none" sz="1200" baseline="0">
          <a:solidFill>
            <a:schemeClr val="tx1"/>
          </a:solidFill>
          <a:latin typeface="+mn-lt"/>
        </a:defRPr>
      </a:lvl3pPr>
      <a:lvl4pPr marL="470126" indent="-119050" algn="l" defTabSz="685145" rtl="0" eaLnBrk="1" fontAlgn="base" hangingPunct="1">
        <a:spcBef>
          <a:spcPct val="0"/>
        </a:spcBef>
        <a:spcAft>
          <a:spcPct val="0"/>
        </a:spcAft>
        <a:buClr>
          <a:schemeClr val="tx2"/>
        </a:buClr>
        <a:buSzPct val="120000"/>
        <a:buFont typeface="Arial" charset="0"/>
        <a:buChar char="▫"/>
        <a:defRPr lang="x-none" sz="1200" baseline="0">
          <a:solidFill>
            <a:schemeClr val="tx1"/>
          </a:solidFill>
          <a:latin typeface="+mn-lt"/>
        </a:defRPr>
      </a:lvl4pPr>
      <a:lvl5pPr marL="573772" indent="-99614" algn="l" defTabSz="68514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mn-lt"/>
        </a:defRPr>
      </a:lvl5pPr>
      <a:lvl6pPr marL="573772" indent="-99614" algn="l" defTabSz="685145" rtl="0" eaLnBrk="1" fontAlgn="base" hangingPunct="1">
        <a:spcBef>
          <a:spcPct val="0"/>
        </a:spcBef>
        <a:spcAft>
          <a:spcPct val="0"/>
        </a:spcAft>
        <a:buClr>
          <a:schemeClr val="tx2"/>
        </a:buClr>
        <a:buSzPct val="89000"/>
        <a:buFont typeface="Arial" charset="0"/>
        <a:buChar char="-"/>
        <a:defRPr lang="x-none" sz="1224" baseline="0">
          <a:solidFill>
            <a:schemeClr val="tx1"/>
          </a:solidFill>
          <a:latin typeface="+mn-lt"/>
        </a:defRPr>
      </a:lvl6pPr>
      <a:lvl7pPr marL="573772" indent="-99614" algn="l" defTabSz="685145" rtl="0" eaLnBrk="1" fontAlgn="base" hangingPunct="1">
        <a:spcBef>
          <a:spcPct val="0"/>
        </a:spcBef>
        <a:spcAft>
          <a:spcPct val="0"/>
        </a:spcAft>
        <a:buClr>
          <a:schemeClr val="tx2"/>
        </a:buClr>
        <a:buSzPct val="89000"/>
        <a:buFont typeface="Arial" charset="0"/>
        <a:buChar char="-"/>
        <a:defRPr lang="x-none" sz="1224" baseline="0">
          <a:solidFill>
            <a:schemeClr val="tx1"/>
          </a:solidFill>
          <a:latin typeface="+mn-lt"/>
        </a:defRPr>
      </a:lvl7pPr>
      <a:lvl8pPr marL="573772" indent="-99614" algn="l" defTabSz="685145" rtl="0" eaLnBrk="1" fontAlgn="base" hangingPunct="1">
        <a:spcBef>
          <a:spcPct val="0"/>
        </a:spcBef>
        <a:spcAft>
          <a:spcPct val="0"/>
        </a:spcAft>
        <a:buClr>
          <a:schemeClr val="tx2"/>
        </a:buClr>
        <a:buSzPct val="89000"/>
        <a:buFont typeface="Arial" charset="0"/>
        <a:buChar char="-"/>
        <a:defRPr lang="x-none" sz="1224" baseline="0">
          <a:solidFill>
            <a:schemeClr val="tx1"/>
          </a:solidFill>
          <a:latin typeface="+mn-lt"/>
        </a:defRPr>
      </a:lvl8pPr>
      <a:lvl9pPr marL="573772" indent="-99614" algn="l" defTabSz="685145" rtl="0" eaLnBrk="1" fontAlgn="base" hangingPunct="1">
        <a:spcBef>
          <a:spcPct val="0"/>
        </a:spcBef>
        <a:spcAft>
          <a:spcPct val="0"/>
        </a:spcAft>
        <a:buClr>
          <a:schemeClr val="tx2"/>
        </a:buClr>
        <a:buSzPct val="89000"/>
        <a:buFont typeface="Arial" charset="0"/>
        <a:buChar char="-"/>
        <a:defRPr lang="x-none" sz="1224" baseline="0">
          <a:solidFill>
            <a:schemeClr val="tx1"/>
          </a:solidFill>
          <a:latin typeface="+mn-lt"/>
        </a:defRPr>
      </a:lvl9pPr>
    </p:bodyStyle>
    <p:otherStyle>
      <a:defPPr>
        <a:defRPr lang="x-none"/>
      </a:defPPr>
      <a:lvl1pPr marL="0" algn="l" defTabSz="699722" rtl="0" eaLnBrk="1" latinLnBrk="0" hangingPunct="1">
        <a:defRPr lang="x-none" sz="1378" kern="1200">
          <a:solidFill>
            <a:schemeClr val="tx1"/>
          </a:solidFill>
          <a:latin typeface="+mn-lt"/>
          <a:ea typeface="+mn-ea"/>
          <a:cs typeface="+mn-cs"/>
        </a:defRPr>
      </a:lvl1pPr>
      <a:lvl2pPr marL="349861" algn="l" defTabSz="699722" rtl="0" eaLnBrk="1" latinLnBrk="0" hangingPunct="1">
        <a:defRPr lang="x-none" sz="1378" kern="1200">
          <a:solidFill>
            <a:schemeClr val="tx1"/>
          </a:solidFill>
          <a:latin typeface="+mn-lt"/>
          <a:ea typeface="+mn-ea"/>
          <a:cs typeface="+mn-cs"/>
        </a:defRPr>
      </a:lvl2pPr>
      <a:lvl3pPr marL="699722" algn="l" defTabSz="699722" rtl="0" eaLnBrk="1" latinLnBrk="0" hangingPunct="1">
        <a:defRPr lang="x-none" sz="1378" kern="1200">
          <a:solidFill>
            <a:schemeClr val="tx1"/>
          </a:solidFill>
          <a:latin typeface="+mn-lt"/>
          <a:ea typeface="+mn-ea"/>
          <a:cs typeface="+mn-cs"/>
        </a:defRPr>
      </a:lvl3pPr>
      <a:lvl4pPr marL="1049582" algn="l" defTabSz="699722" rtl="0" eaLnBrk="1" latinLnBrk="0" hangingPunct="1">
        <a:defRPr lang="x-none" sz="1378" kern="1200">
          <a:solidFill>
            <a:schemeClr val="tx1"/>
          </a:solidFill>
          <a:latin typeface="+mn-lt"/>
          <a:ea typeface="+mn-ea"/>
          <a:cs typeface="+mn-cs"/>
        </a:defRPr>
      </a:lvl4pPr>
      <a:lvl5pPr marL="1399444" algn="l" defTabSz="699722" rtl="0" eaLnBrk="1" latinLnBrk="0" hangingPunct="1">
        <a:defRPr lang="x-none" sz="1378" kern="1200">
          <a:solidFill>
            <a:schemeClr val="tx1"/>
          </a:solidFill>
          <a:latin typeface="+mn-lt"/>
          <a:ea typeface="+mn-ea"/>
          <a:cs typeface="+mn-cs"/>
        </a:defRPr>
      </a:lvl5pPr>
      <a:lvl6pPr marL="1749305" algn="l" defTabSz="699722" rtl="0" eaLnBrk="1" latinLnBrk="0" hangingPunct="1">
        <a:defRPr lang="x-none" sz="1378" kern="1200">
          <a:solidFill>
            <a:schemeClr val="tx1"/>
          </a:solidFill>
          <a:latin typeface="+mn-lt"/>
          <a:ea typeface="+mn-ea"/>
          <a:cs typeface="+mn-cs"/>
        </a:defRPr>
      </a:lvl6pPr>
      <a:lvl7pPr marL="2099165" algn="l" defTabSz="699722" rtl="0" eaLnBrk="1" latinLnBrk="0" hangingPunct="1">
        <a:defRPr lang="x-none" sz="1378" kern="1200">
          <a:solidFill>
            <a:schemeClr val="tx1"/>
          </a:solidFill>
          <a:latin typeface="+mn-lt"/>
          <a:ea typeface="+mn-ea"/>
          <a:cs typeface="+mn-cs"/>
        </a:defRPr>
      </a:lvl7pPr>
      <a:lvl8pPr marL="2449026" algn="l" defTabSz="699722" rtl="0" eaLnBrk="1" latinLnBrk="0" hangingPunct="1">
        <a:defRPr lang="x-none" sz="1378" kern="1200">
          <a:solidFill>
            <a:schemeClr val="tx1"/>
          </a:solidFill>
          <a:latin typeface="+mn-lt"/>
          <a:ea typeface="+mn-ea"/>
          <a:cs typeface="+mn-cs"/>
        </a:defRPr>
      </a:lvl8pPr>
      <a:lvl9pPr marL="2798887" algn="l" defTabSz="699722" rtl="0" eaLnBrk="1" latinLnBrk="0" hangingPunct="1">
        <a:defRPr lang="x-none" sz="137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vimeo.com/307740008"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3.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2.png"/><Relationship Id="rId2" Type="http://schemas.openxmlformats.org/officeDocument/2006/relationships/image" Target="../media/image8.png"/><Relationship Id="rId16" Type="http://schemas.microsoft.com/office/2007/relationships/hdphoto" Target="../media/hdphoto1.wdp"/><Relationship Id="rId20" Type="http://schemas.openxmlformats.org/officeDocument/2006/relationships/image" Target="../media/image25.sv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4.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1815" y="1023492"/>
            <a:ext cx="7748652" cy="1631216"/>
          </a:xfrm>
          <a:prstGeom prst="rect">
            <a:avLst/>
          </a:prstGeom>
          <a:noFill/>
        </p:spPr>
        <p:txBody>
          <a:bodyPr wrap="square" rtlCol="0">
            <a:spAutoFit/>
          </a:bodyPr>
          <a:lstStyle/>
          <a:p>
            <a:r>
              <a:rPr lang="en-US" sz="2800" b="1" spc="70" dirty="0">
                <a:solidFill>
                  <a:srgbClr val="C00000"/>
                </a:solidFill>
                <a:latin typeface="Arial"/>
                <a:cs typeface="Arial"/>
              </a:rPr>
              <a:t>Homelessness Outreach and Sheltering	</a:t>
            </a:r>
          </a:p>
          <a:p>
            <a:r>
              <a:rPr lang="en-US" sz="2400" b="1" spc="70" dirty="0">
                <a:latin typeface="Arial"/>
                <a:cs typeface="Arial"/>
              </a:rPr>
              <a:t>Council Update</a:t>
            </a:r>
          </a:p>
          <a:p>
            <a:endParaRPr lang="en-US" sz="2400" b="1" spc="70" dirty="0">
              <a:latin typeface="Arial"/>
              <a:cs typeface="Arial"/>
            </a:endParaRPr>
          </a:p>
          <a:p>
            <a:r>
              <a:rPr lang="en-US" sz="2400" b="1" spc="70" dirty="0">
                <a:latin typeface="Arial"/>
                <a:cs typeface="Arial"/>
              </a:rPr>
              <a:t>February 4</a:t>
            </a:r>
            <a:r>
              <a:rPr lang="en-US" sz="2400" b="1" spc="70" baseline="30000" dirty="0">
                <a:latin typeface="Arial"/>
                <a:cs typeface="Arial"/>
              </a:rPr>
              <a:t>th</a:t>
            </a:r>
            <a:r>
              <a:rPr lang="en-US" sz="2400" b="1" spc="70" dirty="0">
                <a:latin typeface="Arial"/>
                <a:cs typeface="Arial"/>
              </a:rPr>
              <a:t>, 2019</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3" y="3300357"/>
            <a:ext cx="1509486" cy="1509486"/>
          </a:xfrm>
          <a:prstGeom prst="rect">
            <a:avLst/>
          </a:prstGeom>
        </p:spPr>
      </p:pic>
      <p:cxnSp>
        <p:nvCxnSpPr>
          <p:cNvPr id="11" name="Straight Connector 10"/>
          <p:cNvCxnSpPr/>
          <p:nvPr/>
        </p:nvCxnSpPr>
        <p:spPr>
          <a:xfrm>
            <a:off x="778933" y="2031999"/>
            <a:ext cx="7611534" cy="0"/>
          </a:xfrm>
          <a:prstGeom prst="line">
            <a:avLst/>
          </a:prstGeom>
          <a:ln w="28575" cmpd="sng">
            <a:solidFill>
              <a:srgbClr val="7A7A7A"/>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DA369DD-B94A-4ABC-B8E5-425972AAF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417" y="3663214"/>
            <a:ext cx="2785862" cy="783771"/>
          </a:xfrm>
          <a:prstGeom prst="rect">
            <a:avLst/>
          </a:prstGeom>
        </p:spPr>
      </p:pic>
    </p:spTree>
    <p:extLst>
      <p:ext uri="{BB962C8B-B14F-4D97-AF65-F5344CB8AC3E}">
        <p14:creationId xmlns:p14="http://schemas.microsoft.com/office/powerpoint/2010/main" val="289650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urgens_15_100_100.png">
            <a:extLst>
              <a:ext uri="{FF2B5EF4-FFF2-40B4-BE49-F238E27FC236}">
                <a16:creationId xmlns:a16="http://schemas.microsoft.com/office/drawing/2014/main" id="{6FA26247-A452-43E0-8477-76D6C94CD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2800" y="177800"/>
            <a:ext cx="539750" cy="539750"/>
          </a:xfrm>
          <a:prstGeom prst="rect">
            <a:avLst/>
          </a:prstGeom>
        </p:spPr>
      </p:pic>
      <p:sp>
        <p:nvSpPr>
          <p:cNvPr id="5" name="Title 1">
            <a:extLst>
              <a:ext uri="{FF2B5EF4-FFF2-40B4-BE49-F238E27FC236}">
                <a16:creationId xmlns:a16="http://schemas.microsoft.com/office/drawing/2014/main" id="{8D18ACDD-A633-4DCF-B7AA-4D556E57FDBE}"/>
              </a:ext>
            </a:extLst>
          </p:cNvPr>
          <p:cNvSpPr txBox="1">
            <a:spLocks/>
          </p:cNvSpPr>
          <p:nvPr/>
        </p:nvSpPr>
        <p:spPr>
          <a:xfrm>
            <a:off x="426207" y="256127"/>
            <a:ext cx="8207375"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j-ea"/>
                <a:cs typeface="Arial"/>
              </a:rPr>
              <a:t>Data on City of Atlanta Warming </a:t>
            </a:r>
            <a:r>
              <a:rPr kumimoji="0" lang="en-GB" sz="2800" b="1" i="0" u="none" strike="noStrike" kern="1200" cap="none" spc="0" normalizeH="0" baseline="0" noProof="0" dirty="0" err="1">
                <a:ln>
                  <a:noFill/>
                </a:ln>
                <a:solidFill>
                  <a:srgbClr val="000000"/>
                </a:solidFill>
                <a:effectLst/>
                <a:uLnTx/>
                <a:uFillTx/>
                <a:latin typeface="Arial"/>
                <a:ea typeface="+mj-ea"/>
                <a:cs typeface="Arial"/>
              </a:rPr>
              <a:t>Center</a:t>
            </a:r>
            <a:r>
              <a:rPr kumimoji="0" lang="en-GB" sz="2800" b="1" i="0" u="none" strike="noStrike" kern="1200" cap="none" spc="0" normalizeH="0" baseline="0" noProof="0" dirty="0">
                <a:ln>
                  <a:noFill/>
                </a:ln>
                <a:solidFill>
                  <a:srgbClr val="000000"/>
                </a:solidFill>
                <a:effectLst/>
                <a:uLnTx/>
                <a:uFillTx/>
                <a:latin typeface="Arial"/>
                <a:ea typeface="+mj-ea"/>
                <a:cs typeface="Arial"/>
              </a:rPr>
              <a:t> Activations This Year To-Date</a:t>
            </a:r>
            <a:endParaRPr kumimoji="0" lang="th-TH" sz="2800" b="1" i="0" u="none" strike="noStrike" kern="1200" cap="none" spc="0" normalizeH="0" baseline="0" noProof="0" dirty="0">
              <a:ln>
                <a:noFill/>
              </a:ln>
              <a:solidFill>
                <a:srgbClr val="000000"/>
              </a:solidFill>
              <a:effectLst/>
              <a:uLnTx/>
              <a:uFillTx/>
              <a:latin typeface="Arial"/>
              <a:ea typeface="+mj-ea"/>
              <a:cs typeface="Arial"/>
            </a:endParaRPr>
          </a:p>
        </p:txBody>
      </p:sp>
      <p:graphicFrame>
        <p:nvGraphicFramePr>
          <p:cNvPr id="2" name="Table 1">
            <a:extLst>
              <a:ext uri="{FF2B5EF4-FFF2-40B4-BE49-F238E27FC236}">
                <a16:creationId xmlns:a16="http://schemas.microsoft.com/office/drawing/2014/main" id="{BB08D239-A8AA-4D87-8BED-558603C62657}"/>
              </a:ext>
            </a:extLst>
          </p:cNvPr>
          <p:cNvGraphicFramePr>
            <a:graphicFrameLocks noGrp="1"/>
          </p:cNvGraphicFramePr>
          <p:nvPr>
            <p:extLst/>
          </p:nvPr>
        </p:nvGraphicFramePr>
        <p:xfrm>
          <a:off x="426207" y="1258027"/>
          <a:ext cx="8294047" cy="2243709"/>
        </p:xfrm>
        <a:graphic>
          <a:graphicData uri="http://schemas.openxmlformats.org/drawingml/2006/table">
            <a:tbl>
              <a:tblPr firstRow="1" firstCol="1" bandRow="1">
                <a:tableStyleId>{073A0DAA-6AF3-43AB-8588-CEC1D06C72B9}</a:tableStyleId>
              </a:tblPr>
              <a:tblGrid>
                <a:gridCol w="1266124">
                  <a:extLst>
                    <a:ext uri="{9D8B030D-6E8A-4147-A177-3AD203B41FA5}">
                      <a16:colId xmlns:a16="http://schemas.microsoft.com/office/drawing/2014/main" val="3790439770"/>
                    </a:ext>
                  </a:extLst>
                </a:gridCol>
                <a:gridCol w="1582901">
                  <a:extLst>
                    <a:ext uri="{9D8B030D-6E8A-4147-A177-3AD203B41FA5}">
                      <a16:colId xmlns:a16="http://schemas.microsoft.com/office/drawing/2014/main" val="3263506234"/>
                    </a:ext>
                  </a:extLst>
                </a:gridCol>
                <a:gridCol w="1271028">
                  <a:extLst>
                    <a:ext uri="{9D8B030D-6E8A-4147-A177-3AD203B41FA5}">
                      <a16:colId xmlns:a16="http://schemas.microsoft.com/office/drawing/2014/main" val="81285746"/>
                    </a:ext>
                  </a:extLst>
                </a:gridCol>
                <a:gridCol w="1172955">
                  <a:extLst>
                    <a:ext uri="{9D8B030D-6E8A-4147-A177-3AD203B41FA5}">
                      <a16:colId xmlns:a16="http://schemas.microsoft.com/office/drawing/2014/main" val="4037592699"/>
                    </a:ext>
                  </a:extLst>
                </a:gridCol>
                <a:gridCol w="1257298">
                  <a:extLst>
                    <a:ext uri="{9D8B030D-6E8A-4147-A177-3AD203B41FA5}">
                      <a16:colId xmlns:a16="http://schemas.microsoft.com/office/drawing/2014/main" val="3826829222"/>
                    </a:ext>
                  </a:extLst>
                </a:gridCol>
                <a:gridCol w="1743741">
                  <a:extLst>
                    <a:ext uri="{9D8B030D-6E8A-4147-A177-3AD203B41FA5}">
                      <a16:colId xmlns:a16="http://schemas.microsoft.com/office/drawing/2014/main" val="483779805"/>
                    </a:ext>
                  </a:extLst>
                </a:gridCol>
              </a:tblGrid>
              <a:tr h="158750">
                <a:tc>
                  <a:txBody>
                    <a:bodyPr/>
                    <a:lstStyle/>
                    <a:p>
                      <a:pPr marL="0" marR="0">
                        <a:lnSpc>
                          <a:spcPct val="107000"/>
                        </a:lnSpc>
                        <a:spcBef>
                          <a:spcPts val="0"/>
                        </a:spcBef>
                        <a:spcAft>
                          <a:spcPts val="0"/>
                        </a:spcAft>
                      </a:pPr>
                      <a:r>
                        <a:rPr lang="en-US" sz="1600" dirty="0">
                          <a:effectLst/>
                        </a:rPr>
                        <a:t>Date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Location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Women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Men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Children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Total Residents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29927200"/>
                  </a:ext>
                </a:extLst>
              </a:tr>
              <a:tr h="158750">
                <a:tc rowSpan="2">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1/28/2019</a:t>
                      </a: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extLst>
                  <a:ext uri="{0D108BD9-81ED-4DB2-BD59-A6C34878D82A}">
                    <a16:rowId xmlns:a16="http://schemas.microsoft.com/office/drawing/2014/main" val="2564724724"/>
                  </a:ext>
                </a:extLst>
              </a:tr>
              <a:tr h="158750">
                <a:tc vMerge="1">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Park</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124</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155</a:t>
                      </a:r>
                    </a:p>
                  </a:txBody>
                  <a:tcPr marL="68580" marR="68580" marT="0" marB="0" anchor="b"/>
                </a:tc>
                <a:extLst>
                  <a:ext uri="{0D108BD9-81ED-4DB2-BD59-A6C34878D82A}">
                    <a16:rowId xmlns:a16="http://schemas.microsoft.com/office/drawing/2014/main" val="1295883825"/>
                  </a:ext>
                </a:extLst>
              </a:tr>
              <a:tr h="158750">
                <a:tc rowSpan="2">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1/29/2019</a:t>
                      </a: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127</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172</a:t>
                      </a:r>
                    </a:p>
                  </a:txBody>
                  <a:tcPr marL="68580" marR="68580" marT="0" marB="0" anchor="b"/>
                </a:tc>
                <a:extLst>
                  <a:ext uri="{0D108BD9-81ED-4DB2-BD59-A6C34878D82A}">
                    <a16:rowId xmlns:a16="http://schemas.microsoft.com/office/drawing/2014/main" val="644573446"/>
                  </a:ext>
                </a:extLst>
              </a:tr>
              <a:tr h="158750">
                <a:tc vMerge="1">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Park</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206</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242</a:t>
                      </a:r>
                    </a:p>
                  </a:txBody>
                  <a:tcPr marL="68580" marR="68580" marT="0" marB="0" anchor="b"/>
                </a:tc>
                <a:extLst>
                  <a:ext uri="{0D108BD9-81ED-4DB2-BD59-A6C34878D82A}">
                    <a16:rowId xmlns:a16="http://schemas.microsoft.com/office/drawing/2014/main" val="299712502"/>
                  </a:ext>
                </a:extLst>
              </a:tr>
              <a:tr h="158750">
                <a:tc rowSpan="2">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1/30/2019</a:t>
                      </a: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122</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173</a:t>
                      </a:r>
                    </a:p>
                  </a:txBody>
                  <a:tcPr marL="68580" marR="68580" marT="0" marB="0" anchor="b"/>
                </a:tc>
                <a:extLst>
                  <a:ext uri="{0D108BD9-81ED-4DB2-BD59-A6C34878D82A}">
                    <a16:rowId xmlns:a16="http://schemas.microsoft.com/office/drawing/2014/main" val="600317585"/>
                  </a:ext>
                </a:extLst>
              </a:tr>
              <a:tr h="158750">
                <a:tc vMerge="1">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Park</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212</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251</a:t>
                      </a:r>
                    </a:p>
                  </a:txBody>
                  <a:tcPr marL="68580" marR="68580" marT="0" marB="0" anchor="b"/>
                </a:tc>
                <a:extLst>
                  <a:ext uri="{0D108BD9-81ED-4DB2-BD59-A6C34878D82A}">
                    <a16:rowId xmlns:a16="http://schemas.microsoft.com/office/drawing/2014/main" val="3842785121"/>
                  </a:ext>
                </a:extLst>
              </a:tr>
              <a:tr h="158750">
                <a:tc rowSpan="2">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1/31/2019</a:t>
                      </a: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120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166</a:t>
                      </a:r>
                    </a:p>
                  </a:txBody>
                  <a:tcPr marL="68580" marR="68580" marT="0" marB="0" anchor="b"/>
                </a:tc>
                <a:extLst>
                  <a:ext uri="{0D108BD9-81ED-4DB2-BD59-A6C34878D82A}">
                    <a16:rowId xmlns:a16="http://schemas.microsoft.com/office/drawing/2014/main" val="2688815135"/>
                  </a:ext>
                </a:extLst>
              </a:tr>
              <a:tr h="158750">
                <a:tc vMerge="1">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Park</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124</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150</a:t>
                      </a:r>
                    </a:p>
                  </a:txBody>
                  <a:tcPr marL="68580" marR="68580" marT="0" marB="0" anchor="b"/>
                </a:tc>
                <a:extLst>
                  <a:ext uri="{0D108BD9-81ED-4DB2-BD59-A6C34878D82A}">
                    <a16:rowId xmlns:a16="http://schemas.microsoft.com/office/drawing/2014/main" val="777233344"/>
                  </a:ext>
                </a:extLst>
              </a:tr>
            </a:tbl>
          </a:graphicData>
        </a:graphic>
      </p:graphicFrame>
    </p:spTree>
    <p:extLst>
      <p:ext uri="{BB962C8B-B14F-4D97-AF65-F5344CB8AC3E}">
        <p14:creationId xmlns:p14="http://schemas.microsoft.com/office/powerpoint/2010/main" val="314283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urgens_15_100_100.png">
            <a:extLst>
              <a:ext uri="{FF2B5EF4-FFF2-40B4-BE49-F238E27FC236}">
                <a16:creationId xmlns:a16="http://schemas.microsoft.com/office/drawing/2014/main" id="{6FA26247-A452-43E0-8477-76D6C94CD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2800" y="177800"/>
            <a:ext cx="539750" cy="539750"/>
          </a:xfrm>
          <a:prstGeom prst="rect">
            <a:avLst/>
          </a:prstGeom>
        </p:spPr>
      </p:pic>
      <p:sp>
        <p:nvSpPr>
          <p:cNvPr id="5" name="Title 1">
            <a:extLst>
              <a:ext uri="{FF2B5EF4-FFF2-40B4-BE49-F238E27FC236}">
                <a16:creationId xmlns:a16="http://schemas.microsoft.com/office/drawing/2014/main" id="{8D18ACDD-A633-4DCF-B7AA-4D556E57FDBE}"/>
              </a:ext>
            </a:extLst>
          </p:cNvPr>
          <p:cNvSpPr txBox="1">
            <a:spLocks/>
          </p:cNvSpPr>
          <p:nvPr/>
        </p:nvSpPr>
        <p:spPr>
          <a:xfrm>
            <a:off x="426208" y="256127"/>
            <a:ext cx="8091260"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j-ea"/>
                <a:cs typeface="Arial"/>
              </a:rPr>
              <a:t>Thank you to the amazing employees and partners who contribute to these efforts</a:t>
            </a:r>
            <a:endParaRPr kumimoji="0" lang="th-TH" sz="2800" b="1" i="0" u="none" strike="noStrike" kern="1200" cap="none" spc="0" normalizeH="0" baseline="0" noProof="0" dirty="0">
              <a:ln>
                <a:noFill/>
              </a:ln>
              <a:solidFill>
                <a:srgbClr val="000000"/>
              </a:solidFill>
              <a:effectLst/>
              <a:uLnTx/>
              <a:uFillTx/>
              <a:latin typeface="Arial"/>
              <a:ea typeface="+mj-ea"/>
              <a:cs typeface="Arial"/>
            </a:endParaRPr>
          </a:p>
        </p:txBody>
      </p:sp>
      <p:pic>
        <p:nvPicPr>
          <p:cNvPr id="6" name="Picture 5">
            <a:extLst>
              <a:ext uri="{FF2B5EF4-FFF2-40B4-BE49-F238E27FC236}">
                <a16:creationId xmlns:a16="http://schemas.microsoft.com/office/drawing/2014/main" id="{564738CC-116A-46B8-B3DB-43B5D50CA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367" y="1718622"/>
            <a:ext cx="6841263" cy="3775603"/>
          </a:xfrm>
          <a:prstGeom prst="rect">
            <a:avLst/>
          </a:prstGeom>
        </p:spPr>
      </p:pic>
      <p:sp>
        <p:nvSpPr>
          <p:cNvPr id="3" name="Rectangle 2">
            <a:extLst>
              <a:ext uri="{FF2B5EF4-FFF2-40B4-BE49-F238E27FC236}">
                <a16:creationId xmlns:a16="http://schemas.microsoft.com/office/drawing/2014/main" id="{90985363-C894-412C-A8F2-45F8D52469F3}"/>
              </a:ext>
            </a:extLst>
          </p:cNvPr>
          <p:cNvSpPr/>
          <p:nvPr/>
        </p:nvSpPr>
        <p:spPr>
          <a:xfrm>
            <a:off x="3488637" y="5588283"/>
            <a:ext cx="2849113" cy="369332"/>
          </a:xfrm>
          <a:prstGeom prst="rect">
            <a:avLst/>
          </a:prstGeom>
        </p:spPr>
        <p:txBody>
          <a:bodyPr wrap="none">
            <a:spAutoFit/>
          </a:bodyPr>
          <a:lstStyle/>
          <a:p>
            <a:r>
              <a:rPr lang="en-US" u="sng" dirty="0">
                <a:solidFill>
                  <a:srgbClr val="0C7DB2"/>
                </a:solidFill>
                <a:latin typeface="&amp;quot"/>
                <a:hlinkClick r:id="rId4"/>
              </a:rPr>
              <a:t>Watch the video report here</a:t>
            </a:r>
            <a:endParaRPr lang="en-US" dirty="0"/>
          </a:p>
        </p:txBody>
      </p:sp>
    </p:spTree>
    <p:extLst>
      <p:ext uri="{BB962C8B-B14F-4D97-AF65-F5344CB8AC3E}">
        <p14:creationId xmlns:p14="http://schemas.microsoft.com/office/powerpoint/2010/main" val="417743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urgens_15_100_100.png">
            <a:extLst>
              <a:ext uri="{FF2B5EF4-FFF2-40B4-BE49-F238E27FC236}">
                <a16:creationId xmlns:a16="http://schemas.microsoft.com/office/drawing/2014/main" id="{C5A4EACA-956C-4B6D-8E0D-6BAEE3CD87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2800" y="177800"/>
            <a:ext cx="539750" cy="539750"/>
          </a:xfrm>
          <a:prstGeom prst="rect">
            <a:avLst/>
          </a:prstGeom>
        </p:spPr>
      </p:pic>
      <p:graphicFrame>
        <p:nvGraphicFramePr>
          <p:cNvPr id="3" name="Content Placeholder 4">
            <a:extLst>
              <a:ext uri="{FF2B5EF4-FFF2-40B4-BE49-F238E27FC236}">
                <a16:creationId xmlns:a16="http://schemas.microsoft.com/office/drawing/2014/main" id="{5591A5DB-8F6F-4039-92A2-463AE21B5FE2}"/>
              </a:ext>
            </a:extLst>
          </p:cNvPr>
          <p:cNvGraphicFramePr>
            <a:graphicFrameLocks/>
          </p:cNvGraphicFramePr>
          <p:nvPr>
            <p:extLst>
              <p:ext uri="{D42A27DB-BD31-4B8C-83A1-F6EECF244321}">
                <p14:modId xmlns:p14="http://schemas.microsoft.com/office/powerpoint/2010/main" val="528422409"/>
              </p:ext>
            </p:extLst>
          </p:nvPr>
        </p:nvGraphicFramePr>
        <p:xfrm>
          <a:off x="705678" y="1782763"/>
          <a:ext cx="7494105" cy="356448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571116D1-3EB5-4973-A8C5-CB967CC3D608}"/>
              </a:ext>
            </a:extLst>
          </p:cNvPr>
          <p:cNvSpPr txBox="1">
            <a:spLocks/>
          </p:cNvSpPr>
          <p:nvPr/>
        </p:nvSpPr>
        <p:spPr>
          <a:xfrm>
            <a:off x="426207" y="256127"/>
            <a:ext cx="8207375"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j-ea"/>
                <a:cs typeface="Arial"/>
              </a:rPr>
              <a:t>At last count, homelessness is on the decline</a:t>
            </a:r>
            <a:endParaRPr kumimoji="0" lang="th-TH" sz="2800" b="1" i="0" u="none" strike="noStrike" kern="1200" cap="none" spc="0" normalizeH="0" baseline="0" noProof="0" dirty="0">
              <a:ln>
                <a:noFill/>
              </a:ln>
              <a:solidFill>
                <a:srgbClr val="000000"/>
              </a:solidFill>
              <a:effectLst/>
              <a:uLnTx/>
              <a:uFillTx/>
              <a:latin typeface="Arial"/>
              <a:ea typeface="+mj-ea"/>
              <a:cs typeface="Arial"/>
            </a:endParaRPr>
          </a:p>
        </p:txBody>
      </p:sp>
      <p:sp>
        <p:nvSpPr>
          <p:cNvPr id="6" name="TextBox 5">
            <a:extLst>
              <a:ext uri="{FF2B5EF4-FFF2-40B4-BE49-F238E27FC236}">
                <a16:creationId xmlns:a16="http://schemas.microsoft.com/office/drawing/2014/main" id="{B20941A2-24D4-4DF3-B36E-9BCA17062B73}"/>
              </a:ext>
            </a:extLst>
          </p:cNvPr>
          <p:cNvSpPr txBox="1"/>
          <p:nvPr/>
        </p:nvSpPr>
        <p:spPr>
          <a:xfrm>
            <a:off x="231849" y="973731"/>
            <a:ext cx="8470826" cy="584775"/>
          </a:xfrm>
          <a:prstGeom prst="rect">
            <a:avLst/>
          </a:prstGeom>
          <a:noFill/>
          <a:ln>
            <a:noFill/>
          </a:ln>
        </p:spPr>
        <p:txBody>
          <a:bodyPr wrap="square" rtlCol="0">
            <a:spAutoFit/>
          </a:bodyPr>
          <a:lstStyle/>
          <a:p>
            <a:pPr algn="ctr" defTabSz="914400"/>
            <a:r>
              <a:rPr lang="en-US" sz="1600" b="1" dirty="0">
                <a:latin typeface="Arial" panose="020B0604020202020204" pitchFamily="34" charset="0"/>
                <a:cs typeface="Arial" panose="020B0604020202020204" pitchFamily="34" charset="0"/>
              </a:rPr>
              <a:t>Atlanta’s unsheltered count has been reduced by over 67%</a:t>
            </a:r>
          </a:p>
          <a:p>
            <a:pPr algn="ctr" defTabSz="914400"/>
            <a:r>
              <a:rPr lang="en-US" sz="1600" b="1" dirty="0">
                <a:latin typeface="Arial" panose="020B0604020202020204" pitchFamily="34" charset="0"/>
                <a:cs typeface="Arial" panose="020B0604020202020204" pitchFamily="34" charset="0"/>
              </a:rPr>
              <a:t>Total count has decreased by more than 40%</a:t>
            </a:r>
          </a:p>
        </p:txBody>
      </p:sp>
      <p:sp>
        <p:nvSpPr>
          <p:cNvPr id="7" name="TextBox 6">
            <a:extLst>
              <a:ext uri="{FF2B5EF4-FFF2-40B4-BE49-F238E27FC236}">
                <a16:creationId xmlns:a16="http://schemas.microsoft.com/office/drawing/2014/main" id="{E1201B5F-7A32-46E4-A52B-434B33F2E9ED}"/>
              </a:ext>
            </a:extLst>
          </p:cNvPr>
          <p:cNvSpPr txBox="1"/>
          <p:nvPr/>
        </p:nvSpPr>
        <p:spPr>
          <a:xfrm>
            <a:off x="705678" y="5701948"/>
            <a:ext cx="7494105" cy="923330"/>
          </a:xfrm>
          <a:prstGeom prst="rect">
            <a:avLst/>
          </a:prstGeom>
          <a:noFill/>
          <a:ln>
            <a:solidFill>
              <a:schemeClr val="tx1"/>
            </a:solidFill>
          </a:ln>
        </p:spPr>
        <p:txBody>
          <a:bodyPr wrap="square" rtlCol="0">
            <a:spAutoFit/>
          </a:bodyPr>
          <a:lstStyle/>
          <a:p>
            <a:pPr algn="ctr"/>
            <a:r>
              <a:rPr lang="en-US" dirty="0"/>
              <a:t>There has been great progress over the last several years, however continued and increased investment in permanent housing solutions are necessary to continue this downward trend in spite of the affordable housing crisis.  </a:t>
            </a:r>
            <a:endParaRPr lang="en-US" dirty="0">
              <a:solidFill>
                <a:schemeClr val="tx2"/>
              </a:solidFill>
            </a:endParaRPr>
          </a:p>
        </p:txBody>
      </p:sp>
    </p:spTree>
    <p:extLst>
      <p:ext uri="{BB962C8B-B14F-4D97-AF65-F5344CB8AC3E}">
        <p14:creationId xmlns:p14="http://schemas.microsoft.com/office/powerpoint/2010/main" val="351867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urgens_15_100_100.png">
            <a:extLst>
              <a:ext uri="{FF2B5EF4-FFF2-40B4-BE49-F238E27FC236}">
                <a16:creationId xmlns:a16="http://schemas.microsoft.com/office/drawing/2014/main" id="{6FA26247-A452-43E0-8477-76D6C94CD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2800" y="177800"/>
            <a:ext cx="539750" cy="539750"/>
          </a:xfrm>
          <a:prstGeom prst="rect">
            <a:avLst/>
          </a:prstGeom>
        </p:spPr>
      </p:pic>
      <p:sp>
        <p:nvSpPr>
          <p:cNvPr id="5" name="Title 1">
            <a:extLst>
              <a:ext uri="{FF2B5EF4-FFF2-40B4-BE49-F238E27FC236}">
                <a16:creationId xmlns:a16="http://schemas.microsoft.com/office/drawing/2014/main" id="{8D18ACDD-A633-4DCF-B7AA-4D556E57FDBE}"/>
              </a:ext>
            </a:extLst>
          </p:cNvPr>
          <p:cNvSpPr txBox="1">
            <a:spLocks/>
          </p:cNvSpPr>
          <p:nvPr/>
        </p:nvSpPr>
        <p:spPr>
          <a:xfrm>
            <a:off x="426207" y="256127"/>
            <a:ext cx="8207375"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b="1" dirty="0">
                <a:solidFill>
                  <a:srgbClr val="000000"/>
                </a:solidFill>
                <a:latin typeface="Arial"/>
                <a:cs typeface="Arial"/>
              </a:rPr>
              <a:t>Our vision is to make homelessness in Atlanta rare, brief and nonrecurring</a:t>
            </a:r>
            <a:endParaRPr kumimoji="0" lang="th-TH" sz="2800" b="1" i="0" u="none" strike="noStrike" kern="1200" cap="none" spc="0" normalizeH="0" baseline="0" noProof="0" dirty="0">
              <a:ln>
                <a:noFill/>
              </a:ln>
              <a:solidFill>
                <a:srgbClr val="000000"/>
              </a:solidFill>
              <a:effectLst/>
              <a:uLnTx/>
              <a:uFillTx/>
              <a:latin typeface="Arial"/>
              <a:ea typeface="+mj-ea"/>
              <a:cs typeface="Arial"/>
            </a:endParaRPr>
          </a:p>
        </p:txBody>
      </p:sp>
      <p:grpSp>
        <p:nvGrpSpPr>
          <p:cNvPr id="7" name="Group 6">
            <a:extLst>
              <a:ext uri="{FF2B5EF4-FFF2-40B4-BE49-F238E27FC236}">
                <a16:creationId xmlns:a16="http://schemas.microsoft.com/office/drawing/2014/main" id="{841E91A2-7E6D-4E84-82B2-180868D98104}"/>
              </a:ext>
            </a:extLst>
          </p:cNvPr>
          <p:cNvGrpSpPr/>
          <p:nvPr/>
        </p:nvGrpSpPr>
        <p:grpSpPr>
          <a:xfrm>
            <a:off x="4833830" y="3362205"/>
            <a:ext cx="3667814" cy="1113977"/>
            <a:chOff x="2579246" y="2956661"/>
            <a:chExt cx="3667814" cy="1113977"/>
          </a:xfrm>
        </p:grpSpPr>
        <p:sp>
          <p:nvSpPr>
            <p:cNvPr id="8" name="Rectangle: Rounded Corners 7">
              <a:extLst>
                <a:ext uri="{FF2B5EF4-FFF2-40B4-BE49-F238E27FC236}">
                  <a16:creationId xmlns:a16="http://schemas.microsoft.com/office/drawing/2014/main" id="{67C86F1A-A02E-4502-BA55-7E16680D727E}"/>
                </a:ext>
              </a:extLst>
            </p:cNvPr>
            <p:cNvSpPr/>
            <p:nvPr/>
          </p:nvSpPr>
          <p:spPr>
            <a:xfrm>
              <a:off x="5170883" y="2956661"/>
              <a:ext cx="914400" cy="771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DD0A159-1F80-4E8E-800F-DDFD3A2D07A9}"/>
                </a:ext>
              </a:extLst>
            </p:cNvPr>
            <p:cNvSpPr/>
            <p:nvPr/>
          </p:nvSpPr>
          <p:spPr>
            <a:xfrm>
              <a:off x="3939786" y="2962945"/>
              <a:ext cx="914400" cy="771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55353DC-425D-49A4-A6A0-73331E0FC215}"/>
                </a:ext>
              </a:extLst>
            </p:cNvPr>
            <p:cNvSpPr/>
            <p:nvPr/>
          </p:nvSpPr>
          <p:spPr>
            <a:xfrm>
              <a:off x="2631332" y="2957913"/>
              <a:ext cx="914400" cy="7760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DF3EEFC-54DC-49D4-B57F-D5D86CEC81C3}"/>
                </a:ext>
              </a:extLst>
            </p:cNvPr>
            <p:cNvGrpSpPr/>
            <p:nvPr/>
          </p:nvGrpSpPr>
          <p:grpSpPr>
            <a:xfrm>
              <a:off x="2579246" y="3026389"/>
              <a:ext cx="3667814" cy="1044249"/>
              <a:chOff x="2575579" y="2919637"/>
              <a:chExt cx="3667814" cy="1044249"/>
            </a:xfrm>
          </p:grpSpPr>
          <p:sp>
            <p:nvSpPr>
              <p:cNvPr id="12" name="TextBox 11">
                <a:extLst>
                  <a:ext uri="{FF2B5EF4-FFF2-40B4-BE49-F238E27FC236}">
                    <a16:creationId xmlns:a16="http://schemas.microsoft.com/office/drawing/2014/main" id="{E88BBB01-DDC3-46C8-A896-FC13EBF7242D}"/>
                  </a:ext>
                </a:extLst>
              </p:cNvPr>
              <p:cNvSpPr txBox="1"/>
              <p:nvPr/>
            </p:nvSpPr>
            <p:spPr>
              <a:xfrm>
                <a:off x="2575579" y="3625332"/>
                <a:ext cx="1153637" cy="338554"/>
              </a:xfrm>
              <a:prstGeom prst="rect">
                <a:avLst/>
              </a:prstGeom>
              <a:noFill/>
            </p:spPr>
            <p:txBody>
              <a:bodyPr wrap="square" rtlCol="0">
                <a:spAutoFit/>
              </a:bodyPr>
              <a:lstStyle/>
              <a:p>
                <a:r>
                  <a:rPr lang="en-US" sz="1600" dirty="0"/>
                  <a:t>Assessed</a:t>
                </a:r>
              </a:p>
            </p:txBody>
          </p:sp>
          <p:pic>
            <p:nvPicPr>
              <p:cNvPr id="13" name="Graphic 12" descr="Direction">
                <a:extLst>
                  <a:ext uri="{FF2B5EF4-FFF2-40B4-BE49-F238E27FC236}">
                    <a16:creationId xmlns:a16="http://schemas.microsoft.com/office/drawing/2014/main" id="{C60E9E6D-69F3-4FAA-A722-255CD87539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4587" y="2961769"/>
                <a:ext cx="646331" cy="646331"/>
              </a:xfrm>
              <a:prstGeom prst="rect">
                <a:avLst/>
              </a:prstGeom>
            </p:spPr>
          </p:pic>
          <p:pic>
            <p:nvPicPr>
              <p:cNvPr id="14" name="Graphic 13" descr="Link">
                <a:extLst>
                  <a:ext uri="{FF2B5EF4-FFF2-40B4-BE49-F238E27FC236}">
                    <a16:creationId xmlns:a16="http://schemas.microsoft.com/office/drawing/2014/main" id="{EDFD3287-9801-4167-83AD-391E350B54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153" y="2930850"/>
                <a:ext cx="646331" cy="646331"/>
              </a:xfrm>
              <a:prstGeom prst="rect">
                <a:avLst/>
              </a:prstGeom>
            </p:spPr>
          </p:pic>
          <p:pic>
            <p:nvPicPr>
              <p:cNvPr id="15" name="Graphic 14" descr="Magnifying glass">
                <a:extLst>
                  <a:ext uri="{FF2B5EF4-FFF2-40B4-BE49-F238E27FC236}">
                    <a16:creationId xmlns:a16="http://schemas.microsoft.com/office/drawing/2014/main" id="{B4BE6773-3E23-4408-81F9-DDA7CE1D95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5214" y="2919637"/>
                <a:ext cx="659301" cy="659301"/>
              </a:xfrm>
              <a:prstGeom prst="rect">
                <a:avLst/>
              </a:prstGeom>
            </p:spPr>
          </p:pic>
          <p:sp>
            <p:nvSpPr>
              <p:cNvPr id="16" name="TextBox 15">
                <a:extLst>
                  <a:ext uri="{FF2B5EF4-FFF2-40B4-BE49-F238E27FC236}">
                    <a16:creationId xmlns:a16="http://schemas.microsoft.com/office/drawing/2014/main" id="{079CC9BE-BF3E-4836-ACCF-7B0B0A2D08EC}"/>
                  </a:ext>
                </a:extLst>
              </p:cNvPr>
              <p:cNvSpPr txBox="1"/>
              <p:nvPr/>
            </p:nvSpPr>
            <p:spPr>
              <a:xfrm>
                <a:off x="3873568" y="3614971"/>
                <a:ext cx="1153637" cy="338554"/>
              </a:xfrm>
              <a:prstGeom prst="rect">
                <a:avLst/>
              </a:prstGeom>
              <a:noFill/>
            </p:spPr>
            <p:txBody>
              <a:bodyPr wrap="square" rtlCol="0">
                <a:spAutoFit/>
              </a:bodyPr>
              <a:lstStyle/>
              <a:p>
                <a:r>
                  <a:rPr lang="en-US" sz="1600" dirty="0"/>
                  <a:t>Assigned</a:t>
                </a:r>
              </a:p>
            </p:txBody>
          </p:sp>
          <p:sp>
            <p:nvSpPr>
              <p:cNvPr id="17" name="TextBox 16">
                <a:extLst>
                  <a:ext uri="{FF2B5EF4-FFF2-40B4-BE49-F238E27FC236}">
                    <a16:creationId xmlns:a16="http://schemas.microsoft.com/office/drawing/2014/main" id="{17962EEB-EEC5-4BA2-AD8F-74DC562885C3}"/>
                  </a:ext>
                </a:extLst>
              </p:cNvPr>
              <p:cNvSpPr txBox="1"/>
              <p:nvPr/>
            </p:nvSpPr>
            <p:spPr>
              <a:xfrm>
                <a:off x="5089756" y="3625332"/>
                <a:ext cx="1153637" cy="338554"/>
              </a:xfrm>
              <a:prstGeom prst="rect">
                <a:avLst/>
              </a:prstGeom>
              <a:noFill/>
            </p:spPr>
            <p:txBody>
              <a:bodyPr wrap="square" rtlCol="0">
                <a:spAutoFit/>
              </a:bodyPr>
              <a:lstStyle/>
              <a:p>
                <a:r>
                  <a:rPr lang="en-US" sz="1600" dirty="0"/>
                  <a:t>Navigated</a:t>
                </a:r>
              </a:p>
            </p:txBody>
          </p:sp>
        </p:grpSp>
      </p:grpSp>
      <p:grpSp>
        <p:nvGrpSpPr>
          <p:cNvPr id="18" name="Group 17">
            <a:extLst>
              <a:ext uri="{FF2B5EF4-FFF2-40B4-BE49-F238E27FC236}">
                <a16:creationId xmlns:a16="http://schemas.microsoft.com/office/drawing/2014/main" id="{1F23E0F8-A434-4B5B-9F52-AD651199CD6B}"/>
              </a:ext>
            </a:extLst>
          </p:cNvPr>
          <p:cNvGrpSpPr/>
          <p:nvPr/>
        </p:nvGrpSpPr>
        <p:grpSpPr>
          <a:xfrm>
            <a:off x="4404066" y="4933817"/>
            <a:ext cx="4668455" cy="1699248"/>
            <a:chOff x="1832691" y="5197751"/>
            <a:chExt cx="4668455" cy="1699248"/>
          </a:xfrm>
        </p:grpSpPr>
        <p:sp>
          <p:nvSpPr>
            <p:cNvPr id="19" name="Rectangle: Rounded Corners 18">
              <a:extLst>
                <a:ext uri="{FF2B5EF4-FFF2-40B4-BE49-F238E27FC236}">
                  <a16:creationId xmlns:a16="http://schemas.microsoft.com/office/drawing/2014/main" id="{B26C2B57-D4E1-4564-B955-F506093C4C7B}"/>
                </a:ext>
              </a:extLst>
            </p:cNvPr>
            <p:cNvSpPr/>
            <p:nvPr/>
          </p:nvSpPr>
          <p:spPr>
            <a:xfrm>
              <a:off x="1855951" y="5200661"/>
              <a:ext cx="914400" cy="8682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F2DA589-C683-4AEE-9B3A-93B86FF700A9}"/>
                </a:ext>
              </a:extLst>
            </p:cNvPr>
            <p:cNvSpPr/>
            <p:nvPr/>
          </p:nvSpPr>
          <p:spPr>
            <a:xfrm>
              <a:off x="3012249" y="5197751"/>
              <a:ext cx="914400" cy="8682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B24D2DE2-23AE-4381-908F-D18C033A9D7C}"/>
                </a:ext>
              </a:extLst>
            </p:cNvPr>
            <p:cNvSpPr/>
            <p:nvPr/>
          </p:nvSpPr>
          <p:spPr>
            <a:xfrm>
              <a:off x="4181819" y="5197751"/>
              <a:ext cx="914400" cy="868252"/>
            </a:xfrm>
            <a:prstGeom prst="roundRect">
              <a:avLst/>
            </a:prstGeom>
            <a:solidFill>
              <a:schemeClr val="tx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2EC9873-90D2-442E-AE7C-B06AE30D4E2E}"/>
                </a:ext>
              </a:extLst>
            </p:cNvPr>
            <p:cNvSpPr/>
            <p:nvPr/>
          </p:nvSpPr>
          <p:spPr>
            <a:xfrm>
              <a:off x="5338771" y="5197751"/>
              <a:ext cx="914400" cy="868252"/>
            </a:xfrm>
            <a:prstGeom prst="roundRect">
              <a:avLst/>
            </a:prstGeom>
            <a:solidFill>
              <a:schemeClr val="tx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7C54D66-8C46-4EE0-926B-09DE7577B812}"/>
                </a:ext>
              </a:extLst>
            </p:cNvPr>
            <p:cNvGrpSpPr/>
            <p:nvPr/>
          </p:nvGrpSpPr>
          <p:grpSpPr>
            <a:xfrm>
              <a:off x="1832691" y="5223421"/>
              <a:ext cx="4668455" cy="1673578"/>
              <a:chOff x="2131053" y="4670192"/>
              <a:chExt cx="4668455" cy="1673578"/>
            </a:xfrm>
          </p:grpSpPr>
          <p:pic>
            <p:nvPicPr>
              <p:cNvPr id="24" name="Graphic 23" descr="Home">
                <a:extLst>
                  <a:ext uri="{FF2B5EF4-FFF2-40B4-BE49-F238E27FC236}">
                    <a16:creationId xmlns:a16="http://schemas.microsoft.com/office/drawing/2014/main" id="{183F61CB-CAD3-4A8E-A6C5-D108C0F669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5073" y="4709169"/>
                <a:ext cx="751180" cy="751180"/>
              </a:xfrm>
              <a:prstGeom prst="rect">
                <a:avLst/>
              </a:prstGeom>
            </p:spPr>
          </p:pic>
          <p:pic>
            <p:nvPicPr>
              <p:cNvPr id="25" name="Graphic 24" descr="Money">
                <a:extLst>
                  <a:ext uri="{FF2B5EF4-FFF2-40B4-BE49-F238E27FC236}">
                    <a16:creationId xmlns:a16="http://schemas.microsoft.com/office/drawing/2014/main" id="{6A70CD26-270F-4FD7-87D2-A2F3EB1E61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91015" y="4670192"/>
                <a:ext cx="751180" cy="751180"/>
              </a:xfrm>
              <a:prstGeom prst="rect">
                <a:avLst/>
              </a:prstGeom>
            </p:spPr>
          </p:pic>
          <p:pic>
            <p:nvPicPr>
              <p:cNvPr id="26" name="Graphic 25" descr="Return">
                <a:extLst>
                  <a:ext uri="{FF2B5EF4-FFF2-40B4-BE49-F238E27FC236}">
                    <a16:creationId xmlns:a16="http://schemas.microsoft.com/office/drawing/2014/main" id="{2BD456EE-C969-41B7-88DC-C3E6A677F6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59648" y="4702649"/>
                <a:ext cx="658116" cy="658116"/>
              </a:xfrm>
              <a:prstGeom prst="rect">
                <a:avLst/>
              </a:prstGeom>
            </p:spPr>
          </p:pic>
          <p:pic>
            <p:nvPicPr>
              <p:cNvPr id="27" name="Picture 2" descr="Open hands and a home Free Icon">
                <a:extLst>
                  <a:ext uri="{FF2B5EF4-FFF2-40B4-BE49-F238E27FC236}">
                    <a16:creationId xmlns:a16="http://schemas.microsoft.com/office/drawing/2014/main" id="{409788D6-1AEF-48B9-BD19-04BB72AD2973}"/>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744" b="89776" l="5751" r="93770">
                            <a14:foregroundMark x1="29553" y1="75240" x2="29553" y2="75240"/>
                            <a14:foregroundMark x1="70927" y1="67891" x2="70927" y2="67891"/>
                            <a14:foregroundMark x1="44409" y1="15974" x2="44409" y2="15974"/>
                            <a14:foregroundMark x1="93770" y1="45048" x2="93770" y2="45048"/>
                            <a14:foregroundMark x1="5751" y1="42971" x2="5751" y2="42971"/>
                            <a14:foregroundMark x1="46645" y1="29233" x2="46645" y2="29233"/>
                          </a14:backgroundRemoval>
                        </a14:imgEffect>
                      </a14:imgLayer>
                    </a14:imgProps>
                  </a:ext>
                  <a:ext uri="{28A0092B-C50C-407E-A947-70E740481C1C}">
                    <a14:useLocalDpi xmlns:a14="http://schemas.microsoft.com/office/drawing/2010/main" val="0"/>
                  </a:ext>
                </a:extLst>
              </a:blip>
              <a:srcRect/>
              <a:stretch>
                <a:fillRect/>
              </a:stretch>
            </p:blipFill>
            <p:spPr bwMode="auto">
              <a:xfrm>
                <a:off x="5718743" y="4689243"/>
                <a:ext cx="751180" cy="75118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0B5FAC2-B7DA-48FB-8231-7691EB4C6952}"/>
                  </a:ext>
                </a:extLst>
              </p:cNvPr>
              <p:cNvSpPr txBox="1"/>
              <p:nvPr/>
            </p:nvSpPr>
            <p:spPr>
              <a:xfrm>
                <a:off x="2131053" y="5551666"/>
                <a:ext cx="1153637" cy="338554"/>
              </a:xfrm>
              <a:prstGeom prst="rect">
                <a:avLst/>
              </a:prstGeom>
              <a:noFill/>
            </p:spPr>
            <p:txBody>
              <a:bodyPr wrap="square" rtlCol="0">
                <a:spAutoFit/>
              </a:bodyPr>
              <a:lstStyle/>
              <a:p>
                <a:r>
                  <a:rPr lang="en-US" sz="1600" dirty="0"/>
                  <a:t>Diversion</a:t>
                </a:r>
              </a:p>
            </p:txBody>
          </p:sp>
          <p:sp>
            <p:nvSpPr>
              <p:cNvPr id="29" name="TextBox 28">
                <a:extLst>
                  <a:ext uri="{FF2B5EF4-FFF2-40B4-BE49-F238E27FC236}">
                    <a16:creationId xmlns:a16="http://schemas.microsoft.com/office/drawing/2014/main" id="{D68E4346-9A7D-4406-8B4A-3357CD3CAFA8}"/>
                  </a:ext>
                </a:extLst>
              </p:cNvPr>
              <p:cNvSpPr txBox="1"/>
              <p:nvPr/>
            </p:nvSpPr>
            <p:spPr>
              <a:xfrm>
                <a:off x="3040030" y="5512773"/>
                <a:ext cx="1440151" cy="584775"/>
              </a:xfrm>
              <a:prstGeom prst="rect">
                <a:avLst/>
              </a:prstGeom>
              <a:noFill/>
            </p:spPr>
            <p:txBody>
              <a:bodyPr wrap="square" rtlCol="0">
                <a:spAutoFit/>
              </a:bodyPr>
              <a:lstStyle/>
              <a:p>
                <a:pPr algn="ctr"/>
                <a:r>
                  <a:rPr lang="en-US" sz="1600" dirty="0"/>
                  <a:t>Income &amp; Employment</a:t>
                </a:r>
              </a:p>
            </p:txBody>
          </p:sp>
          <p:sp>
            <p:nvSpPr>
              <p:cNvPr id="30" name="TextBox 29">
                <a:extLst>
                  <a:ext uri="{FF2B5EF4-FFF2-40B4-BE49-F238E27FC236}">
                    <a16:creationId xmlns:a16="http://schemas.microsoft.com/office/drawing/2014/main" id="{9381AEB5-F103-4739-ABEA-52786FC4AC78}"/>
                  </a:ext>
                </a:extLst>
              </p:cNvPr>
              <p:cNvSpPr txBox="1"/>
              <p:nvPr/>
            </p:nvSpPr>
            <p:spPr>
              <a:xfrm>
                <a:off x="4356268" y="5512773"/>
                <a:ext cx="1168887" cy="584775"/>
              </a:xfrm>
              <a:prstGeom prst="rect">
                <a:avLst/>
              </a:prstGeom>
              <a:noFill/>
            </p:spPr>
            <p:txBody>
              <a:bodyPr wrap="square" rtlCol="0">
                <a:spAutoFit/>
              </a:bodyPr>
              <a:lstStyle/>
              <a:p>
                <a:pPr algn="ctr"/>
                <a:r>
                  <a:rPr lang="en-US" sz="1600" dirty="0"/>
                  <a:t>Rapid Rehousing</a:t>
                </a:r>
              </a:p>
            </p:txBody>
          </p:sp>
          <p:sp>
            <p:nvSpPr>
              <p:cNvPr id="31" name="TextBox 30">
                <a:extLst>
                  <a:ext uri="{FF2B5EF4-FFF2-40B4-BE49-F238E27FC236}">
                    <a16:creationId xmlns:a16="http://schemas.microsoft.com/office/drawing/2014/main" id="{B9A67800-086D-439A-B37F-730126636E52}"/>
                  </a:ext>
                </a:extLst>
              </p:cNvPr>
              <p:cNvSpPr txBox="1"/>
              <p:nvPr/>
            </p:nvSpPr>
            <p:spPr>
              <a:xfrm>
                <a:off x="5389158" y="5512773"/>
                <a:ext cx="1410350" cy="830997"/>
              </a:xfrm>
              <a:prstGeom prst="rect">
                <a:avLst/>
              </a:prstGeom>
              <a:noFill/>
            </p:spPr>
            <p:txBody>
              <a:bodyPr wrap="square" rtlCol="0">
                <a:spAutoFit/>
              </a:bodyPr>
              <a:lstStyle/>
              <a:p>
                <a:pPr algn="ctr"/>
                <a:r>
                  <a:rPr lang="en-US" sz="1600" dirty="0"/>
                  <a:t>Permanent Supportive Housing</a:t>
                </a:r>
              </a:p>
            </p:txBody>
          </p:sp>
        </p:grpSp>
      </p:grpSp>
      <p:grpSp>
        <p:nvGrpSpPr>
          <p:cNvPr id="32" name="Group 31">
            <a:extLst>
              <a:ext uri="{FF2B5EF4-FFF2-40B4-BE49-F238E27FC236}">
                <a16:creationId xmlns:a16="http://schemas.microsoft.com/office/drawing/2014/main" id="{0D6E9220-53E3-470C-A3DD-E10BE1B56831}"/>
              </a:ext>
            </a:extLst>
          </p:cNvPr>
          <p:cNvGrpSpPr/>
          <p:nvPr/>
        </p:nvGrpSpPr>
        <p:grpSpPr>
          <a:xfrm>
            <a:off x="4957089" y="1796423"/>
            <a:ext cx="3240148" cy="1059873"/>
            <a:chOff x="5451304" y="326326"/>
            <a:chExt cx="3240148" cy="1059873"/>
          </a:xfrm>
        </p:grpSpPr>
        <p:sp>
          <p:nvSpPr>
            <p:cNvPr id="33" name="Rectangle: Rounded Corners 32">
              <a:extLst>
                <a:ext uri="{FF2B5EF4-FFF2-40B4-BE49-F238E27FC236}">
                  <a16:creationId xmlns:a16="http://schemas.microsoft.com/office/drawing/2014/main" id="{FBE7D134-06D4-4A86-8049-C1CBCFA86780}"/>
                </a:ext>
              </a:extLst>
            </p:cNvPr>
            <p:cNvSpPr/>
            <p:nvPr/>
          </p:nvSpPr>
          <p:spPr>
            <a:xfrm>
              <a:off x="7193407" y="385833"/>
              <a:ext cx="991173" cy="657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CE1A7981-F48C-47D6-840E-C7EAF2988916}"/>
                </a:ext>
              </a:extLst>
            </p:cNvPr>
            <p:cNvSpPr/>
            <p:nvPr/>
          </p:nvSpPr>
          <p:spPr>
            <a:xfrm>
              <a:off x="5529363" y="403195"/>
              <a:ext cx="1008151" cy="640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EE733762-3931-4805-BFE1-5AC04596D25D}"/>
                </a:ext>
              </a:extLst>
            </p:cNvPr>
            <p:cNvGrpSpPr/>
            <p:nvPr/>
          </p:nvGrpSpPr>
          <p:grpSpPr>
            <a:xfrm>
              <a:off x="5451304" y="326326"/>
              <a:ext cx="3240148" cy="1059873"/>
              <a:chOff x="5507313" y="550597"/>
              <a:chExt cx="3240148" cy="1059873"/>
            </a:xfrm>
          </p:grpSpPr>
          <p:pic>
            <p:nvPicPr>
              <p:cNvPr id="36" name="Graphic 35" descr="Bed">
                <a:extLst>
                  <a:ext uri="{FF2B5EF4-FFF2-40B4-BE49-F238E27FC236}">
                    <a16:creationId xmlns:a16="http://schemas.microsoft.com/office/drawing/2014/main" id="{C5FBBAC2-9368-4F76-9685-F0695EE827F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90477" y="550597"/>
                <a:ext cx="746946" cy="746946"/>
              </a:xfrm>
              <a:prstGeom prst="rect">
                <a:avLst/>
              </a:prstGeom>
            </p:spPr>
          </p:pic>
          <p:sp>
            <p:nvSpPr>
              <p:cNvPr id="37" name="TextBox 36">
                <a:extLst>
                  <a:ext uri="{FF2B5EF4-FFF2-40B4-BE49-F238E27FC236}">
                    <a16:creationId xmlns:a16="http://schemas.microsoft.com/office/drawing/2014/main" id="{6B3D3BD3-1EE0-4027-9592-CE33D341EFDB}"/>
                  </a:ext>
                </a:extLst>
              </p:cNvPr>
              <p:cNvSpPr txBox="1"/>
              <p:nvPr/>
            </p:nvSpPr>
            <p:spPr>
              <a:xfrm>
                <a:off x="6780438" y="1271916"/>
                <a:ext cx="1967023" cy="338554"/>
              </a:xfrm>
              <a:prstGeom prst="rect">
                <a:avLst/>
              </a:prstGeom>
              <a:noFill/>
            </p:spPr>
            <p:txBody>
              <a:bodyPr wrap="square" rtlCol="0">
                <a:spAutoFit/>
              </a:bodyPr>
              <a:lstStyle/>
              <a:p>
                <a:pPr algn="ctr"/>
                <a:r>
                  <a:rPr lang="en-US" sz="1600" dirty="0"/>
                  <a:t>Overnight Shelter</a:t>
                </a:r>
              </a:p>
            </p:txBody>
          </p:sp>
          <p:pic>
            <p:nvPicPr>
              <p:cNvPr id="38" name="Graphic 37" descr="Handshake">
                <a:extLst>
                  <a:ext uri="{FF2B5EF4-FFF2-40B4-BE49-F238E27FC236}">
                    <a16:creationId xmlns:a16="http://schemas.microsoft.com/office/drawing/2014/main" id="{15A13F6A-3709-4E44-BEF0-AFA4C896161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32415" y="603992"/>
                <a:ext cx="759741" cy="759741"/>
              </a:xfrm>
              <a:prstGeom prst="rect">
                <a:avLst/>
              </a:prstGeom>
            </p:spPr>
          </p:pic>
          <p:sp>
            <p:nvSpPr>
              <p:cNvPr id="39" name="TextBox 38">
                <a:extLst>
                  <a:ext uri="{FF2B5EF4-FFF2-40B4-BE49-F238E27FC236}">
                    <a16:creationId xmlns:a16="http://schemas.microsoft.com/office/drawing/2014/main" id="{D6559619-57AE-42C4-BE14-653AAF69816C}"/>
                  </a:ext>
                </a:extLst>
              </p:cNvPr>
              <p:cNvSpPr txBox="1"/>
              <p:nvPr/>
            </p:nvSpPr>
            <p:spPr>
              <a:xfrm>
                <a:off x="5507313" y="1271916"/>
                <a:ext cx="1153637" cy="338554"/>
              </a:xfrm>
              <a:prstGeom prst="rect">
                <a:avLst/>
              </a:prstGeom>
              <a:noFill/>
            </p:spPr>
            <p:txBody>
              <a:bodyPr wrap="square" rtlCol="0">
                <a:spAutoFit/>
              </a:bodyPr>
              <a:lstStyle/>
              <a:p>
                <a:pPr algn="ctr"/>
                <a:r>
                  <a:rPr lang="en-US" sz="1600" dirty="0"/>
                  <a:t>Outreach</a:t>
                </a:r>
              </a:p>
            </p:txBody>
          </p:sp>
        </p:grpSp>
      </p:grpSp>
      <p:sp>
        <p:nvSpPr>
          <p:cNvPr id="40" name="TextBox 39">
            <a:extLst>
              <a:ext uri="{FF2B5EF4-FFF2-40B4-BE49-F238E27FC236}">
                <a16:creationId xmlns:a16="http://schemas.microsoft.com/office/drawing/2014/main" id="{13390DE5-D617-47D3-80AC-AC1B2BFA4E45}"/>
              </a:ext>
            </a:extLst>
          </p:cNvPr>
          <p:cNvSpPr txBox="1"/>
          <p:nvPr/>
        </p:nvSpPr>
        <p:spPr>
          <a:xfrm>
            <a:off x="960612" y="1849818"/>
            <a:ext cx="3323258" cy="923330"/>
          </a:xfrm>
          <a:prstGeom prst="rect">
            <a:avLst/>
          </a:prstGeom>
          <a:noFill/>
        </p:spPr>
        <p:txBody>
          <a:bodyPr wrap="square" rtlCol="0">
            <a:spAutoFit/>
          </a:bodyPr>
          <a:lstStyle/>
          <a:p>
            <a:r>
              <a:rPr lang="en-US" dirty="0"/>
              <a:t>People experiencing, or at-risk of, homelessness will first receive emergency assistance through:</a:t>
            </a:r>
          </a:p>
        </p:txBody>
      </p:sp>
      <p:sp>
        <p:nvSpPr>
          <p:cNvPr id="2" name="Oval 1">
            <a:extLst>
              <a:ext uri="{FF2B5EF4-FFF2-40B4-BE49-F238E27FC236}">
                <a16:creationId xmlns:a16="http://schemas.microsoft.com/office/drawing/2014/main" id="{E11CA066-2F8F-4B17-94EF-524CF6D24CC6}"/>
              </a:ext>
            </a:extLst>
          </p:cNvPr>
          <p:cNvSpPr/>
          <p:nvPr/>
        </p:nvSpPr>
        <p:spPr>
          <a:xfrm>
            <a:off x="426207" y="2030136"/>
            <a:ext cx="444616" cy="483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 name="TextBox 40">
            <a:extLst>
              <a:ext uri="{FF2B5EF4-FFF2-40B4-BE49-F238E27FC236}">
                <a16:creationId xmlns:a16="http://schemas.microsoft.com/office/drawing/2014/main" id="{9A9C1FB1-6055-4B9E-9354-29A3DD67CBA1}"/>
              </a:ext>
            </a:extLst>
          </p:cNvPr>
          <p:cNvSpPr txBox="1"/>
          <p:nvPr/>
        </p:nvSpPr>
        <p:spPr>
          <a:xfrm>
            <a:off x="959556" y="3458546"/>
            <a:ext cx="3234939" cy="646331"/>
          </a:xfrm>
          <a:prstGeom prst="rect">
            <a:avLst/>
          </a:prstGeom>
          <a:noFill/>
        </p:spPr>
        <p:txBody>
          <a:bodyPr wrap="square" rtlCol="0">
            <a:spAutoFit/>
          </a:bodyPr>
          <a:lstStyle/>
          <a:p>
            <a:r>
              <a:rPr lang="en-US" dirty="0"/>
              <a:t>Next, individual support is provided as they are: </a:t>
            </a:r>
          </a:p>
        </p:txBody>
      </p:sp>
      <p:sp>
        <p:nvSpPr>
          <p:cNvPr id="42" name="Oval 41">
            <a:extLst>
              <a:ext uri="{FF2B5EF4-FFF2-40B4-BE49-F238E27FC236}">
                <a16:creationId xmlns:a16="http://schemas.microsoft.com/office/drawing/2014/main" id="{EE77D240-828B-4DB7-B2D9-1D44B0811615}"/>
              </a:ext>
            </a:extLst>
          </p:cNvPr>
          <p:cNvSpPr/>
          <p:nvPr/>
        </p:nvSpPr>
        <p:spPr>
          <a:xfrm>
            <a:off x="426207" y="3555554"/>
            <a:ext cx="444616" cy="483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3" name="Oval 42">
            <a:extLst>
              <a:ext uri="{FF2B5EF4-FFF2-40B4-BE49-F238E27FC236}">
                <a16:creationId xmlns:a16="http://schemas.microsoft.com/office/drawing/2014/main" id="{8018286D-84CF-45E1-9336-F6425C1D513D}"/>
              </a:ext>
            </a:extLst>
          </p:cNvPr>
          <p:cNvSpPr/>
          <p:nvPr/>
        </p:nvSpPr>
        <p:spPr>
          <a:xfrm>
            <a:off x="420048" y="5337255"/>
            <a:ext cx="444616" cy="483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4" name="Rectangle 43">
            <a:extLst>
              <a:ext uri="{FF2B5EF4-FFF2-40B4-BE49-F238E27FC236}">
                <a16:creationId xmlns:a16="http://schemas.microsoft.com/office/drawing/2014/main" id="{44FCCF33-F9F1-4DD7-B944-9CD38F9F4D0C}"/>
              </a:ext>
            </a:extLst>
          </p:cNvPr>
          <p:cNvSpPr/>
          <p:nvPr/>
        </p:nvSpPr>
        <p:spPr>
          <a:xfrm>
            <a:off x="959556" y="5012744"/>
            <a:ext cx="3153760" cy="1200329"/>
          </a:xfrm>
          <a:prstGeom prst="rect">
            <a:avLst/>
          </a:prstGeom>
        </p:spPr>
        <p:txBody>
          <a:bodyPr wrap="square">
            <a:spAutoFit/>
          </a:bodyPr>
          <a:lstStyle/>
          <a:p>
            <a:r>
              <a:rPr lang="en-US" dirty="0"/>
              <a:t>Using a coordinated and standard process to one of four interventions that will end their homelessness:</a:t>
            </a:r>
          </a:p>
        </p:txBody>
      </p:sp>
      <p:cxnSp>
        <p:nvCxnSpPr>
          <p:cNvPr id="46" name="Straight Connector 45">
            <a:extLst>
              <a:ext uri="{FF2B5EF4-FFF2-40B4-BE49-F238E27FC236}">
                <a16:creationId xmlns:a16="http://schemas.microsoft.com/office/drawing/2014/main" id="{499E922D-177A-4F56-9D3C-3BF359BC25C6}"/>
              </a:ext>
            </a:extLst>
          </p:cNvPr>
          <p:cNvCxnSpPr/>
          <p:nvPr/>
        </p:nvCxnSpPr>
        <p:spPr>
          <a:xfrm flipV="1">
            <a:off x="420048" y="3036815"/>
            <a:ext cx="8213534" cy="6711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2F10C53-3E74-40AC-AF1D-23548171F681}"/>
              </a:ext>
            </a:extLst>
          </p:cNvPr>
          <p:cNvCxnSpPr/>
          <p:nvPr/>
        </p:nvCxnSpPr>
        <p:spPr>
          <a:xfrm flipV="1">
            <a:off x="420048" y="4637983"/>
            <a:ext cx="8213534" cy="671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DED4DDF-4CA8-457F-B269-3151937D6E8D}"/>
              </a:ext>
            </a:extLst>
          </p:cNvPr>
          <p:cNvSpPr txBox="1"/>
          <p:nvPr/>
        </p:nvSpPr>
        <p:spPr>
          <a:xfrm>
            <a:off x="420048" y="1285632"/>
            <a:ext cx="8213534" cy="369332"/>
          </a:xfrm>
          <a:prstGeom prst="rect">
            <a:avLst/>
          </a:prstGeom>
          <a:noFill/>
        </p:spPr>
        <p:txBody>
          <a:bodyPr wrap="square" rtlCol="0">
            <a:spAutoFit/>
          </a:bodyPr>
          <a:lstStyle/>
          <a:p>
            <a:pPr algn="ctr"/>
            <a:r>
              <a:rPr lang="en-US" b="1" dirty="0"/>
              <a:t>Three key steps to accomplishing the vision:</a:t>
            </a:r>
          </a:p>
        </p:txBody>
      </p:sp>
    </p:spTree>
    <p:extLst>
      <p:ext uri="{BB962C8B-B14F-4D97-AF65-F5344CB8AC3E}">
        <p14:creationId xmlns:p14="http://schemas.microsoft.com/office/powerpoint/2010/main" val="353806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urgens_15_100_100.png">
            <a:extLst>
              <a:ext uri="{FF2B5EF4-FFF2-40B4-BE49-F238E27FC236}">
                <a16:creationId xmlns:a16="http://schemas.microsoft.com/office/drawing/2014/main" id="{6FA26247-A452-43E0-8477-76D6C94CD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2800" y="177800"/>
            <a:ext cx="539750" cy="539750"/>
          </a:xfrm>
          <a:prstGeom prst="rect">
            <a:avLst/>
          </a:prstGeom>
        </p:spPr>
      </p:pic>
      <p:sp>
        <p:nvSpPr>
          <p:cNvPr id="5" name="Title 1">
            <a:extLst>
              <a:ext uri="{FF2B5EF4-FFF2-40B4-BE49-F238E27FC236}">
                <a16:creationId xmlns:a16="http://schemas.microsoft.com/office/drawing/2014/main" id="{8D18ACDD-A633-4DCF-B7AA-4D556E57FDBE}"/>
              </a:ext>
            </a:extLst>
          </p:cNvPr>
          <p:cNvSpPr txBox="1">
            <a:spLocks/>
          </p:cNvSpPr>
          <p:nvPr/>
        </p:nvSpPr>
        <p:spPr>
          <a:xfrm>
            <a:off x="426207" y="256127"/>
            <a:ext cx="8207375"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err="1">
                <a:ln>
                  <a:noFill/>
                </a:ln>
                <a:solidFill>
                  <a:srgbClr val="000000"/>
                </a:solidFill>
                <a:effectLst/>
                <a:uLnTx/>
                <a:uFillTx/>
                <a:latin typeface="Arial"/>
                <a:ea typeface="+mj-ea"/>
                <a:cs typeface="Arial"/>
              </a:rPr>
              <a:t>CoC</a:t>
            </a:r>
            <a:r>
              <a:rPr kumimoji="0" lang="en-GB" sz="2800" b="1" i="0" u="none" strike="noStrike" kern="1200" cap="none" spc="0" normalizeH="0" baseline="0" noProof="0" dirty="0">
                <a:ln>
                  <a:noFill/>
                </a:ln>
                <a:solidFill>
                  <a:srgbClr val="000000"/>
                </a:solidFill>
                <a:effectLst/>
                <a:uLnTx/>
                <a:uFillTx/>
                <a:latin typeface="Arial"/>
                <a:ea typeface="+mj-ea"/>
                <a:cs typeface="Arial"/>
              </a:rPr>
              <a:t> Housing Data</a:t>
            </a:r>
            <a:endParaRPr kumimoji="0" lang="th-TH" sz="2800" b="1" i="0" u="none" strike="noStrike" kern="1200" cap="none" spc="0" normalizeH="0" baseline="0" noProof="0" dirty="0">
              <a:ln>
                <a:noFill/>
              </a:ln>
              <a:solidFill>
                <a:srgbClr val="000000"/>
              </a:solidFill>
              <a:effectLst/>
              <a:uLnTx/>
              <a:uFillTx/>
              <a:latin typeface="Arial"/>
              <a:ea typeface="+mj-ea"/>
              <a:cs typeface="Arial"/>
            </a:endParaRPr>
          </a:p>
        </p:txBody>
      </p:sp>
      <p:sp>
        <p:nvSpPr>
          <p:cNvPr id="3" name="Text Placeholder 2">
            <a:extLst>
              <a:ext uri="{FF2B5EF4-FFF2-40B4-BE49-F238E27FC236}">
                <a16:creationId xmlns:a16="http://schemas.microsoft.com/office/drawing/2014/main" id="{0BE26F15-3D18-4EE4-A895-E1DE601A8527}"/>
              </a:ext>
            </a:extLst>
          </p:cNvPr>
          <p:cNvSpPr>
            <a:spLocks noGrp="1"/>
          </p:cNvSpPr>
          <p:nvPr>
            <p:ph type="body" idx="1"/>
          </p:nvPr>
        </p:nvSpPr>
        <p:spPr>
          <a:xfrm>
            <a:off x="590550" y="773113"/>
            <a:ext cx="3703320" cy="736282"/>
          </a:xfrm>
        </p:spPr>
        <p:txBody>
          <a:bodyPr/>
          <a:lstStyle/>
          <a:p>
            <a:r>
              <a:rPr lang="en-US" dirty="0"/>
              <a:t>EXISTING Capacity	</a:t>
            </a:r>
          </a:p>
        </p:txBody>
      </p:sp>
      <p:sp>
        <p:nvSpPr>
          <p:cNvPr id="6" name="Content Placeholder 5">
            <a:extLst>
              <a:ext uri="{FF2B5EF4-FFF2-40B4-BE49-F238E27FC236}">
                <a16:creationId xmlns:a16="http://schemas.microsoft.com/office/drawing/2014/main" id="{8FC7E637-EE2F-4BDE-BC42-E7BAF6509680}"/>
              </a:ext>
            </a:extLst>
          </p:cNvPr>
          <p:cNvSpPr>
            <a:spLocks noGrp="1"/>
          </p:cNvSpPr>
          <p:nvPr>
            <p:ph sz="half" idx="2"/>
          </p:nvPr>
        </p:nvSpPr>
        <p:spPr>
          <a:xfrm>
            <a:off x="590550" y="1509395"/>
            <a:ext cx="7655559" cy="2257425"/>
          </a:xfrm>
        </p:spPr>
        <p:txBody>
          <a:bodyPr>
            <a:normAutofit lnSpcReduction="10000"/>
          </a:bodyPr>
          <a:lstStyle/>
          <a:p>
            <a:r>
              <a:rPr lang="en-US" dirty="0"/>
              <a:t>Emergency shelter: 		1155 beds</a:t>
            </a:r>
          </a:p>
          <a:p>
            <a:r>
              <a:rPr lang="en-US" dirty="0"/>
              <a:t>Transitional housing: 		1166 beds</a:t>
            </a:r>
          </a:p>
          <a:p>
            <a:r>
              <a:rPr lang="en-US" dirty="0"/>
              <a:t>Permanent Supportive Housing: 	1898 units</a:t>
            </a:r>
          </a:p>
          <a:p>
            <a:r>
              <a:rPr lang="en-US" dirty="0"/>
              <a:t>Rapid rehousing: 		658 units </a:t>
            </a:r>
          </a:p>
        </p:txBody>
      </p:sp>
      <p:sp>
        <p:nvSpPr>
          <p:cNvPr id="7" name="Text Placeholder 6">
            <a:extLst>
              <a:ext uri="{FF2B5EF4-FFF2-40B4-BE49-F238E27FC236}">
                <a16:creationId xmlns:a16="http://schemas.microsoft.com/office/drawing/2014/main" id="{3A90C7E5-741A-4C46-B1D4-50AA8D3D4424}"/>
              </a:ext>
            </a:extLst>
          </p:cNvPr>
          <p:cNvSpPr>
            <a:spLocks noGrp="1"/>
          </p:cNvSpPr>
          <p:nvPr>
            <p:ph type="body" sz="quarter" idx="3"/>
          </p:nvPr>
        </p:nvSpPr>
        <p:spPr>
          <a:xfrm>
            <a:off x="590550" y="3288972"/>
            <a:ext cx="3703320" cy="736282"/>
          </a:xfrm>
        </p:spPr>
        <p:txBody>
          <a:bodyPr/>
          <a:lstStyle/>
          <a:p>
            <a:r>
              <a:rPr lang="en-US" dirty="0"/>
              <a:t>New investments</a:t>
            </a:r>
          </a:p>
        </p:txBody>
      </p:sp>
      <p:sp>
        <p:nvSpPr>
          <p:cNvPr id="8" name="Content Placeholder 7">
            <a:extLst>
              <a:ext uri="{FF2B5EF4-FFF2-40B4-BE49-F238E27FC236}">
                <a16:creationId xmlns:a16="http://schemas.microsoft.com/office/drawing/2014/main" id="{9370CB29-298E-49FF-A624-4310A7E4D551}"/>
              </a:ext>
            </a:extLst>
          </p:cNvPr>
          <p:cNvSpPr>
            <a:spLocks noGrp="1"/>
          </p:cNvSpPr>
          <p:nvPr>
            <p:ph sz="quarter" idx="4"/>
          </p:nvPr>
        </p:nvSpPr>
        <p:spPr>
          <a:xfrm>
            <a:off x="590550" y="4043045"/>
            <a:ext cx="7286625" cy="2491105"/>
          </a:xfrm>
        </p:spPr>
        <p:txBody>
          <a:bodyPr>
            <a:normAutofit lnSpcReduction="10000"/>
          </a:bodyPr>
          <a:lstStyle/>
          <a:p>
            <a:r>
              <a:rPr lang="en-US" dirty="0"/>
              <a:t>Evolution Center: 		100 beds</a:t>
            </a:r>
          </a:p>
          <a:p>
            <a:r>
              <a:rPr lang="en-US" dirty="0"/>
              <a:t>Donna Center 			40 beds </a:t>
            </a:r>
          </a:p>
          <a:p>
            <a:r>
              <a:rPr lang="en-US" dirty="0"/>
              <a:t>PSH: 				550 new units</a:t>
            </a:r>
          </a:p>
          <a:p>
            <a:r>
              <a:rPr lang="en-US" dirty="0"/>
              <a:t>Rapid Rehousing: 		290 new interventions</a:t>
            </a:r>
          </a:p>
          <a:p>
            <a:r>
              <a:rPr lang="en-US" dirty="0"/>
              <a:t>Host Homes: 			20 homes</a:t>
            </a:r>
          </a:p>
          <a:p>
            <a:r>
              <a:rPr lang="en-US" dirty="0"/>
              <a:t>Outreach			5 FTE’s</a:t>
            </a:r>
          </a:p>
          <a:p>
            <a:endParaRPr lang="en-US" dirty="0"/>
          </a:p>
        </p:txBody>
      </p:sp>
    </p:spTree>
    <p:extLst>
      <p:ext uri="{BB962C8B-B14F-4D97-AF65-F5344CB8AC3E}">
        <p14:creationId xmlns:p14="http://schemas.microsoft.com/office/powerpoint/2010/main" val="69467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urgens_15_100_100.png">
            <a:extLst>
              <a:ext uri="{FF2B5EF4-FFF2-40B4-BE49-F238E27FC236}">
                <a16:creationId xmlns:a16="http://schemas.microsoft.com/office/drawing/2014/main" id="{6FA26247-A452-43E0-8477-76D6C94CD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2800" y="177800"/>
            <a:ext cx="539750" cy="539750"/>
          </a:xfrm>
          <a:prstGeom prst="rect">
            <a:avLst/>
          </a:prstGeom>
        </p:spPr>
      </p:pic>
      <p:sp>
        <p:nvSpPr>
          <p:cNvPr id="5" name="Title 1">
            <a:extLst>
              <a:ext uri="{FF2B5EF4-FFF2-40B4-BE49-F238E27FC236}">
                <a16:creationId xmlns:a16="http://schemas.microsoft.com/office/drawing/2014/main" id="{8D18ACDD-A633-4DCF-B7AA-4D556E57FDBE}"/>
              </a:ext>
            </a:extLst>
          </p:cNvPr>
          <p:cNvSpPr txBox="1">
            <a:spLocks/>
          </p:cNvSpPr>
          <p:nvPr/>
        </p:nvSpPr>
        <p:spPr>
          <a:xfrm>
            <a:off x="426207" y="256127"/>
            <a:ext cx="8207375"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j-ea"/>
                <a:cs typeface="Arial"/>
              </a:rPr>
              <a:t>During the winter, we further strengthen our emergency assistance capabilities</a:t>
            </a:r>
            <a:endParaRPr kumimoji="0" lang="th-TH" sz="2800" b="1" i="0" u="none" strike="noStrike" kern="1200" cap="none" spc="0" normalizeH="0" baseline="0" noProof="0" dirty="0">
              <a:ln>
                <a:noFill/>
              </a:ln>
              <a:solidFill>
                <a:srgbClr val="000000"/>
              </a:solidFill>
              <a:effectLst/>
              <a:uLnTx/>
              <a:uFillTx/>
              <a:latin typeface="Arial"/>
              <a:ea typeface="+mj-ea"/>
              <a:cs typeface="Arial"/>
            </a:endParaRPr>
          </a:p>
        </p:txBody>
      </p:sp>
      <p:sp>
        <p:nvSpPr>
          <p:cNvPr id="7" name="TextBox 6">
            <a:extLst>
              <a:ext uri="{FF2B5EF4-FFF2-40B4-BE49-F238E27FC236}">
                <a16:creationId xmlns:a16="http://schemas.microsoft.com/office/drawing/2014/main" id="{28EF28E9-B8B6-4C22-B6BC-FA80BA9A84DD}"/>
              </a:ext>
            </a:extLst>
          </p:cNvPr>
          <p:cNvSpPr txBox="1"/>
          <p:nvPr/>
        </p:nvSpPr>
        <p:spPr>
          <a:xfrm>
            <a:off x="426207" y="1945022"/>
            <a:ext cx="4540076"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Additional partner outreach and emergency shelter capacity</a:t>
            </a:r>
          </a:p>
          <a:p>
            <a:endParaRPr lang="en-US" sz="2400" dirty="0"/>
          </a:p>
          <a:p>
            <a:pPr marL="285750" indent="-285750">
              <a:buFont typeface="Arial" panose="020B0604020202020204" pitchFamily="34" charset="0"/>
              <a:buChar char="•"/>
            </a:pPr>
            <a:r>
              <a:rPr lang="en-US" sz="2400" dirty="0"/>
              <a:t>Coordination and communication to partners, Grady, 911, and APD to ensure access and coordination </a:t>
            </a:r>
          </a:p>
          <a:p>
            <a:endParaRPr lang="en-US" sz="2400" dirty="0"/>
          </a:p>
          <a:p>
            <a:pPr marL="285750" indent="-285750">
              <a:buFont typeface="Arial" panose="020B0604020202020204" pitchFamily="34" charset="0"/>
              <a:buChar char="•"/>
            </a:pPr>
            <a:r>
              <a:rPr lang="en-US" sz="2400" dirty="0"/>
              <a:t>City of Atlanta warming center and outreach activations</a:t>
            </a:r>
          </a:p>
        </p:txBody>
      </p:sp>
      <p:sp>
        <p:nvSpPr>
          <p:cNvPr id="8" name="Rectangle 7">
            <a:extLst>
              <a:ext uri="{FF2B5EF4-FFF2-40B4-BE49-F238E27FC236}">
                <a16:creationId xmlns:a16="http://schemas.microsoft.com/office/drawing/2014/main" id="{FA27038D-BF0D-4750-AF73-B5E52FF50F26}"/>
              </a:ext>
            </a:extLst>
          </p:cNvPr>
          <p:cNvSpPr/>
          <p:nvPr/>
        </p:nvSpPr>
        <p:spPr>
          <a:xfrm>
            <a:off x="5184281" y="2314354"/>
            <a:ext cx="3600187" cy="3046988"/>
          </a:xfrm>
          <a:prstGeom prst="rect">
            <a:avLst/>
          </a:prstGeom>
          <a:solidFill>
            <a:schemeClr val="bg1">
              <a:lumMod val="95000"/>
            </a:schemeClr>
          </a:solidFill>
        </p:spPr>
        <p:txBody>
          <a:bodyPr wrap="square">
            <a:spAutoFit/>
          </a:bodyPr>
          <a:lstStyle/>
          <a:p>
            <a:pPr algn="ctr"/>
            <a:r>
              <a:rPr lang="en-US" sz="1600" b="1" dirty="0"/>
              <a:t>Example Investments: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Partners for HOME grants for emergency shelter and outreach to Donna Center, Gateway Evolution Center, and standing up a 5 person outreach team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City of Atlanta entitlement grants for emergency shelter and outreach to Salvation Army, HOPE Atlanta, Nicholas House and other partners</a:t>
            </a:r>
          </a:p>
        </p:txBody>
      </p:sp>
    </p:spTree>
    <p:extLst>
      <p:ext uri="{BB962C8B-B14F-4D97-AF65-F5344CB8AC3E}">
        <p14:creationId xmlns:p14="http://schemas.microsoft.com/office/powerpoint/2010/main" val="240244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urgens_15_100_100.png">
            <a:extLst>
              <a:ext uri="{FF2B5EF4-FFF2-40B4-BE49-F238E27FC236}">
                <a16:creationId xmlns:a16="http://schemas.microsoft.com/office/drawing/2014/main" id="{6FA26247-A452-43E0-8477-76D6C94CD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2800" y="177800"/>
            <a:ext cx="539750" cy="539750"/>
          </a:xfrm>
          <a:prstGeom prst="rect">
            <a:avLst/>
          </a:prstGeom>
        </p:spPr>
      </p:pic>
      <p:sp>
        <p:nvSpPr>
          <p:cNvPr id="5" name="Title 1">
            <a:extLst>
              <a:ext uri="{FF2B5EF4-FFF2-40B4-BE49-F238E27FC236}">
                <a16:creationId xmlns:a16="http://schemas.microsoft.com/office/drawing/2014/main" id="{8D18ACDD-A633-4DCF-B7AA-4D556E57FDBE}"/>
              </a:ext>
            </a:extLst>
          </p:cNvPr>
          <p:cNvSpPr txBox="1">
            <a:spLocks/>
          </p:cNvSpPr>
          <p:nvPr/>
        </p:nvSpPr>
        <p:spPr>
          <a:xfrm>
            <a:off x="426207" y="256127"/>
            <a:ext cx="8207375"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b="1" dirty="0" err="1">
                <a:solidFill>
                  <a:srgbClr val="000000"/>
                </a:solidFill>
                <a:latin typeface="Arial"/>
                <a:cs typeface="Arial"/>
              </a:rPr>
              <a:t>CoC</a:t>
            </a:r>
            <a:r>
              <a:rPr lang="en-GB" sz="2800" b="1" dirty="0">
                <a:solidFill>
                  <a:srgbClr val="000000"/>
                </a:solidFill>
                <a:latin typeface="Arial"/>
                <a:cs typeface="Arial"/>
              </a:rPr>
              <a:t> Partner Emergency / Overflow Shelters</a:t>
            </a:r>
            <a:endParaRPr kumimoji="0" lang="th-TH" sz="2800" b="1" i="0" u="none" strike="noStrike" kern="1200" cap="none" spc="0" normalizeH="0" baseline="0" noProof="0" dirty="0">
              <a:ln>
                <a:noFill/>
              </a:ln>
              <a:solidFill>
                <a:srgbClr val="000000"/>
              </a:solidFill>
              <a:effectLst/>
              <a:uLnTx/>
              <a:uFillTx/>
              <a:latin typeface="Arial"/>
              <a:ea typeface="+mj-ea"/>
              <a:cs typeface="Arial"/>
            </a:endParaRPr>
          </a:p>
        </p:txBody>
      </p:sp>
      <p:graphicFrame>
        <p:nvGraphicFramePr>
          <p:cNvPr id="2" name="Table 1">
            <a:extLst>
              <a:ext uri="{FF2B5EF4-FFF2-40B4-BE49-F238E27FC236}">
                <a16:creationId xmlns:a16="http://schemas.microsoft.com/office/drawing/2014/main" id="{F4C3B06F-1E4F-4743-A541-0189CFDE501F}"/>
              </a:ext>
            </a:extLst>
          </p:cNvPr>
          <p:cNvGraphicFramePr>
            <a:graphicFrameLocks noGrp="1"/>
          </p:cNvGraphicFramePr>
          <p:nvPr>
            <p:extLst>
              <p:ext uri="{D42A27DB-BD31-4B8C-83A1-F6EECF244321}">
                <p14:modId xmlns:p14="http://schemas.microsoft.com/office/powerpoint/2010/main" val="4294276318"/>
              </p:ext>
            </p:extLst>
          </p:nvPr>
        </p:nvGraphicFramePr>
        <p:xfrm>
          <a:off x="510418" y="895404"/>
          <a:ext cx="8192257" cy="5354695"/>
        </p:xfrm>
        <a:graphic>
          <a:graphicData uri="http://schemas.openxmlformats.org/drawingml/2006/table">
            <a:tbl>
              <a:tblPr firstRow="1" firstCol="1" bandRow="1">
                <a:tableStyleId>{073A0DAA-6AF3-43AB-8588-CEC1D06C72B9}</a:tableStyleId>
              </a:tblPr>
              <a:tblGrid>
                <a:gridCol w="1592908">
                  <a:extLst>
                    <a:ext uri="{9D8B030D-6E8A-4147-A177-3AD203B41FA5}">
                      <a16:colId xmlns:a16="http://schemas.microsoft.com/office/drawing/2014/main" val="1271103595"/>
                    </a:ext>
                  </a:extLst>
                </a:gridCol>
                <a:gridCol w="1974164">
                  <a:extLst>
                    <a:ext uri="{9D8B030D-6E8A-4147-A177-3AD203B41FA5}">
                      <a16:colId xmlns:a16="http://schemas.microsoft.com/office/drawing/2014/main" val="250533129"/>
                    </a:ext>
                  </a:extLst>
                </a:gridCol>
                <a:gridCol w="2162180">
                  <a:extLst>
                    <a:ext uri="{9D8B030D-6E8A-4147-A177-3AD203B41FA5}">
                      <a16:colId xmlns:a16="http://schemas.microsoft.com/office/drawing/2014/main" val="2872583196"/>
                    </a:ext>
                  </a:extLst>
                </a:gridCol>
                <a:gridCol w="2463005">
                  <a:extLst>
                    <a:ext uri="{9D8B030D-6E8A-4147-A177-3AD203B41FA5}">
                      <a16:colId xmlns:a16="http://schemas.microsoft.com/office/drawing/2014/main" val="1543698409"/>
                    </a:ext>
                  </a:extLst>
                </a:gridCol>
              </a:tblGrid>
              <a:tr h="216808">
                <a:tc>
                  <a:txBody>
                    <a:bodyPr/>
                    <a:lstStyle/>
                    <a:p>
                      <a:pPr marL="0" marR="0">
                        <a:lnSpc>
                          <a:spcPct val="107000"/>
                        </a:lnSpc>
                        <a:spcBef>
                          <a:spcPts val="0"/>
                        </a:spcBef>
                        <a:spcAft>
                          <a:spcPts val="0"/>
                        </a:spcAft>
                      </a:pPr>
                      <a:r>
                        <a:rPr lang="en-US" sz="1200" dirty="0">
                          <a:effectLst/>
                        </a:rPr>
                        <a:t>Organization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a:effectLst/>
                        </a:rPr>
                        <a:t>Address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Emergency / Overflow Capacity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a:effectLst/>
                        </a:rPr>
                        <a:t>Criteria  / Entry Time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4142383184"/>
                  </a:ext>
                </a:extLst>
              </a:tr>
              <a:tr h="480469">
                <a:tc>
                  <a:txBody>
                    <a:bodyPr/>
                    <a:lstStyle/>
                    <a:p>
                      <a:pPr marL="0" marR="0">
                        <a:lnSpc>
                          <a:spcPct val="107000"/>
                        </a:lnSpc>
                        <a:spcBef>
                          <a:spcPts val="0"/>
                        </a:spcBef>
                        <a:spcAft>
                          <a:spcPts val="0"/>
                        </a:spcAft>
                      </a:pPr>
                      <a:r>
                        <a:rPr lang="en-US" sz="1200" dirty="0">
                          <a:effectLst/>
                        </a:rPr>
                        <a:t>Central Presbyterian Church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201 Washington St SW, Atlanta, GA 30303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a:effectLst/>
                        </a:rPr>
                        <a:t>100 men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Activates from October through March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1854870422"/>
                  </a:ext>
                </a:extLst>
              </a:tr>
              <a:tr h="480469">
                <a:tc>
                  <a:txBody>
                    <a:bodyPr/>
                    <a:lstStyle/>
                    <a:p>
                      <a:pPr marL="0" marR="0">
                        <a:lnSpc>
                          <a:spcPct val="107000"/>
                        </a:lnSpc>
                        <a:spcBef>
                          <a:spcPts val="0"/>
                        </a:spcBef>
                        <a:spcAft>
                          <a:spcPts val="0"/>
                        </a:spcAft>
                      </a:pPr>
                      <a:r>
                        <a:rPr lang="en-US" sz="1200" dirty="0">
                          <a:effectLst/>
                        </a:rPr>
                        <a:t>Salvation Army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400 </a:t>
                      </a:r>
                      <a:r>
                        <a:rPr lang="en-US" sz="1200" dirty="0" err="1">
                          <a:effectLst/>
                        </a:rPr>
                        <a:t>Luckie</a:t>
                      </a:r>
                      <a:r>
                        <a:rPr lang="en-US" sz="1200" dirty="0">
                          <a:effectLst/>
                        </a:rPr>
                        <a:t> St NW, Atlanta, GA 30313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30 men, 10 women, and 3 families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40 degrees and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2911640620"/>
                  </a:ext>
                </a:extLst>
              </a:tr>
              <a:tr h="480469">
                <a:tc>
                  <a:txBody>
                    <a:bodyPr/>
                    <a:lstStyle/>
                    <a:p>
                      <a:pPr marL="0" marR="0">
                        <a:lnSpc>
                          <a:spcPct val="107000"/>
                        </a:lnSpc>
                        <a:spcBef>
                          <a:spcPts val="0"/>
                        </a:spcBef>
                        <a:spcAft>
                          <a:spcPts val="0"/>
                        </a:spcAft>
                      </a:pPr>
                      <a:r>
                        <a:rPr lang="en-US" sz="1200">
                          <a:effectLst/>
                        </a:rPr>
                        <a:t>Solomon's Temple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a:effectLst/>
                        </a:rPr>
                        <a:t>2836 Springdale Rd SW, Atlanta, GA 30315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a:effectLst/>
                        </a:rPr>
                        <a:t>20 families (women and children)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40 degrees and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673327306"/>
                  </a:ext>
                </a:extLst>
              </a:tr>
              <a:tr h="443651">
                <a:tc>
                  <a:txBody>
                    <a:bodyPr/>
                    <a:lstStyle/>
                    <a:p>
                      <a:pPr marL="0" marR="0">
                        <a:lnSpc>
                          <a:spcPct val="107000"/>
                        </a:lnSpc>
                        <a:spcBef>
                          <a:spcPts val="0"/>
                        </a:spcBef>
                        <a:spcAft>
                          <a:spcPts val="0"/>
                        </a:spcAft>
                      </a:pPr>
                      <a:r>
                        <a:rPr lang="en-US" sz="1200" dirty="0">
                          <a:effectLst/>
                        </a:rPr>
                        <a:t>Covenant House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1559 Johnson Road NW, Atlanta, GA 30318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a:effectLst/>
                        </a:rPr>
                        <a:t>100 youth ages 18-24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40 degrees and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816355037"/>
                  </a:ext>
                </a:extLst>
              </a:tr>
              <a:tr h="443651">
                <a:tc>
                  <a:txBody>
                    <a:bodyPr/>
                    <a:lstStyle/>
                    <a:p>
                      <a:pPr marL="0" marR="0">
                        <a:lnSpc>
                          <a:spcPct val="107000"/>
                        </a:lnSpc>
                        <a:spcBef>
                          <a:spcPts val="0"/>
                        </a:spcBef>
                        <a:spcAft>
                          <a:spcPts val="0"/>
                        </a:spcAft>
                      </a:pPr>
                      <a:r>
                        <a:rPr lang="en-US" sz="1200">
                          <a:effectLst/>
                        </a:rPr>
                        <a:t>Gateway Center / Evolution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275 Pryor St SW, Atlanta, GA 30303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35 men and 10 women (flexes up to 65 on extreme temp nights)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35 degrees and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1260280695"/>
                  </a:ext>
                </a:extLst>
              </a:tr>
              <a:tr h="480469">
                <a:tc>
                  <a:txBody>
                    <a:bodyPr/>
                    <a:lstStyle/>
                    <a:p>
                      <a:pPr marL="0" marR="0">
                        <a:lnSpc>
                          <a:spcPct val="107000"/>
                        </a:lnSpc>
                        <a:spcBef>
                          <a:spcPts val="0"/>
                        </a:spcBef>
                        <a:spcAft>
                          <a:spcPts val="0"/>
                        </a:spcAft>
                      </a:pPr>
                      <a:r>
                        <a:rPr lang="en-US" sz="1200">
                          <a:effectLst/>
                        </a:rPr>
                        <a:t>Atlanta Mission - The Shepard's Inn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165 Ivan Allen Jr Blvd NW, Atlanta, GA 30313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a:effectLst/>
                        </a:rPr>
                        <a:t>75 men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35 degrees and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3544184934"/>
                  </a:ext>
                </a:extLst>
              </a:tr>
              <a:tr h="480469">
                <a:tc>
                  <a:txBody>
                    <a:bodyPr/>
                    <a:lstStyle/>
                    <a:p>
                      <a:pPr marL="0" marR="0">
                        <a:lnSpc>
                          <a:spcPct val="107000"/>
                        </a:lnSpc>
                        <a:spcBef>
                          <a:spcPts val="0"/>
                        </a:spcBef>
                        <a:spcAft>
                          <a:spcPts val="0"/>
                        </a:spcAft>
                      </a:pPr>
                      <a:r>
                        <a:rPr lang="en-US" sz="1200">
                          <a:effectLst/>
                        </a:rPr>
                        <a:t>Atlanta Mission - My Sister's House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921 Howell Mill Rd NW, Atlanta, GA 30318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20 women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35 degrees and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2105829672"/>
                  </a:ext>
                </a:extLst>
              </a:tr>
              <a:tr h="480469">
                <a:tc>
                  <a:txBody>
                    <a:bodyPr/>
                    <a:lstStyle/>
                    <a:p>
                      <a:pPr marL="0" marR="0">
                        <a:lnSpc>
                          <a:spcPct val="107000"/>
                        </a:lnSpc>
                        <a:spcBef>
                          <a:spcPts val="0"/>
                        </a:spcBef>
                        <a:spcAft>
                          <a:spcPts val="0"/>
                        </a:spcAft>
                      </a:pPr>
                      <a:r>
                        <a:rPr lang="en-US" sz="1200">
                          <a:effectLst/>
                        </a:rPr>
                        <a:t>Trinity – Action Ministries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265 Washington St SW, Atlanta, GA 30303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9 women/children + overflow in chairs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35 degrees and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812668626"/>
                  </a:ext>
                </a:extLst>
              </a:tr>
              <a:tr h="480469">
                <a:tc>
                  <a:txBody>
                    <a:bodyPr/>
                    <a:lstStyle/>
                    <a:p>
                      <a:pPr marL="0" marR="0">
                        <a:lnSpc>
                          <a:spcPct val="107000"/>
                        </a:lnSpc>
                        <a:spcBef>
                          <a:spcPts val="0"/>
                        </a:spcBef>
                        <a:spcAft>
                          <a:spcPts val="0"/>
                        </a:spcAft>
                      </a:pPr>
                      <a:r>
                        <a:rPr lang="en-US" sz="1200">
                          <a:effectLst/>
                        </a:rPr>
                        <a:t>City of Refuge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a:effectLst/>
                        </a:rPr>
                        <a:t>1300 Joseph E. Boone Blvd NW, Atlanta, GA 30314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a:effectLst/>
                        </a:rPr>
                        <a:t>7 women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35 degrees and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3199656477"/>
                  </a:ext>
                </a:extLst>
              </a:tr>
              <a:tr h="443651">
                <a:tc>
                  <a:txBody>
                    <a:bodyPr/>
                    <a:lstStyle/>
                    <a:p>
                      <a:pPr marL="0" marR="0">
                        <a:lnSpc>
                          <a:spcPct val="107000"/>
                        </a:lnSpc>
                        <a:spcBef>
                          <a:spcPts val="0"/>
                        </a:spcBef>
                        <a:spcAft>
                          <a:spcPts val="0"/>
                        </a:spcAft>
                      </a:pPr>
                      <a:r>
                        <a:rPr lang="en-US" sz="1200" dirty="0">
                          <a:effectLst/>
                        </a:rPr>
                        <a:t>Donna Center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a:effectLst/>
                        </a:rPr>
                        <a:t>866 Warner Street SW, Atlanta 30310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a:effectLst/>
                        </a:rPr>
                        <a:t>20 women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35 degrees and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3702343951"/>
                  </a:ext>
                </a:extLst>
              </a:tr>
              <a:tr h="443651">
                <a:tc>
                  <a:txBody>
                    <a:bodyPr/>
                    <a:lstStyle/>
                    <a:p>
                      <a:pPr marL="0" marR="0">
                        <a:lnSpc>
                          <a:spcPct val="107000"/>
                        </a:lnSpc>
                        <a:spcBef>
                          <a:spcPts val="0"/>
                        </a:spcBef>
                        <a:spcAft>
                          <a:spcPts val="0"/>
                        </a:spcAft>
                      </a:pPr>
                      <a:r>
                        <a:rPr lang="en-US" sz="1200">
                          <a:effectLst/>
                        </a:rPr>
                        <a:t>City Baptist Rescue Mission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316 Peters St SW, Atlanta, GA 30313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10 men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32 degrees and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1293872759"/>
                  </a:ext>
                </a:extLst>
              </a:tr>
            </a:tbl>
          </a:graphicData>
        </a:graphic>
      </p:graphicFrame>
    </p:spTree>
    <p:extLst>
      <p:ext uri="{BB962C8B-B14F-4D97-AF65-F5344CB8AC3E}">
        <p14:creationId xmlns:p14="http://schemas.microsoft.com/office/powerpoint/2010/main" val="371872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urgens_15_100_100.png">
            <a:extLst>
              <a:ext uri="{FF2B5EF4-FFF2-40B4-BE49-F238E27FC236}">
                <a16:creationId xmlns:a16="http://schemas.microsoft.com/office/drawing/2014/main" id="{6FA26247-A452-43E0-8477-76D6C94CD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2800" y="177800"/>
            <a:ext cx="539750" cy="539750"/>
          </a:xfrm>
          <a:prstGeom prst="rect">
            <a:avLst/>
          </a:prstGeom>
        </p:spPr>
      </p:pic>
      <p:sp>
        <p:nvSpPr>
          <p:cNvPr id="5" name="Title 1">
            <a:extLst>
              <a:ext uri="{FF2B5EF4-FFF2-40B4-BE49-F238E27FC236}">
                <a16:creationId xmlns:a16="http://schemas.microsoft.com/office/drawing/2014/main" id="{8D18ACDD-A633-4DCF-B7AA-4D556E57FDBE}"/>
              </a:ext>
            </a:extLst>
          </p:cNvPr>
          <p:cNvSpPr txBox="1">
            <a:spLocks/>
          </p:cNvSpPr>
          <p:nvPr/>
        </p:nvSpPr>
        <p:spPr>
          <a:xfrm>
            <a:off x="426208" y="256127"/>
            <a:ext cx="8104476"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j-ea"/>
                <a:cs typeface="Arial"/>
              </a:rPr>
              <a:t>City of Atlanta Warming </a:t>
            </a:r>
            <a:r>
              <a:rPr kumimoji="0" lang="en-GB" sz="2800" b="1" i="0" u="none" strike="noStrike" kern="1200" cap="none" spc="0" normalizeH="0" baseline="0" noProof="0" dirty="0" err="1">
                <a:ln>
                  <a:noFill/>
                </a:ln>
                <a:solidFill>
                  <a:srgbClr val="000000"/>
                </a:solidFill>
                <a:effectLst/>
                <a:uLnTx/>
                <a:uFillTx/>
                <a:latin typeface="Arial"/>
                <a:ea typeface="+mj-ea"/>
                <a:cs typeface="Arial"/>
              </a:rPr>
              <a:t>Centers</a:t>
            </a:r>
            <a:r>
              <a:rPr kumimoji="0" lang="en-GB" sz="2800" b="1" i="0" u="none" strike="noStrike" kern="1200" cap="none" spc="0" normalizeH="0" baseline="0" noProof="0" dirty="0">
                <a:ln>
                  <a:noFill/>
                </a:ln>
                <a:solidFill>
                  <a:srgbClr val="000000"/>
                </a:solidFill>
                <a:effectLst/>
                <a:uLnTx/>
                <a:uFillTx/>
                <a:latin typeface="Arial"/>
                <a:ea typeface="+mj-ea"/>
                <a:cs typeface="Arial"/>
              </a:rPr>
              <a:t> and Activation Criteria</a:t>
            </a:r>
            <a:endParaRPr kumimoji="0" lang="th-TH" sz="2800" b="1" i="0" u="none" strike="noStrike" kern="1200" cap="none" spc="0" normalizeH="0" baseline="0" noProof="0" dirty="0">
              <a:ln>
                <a:noFill/>
              </a:ln>
              <a:solidFill>
                <a:srgbClr val="000000"/>
              </a:solidFill>
              <a:effectLst/>
              <a:uLnTx/>
              <a:uFillTx/>
              <a:latin typeface="Arial"/>
              <a:ea typeface="+mj-ea"/>
              <a:cs typeface="Arial"/>
            </a:endParaRPr>
          </a:p>
        </p:txBody>
      </p:sp>
      <p:graphicFrame>
        <p:nvGraphicFramePr>
          <p:cNvPr id="9" name="Table 8">
            <a:extLst>
              <a:ext uri="{FF2B5EF4-FFF2-40B4-BE49-F238E27FC236}">
                <a16:creationId xmlns:a16="http://schemas.microsoft.com/office/drawing/2014/main" id="{552E7B1A-A1CE-4007-B37F-B6816CC3BDF7}"/>
              </a:ext>
            </a:extLst>
          </p:cNvPr>
          <p:cNvGraphicFramePr>
            <a:graphicFrameLocks noGrp="1"/>
          </p:cNvGraphicFramePr>
          <p:nvPr>
            <p:extLst>
              <p:ext uri="{D42A27DB-BD31-4B8C-83A1-F6EECF244321}">
                <p14:modId xmlns:p14="http://schemas.microsoft.com/office/powerpoint/2010/main" val="315278103"/>
              </p:ext>
            </p:extLst>
          </p:nvPr>
        </p:nvGraphicFramePr>
        <p:xfrm>
          <a:off x="519762" y="1371600"/>
          <a:ext cx="8104475" cy="1529523"/>
        </p:xfrm>
        <a:graphic>
          <a:graphicData uri="http://schemas.openxmlformats.org/drawingml/2006/table">
            <a:tbl>
              <a:tblPr firstRow="1" firstCol="1" bandRow="1">
                <a:tableStyleId>{073A0DAA-6AF3-43AB-8588-CEC1D06C72B9}</a:tableStyleId>
              </a:tblPr>
              <a:tblGrid>
                <a:gridCol w="2253293">
                  <a:extLst>
                    <a:ext uri="{9D8B030D-6E8A-4147-A177-3AD203B41FA5}">
                      <a16:colId xmlns:a16="http://schemas.microsoft.com/office/drawing/2014/main" val="1271103595"/>
                    </a:ext>
                  </a:extLst>
                </a:gridCol>
                <a:gridCol w="2792610">
                  <a:extLst>
                    <a:ext uri="{9D8B030D-6E8A-4147-A177-3AD203B41FA5}">
                      <a16:colId xmlns:a16="http://schemas.microsoft.com/office/drawing/2014/main" val="250533129"/>
                    </a:ext>
                  </a:extLst>
                </a:gridCol>
                <a:gridCol w="3058572">
                  <a:extLst>
                    <a:ext uri="{9D8B030D-6E8A-4147-A177-3AD203B41FA5}">
                      <a16:colId xmlns:a16="http://schemas.microsoft.com/office/drawing/2014/main" val="2872583196"/>
                    </a:ext>
                  </a:extLst>
                </a:gridCol>
              </a:tblGrid>
              <a:tr h="204523">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Location</a:t>
                      </a:r>
                    </a:p>
                  </a:txBody>
                  <a:tcPr marL="32245" marR="32245" marT="0" marB="0"/>
                </a:tc>
                <a:tc>
                  <a:txBody>
                    <a:bodyPr/>
                    <a:lstStyle/>
                    <a:p>
                      <a:pPr marL="0" marR="0">
                        <a:lnSpc>
                          <a:spcPct val="107000"/>
                        </a:lnSpc>
                        <a:spcBef>
                          <a:spcPts val="0"/>
                        </a:spcBef>
                        <a:spcAft>
                          <a:spcPts val="0"/>
                        </a:spcAft>
                      </a:pPr>
                      <a:r>
                        <a:rPr lang="en-US" sz="1200">
                          <a:effectLst/>
                        </a:rPr>
                        <a:t>Address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rPr>
                        <a:t>Emergency / Overflow Capacity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extLst>
                  <a:ext uri="{0D108BD9-81ED-4DB2-BD59-A6C34878D82A}">
                    <a16:rowId xmlns:a16="http://schemas.microsoft.com/office/drawing/2014/main" val="4142383184"/>
                  </a:ext>
                </a:extLst>
              </a:tr>
              <a:tr h="453244">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Old Adamsville Recreation Center</a:t>
                      </a:r>
                    </a:p>
                    <a:p>
                      <a:pPr marL="0" marR="0">
                        <a:lnSpc>
                          <a:spcPct val="107000"/>
                        </a:lnSpc>
                        <a:spcBef>
                          <a:spcPts val="0"/>
                        </a:spcBef>
                        <a:spcAft>
                          <a:spcPts val="0"/>
                        </a:spcAft>
                      </a:pPr>
                      <a:r>
                        <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 Cross Designated Emergency Shelter)</a:t>
                      </a:r>
                    </a:p>
                  </a:txBody>
                  <a:tcPr marL="32245" marR="32245" marT="0" marB="0"/>
                </a:tc>
                <a:tc>
                  <a:txBody>
                    <a:bodyPr/>
                    <a:lstStyle/>
                    <a:p>
                      <a:pPr marL="0" marR="0">
                        <a:lnSpc>
                          <a:spcPct val="107000"/>
                        </a:lnSpc>
                        <a:spcBef>
                          <a:spcPts val="0"/>
                        </a:spcBef>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3404 Delmar Ln NW, Atlanta, GA 30331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170 (typically 120 men, 40 women, 10 families)</a:t>
                      </a:r>
                    </a:p>
                  </a:txBody>
                  <a:tcPr marL="32245" marR="32245" marT="0" marB="0"/>
                </a:tc>
                <a:extLst>
                  <a:ext uri="{0D108BD9-81ED-4DB2-BD59-A6C34878D82A}">
                    <a16:rowId xmlns:a16="http://schemas.microsoft.com/office/drawing/2014/main" val="2911640620"/>
                  </a:ext>
                </a:extLst>
              </a:tr>
              <a:tr h="453244">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Central Park Recreation Center</a:t>
                      </a:r>
                    </a:p>
                  </a:txBody>
                  <a:tcPr marL="32245" marR="32245" marT="0" marB="0"/>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400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Merrits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Avenue North East, Atlanta, GA 30308</a:t>
                      </a:r>
                    </a:p>
                  </a:txBody>
                  <a:tcPr marL="32245" marR="32245" marT="0" marB="0"/>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240 (typically 200 men, 40 women)</a:t>
                      </a:r>
                    </a:p>
                  </a:txBody>
                  <a:tcPr marL="32245" marR="32245" marT="0" marB="0"/>
                </a:tc>
                <a:extLst>
                  <a:ext uri="{0D108BD9-81ED-4DB2-BD59-A6C34878D82A}">
                    <a16:rowId xmlns:a16="http://schemas.microsoft.com/office/drawing/2014/main" val="673327306"/>
                  </a:ext>
                </a:extLst>
              </a:tr>
              <a:tr h="418512">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Grant Park Recreation Center</a:t>
                      </a:r>
                    </a:p>
                  </a:txBody>
                  <a:tcPr marL="32245" marR="32245" marT="0" marB="0"/>
                </a:tc>
                <a:tc>
                  <a:txBody>
                    <a:bodyPr/>
                    <a:lstStyle/>
                    <a:p>
                      <a:pPr marL="0" marR="0">
                        <a:lnSpc>
                          <a:spcPct val="107000"/>
                        </a:lnSpc>
                        <a:spcBef>
                          <a:spcPts val="0"/>
                        </a:spcBef>
                        <a:spcAft>
                          <a:spcPts val="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537 Park Ave SE, Atlanta, GA 30312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245" marR="32245" marT="0" marB="0"/>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160 (typically 110 men, 40 women)</a:t>
                      </a:r>
                    </a:p>
                  </a:txBody>
                  <a:tcPr marL="32245" marR="32245" marT="0" marB="0"/>
                </a:tc>
                <a:extLst>
                  <a:ext uri="{0D108BD9-81ED-4DB2-BD59-A6C34878D82A}">
                    <a16:rowId xmlns:a16="http://schemas.microsoft.com/office/drawing/2014/main" val="1260280695"/>
                  </a:ext>
                </a:extLst>
              </a:tr>
            </a:tbl>
          </a:graphicData>
        </a:graphic>
      </p:graphicFrame>
      <p:sp>
        <p:nvSpPr>
          <p:cNvPr id="2" name="Rectangle 1">
            <a:extLst>
              <a:ext uri="{FF2B5EF4-FFF2-40B4-BE49-F238E27FC236}">
                <a16:creationId xmlns:a16="http://schemas.microsoft.com/office/drawing/2014/main" id="{AEC10281-FBEC-41A1-B5FD-CC54F7DE8C25}"/>
              </a:ext>
            </a:extLst>
          </p:cNvPr>
          <p:cNvSpPr/>
          <p:nvPr/>
        </p:nvSpPr>
        <p:spPr>
          <a:xfrm>
            <a:off x="519763" y="3332669"/>
            <a:ext cx="8104474" cy="3339184"/>
          </a:xfrm>
          <a:prstGeom prst="rect">
            <a:avLst/>
          </a:prstGeom>
        </p:spPr>
        <p:txBody>
          <a:bodyPr wrap="square">
            <a:spAutoFit/>
          </a:bodyPr>
          <a:lstStyle/>
          <a:p>
            <a:pPr marR="0" lvl="0">
              <a:lnSpc>
                <a:spcPct val="107000"/>
              </a:lnSpc>
              <a:spcBef>
                <a:spcPts val="0"/>
              </a:spcBef>
              <a:spcAft>
                <a:spcPts val="0"/>
              </a:spcAft>
            </a:pPr>
            <a:r>
              <a:rPr lang="en-US" b="1" u="sng" dirty="0">
                <a:latin typeface="Calibri" panose="020F0502020204030204" pitchFamily="34" charset="0"/>
                <a:ea typeface="Calibri" panose="020F0502020204030204" pitchFamily="34" charset="0"/>
                <a:cs typeface="Times New Roman" panose="02020603050405020304" pitchFamily="18" charset="0"/>
              </a:rPr>
              <a:t>City of Atlanta Activation Criteria</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National Weather Service (NWS) forecasted temperature or wind chill 32° F (0° C) or below for 5 hours or more</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NWS forecasted temperature at or below 32° F (0° C) with any combination of snow accumulations (sticking), heavy rain, and/or freezing rain</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NWS forecasted snow accumulations of 1.0 inch or more sticking to the ground in most locations</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t>Multiple warming centers may be activated based upon risk, including weather severity and projected need and capacity of shelters</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28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urgens_15_100_100.png">
            <a:extLst>
              <a:ext uri="{FF2B5EF4-FFF2-40B4-BE49-F238E27FC236}">
                <a16:creationId xmlns:a16="http://schemas.microsoft.com/office/drawing/2014/main" id="{6FA26247-A452-43E0-8477-76D6C94CD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2800" y="177800"/>
            <a:ext cx="539750" cy="539750"/>
          </a:xfrm>
          <a:prstGeom prst="rect">
            <a:avLst/>
          </a:prstGeom>
        </p:spPr>
      </p:pic>
      <p:sp>
        <p:nvSpPr>
          <p:cNvPr id="5" name="Title 1">
            <a:extLst>
              <a:ext uri="{FF2B5EF4-FFF2-40B4-BE49-F238E27FC236}">
                <a16:creationId xmlns:a16="http://schemas.microsoft.com/office/drawing/2014/main" id="{8D18ACDD-A633-4DCF-B7AA-4D556E57FDBE}"/>
              </a:ext>
            </a:extLst>
          </p:cNvPr>
          <p:cNvSpPr txBox="1">
            <a:spLocks/>
          </p:cNvSpPr>
          <p:nvPr/>
        </p:nvSpPr>
        <p:spPr>
          <a:xfrm>
            <a:off x="426207" y="256127"/>
            <a:ext cx="8207375"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j-ea"/>
                <a:cs typeface="Arial"/>
              </a:rPr>
              <a:t>Processes for Outreach and Monitoring</a:t>
            </a:r>
            <a:endParaRPr kumimoji="0" lang="th-TH" sz="2800" b="1" i="0" u="none" strike="noStrike" kern="1200" cap="none" spc="0" normalizeH="0" baseline="0" noProof="0" dirty="0">
              <a:ln>
                <a:noFill/>
              </a:ln>
              <a:solidFill>
                <a:srgbClr val="000000"/>
              </a:solidFill>
              <a:effectLst/>
              <a:uLnTx/>
              <a:uFillTx/>
              <a:latin typeface="Arial"/>
              <a:ea typeface="+mj-ea"/>
              <a:cs typeface="Arial"/>
            </a:endParaRPr>
          </a:p>
        </p:txBody>
      </p:sp>
      <p:graphicFrame>
        <p:nvGraphicFramePr>
          <p:cNvPr id="6" name="Table 5">
            <a:extLst>
              <a:ext uri="{FF2B5EF4-FFF2-40B4-BE49-F238E27FC236}">
                <a16:creationId xmlns:a16="http://schemas.microsoft.com/office/drawing/2014/main" id="{03740387-4651-4857-8CC8-FDFCF64E04CB}"/>
              </a:ext>
            </a:extLst>
          </p:cNvPr>
          <p:cNvGraphicFramePr>
            <a:graphicFrameLocks noGrp="1"/>
          </p:cNvGraphicFramePr>
          <p:nvPr>
            <p:extLst>
              <p:ext uri="{D42A27DB-BD31-4B8C-83A1-F6EECF244321}">
                <p14:modId xmlns:p14="http://schemas.microsoft.com/office/powerpoint/2010/main" val="2097596459"/>
              </p:ext>
            </p:extLst>
          </p:nvPr>
        </p:nvGraphicFramePr>
        <p:xfrm>
          <a:off x="426207" y="1097848"/>
          <a:ext cx="8291585" cy="1542288"/>
        </p:xfrm>
        <a:graphic>
          <a:graphicData uri="http://schemas.openxmlformats.org/drawingml/2006/table">
            <a:tbl>
              <a:tblPr firstRow="1" firstCol="1" bandRow="1">
                <a:tableStyleId>{7E9639D4-E3E2-4D34-9284-5A2195B3D0D7}</a:tableStyleId>
              </a:tblPr>
              <a:tblGrid>
                <a:gridCol w="2558533">
                  <a:extLst>
                    <a:ext uri="{9D8B030D-6E8A-4147-A177-3AD203B41FA5}">
                      <a16:colId xmlns:a16="http://schemas.microsoft.com/office/drawing/2014/main" val="2586433574"/>
                    </a:ext>
                  </a:extLst>
                </a:gridCol>
                <a:gridCol w="2855343">
                  <a:extLst>
                    <a:ext uri="{9D8B030D-6E8A-4147-A177-3AD203B41FA5}">
                      <a16:colId xmlns:a16="http://schemas.microsoft.com/office/drawing/2014/main" val="2965195495"/>
                    </a:ext>
                  </a:extLst>
                </a:gridCol>
                <a:gridCol w="2877709">
                  <a:extLst>
                    <a:ext uri="{9D8B030D-6E8A-4147-A177-3AD203B41FA5}">
                      <a16:colId xmlns:a16="http://schemas.microsoft.com/office/drawing/2014/main" val="2998375376"/>
                    </a:ext>
                  </a:extLst>
                </a:gridCol>
              </a:tblGrid>
              <a:tr h="160070">
                <a:tc>
                  <a:txBody>
                    <a:bodyPr/>
                    <a:lstStyle/>
                    <a:p>
                      <a:pPr marL="0" marR="0">
                        <a:lnSpc>
                          <a:spcPct val="107000"/>
                        </a:lnSpc>
                        <a:spcBef>
                          <a:spcPts val="0"/>
                        </a:spcBef>
                        <a:spcAft>
                          <a:spcPts val="0"/>
                        </a:spcAft>
                      </a:pPr>
                      <a:r>
                        <a:rPr lang="en-US" sz="1600">
                          <a:effectLst/>
                        </a:rPr>
                        <a:t>Capacity at 40 degrees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Capacity at 35 degrees: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Capacity at 32 degrees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462021"/>
                  </a:ext>
                </a:extLst>
              </a:tr>
              <a:tr h="710134">
                <a:tc>
                  <a:txBody>
                    <a:bodyPr/>
                    <a:lstStyle/>
                    <a:p>
                      <a:pPr marL="0" marR="0">
                        <a:lnSpc>
                          <a:spcPct val="107000"/>
                        </a:lnSpc>
                        <a:spcBef>
                          <a:spcPts val="0"/>
                        </a:spcBef>
                        <a:spcAft>
                          <a:spcPts val="0"/>
                        </a:spcAft>
                      </a:pPr>
                      <a:r>
                        <a:rPr lang="en-US" sz="1600" b="0" dirty="0">
                          <a:effectLst/>
                        </a:rPr>
                        <a:t>Men – 130</a:t>
                      </a:r>
                    </a:p>
                    <a:p>
                      <a:pPr marL="0" marR="0">
                        <a:lnSpc>
                          <a:spcPct val="107000"/>
                        </a:lnSpc>
                        <a:spcBef>
                          <a:spcPts val="0"/>
                        </a:spcBef>
                        <a:spcAft>
                          <a:spcPts val="0"/>
                        </a:spcAft>
                      </a:pPr>
                      <a:r>
                        <a:rPr lang="en-US" sz="1600" b="0" dirty="0">
                          <a:effectLst/>
                        </a:rPr>
                        <a:t>Women - 10</a:t>
                      </a:r>
                    </a:p>
                    <a:p>
                      <a:pPr marL="0" marR="0">
                        <a:lnSpc>
                          <a:spcPct val="107000"/>
                        </a:lnSpc>
                        <a:spcBef>
                          <a:spcPts val="0"/>
                        </a:spcBef>
                        <a:spcAft>
                          <a:spcPts val="0"/>
                        </a:spcAft>
                      </a:pPr>
                      <a:r>
                        <a:rPr lang="en-US" sz="1600" b="0" dirty="0">
                          <a:effectLst/>
                        </a:rPr>
                        <a:t>Youth – 100</a:t>
                      </a:r>
                    </a:p>
                    <a:p>
                      <a:pPr marL="0" marR="0">
                        <a:lnSpc>
                          <a:spcPct val="107000"/>
                        </a:lnSpc>
                        <a:spcBef>
                          <a:spcPts val="0"/>
                        </a:spcBef>
                        <a:spcAft>
                          <a:spcPts val="0"/>
                        </a:spcAft>
                      </a:pPr>
                      <a:r>
                        <a:rPr lang="en-US" sz="1600" b="0" dirty="0">
                          <a:effectLst/>
                        </a:rPr>
                        <a:t>Families – 23</a:t>
                      </a:r>
                    </a:p>
                    <a:p>
                      <a:pPr marL="0" marR="0">
                        <a:lnSpc>
                          <a:spcPct val="107000"/>
                        </a:lnSpc>
                        <a:spcBef>
                          <a:spcPts val="0"/>
                        </a:spcBef>
                        <a:spcAft>
                          <a:spcPts val="0"/>
                        </a:spcAft>
                      </a:pPr>
                      <a:r>
                        <a:rPr lang="en-US" sz="1600" b="1" dirty="0">
                          <a:effectLst/>
                        </a:rPr>
                        <a:t>Total: 263 beds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Men – 240</a:t>
                      </a:r>
                    </a:p>
                    <a:p>
                      <a:pPr marL="0" marR="0">
                        <a:lnSpc>
                          <a:spcPct val="107000"/>
                        </a:lnSpc>
                        <a:spcBef>
                          <a:spcPts val="0"/>
                        </a:spcBef>
                        <a:spcAft>
                          <a:spcPts val="0"/>
                        </a:spcAft>
                      </a:pPr>
                      <a:r>
                        <a:rPr lang="en-US" sz="1600" dirty="0">
                          <a:effectLst/>
                        </a:rPr>
                        <a:t>Women - 66</a:t>
                      </a:r>
                    </a:p>
                    <a:p>
                      <a:pPr marL="0" marR="0">
                        <a:lnSpc>
                          <a:spcPct val="107000"/>
                        </a:lnSpc>
                        <a:spcBef>
                          <a:spcPts val="0"/>
                        </a:spcBef>
                        <a:spcAft>
                          <a:spcPts val="0"/>
                        </a:spcAft>
                      </a:pPr>
                      <a:r>
                        <a:rPr lang="en-US" sz="1600" dirty="0">
                          <a:effectLst/>
                        </a:rPr>
                        <a:t>Youth – 100</a:t>
                      </a:r>
                    </a:p>
                    <a:p>
                      <a:pPr marL="0" marR="0">
                        <a:lnSpc>
                          <a:spcPct val="107000"/>
                        </a:lnSpc>
                        <a:spcBef>
                          <a:spcPts val="0"/>
                        </a:spcBef>
                        <a:spcAft>
                          <a:spcPts val="0"/>
                        </a:spcAft>
                      </a:pPr>
                      <a:r>
                        <a:rPr lang="en-US" sz="1600" dirty="0">
                          <a:effectLst/>
                        </a:rPr>
                        <a:t>Families – 23</a:t>
                      </a:r>
                    </a:p>
                    <a:p>
                      <a:pPr marL="0" marR="0">
                        <a:lnSpc>
                          <a:spcPct val="107000"/>
                        </a:lnSpc>
                        <a:spcBef>
                          <a:spcPts val="0"/>
                        </a:spcBef>
                        <a:spcAft>
                          <a:spcPts val="0"/>
                        </a:spcAft>
                      </a:pPr>
                      <a:r>
                        <a:rPr lang="en-US" sz="1600" b="1" dirty="0">
                          <a:effectLst/>
                        </a:rPr>
                        <a:t>Total: 429 beds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Men – 370</a:t>
                      </a:r>
                    </a:p>
                    <a:p>
                      <a:pPr marL="0" marR="0">
                        <a:lnSpc>
                          <a:spcPct val="107000"/>
                        </a:lnSpc>
                        <a:spcBef>
                          <a:spcPts val="0"/>
                        </a:spcBef>
                        <a:spcAft>
                          <a:spcPts val="0"/>
                        </a:spcAft>
                      </a:pPr>
                      <a:r>
                        <a:rPr lang="en-US" sz="1600" dirty="0">
                          <a:effectLst/>
                        </a:rPr>
                        <a:t>Women - 106</a:t>
                      </a:r>
                    </a:p>
                    <a:p>
                      <a:pPr marL="0" marR="0">
                        <a:lnSpc>
                          <a:spcPct val="107000"/>
                        </a:lnSpc>
                        <a:spcBef>
                          <a:spcPts val="0"/>
                        </a:spcBef>
                        <a:spcAft>
                          <a:spcPts val="0"/>
                        </a:spcAft>
                      </a:pPr>
                      <a:r>
                        <a:rPr lang="en-US" sz="1600" dirty="0">
                          <a:effectLst/>
                        </a:rPr>
                        <a:t>Youth – 100</a:t>
                      </a:r>
                    </a:p>
                    <a:p>
                      <a:pPr marL="0" marR="0">
                        <a:lnSpc>
                          <a:spcPct val="107000"/>
                        </a:lnSpc>
                        <a:spcBef>
                          <a:spcPts val="0"/>
                        </a:spcBef>
                        <a:spcAft>
                          <a:spcPts val="0"/>
                        </a:spcAft>
                      </a:pPr>
                      <a:r>
                        <a:rPr lang="en-US" sz="1600" dirty="0">
                          <a:effectLst/>
                        </a:rPr>
                        <a:t>Families – 33</a:t>
                      </a:r>
                    </a:p>
                    <a:p>
                      <a:pPr marL="0" marR="0">
                        <a:lnSpc>
                          <a:spcPct val="107000"/>
                        </a:lnSpc>
                        <a:spcBef>
                          <a:spcPts val="0"/>
                        </a:spcBef>
                        <a:spcAft>
                          <a:spcPts val="0"/>
                        </a:spcAft>
                      </a:pPr>
                      <a:r>
                        <a:rPr lang="en-US" sz="1600" b="1" dirty="0">
                          <a:effectLst/>
                        </a:rPr>
                        <a:t>Total: 609 to 1009 beds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7727946"/>
                  </a:ext>
                </a:extLst>
              </a:tr>
            </a:tbl>
          </a:graphicData>
        </a:graphic>
      </p:graphicFrame>
      <p:sp>
        <p:nvSpPr>
          <p:cNvPr id="3" name="TextBox 2">
            <a:extLst>
              <a:ext uri="{FF2B5EF4-FFF2-40B4-BE49-F238E27FC236}">
                <a16:creationId xmlns:a16="http://schemas.microsoft.com/office/drawing/2014/main" id="{D048F3B8-1D7D-4203-A889-27E3F553E2B9}"/>
              </a:ext>
            </a:extLst>
          </p:cNvPr>
          <p:cNvSpPr txBox="1"/>
          <p:nvPr/>
        </p:nvSpPr>
        <p:spPr>
          <a:xfrm>
            <a:off x="426207" y="2951084"/>
            <a:ext cx="8291585" cy="3416320"/>
          </a:xfrm>
          <a:prstGeom prst="rect">
            <a:avLst/>
          </a:prstGeom>
          <a:noFill/>
        </p:spPr>
        <p:txBody>
          <a:bodyPr wrap="square" rtlCol="0">
            <a:spAutoFit/>
          </a:bodyPr>
          <a:lstStyle/>
          <a:p>
            <a:r>
              <a:rPr lang="en-US" b="1" u="sng" dirty="0"/>
              <a:t>Key steps in the process:</a:t>
            </a:r>
          </a:p>
          <a:p>
            <a:pPr marL="342900" indent="-342900">
              <a:buFont typeface="+mj-lt"/>
              <a:buAutoNum type="arabicPeriod"/>
            </a:pPr>
            <a:endParaRPr lang="en-US" u="sng" dirty="0"/>
          </a:p>
          <a:p>
            <a:pPr marL="342900" indent="-342900">
              <a:buFont typeface="+mj-lt"/>
              <a:buAutoNum type="arabicPeriod"/>
            </a:pPr>
            <a:r>
              <a:rPr lang="en-US" u="sng" dirty="0"/>
              <a:t>Planning</a:t>
            </a:r>
            <a:r>
              <a:rPr lang="en-US" dirty="0"/>
              <a:t> and </a:t>
            </a:r>
            <a:r>
              <a:rPr lang="en-US" u="sng" dirty="0"/>
              <a:t>notification</a:t>
            </a:r>
            <a:r>
              <a:rPr lang="en-US" dirty="0"/>
              <a:t> is conducted in advance of cold weather activations</a:t>
            </a:r>
          </a:p>
          <a:p>
            <a:pPr marL="342900" indent="-342900">
              <a:buFont typeface="+mj-lt"/>
              <a:buAutoNum type="arabicPeriod"/>
            </a:pPr>
            <a:endParaRPr lang="en-US" u="sng" dirty="0"/>
          </a:p>
          <a:p>
            <a:pPr marL="342900" indent="-342900">
              <a:buFont typeface="+mj-lt"/>
              <a:buAutoNum type="arabicPeriod"/>
            </a:pPr>
            <a:r>
              <a:rPr lang="en-US" u="sng" dirty="0"/>
              <a:t>Outreach</a:t>
            </a:r>
            <a:r>
              <a:rPr lang="en-US" dirty="0"/>
              <a:t> is conducted by the Department of Corrections (DOC) and partner agencies with transportation offered to shelter</a:t>
            </a:r>
          </a:p>
          <a:p>
            <a:pPr marL="342900" indent="-342900">
              <a:buFont typeface="+mj-lt"/>
              <a:buAutoNum type="arabicPeriod"/>
            </a:pPr>
            <a:endParaRPr lang="en-US" u="sng" dirty="0"/>
          </a:p>
          <a:p>
            <a:pPr marL="342900" indent="-342900">
              <a:buFont typeface="+mj-lt"/>
              <a:buAutoNum type="arabicPeriod"/>
            </a:pPr>
            <a:r>
              <a:rPr lang="en-US" u="sng" dirty="0"/>
              <a:t>Transportation</a:t>
            </a:r>
            <a:r>
              <a:rPr lang="en-US" dirty="0"/>
              <a:t> between Gateway and shelter is provided by DOC and Fulton County. Grady provides transportation from the hospital to shelter.</a:t>
            </a:r>
          </a:p>
          <a:p>
            <a:pPr marL="342900" indent="-342900">
              <a:buFont typeface="+mj-lt"/>
              <a:buAutoNum type="arabicPeriod"/>
            </a:pPr>
            <a:endParaRPr lang="en-US" dirty="0"/>
          </a:p>
          <a:p>
            <a:pPr marL="342900" indent="-342900">
              <a:buFont typeface="+mj-lt"/>
              <a:buAutoNum type="arabicPeriod"/>
            </a:pPr>
            <a:r>
              <a:rPr lang="en-US" dirty="0"/>
              <a:t>Bed availability of warming centers and partner shelters is </a:t>
            </a:r>
            <a:r>
              <a:rPr lang="en-US" u="sng" dirty="0"/>
              <a:t>monitored</a:t>
            </a:r>
            <a:r>
              <a:rPr lang="en-US" dirty="0"/>
              <a:t> throughout the activation</a:t>
            </a:r>
          </a:p>
        </p:txBody>
      </p:sp>
    </p:spTree>
    <p:extLst>
      <p:ext uri="{BB962C8B-B14F-4D97-AF65-F5344CB8AC3E}">
        <p14:creationId xmlns:p14="http://schemas.microsoft.com/office/powerpoint/2010/main" val="381263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urgens_15_100_100.png">
            <a:extLst>
              <a:ext uri="{FF2B5EF4-FFF2-40B4-BE49-F238E27FC236}">
                <a16:creationId xmlns:a16="http://schemas.microsoft.com/office/drawing/2014/main" id="{6FA26247-A452-43E0-8477-76D6C94CD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2800" y="177800"/>
            <a:ext cx="539750" cy="539750"/>
          </a:xfrm>
          <a:prstGeom prst="rect">
            <a:avLst/>
          </a:prstGeom>
        </p:spPr>
      </p:pic>
      <p:sp>
        <p:nvSpPr>
          <p:cNvPr id="5" name="Title 1">
            <a:extLst>
              <a:ext uri="{FF2B5EF4-FFF2-40B4-BE49-F238E27FC236}">
                <a16:creationId xmlns:a16="http://schemas.microsoft.com/office/drawing/2014/main" id="{8D18ACDD-A633-4DCF-B7AA-4D556E57FDBE}"/>
              </a:ext>
            </a:extLst>
          </p:cNvPr>
          <p:cNvSpPr txBox="1">
            <a:spLocks/>
          </p:cNvSpPr>
          <p:nvPr/>
        </p:nvSpPr>
        <p:spPr>
          <a:xfrm>
            <a:off x="426207" y="256127"/>
            <a:ext cx="8207375"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Arial"/>
                <a:ea typeface="+mj-ea"/>
                <a:cs typeface="Arial"/>
              </a:rPr>
              <a:t>Data on City of Atlanta Warming </a:t>
            </a:r>
            <a:r>
              <a:rPr kumimoji="0" lang="en-GB" sz="2800" b="1" i="0" u="none" strike="noStrike" kern="1200" cap="none" spc="0" normalizeH="0" baseline="0" noProof="0" dirty="0" err="1">
                <a:ln>
                  <a:noFill/>
                </a:ln>
                <a:solidFill>
                  <a:srgbClr val="000000"/>
                </a:solidFill>
                <a:effectLst/>
                <a:uLnTx/>
                <a:uFillTx/>
                <a:latin typeface="Arial"/>
                <a:ea typeface="+mj-ea"/>
                <a:cs typeface="Arial"/>
              </a:rPr>
              <a:t>Center</a:t>
            </a:r>
            <a:r>
              <a:rPr kumimoji="0" lang="en-GB" sz="2800" b="1" i="0" u="none" strike="noStrike" kern="1200" cap="none" spc="0" normalizeH="0" baseline="0" noProof="0" dirty="0">
                <a:ln>
                  <a:noFill/>
                </a:ln>
                <a:solidFill>
                  <a:srgbClr val="000000"/>
                </a:solidFill>
                <a:effectLst/>
                <a:uLnTx/>
                <a:uFillTx/>
                <a:latin typeface="Arial"/>
                <a:ea typeface="+mj-ea"/>
                <a:cs typeface="Arial"/>
              </a:rPr>
              <a:t> Activations This Year To-Date</a:t>
            </a:r>
            <a:endParaRPr kumimoji="0" lang="th-TH" sz="2800" b="1" i="0" u="none" strike="noStrike" kern="1200" cap="none" spc="0" normalizeH="0" baseline="0" noProof="0" dirty="0">
              <a:ln>
                <a:noFill/>
              </a:ln>
              <a:solidFill>
                <a:srgbClr val="000000"/>
              </a:solidFill>
              <a:effectLst/>
              <a:uLnTx/>
              <a:uFillTx/>
              <a:latin typeface="Arial"/>
              <a:ea typeface="+mj-ea"/>
              <a:cs typeface="Arial"/>
            </a:endParaRPr>
          </a:p>
        </p:txBody>
      </p:sp>
      <p:graphicFrame>
        <p:nvGraphicFramePr>
          <p:cNvPr id="2" name="Table 1">
            <a:extLst>
              <a:ext uri="{FF2B5EF4-FFF2-40B4-BE49-F238E27FC236}">
                <a16:creationId xmlns:a16="http://schemas.microsoft.com/office/drawing/2014/main" id="{BB08D239-A8AA-4D87-8BED-558603C62657}"/>
              </a:ext>
            </a:extLst>
          </p:cNvPr>
          <p:cNvGraphicFramePr>
            <a:graphicFrameLocks noGrp="1"/>
          </p:cNvGraphicFramePr>
          <p:nvPr>
            <p:extLst/>
          </p:nvPr>
        </p:nvGraphicFramePr>
        <p:xfrm>
          <a:off x="426207" y="1258027"/>
          <a:ext cx="8294047" cy="4986020"/>
        </p:xfrm>
        <a:graphic>
          <a:graphicData uri="http://schemas.openxmlformats.org/drawingml/2006/table">
            <a:tbl>
              <a:tblPr firstRow="1" firstCol="1" bandRow="1">
                <a:tableStyleId>{073A0DAA-6AF3-43AB-8588-CEC1D06C72B9}</a:tableStyleId>
              </a:tblPr>
              <a:tblGrid>
                <a:gridCol w="1266124">
                  <a:extLst>
                    <a:ext uri="{9D8B030D-6E8A-4147-A177-3AD203B41FA5}">
                      <a16:colId xmlns:a16="http://schemas.microsoft.com/office/drawing/2014/main" val="3790439770"/>
                    </a:ext>
                  </a:extLst>
                </a:gridCol>
                <a:gridCol w="1582901">
                  <a:extLst>
                    <a:ext uri="{9D8B030D-6E8A-4147-A177-3AD203B41FA5}">
                      <a16:colId xmlns:a16="http://schemas.microsoft.com/office/drawing/2014/main" val="3263506234"/>
                    </a:ext>
                  </a:extLst>
                </a:gridCol>
                <a:gridCol w="1271028">
                  <a:extLst>
                    <a:ext uri="{9D8B030D-6E8A-4147-A177-3AD203B41FA5}">
                      <a16:colId xmlns:a16="http://schemas.microsoft.com/office/drawing/2014/main" val="81285746"/>
                    </a:ext>
                  </a:extLst>
                </a:gridCol>
                <a:gridCol w="1172955">
                  <a:extLst>
                    <a:ext uri="{9D8B030D-6E8A-4147-A177-3AD203B41FA5}">
                      <a16:colId xmlns:a16="http://schemas.microsoft.com/office/drawing/2014/main" val="4037592699"/>
                    </a:ext>
                  </a:extLst>
                </a:gridCol>
                <a:gridCol w="1257298">
                  <a:extLst>
                    <a:ext uri="{9D8B030D-6E8A-4147-A177-3AD203B41FA5}">
                      <a16:colId xmlns:a16="http://schemas.microsoft.com/office/drawing/2014/main" val="3826829222"/>
                    </a:ext>
                  </a:extLst>
                </a:gridCol>
                <a:gridCol w="1743741">
                  <a:extLst>
                    <a:ext uri="{9D8B030D-6E8A-4147-A177-3AD203B41FA5}">
                      <a16:colId xmlns:a16="http://schemas.microsoft.com/office/drawing/2014/main" val="483779805"/>
                    </a:ext>
                  </a:extLst>
                </a:gridCol>
              </a:tblGrid>
              <a:tr h="158750">
                <a:tc>
                  <a:txBody>
                    <a:bodyPr/>
                    <a:lstStyle/>
                    <a:p>
                      <a:pPr marL="0" marR="0">
                        <a:lnSpc>
                          <a:spcPct val="107000"/>
                        </a:lnSpc>
                        <a:spcBef>
                          <a:spcPts val="0"/>
                        </a:spcBef>
                        <a:spcAft>
                          <a:spcPts val="0"/>
                        </a:spcAft>
                      </a:pPr>
                      <a:r>
                        <a:rPr lang="en-US" sz="1600" dirty="0">
                          <a:effectLst/>
                        </a:rPr>
                        <a:t>Date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Location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Women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Men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Children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Total Residents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29927200"/>
                  </a:ext>
                </a:extLst>
              </a:tr>
              <a:tr h="158750">
                <a:tc>
                  <a:txBody>
                    <a:bodyPr/>
                    <a:lstStyle/>
                    <a:p>
                      <a:pPr marL="0" marR="0">
                        <a:lnSpc>
                          <a:spcPct val="107000"/>
                        </a:lnSpc>
                        <a:spcBef>
                          <a:spcPts val="0"/>
                        </a:spcBef>
                        <a:spcAft>
                          <a:spcPts val="0"/>
                        </a:spcAft>
                      </a:pPr>
                      <a:r>
                        <a:rPr lang="en-US" sz="1600" b="0" dirty="0">
                          <a:effectLst/>
                        </a:rPr>
                        <a:t>11/27/2018</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Old Adamsville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43537709"/>
                  </a:ext>
                </a:extLst>
              </a:tr>
              <a:tr h="158750">
                <a:tc>
                  <a:txBody>
                    <a:bodyPr/>
                    <a:lstStyle/>
                    <a:p>
                      <a:pPr marL="0" marR="0">
                        <a:lnSpc>
                          <a:spcPct val="107000"/>
                        </a:lnSpc>
                        <a:spcBef>
                          <a:spcPts val="0"/>
                        </a:spcBef>
                        <a:spcAft>
                          <a:spcPts val="0"/>
                        </a:spcAft>
                      </a:pPr>
                      <a:r>
                        <a:rPr lang="en-US" sz="1600" b="0" dirty="0">
                          <a:effectLst/>
                        </a:rPr>
                        <a:t>11/28/2018</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Old Adamsville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134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8219943"/>
                  </a:ext>
                </a:extLst>
              </a:tr>
              <a:tr h="158750">
                <a:tc>
                  <a:txBody>
                    <a:bodyPr/>
                    <a:lstStyle/>
                    <a:p>
                      <a:pPr marL="0" marR="0">
                        <a:lnSpc>
                          <a:spcPct val="107000"/>
                        </a:lnSpc>
                        <a:spcBef>
                          <a:spcPts val="0"/>
                        </a:spcBef>
                        <a:spcAft>
                          <a:spcPts val="0"/>
                        </a:spcAft>
                      </a:pPr>
                      <a:r>
                        <a:rPr lang="en-US" sz="1600" b="0" dirty="0">
                          <a:effectLst/>
                        </a:rPr>
                        <a:t>12/6/2018</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Old Adamsville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106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141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51966100"/>
                  </a:ext>
                </a:extLst>
              </a:tr>
              <a:tr h="158750">
                <a:tc>
                  <a:txBody>
                    <a:bodyPr/>
                    <a:lstStyle/>
                    <a:p>
                      <a:pPr marL="0" marR="0">
                        <a:lnSpc>
                          <a:spcPct val="107000"/>
                        </a:lnSpc>
                        <a:spcBef>
                          <a:spcPts val="0"/>
                        </a:spcBef>
                        <a:spcAft>
                          <a:spcPts val="0"/>
                        </a:spcAft>
                      </a:pPr>
                      <a:r>
                        <a:rPr lang="en-US" sz="1600" b="0" dirty="0">
                          <a:effectLst/>
                        </a:rPr>
                        <a:t>12/9/2018</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Old Adamsville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39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116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163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07792314"/>
                  </a:ext>
                </a:extLst>
              </a:tr>
              <a:tr h="158750">
                <a:tc>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12/21/2018</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83</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nchor="b"/>
                </a:tc>
                <a:extLst>
                  <a:ext uri="{0D108BD9-81ED-4DB2-BD59-A6C34878D82A}">
                    <a16:rowId xmlns:a16="http://schemas.microsoft.com/office/drawing/2014/main" val="4241133486"/>
                  </a:ext>
                </a:extLst>
              </a:tr>
              <a:tr h="158750">
                <a:tc>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1/10/2019</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111</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170</a:t>
                      </a:r>
                    </a:p>
                  </a:txBody>
                  <a:tcPr marL="68580" marR="68580" marT="0" marB="0" anchor="b"/>
                </a:tc>
                <a:extLst>
                  <a:ext uri="{0D108BD9-81ED-4DB2-BD59-A6C34878D82A}">
                    <a16:rowId xmlns:a16="http://schemas.microsoft.com/office/drawing/2014/main" val="745946154"/>
                  </a:ext>
                </a:extLst>
              </a:tr>
              <a:tr h="158750">
                <a:tc>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1/15/2019</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103</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137</a:t>
                      </a:r>
                    </a:p>
                  </a:txBody>
                  <a:tcPr marL="68580" marR="68580" marT="0" marB="0" anchor="b"/>
                </a:tc>
                <a:extLst>
                  <a:ext uri="{0D108BD9-81ED-4DB2-BD59-A6C34878D82A}">
                    <a16:rowId xmlns:a16="http://schemas.microsoft.com/office/drawing/2014/main" val="4151701337"/>
                  </a:ext>
                </a:extLst>
              </a:tr>
              <a:tr h="158750">
                <a:tc rowSpan="2">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1/20/2019</a:t>
                      </a: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36</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116</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156</a:t>
                      </a:r>
                    </a:p>
                  </a:txBody>
                  <a:tcPr marL="68580" marR="68580" marT="0" marB="0" anchor="b"/>
                </a:tc>
                <a:extLst>
                  <a:ext uri="{0D108BD9-81ED-4DB2-BD59-A6C34878D82A}">
                    <a16:rowId xmlns:a16="http://schemas.microsoft.com/office/drawing/2014/main" val="2564724724"/>
                  </a:ext>
                </a:extLst>
              </a:tr>
              <a:tr h="158750">
                <a:tc vMerge="1">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Park</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 </a:t>
                      </a:r>
                      <a:r>
                        <a:rPr lang="en-US" sz="1400" dirty="0">
                          <a:effectLst/>
                          <a:latin typeface="Calibri" panose="020F0502020204030204" pitchFamily="34" charset="0"/>
                          <a:ea typeface="Calibri" panose="020F0502020204030204" pitchFamily="34" charset="0"/>
                          <a:cs typeface="Times New Roman" panose="02020603050405020304" pitchFamily="18" charset="0"/>
                        </a:rPr>
                        <a:t>*opened at 11pm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95883825"/>
                  </a:ext>
                </a:extLst>
              </a:tr>
              <a:tr h="158750">
                <a:tc rowSpan="2">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1/21/2019</a:t>
                      </a: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34</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109</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149</a:t>
                      </a:r>
                    </a:p>
                  </a:txBody>
                  <a:tcPr marL="68580" marR="68580" marT="0" marB="0" anchor="b"/>
                </a:tc>
                <a:extLst>
                  <a:ext uri="{0D108BD9-81ED-4DB2-BD59-A6C34878D82A}">
                    <a16:rowId xmlns:a16="http://schemas.microsoft.com/office/drawing/2014/main" val="644573446"/>
                  </a:ext>
                </a:extLst>
              </a:tr>
              <a:tr h="158750">
                <a:tc vMerge="1">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Park</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118</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135</a:t>
                      </a:r>
                    </a:p>
                  </a:txBody>
                  <a:tcPr marL="68580" marR="68580" marT="0" marB="0" anchor="b"/>
                </a:tc>
                <a:extLst>
                  <a:ext uri="{0D108BD9-81ED-4DB2-BD59-A6C34878D82A}">
                    <a16:rowId xmlns:a16="http://schemas.microsoft.com/office/drawing/2014/main" val="299712502"/>
                  </a:ext>
                </a:extLst>
              </a:tr>
              <a:tr h="158750">
                <a:tc rowSpan="2">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1/24/2019</a:t>
                      </a: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145</a:t>
                      </a:r>
                    </a:p>
                  </a:txBody>
                  <a:tcPr marL="68580" marR="68580" marT="0" marB="0" anchor="b"/>
                </a:tc>
                <a:extLst>
                  <a:ext uri="{0D108BD9-81ED-4DB2-BD59-A6C34878D82A}">
                    <a16:rowId xmlns:a16="http://schemas.microsoft.com/office/drawing/2014/main" val="600317585"/>
                  </a:ext>
                </a:extLst>
              </a:tr>
              <a:tr h="158750">
                <a:tc vMerge="1">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Park</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86</a:t>
                      </a:r>
                    </a:p>
                  </a:txBody>
                  <a:tcPr marL="68580" marR="68580" marT="0" marB="0" anchor="b"/>
                </a:tc>
                <a:extLst>
                  <a:ext uri="{0D108BD9-81ED-4DB2-BD59-A6C34878D82A}">
                    <a16:rowId xmlns:a16="http://schemas.microsoft.com/office/drawing/2014/main" val="3842785121"/>
                  </a:ext>
                </a:extLst>
              </a:tr>
              <a:tr h="158750">
                <a:tc rowSpan="2">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1/25/2019</a:t>
                      </a: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105</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151</a:t>
                      </a:r>
                    </a:p>
                  </a:txBody>
                  <a:tcPr marL="68580" marR="68580" marT="0" marB="0" anchor="b"/>
                </a:tc>
                <a:extLst>
                  <a:ext uri="{0D108BD9-81ED-4DB2-BD59-A6C34878D82A}">
                    <a16:rowId xmlns:a16="http://schemas.microsoft.com/office/drawing/2014/main" val="2688815135"/>
                  </a:ext>
                </a:extLst>
              </a:tr>
              <a:tr h="158750">
                <a:tc vMerge="1">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Park</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104</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116</a:t>
                      </a:r>
                    </a:p>
                  </a:txBody>
                  <a:tcPr marL="68580" marR="68580" marT="0" marB="0" anchor="b"/>
                </a:tc>
                <a:extLst>
                  <a:ext uri="{0D108BD9-81ED-4DB2-BD59-A6C34878D82A}">
                    <a16:rowId xmlns:a16="http://schemas.microsoft.com/office/drawing/2014/main" val="777233344"/>
                  </a:ext>
                </a:extLst>
              </a:tr>
              <a:tr h="158750">
                <a:tc rowSpan="2">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1/26/2019</a:t>
                      </a: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b"/>
                </a:tc>
                <a:extLst>
                  <a:ext uri="{0D108BD9-81ED-4DB2-BD59-A6C34878D82A}">
                    <a16:rowId xmlns:a16="http://schemas.microsoft.com/office/drawing/2014/main" val="1440122907"/>
                  </a:ext>
                </a:extLst>
              </a:tr>
              <a:tr h="158750">
                <a:tc vMerge="1">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Park</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125</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145</a:t>
                      </a:r>
                    </a:p>
                  </a:txBody>
                  <a:tcPr marL="68580" marR="68580" marT="0" marB="0" anchor="b"/>
                </a:tc>
                <a:extLst>
                  <a:ext uri="{0D108BD9-81ED-4DB2-BD59-A6C34878D82A}">
                    <a16:rowId xmlns:a16="http://schemas.microsoft.com/office/drawing/2014/main" val="1272373566"/>
                  </a:ext>
                </a:extLst>
              </a:tr>
              <a:tr h="158750">
                <a:tc rowSpan="2">
                  <a:txBody>
                    <a:bodyPr/>
                    <a:lstStyle/>
                    <a:p>
                      <a:pPr marL="0" marR="0">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1/27/2019</a:t>
                      </a:r>
                    </a:p>
                  </a:txBody>
                  <a:tcPr marL="68580" marR="68580" marT="0" marB="0" anchor="ct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Old Adamsville</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53</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117</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170</a:t>
                      </a:r>
                    </a:p>
                  </a:txBody>
                  <a:tcPr marL="68580" marR="68580" marT="0" marB="0" anchor="b"/>
                </a:tc>
                <a:extLst>
                  <a:ext uri="{0D108BD9-81ED-4DB2-BD59-A6C34878D82A}">
                    <a16:rowId xmlns:a16="http://schemas.microsoft.com/office/drawing/2014/main" val="3169546360"/>
                  </a:ext>
                </a:extLst>
              </a:tr>
              <a:tr h="158750">
                <a:tc vMerge="1">
                  <a:txBody>
                    <a:bodyPr/>
                    <a:lstStyle/>
                    <a:p>
                      <a:pPr marL="0" marR="0">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Park</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b"/>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139</a:t>
                      </a:r>
                    </a:p>
                  </a:txBody>
                  <a:tcPr marL="68580" marR="68580" marT="0" marB="0" anchor="b"/>
                </a:tc>
                <a:extLst>
                  <a:ext uri="{0D108BD9-81ED-4DB2-BD59-A6C34878D82A}">
                    <a16:rowId xmlns:a16="http://schemas.microsoft.com/office/drawing/2014/main" val="1390026278"/>
                  </a:ext>
                </a:extLst>
              </a:tr>
            </a:tbl>
          </a:graphicData>
        </a:graphic>
      </p:graphicFrame>
    </p:spTree>
    <p:extLst>
      <p:ext uri="{BB962C8B-B14F-4D97-AF65-F5344CB8AC3E}">
        <p14:creationId xmlns:p14="http://schemas.microsoft.com/office/powerpoint/2010/main" val="812020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Retrospect">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C.H.Robhinson_CF_ CH6407">
  <a:themeElements>
    <a:clrScheme name="Current 1">
      <a:dk1>
        <a:srgbClr val="000000"/>
      </a:dk1>
      <a:lt1>
        <a:srgbClr val="FFFFFF"/>
      </a:lt1>
      <a:dk2>
        <a:srgbClr val="00A3E0"/>
      </a:dk2>
      <a:lt2>
        <a:srgbClr val="FFFFFF"/>
      </a:lt2>
      <a:accent1>
        <a:srgbClr val="B7ECFF"/>
      </a:accent1>
      <a:accent2>
        <a:srgbClr val="2DC8FF"/>
      </a:accent2>
      <a:accent3>
        <a:srgbClr val="00A3E0"/>
      </a:accent3>
      <a:accent4>
        <a:srgbClr val="007FAC"/>
      </a:accent4>
      <a:accent5>
        <a:srgbClr val="646464"/>
      </a:accent5>
      <a:accent6>
        <a:srgbClr val="808080"/>
      </a:accent6>
      <a:hlink>
        <a:srgbClr val="00A3E0"/>
      </a:hlink>
      <a:folHlink>
        <a:srgbClr val="007FAC"/>
      </a:folHlink>
    </a:clrScheme>
    <a:fontScheme name="Custom 13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1">
        <a:dk1>
          <a:srgbClr val="000000"/>
        </a:dk1>
        <a:lt1>
          <a:srgbClr val="FFFFFF"/>
        </a:lt1>
        <a:dk2>
          <a:srgbClr val="00A3E0"/>
        </a:dk2>
        <a:lt2>
          <a:srgbClr val="FFFFFF"/>
        </a:lt2>
        <a:accent1>
          <a:srgbClr val="B7ECFF"/>
        </a:accent1>
        <a:accent2>
          <a:srgbClr val="2DC8FF"/>
        </a:accent2>
        <a:accent3>
          <a:srgbClr val="00A3E0"/>
        </a:accent3>
        <a:accent4>
          <a:srgbClr val="007FAC"/>
        </a:accent4>
        <a:accent5>
          <a:srgbClr val="646464"/>
        </a:accent5>
        <a:accent6>
          <a:srgbClr val="808080"/>
        </a:accent6>
        <a:hlink>
          <a:srgbClr val="00A3E0"/>
        </a:hlink>
        <a:folHlink>
          <a:srgbClr val="007F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Robhinson_CF_ CH6407 (v1).potx" id="{FACA03C2-6147-4544-86B4-4FD9820B891A}" vid="{EFE67E11-CB32-4300-81BE-4F5B5793E0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25618</TotalTime>
  <Words>1096</Words>
  <Application>Microsoft Office PowerPoint</Application>
  <PresentationFormat>On-screen Show (4:3)</PresentationFormat>
  <Paragraphs>323</Paragraphs>
  <Slides>11</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2" baseType="lpstr">
      <vt:lpstr>&amp;quot</vt:lpstr>
      <vt:lpstr>Arial</vt:lpstr>
      <vt:lpstr>Arial Black</vt:lpstr>
      <vt:lpstr>Calibri</vt:lpstr>
      <vt:lpstr>Calibri Light</vt:lpstr>
      <vt:lpstr>Symbol</vt:lpstr>
      <vt:lpstr>Times New Roman</vt:lpstr>
      <vt:lpstr>Verdana</vt:lpstr>
      <vt:lpstr>Retrospect</vt:lpstr>
      <vt:lpstr>C.H.Robhinson_CF_ CH6407</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Bartleet, Matthew</dc:creator>
  <cp:lastModifiedBy>Lindo, Corrine A</cp:lastModifiedBy>
  <cp:revision>586</cp:revision>
  <cp:lastPrinted>2019-02-04T14:53:37Z</cp:lastPrinted>
  <dcterms:created xsi:type="dcterms:W3CDTF">2018-01-03T13:43:20Z</dcterms:created>
  <dcterms:modified xsi:type="dcterms:W3CDTF">2019-02-04T14:53:55Z</dcterms:modified>
</cp:coreProperties>
</file>