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49" y="2571899"/>
            <a:ext cx="9144000" cy="2571750"/>
          </a:xfrm>
          <a:custGeom>
            <a:avLst/>
            <a:gdLst/>
            <a:ahLst/>
            <a:cxnLst/>
            <a:rect l="l" t="t" r="r" b="b"/>
            <a:pathLst>
              <a:path w="9144000" h="2571750">
                <a:moveTo>
                  <a:pt x="0" y="0"/>
                </a:moveTo>
                <a:lnTo>
                  <a:pt x="9143999" y="0"/>
                </a:lnTo>
                <a:lnTo>
                  <a:pt x="9143999" y="2571599"/>
                </a:lnTo>
                <a:lnTo>
                  <a:pt x="0" y="25715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7629" y="515291"/>
            <a:ext cx="7748740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685D46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3197" y="2843993"/>
            <a:ext cx="6717605" cy="133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85D4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DB6A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85D4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85D4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75" y="1702942"/>
            <a:ext cx="149288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685D4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9696" y="1477086"/>
            <a:ext cx="7664607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4DB6A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youtu.be/7ZVNLdFfvhg?t=1930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46450" y="312912"/>
            <a:ext cx="2051099" cy="205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9140" y="2343455"/>
            <a:ext cx="4465955" cy="2015489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0299"/>
              </a:lnSpc>
              <a:spcBef>
                <a:spcPts val="80"/>
              </a:spcBef>
            </a:pPr>
            <a:r>
              <a:rPr dirty="0" sz="4800" spc="325">
                <a:solidFill>
                  <a:srgbClr val="EE6C00"/>
                </a:solidFill>
              </a:rPr>
              <a:t>NPU </a:t>
            </a:r>
            <a:r>
              <a:rPr dirty="0" sz="4800" spc="-5">
                <a:solidFill>
                  <a:srgbClr val="EE6C00"/>
                </a:solidFill>
              </a:rPr>
              <a:t>Project  </a:t>
            </a:r>
            <a:r>
              <a:rPr dirty="0" sz="4800" spc="590">
                <a:solidFill>
                  <a:srgbClr val="EE6C00"/>
                </a:solidFill>
              </a:rPr>
              <a:t>CD/HS</a:t>
            </a:r>
            <a:r>
              <a:rPr dirty="0" sz="4800" spc="-360">
                <a:solidFill>
                  <a:srgbClr val="EE6C00"/>
                </a:solidFill>
              </a:rPr>
              <a:t> </a:t>
            </a:r>
            <a:r>
              <a:rPr dirty="0" sz="4800" spc="190">
                <a:solidFill>
                  <a:srgbClr val="EE6C00"/>
                </a:solidFill>
              </a:rPr>
              <a:t>Update</a:t>
            </a:r>
            <a:endParaRPr sz="4800"/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 sz="2800" spc="-290" b="0">
                <a:latin typeface="Arial Black"/>
                <a:cs typeface="Arial Black"/>
              </a:rPr>
              <a:t>December </a:t>
            </a:r>
            <a:r>
              <a:rPr dirty="0" sz="2800" spc="-625" b="0">
                <a:latin typeface="Arial Black"/>
                <a:cs typeface="Arial Black"/>
              </a:rPr>
              <a:t>11,</a:t>
            </a:r>
            <a:r>
              <a:rPr dirty="0" sz="2800" spc="-550" b="0">
                <a:latin typeface="Arial Black"/>
                <a:cs typeface="Arial Black"/>
              </a:rPr>
              <a:t> </a:t>
            </a:r>
            <a:r>
              <a:rPr dirty="0" sz="2800" spc="-430" b="0">
                <a:latin typeface="Arial Black"/>
                <a:cs typeface="Arial Black"/>
              </a:rPr>
              <a:t>2018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22840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30">
                <a:solidFill>
                  <a:srgbClr val="EE6C00"/>
                </a:solidFill>
              </a:rPr>
              <a:t>HouseATL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4725" y="1332238"/>
            <a:ext cx="5706110" cy="129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>
                <a:solidFill>
                  <a:srgbClr val="685D46"/>
                </a:solidFill>
                <a:latin typeface="Arial Black"/>
                <a:cs typeface="Arial Black"/>
              </a:rPr>
              <a:t>Community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Engagement</a:t>
            </a:r>
            <a:r>
              <a:rPr dirty="0" sz="1400" spc="-17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Recommendations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14599"/>
              </a:lnSpc>
            </a:pPr>
            <a:r>
              <a:rPr dirty="0" sz="1200" b="1">
                <a:solidFill>
                  <a:srgbClr val="685D46"/>
                </a:solidFill>
                <a:latin typeface="Arial"/>
                <a:cs typeface="Arial"/>
              </a:rPr>
              <a:t>Strengthen </a:t>
            </a:r>
            <a:r>
              <a:rPr dirty="0" sz="1200" spc="5" b="1">
                <a:solidFill>
                  <a:srgbClr val="685D46"/>
                </a:solidFill>
                <a:latin typeface="Arial"/>
                <a:cs typeface="Arial"/>
              </a:rPr>
              <a:t>civic </a:t>
            </a:r>
            <a:r>
              <a:rPr dirty="0" sz="1200" spc="10" b="1">
                <a:solidFill>
                  <a:srgbClr val="685D46"/>
                </a:solidFill>
                <a:latin typeface="Arial"/>
                <a:cs typeface="Arial"/>
              </a:rPr>
              <a:t>infrastructure </a:t>
            </a:r>
            <a:r>
              <a:rPr dirty="0" sz="1200" spc="-95">
                <a:solidFill>
                  <a:srgbClr val="685D46"/>
                </a:solidFill>
                <a:latin typeface="Arial Black"/>
                <a:cs typeface="Arial Black"/>
              </a:rPr>
              <a:t>by evaluating </a:t>
            </a:r>
            <a:r>
              <a:rPr dirty="0" sz="1200" spc="-105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200" spc="-95">
                <a:solidFill>
                  <a:srgbClr val="685D46"/>
                </a:solidFill>
                <a:latin typeface="Arial Black"/>
                <a:cs typeface="Arial Black"/>
              </a:rPr>
              <a:t>Neighborhood </a:t>
            </a:r>
            <a:r>
              <a:rPr dirty="0" sz="1200" spc="-75">
                <a:solidFill>
                  <a:srgbClr val="685D46"/>
                </a:solidFill>
                <a:latin typeface="Arial Black"/>
                <a:cs typeface="Arial Black"/>
              </a:rPr>
              <a:t>Planning </a:t>
            </a:r>
            <a:r>
              <a:rPr dirty="0" sz="1200" spc="-80">
                <a:solidFill>
                  <a:srgbClr val="685D46"/>
                </a:solidFill>
                <a:latin typeface="Arial Black"/>
                <a:cs typeface="Arial Black"/>
              </a:rPr>
              <a:t>Unit  </a:t>
            </a:r>
            <a:r>
              <a:rPr dirty="0" sz="1200" spc="-114">
                <a:solidFill>
                  <a:srgbClr val="685D46"/>
                </a:solidFill>
                <a:latin typeface="Arial Black"/>
                <a:cs typeface="Arial Black"/>
              </a:rPr>
              <a:t>(NPU) </a:t>
            </a:r>
            <a:r>
              <a:rPr dirty="0" sz="1200" spc="-110">
                <a:solidFill>
                  <a:srgbClr val="685D46"/>
                </a:solidFill>
                <a:latin typeface="Arial Black"/>
                <a:cs typeface="Arial Black"/>
              </a:rPr>
              <a:t>system </a:t>
            </a: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200" spc="-70">
                <a:solidFill>
                  <a:srgbClr val="685D46"/>
                </a:solidFill>
                <a:latin typeface="Arial Black"/>
                <a:cs typeface="Arial Black"/>
              </a:rPr>
              <a:t>identifying </a:t>
            </a:r>
            <a:r>
              <a:rPr dirty="0" sz="1200" spc="-95">
                <a:solidFill>
                  <a:srgbClr val="685D46"/>
                </a:solidFill>
                <a:latin typeface="Arial Black"/>
                <a:cs typeface="Arial Black"/>
              </a:rPr>
              <a:t>opportunities </a:t>
            </a:r>
            <a:r>
              <a:rPr dirty="0" sz="1200" spc="-75">
                <a:solidFill>
                  <a:srgbClr val="685D46"/>
                </a:solidFill>
                <a:latin typeface="Arial Black"/>
                <a:cs typeface="Arial Black"/>
              </a:rPr>
              <a:t>for </a:t>
            </a:r>
            <a:r>
              <a:rPr dirty="0" sz="1200" spc="-125">
                <a:solidFill>
                  <a:srgbClr val="685D46"/>
                </a:solidFill>
                <a:latin typeface="Arial Black"/>
                <a:cs typeface="Arial Black"/>
              </a:rPr>
              <a:t>deeper </a:t>
            </a:r>
            <a:r>
              <a:rPr dirty="0" sz="1200" spc="-114">
                <a:solidFill>
                  <a:srgbClr val="685D46"/>
                </a:solidFill>
                <a:latin typeface="Arial Black"/>
                <a:cs typeface="Arial Black"/>
              </a:rPr>
              <a:t>engagement </a:t>
            </a: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while  </a:t>
            </a:r>
            <a:r>
              <a:rPr dirty="0" sz="1200" spc="-95">
                <a:solidFill>
                  <a:srgbClr val="685D46"/>
                </a:solidFill>
                <a:latin typeface="Arial Black"/>
                <a:cs typeface="Arial Black"/>
              </a:rPr>
              <a:t>leveraging </a:t>
            </a:r>
            <a:r>
              <a:rPr dirty="0" sz="1200" spc="-110">
                <a:solidFill>
                  <a:srgbClr val="685D46"/>
                </a:solidFill>
                <a:latin typeface="Arial Black"/>
                <a:cs typeface="Arial Black"/>
              </a:rPr>
              <a:t>arts </a:t>
            </a:r>
            <a:r>
              <a:rPr dirty="0" sz="1200" spc="-325">
                <a:solidFill>
                  <a:srgbClr val="685D46"/>
                </a:solidFill>
                <a:latin typeface="Arial Black"/>
                <a:cs typeface="Arial Black"/>
              </a:rPr>
              <a:t>&amp; </a:t>
            </a:r>
            <a:r>
              <a:rPr dirty="0" sz="1200" spc="-110">
                <a:solidFill>
                  <a:srgbClr val="685D46"/>
                </a:solidFill>
                <a:latin typeface="Arial Black"/>
                <a:cs typeface="Arial Black"/>
              </a:rPr>
              <a:t>culture, parks </a:t>
            </a:r>
            <a:r>
              <a:rPr dirty="0" sz="1200" spc="-325">
                <a:solidFill>
                  <a:srgbClr val="685D46"/>
                </a:solidFill>
                <a:latin typeface="Arial Black"/>
                <a:cs typeface="Arial Black"/>
              </a:rPr>
              <a:t>&amp; </a:t>
            </a:r>
            <a:r>
              <a:rPr dirty="0" sz="1200" spc="-130">
                <a:solidFill>
                  <a:srgbClr val="685D46"/>
                </a:solidFill>
                <a:latin typeface="Arial Black"/>
                <a:cs typeface="Arial Black"/>
              </a:rPr>
              <a:t>greenspace, </a:t>
            </a: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200" spc="-100">
                <a:solidFill>
                  <a:srgbClr val="685D46"/>
                </a:solidFill>
                <a:latin typeface="Arial Black"/>
                <a:cs typeface="Arial Black"/>
              </a:rPr>
              <a:t>other </a:t>
            </a:r>
            <a:r>
              <a:rPr dirty="0" sz="1200" spc="-120">
                <a:solidFill>
                  <a:srgbClr val="685D46"/>
                </a:solidFill>
                <a:latin typeface="Arial Black"/>
                <a:cs typeface="Arial Black"/>
              </a:rPr>
              <a:t>ways to meet </a:t>
            </a:r>
            <a:r>
              <a:rPr dirty="0" sz="1200" spc="-95">
                <a:solidFill>
                  <a:srgbClr val="685D46"/>
                </a:solidFill>
                <a:latin typeface="Arial Black"/>
                <a:cs typeface="Arial Black"/>
              </a:rPr>
              <a:t>Atlantans  </a:t>
            </a:r>
            <a:r>
              <a:rPr dirty="0" sz="1200" spc="-30">
                <a:solidFill>
                  <a:srgbClr val="685D46"/>
                </a:solidFill>
                <a:latin typeface="Arial Black"/>
                <a:cs typeface="Arial Black"/>
              </a:rPr>
              <a:t>in </a:t>
            </a:r>
            <a:r>
              <a:rPr dirty="0" sz="1200" spc="-80">
                <a:solidFill>
                  <a:srgbClr val="685D46"/>
                </a:solidFill>
                <a:latin typeface="Arial Black"/>
                <a:cs typeface="Arial Black"/>
              </a:rPr>
              <a:t>their</a:t>
            </a:r>
            <a:r>
              <a:rPr dirty="0" sz="1200" spc="-20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100">
                <a:solidFill>
                  <a:srgbClr val="685D46"/>
                </a:solidFill>
                <a:latin typeface="Arial Black"/>
                <a:cs typeface="Arial Black"/>
              </a:rPr>
              <a:t>neighborhoods.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4868661"/>
            <a:ext cx="29946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released September </a:t>
            </a:r>
            <a:r>
              <a:rPr dirty="0" sz="800" spc="-140">
                <a:solidFill>
                  <a:srgbClr val="685D46"/>
                </a:solidFill>
                <a:latin typeface="Arial Black"/>
                <a:cs typeface="Arial Black"/>
              </a:rPr>
              <a:t>18, </a:t>
            </a:r>
            <a:r>
              <a:rPr dirty="0" sz="800" spc="-120">
                <a:solidFill>
                  <a:srgbClr val="685D46"/>
                </a:solidFill>
                <a:latin typeface="Arial Black"/>
                <a:cs typeface="Arial Black"/>
              </a:rPr>
              <a:t>2018 </a:t>
            </a:r>
            <a:r>
              <a:rPr dirty="0" sz="800" spc="145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800" spc="-16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65">
                <a:solidFill>
                  <a:srgbClr val="685D46"/>
                </a:solidFill>
                <a:latin typeface="Arial Black"/>
                <a:cs typeface="Arial Black"/>
              </a:rPr>
              <a:t>houseatl.org/recommendations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43757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65">
                <a:solidFill>
                  <a:srgbClr val="EE6C00"/>
                </a:solidFill>
              </a:rPr>
              <a:t>Atlanta </a:t>
            </a:r>
            <a:r>
              <a:rPr dirty="0" sz="3600" spc="30">
                <a:solidFill>
                  <a:srgbClr val="EE6C00"/>
                </a:solidFill>
              </a:rPr>
              <a:t>City</a:t>
            </a:r>
            <a:r>
              <a:rPr dirty="0" sz="3600" spc="-585">
                <a:solidFill>
                  <a:srgbClr val="EE6C00"/>
                </a:solidFill>
              </a:rPr>
              <a:t> </a:t>
            </a:r>
            <a:r>
              <a:rPr dirty="0" sz="3600" spc="95">
                <a:solidFill>
                  <a:srgbClr val="EE6C00"/>
                </a:solidFill>
              </a:rPr>
              <a:t>Council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4725" y="1297948"/>
            <a:ext cx="5845810" cy="122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55395">
              <a:lnSpc>
                <a:spcPct val="116100"/>
              </a:lnSpc>
              <a:spcBef>
                <a:spcPts val="100"/>
              </a:spcBef>
            </a:pPr>
            <a:r>
              <a:rPr dirty="0" sz="1400" spc="-90">
                <a:solidFill>
                  <a:srgbClr val="685D46"/>
                </a:solidFill>
                <a:latin typeface="Arial Black"/>
                <a:cs typeface="Arial Black"/>
              </a:rPr>
              <a:t>Community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Development/Human </a:t>
            </a: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Services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Committee  </a:t>
            </a:r>
            <a:r>
              <a:rPr dirty="0" sz="1400" spc="-215">
                <a:solidFill>
                  <a:srgbClr val="685D46"/>
                </a:solidFill>
                <a:latin typeface="Arial Black"/>
                <a:cs typeface="Arial Black"/>
              </a:rPr>
              <a:t>2018 </a:t>
            </a:r>
            <a:r>
              <a:rPr dirty="0" sz="1400" spc="-150">
                <a:solidFill>
                  <a:srgbClr val="685D46"/>
                </a:solidFill>
                <a:latin typeface="Arial Black"/>
                <a:cs typeface="Arial Black"/>
              </a:rPr>
              <a:t>Goals </a:t>
            </a:r>
            <a:r>
              <a:rPr dirty="0" sz="1400" spc="-380">
                <a:solidFill>
                  <a:srgbClr val="685D46"/>
                </a:solidFill>
                <a:latin typeface="Arial Black"/>
                <a:cs typeface="Arial Black"/>
              </a:rPr>
              <a:t>&amp;</a:t>
            </a:r>
            <a:r>
              <a:rPr dirty="0" sz="1400" spc="-37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40">
                <a:solidFill>
                  <a:srgbClr val="685D46"/>
                </a:solidFill>
                <a:latin typeface="Arial Black"/>
                <a:cs typeface="Arial Black"/>
              </a:rPr>
              <a:t>Objectives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51000"/>
              </a:lnSpc>
              <a:spcBef>
                <a:spcPts val="1190"/>
              </a:spcBef>
            </a:pPr>
            <a:r>
              <a:rPr dirty="0" sz="1200" spc="-85" b="1">
                <a:solidFill>
                  <a:srgbClr val="685D46"/>
                </a:solidFill>
                <a:latin typeface="Arial"/>
                <a:cs typeface="Arial"/>
              </a:rPr>
              <a:t>1.</a:t>
            </a:r>
            <a:r>
              <a:rPr dirty="0" sz="1200" spc="-4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685D46"/>
                </a:solidFill>
                <a:latin typeface="Arial"/>
                <a:cs typeface="Arial"/>
              </a:rPr>
              <a:t>Review</a:t>
            </a:r>
            <a:r>
              <a:rPr dirty="0" sz="1200" spc="-4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685D46"/>
                </a:solidFill>
                <a:latin typeface="Arial"/>
                <a:cs typeface="Arial"/>
              </a:rPr>
              <a:t>NPU</a:t>
            </a:r>
            <a:r>
              <a:rPr dirty="0" sz="1200" spc="-4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685D46"/>
                </a:solidFill>
                <a:latin typeface="Arial"/>
                <a:cs typeface="Arial"/>
              </a:rPr>
              <a:t>system</a:t>
            </a:r>
            <a:r>
              <a:rPr dirty="0" sz="1200" spc="-4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85D46"/>
                </a:solidFill>
                <a:latin typeface="Arial"/>
                <a:cs typeface="Arial"/>
              </a:rPr>
              <a:t>to</a:t>
            </a:r>
            <a:r>
              <a:rPr dirty="0" sz="1200" spc="-3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85D46"/>
                </a:solidFill>
                <a:latin typeface="Arial"/>
                <a:cs typeface="Arial"/>
              </a:rPr>
              <a:t>evaluate</a:t>
            </a:r>
            <a:r>
              <a:rPr dirty="0" sz="1200" spc="-4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685D46"/>
                </a:solidFill>
                <a:latin typeface="Arial"/>
                <a:cs typeface="Arial"/>
              </a:rPr>
              <a:t>the</a:t>
            </a:r>
            <a:r>
              <a:rPr dirty="0" sz="1200" spc="-3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685D46"/>
                </a:solidFill>
                <a:latin typeface="Arial"/>
                <a:cs typeface="Arial"/>
              </a:rPr>
              <a:t>level</a:t>
            </a:r>
            <a:r>
              <a:rPr dirty="0" sz="1200" spc="-4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85D46"/>
                </a:solidFill>
                <a:latin typeface="Arial"/>
                <a:cs typeface="Arial"/>
              </a:rPr>
              <a:t>of</a:t>
            </a:r>
            <a:r>
              <a:rPr dirty="0" sz="1200" spc="-4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685D46"/>
                </a:solidFill>
                <a:latin typeface="Arial"/>
                <a:cs typeface="Arial"/>
              </a:rPr>
              <a:t>citizen</a:t>
            </a:r>
            <a:r>
              <a:rPr dirty="0" sz="1200" spc="-4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685D46"/>
                </a:solidFill>
                <a:latin typeface="Arial"/>
                <a:cs typeface="Arial"/>
              </a:rPr>
              <a:t>participation</a:t>
            </a:r>
            <a:r>
              <a:rPr dirty="0" sz="1200" spc="-4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35" b="1">
                <a:solidFill>
                  <a:srgbClr val="685D46"/>
                </a:solidFill>
                <a:latin typeface="Arial"/>
                <a:cs typeface="Arial"/>
              </a:rPr>
              <a:t>in</a:t>
            </a:r>
            <a:r>
              <a:rPr dirty="0" sz="1200" spc="-4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685D46"/>
                </a:solidFill>
                <a:latin typeface="Arial"/>
                <a:cs typeface="Arial"/>
              </a:rPr>
              <a:t>the</a:t>
            </a:r>
            <a:r>
              <a:rPr dirty="0" sz="1200" spc="-35" b="1">
                <a:solidFill>
                  <a:srgbClr val="685D46"/>
                </a:solidFill>
                <a:latin typeface="Arial"/>
                <a:cs typeface="Arial"/>
              </a:rPr>
              <a:t> process  </a:t>
            </a:r>
            <a:r>
              <a:rPr dirty="0" sz="1200" spc="-5" b="1">
                <a:solidFill>
                  <a:srgbClr val="685D46"/>
                </a:solidFill>
                <a:latin typeface="Arial"/>
                <a:cs typeface="Arial"/>
              </a:rPr>
              <a:t>and </a:t>
            </a:r>
            <a:r>
              <a:rPr dirty="0" sz="1200" spc="10" b="1">
                <a:solidFill>
                  <a:srgbClr val="685D46"/>
                </a:solidFill>
                <a:latin typeface="Arial"/>
                <a:cs typeface="Arial"/>
              </a:rPr>
              <a:t>the</a:t>
            </a:r>
            <a:r>
              <a:rPr dirty="0" sz="1200" spc="-8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685D46"/>
                </a:solidFill>
                <a:latin typeface="Arial"/>
                <a:cs typeface="Arial"/>
              </a:rPr>
              <a:t>benefits.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4868661"/>
            <a:ext cx="57099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citycouncil.atlantaga.gov/standing-committees/community-development-human-services/2017-goals-and-objectives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98" y="163464"/>
            <a:ext cx="8839203" cy="4816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7425" y="4809225"/>
            <a:ext cx="2924175" cy="12192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0"/>
              </a:lnSpc>
            </a:pP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follow </a:t>
            </a:r>
            <a:r>
              <a:rPr dirty="0" sz="800" spc="-85">
                <a:solidFill>
                  <a:srgbClr val="FFFFFF"/>
                </a:solidFill>
                <a:latin typeface="Arial Black"/>
                <a:cs typeface="Arial Black"/>
              </a:rPr>
              <a:t>us: </a:t>
            </a:r>
            <a:r>
              <a:rPr dirty="0" sz="800" spc="-50">
                <a:solidFill>
                  <a:srgbClr val="FFFFFF"/>
                </a:solidFill>
                <a:latin typeface="Arial Black"/>
                <a:cs typeface="Arial Black"/>
              </a:rPr>
              <a:t>@civicatlanta </a:t>
            </a:r>
            <a:r>
              <a:rPr dirty="0" sz="800" spc="-55">
                <a:solidFill>
                  <a:srgbClr val="FFFFFF"/>
                </a:solidFill>
                <a:latin typeface="Arial Black"/>
                <a:cs typeface="Arial Black"/>
              </a:rPr>
              <a:t>on </a:t>
            </a:r>
            <a:r>
              <a:rPr dirty="0" sz="800" spc="-90">
                <a:solidFill>
                  <a:srgbClr val="FFFFFF"/>
                </a:solidFill>
                <a:latin typeface="Arial Black"/>
                <a:cs typeface="Arial Black"/>
              </a:rPr>
              <a:t>Facebook, </a:t>
            </a:r>
            <a:r>
              <a:rPr dirty="0" sz="800" spc="-75">
                <a:solidFill>
                  <a:srgbClr val="FFFFFF"/>
                </a:solidFill>
                <a:latin typeface="Arial Black"/>
                <a:cs typeface="Arial Black"/>
              </a:rPr>
              <a:t>Instagram,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800" spc="-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" spc="-70">
                <a:solidFill>
                  <a:srgbClr val="FFFFFF"/>
                </a:solidFill>
                <a:latin typeface="Arial Black"/>
                <a:cs typeface="Arial Black"/>
              </a:rPr>
              <a:t>Twitter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8556" y="4278524"/>
            <a:ext cx="6047105" cy="45720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-15" b="1">
                <a:solidFill>
                  <a:srgbClr val="CE93D8"/>
                </a:solidFill>
                <a:latin typeface="Arial"/>
                <a:cs typeface="Arial"/>
              </a:rPr>
              <a:t>We </a:t>
            </a:r>
            <a:r>
              <a:rPr dirty="0" sz="3000" spc="-30" b="1">
                <a:solidFill>
                  <a:srgbClr val="CE93D8"/>
                </a:solidFill>
                <a:latin typeface="Arial"/>
                <a:cs typeface="Arial"/>
              </a:rPr>
              <a:t>asked </a:t>
            </a:r>
            <a:r>
              <a:rPr dirty="0" sz="3000" spc="-20" b="1">
                <a:solidFill>
                  <a:srgbClr val="CE93D8"/>
                </a:solidFill>
                <a:latin typeface="Arial"/>
                <a:cs typeface="Arial"/>
              </a:rPr>
              <a:t>everybody </a:t>
            </a:r>
            <a:r>
              <a:rPr dirty="0" sz="3000" spc="-30" b="1">
                <a:solidFill>
                  <a:srgbClr val="CE93D8"/>
                </a:solidFill>
                <a:latin typeface="Arial"/>
                <a:cs typeface="Arial"/>
              </a:rPr>
              <a:t>about</a:t>
            </a:r>
            <a:r>
              <a:rPr dirty="0" sz="3000" spc="-355" b="1">
                <a:solidFill>
                  <a:srgbClr val="CE93D8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CE93D8"/>
                </a:solidFill>
                <a:latin typeface="Arial"/>
                <a:cs typeface="Arial"/>
              </a:rPr>
              <a:t>NPUs.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148" y="882003"/>
            <a:ext cx="69227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50">
                <a:solidFill>
                  <a:srgbClr val="685D46"/>
                </a:solidFill>
                <a:latin typeface="Cambria"/>
                <a:cs typeface="Cambria"/>
              </a:rPr>
              <a:t>What </a:t>
            </a:r>
            <a:r>
              <a:rPr dirty="0" sz="4800" spc="145">
                <a:solidFill>
                  <a:srgbClr val="685D46"/>
                </a:solidFill>
                <a:latin typeface="Cambria"/>
                <a:cs typeface="Cambria"/>
              </a:rPr>
              <a:t>are </a:t>
            </a:r>
            <a:r>
              <a:rPr dirty="0" sz="4800" spc="330">
                <a:solidFill>
                  <a:srgbClr val="685D46"/>
                </a:solidFill>
                <a:latin typeface="Cambria"/>
                <a:cs typeface="Cambria"/>
              </a:rPr>
              <a:t>we</a:t>
            </a:r>
            <a:r>
              <a:rPr dirty="0" sz="4800" spc="30">
                <a:solidFill>
                  <a:srgbClr val="685D46"/>
                </a:solidFill>
                <a:latin typeface="Cambria"/>
                <a:cs typeface="Cambria"/>
              </a:rPr>
              <a:t> </a:t>
            </a:r>
            <a:r>
              <a:rPr dirty="0" sz="4800" spc="185">
                <a:solidFill>
                  <a:srgbClr val="685D46"/>
                </a:solidFill>
                <a:latin typeface="Cambria"/>
                <a:cs typeface="Cambria"/>
              </a:rPr>
              <a:t>proposing?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46760" marR="5080" indent="-697865">
              <a:lnSpc>
                <a:spcPct val="119800"/>
              </a:lnSpc>
              <a:spcBef>
                <a:spcPts val="100"/>
              </a:spcBef>
            </a:pPr>
            <a:r>
              <a:rPr dirty="0" spc="-280"/>
              <a:t>a </a:t>
            </a:r>
            <a:r>
              <a:rPr dirty="0" spc="-195"/>
              <a:t>comprehensive </a:t>
            </a:r>
            <a:r>
              <a:rPr dirty="0" spc="-200"/>
              <a:t>review </a:t>
            </a:r>
            <a:r>
              <a:rPr dirty="0" spc="-175"/>
              <a:t>and </a:t>
            </a:r>
            <a:r>
              <a:rPr dirty="0" spc="-185"/>
              <a:t>evaluation </a:t>
            </a:r>
            <a:r>
              <a:rPr dirty="0" spc="-175"/>
              <a:t>of</a:t>
            </a:r>
            <a:r>
              <a:rPr dirty="0" spc="-335"/>
              <a:t> </a:t>
            </a:r>
            <a:r>
              <a:rPr dirty="0" spc="-204"/>
              <a:t>the  </a:t>
            </a:r>
            <a:r>
              <a:rPr dirty="0" spc="-190"/>
              <a:t>Neighborhood </a:t>
            </a:r>
            <a:r>
              <a:rPr dirty="0" spc="-140"/>
              <a:t>Planning </a:t>
            </a:r>
            <a:r>
              <a:rPr dirty="0" spc="-150"/>
              <a:t>Unit</a:t>
            </a:r>
            <a:r>
              <a:rPr dirty="0" spc="-345"/>
              <a:t> </a:t>
            </a:r>
            <a:r>
              <a:rPr dirty="0" spc="-215"/>
              <a:t>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29675" y="44955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 h="0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7121" y="1442560"/>
            <a:ext cx="1042035" cy="226060"/>
          </a:xfrm>
          <a:custGeom>
            <a:avLst/>
            <a:gdLst/>
            <a:ahLst/>
            <a:cxnLst/>
            <a:rect l="l" t="t" r="r" b="b"/>
            <a:pathLst>
              <a:path w="1042035" h="226060">
                <a:moveTo>
                  <a:pt x="27384" y="222498"/>
                </a:moveTo>
                <a:lnTo>
                  <a:pt x="0" y="222498"/>
                </a:lnTo>
                <a:lnTo>
                  <a:pt x="0" y="6101"/>
                </a:lnTo>
                <a:lnTo>
                  <a:pt x="90189" y="6101"/>
                </a:lnTo>
                <a:lnTo>
                  <a:pt x="97249" y="6474"/>
                </a:lnTo>
                <a:lnTo>
                  <a:pt x="132689" y="23245"/>
                </a:lnTo>
                <a:lnTo>
                  <a:pt x="139290" y="30509"/>
                </a:lnTo>
                <a:lnTo>
                  <a:pt x="27384" y="30509"/>
                </a:lnTo>
                <a:lnTo>
                  <a:pt x="27384" y="120401"/>
                </a:lnTo>
                <a:lnTo>
                  <a:pt x="140682" y="120401"/>
                </a:lnTo>
                <a:lnTo>
                  <a:pt x="138261" y="123527"/>
                </a:lnTo>
                <a:lnTo>
                  <a:pt x="99110" y="144447"/>
                </a:lnTo>
                <a:lnTo>
                  <a:pt x="92124" y="144809"/>
                </a:lnTo>
                <a:lnTo>
                  <a:pt x="27384" y="144809"/>
                </a:lnTo>
                <a:lnTo>
                  <a:pt x="27384" y="222498"/>
                </a:lnTo>
                <a:close/>
              </a:path>
              <a:path w="1042035" h="226060">
                <a:moveTo>
                  <a:pt x="140682" y="120401"/>
                </a:moveTo>
                <a:lnTo>
                  <a:pt x="96242" y="120401"/>
                </a:lnTo>
                <a:lnTo>
                  <a:pt x="101401" y="119260"/>
                </a:lnTo>
                <a:lnTo>
                  <a:pt x="105965" y="116978"/>
                </a:lnTo>
                <a:lnTo>
                  <a:pt x="110529" y="114597"/>
                </a:lnTo>
                <a:lnTo>
                  <a:pt x="114399" y="111323"/>
                </a:lnTo>
                <a:lnTo>
                  <a:pt x="117574" y="107156"/>
                </a:lnTo>
                <a:lnTo>
                  <a:pt x="120848" y="102989"/>
                </a:lnTo>
                <a:lnTo>
                  <a:pt x="123378" y="98176"/>
                </a:lnTo>
                <a:lnTo>
                  <a:pt x="125164" y="92719"/>
                </a:lnTo>
                <a:lnTo>
                  <a:pt x="127049" y="87163"/>
                </a:lnTo>
                <a:lnTo>
                  <a:pt x="127896" y="81948"/>
                </a:lnTo>
                <a:lnTo>
                  <a:pt x="127988" y="68935"/>
                </a:lnTo>
                <a:lnTo>
                  <a:pt x="126900" y="63053"/>
                </a:lnTo>
                <a:lnTo>
                  <a:pt x="124717" y="57596"/>
                </a:lnTo>
                <a:lnTo>
                  <a:pt x="122634" y="52139"/>
                </a:lnTo>
                <a:lnTo>
                  <a:pt x="119806" y="47376"/>
                </a:lnTo>
                <a:lnTo>
                  <a:pt x="116234" y="43308"/>
                </a:lnTo>
                <a:lnTo>
                  <a:pt x="112762" y="39241"/>
                </a:lnTo>
                <a:lnTo>
                  <a:pt x="108594" y="36115"/>
                </a:lnTo>
                <a:lnTo>
                  <a:pt x="103733" y="33932"/>
                </a:lnTo>
                <a:lnTo>
                  <a:pt x="98970" y="31650"/>
                </a:lnTo>
                <a:lnTo>
                  <a:pt x="93960" y="30509"/>
                </a:lnTo>
                <a:lnTo>
                  <a:pt x="139290" y="30509"/>
                </a:lnTo>
                <a:lnTo>
                  <a:pt x="155517" y="68957"/>
                </a:lnTo>
                <a:lnTo>
                  <a:pt x="155823" y="75307"/>
                </a:lnTo>
                <a:lnTo>
                  <a:pt x="155534" y="81948"/>
                </a:lnTo>
                <a:lnTo>
                  <a:pt x="142195" y="118448"/>
                </a:lnTo>
                <a:lnTo>
                  <a:pt x="140682" y="120401"/>
                </a:lnTo>
                <a:close/>
              </a:path>
              <a:path w="1042035" h="226060">
                <a:moveTo>
                  <a:pt x="212512" y="222498"/>
                </a:moveTo>
                <a:lnTo>
                  <a:pt x="185574" y="222498"/>
                </a:lnTo>
                <a:lnTo>
                  <a:pt x="185574" y="0"/>
                </a:lnTo>
                <a:lnTo>
                  <a:pt x="212512" y="0"/>
                </a:lnTo>
                <a:lnTo>
                  <a:pt x="212512" y="97482"/>
                </a:lnTo>
                <a:lnTo>
                  <a:pt x="231643" y="97482"/>
                </a:lnTo>
                <a:lnTo>
                  <a:pt x="212512" y="126503"/>
                </a:lnTo>
                <a:lnTo>
                  <a:pt x="212512" y="222498"/>
                </a:lnTo>
                <a:close/>
              </a:path>
              <a:path w="1042035" h="226060">
                <a:moveTo>
                  <a:pt x="231643" y="97482"/>
                </a:moveTo>
                <a:lnTo>
                  <a:pt x="212512" y="97482"/>
                </a:lnTo>
                <a:lnTo>
                  <a:pt x="217619" y="89324"/>
                </a:lnTo>
                <a:lnTo>
                  <a:pt x="254928" y="63177"/>
                </a:lnTo>
                <a:lnTo>
                  <a:pt x="273383" y="60721"/>
                </a:lnTo>
                <a:lnTo>
                  <a:pt x="282709" y="60721"/>
                </a:lnTo>
                <a:lnTo>
                  <a:pt x="290647" y="62458"/>
                </a:lnTo>
                <a:lnTo>
                  <a:pt x="297195" y="65930"/>
                </a:lnTo>
                <a:lnTo>
                  <a:pt x="303744" y="69304"/>
                </a:lnTo>
                <a:lnTo>
                  <a:pt x="308903" y="73967"/>
                </a:lnTo>
                <a:lnTo>
                  <a:pt x="312673" y="79920"/>
                </a:lnTo>
                <a:lnTo>
                  <a:pt x="315822" y="84683"/>
                </a:lnTo>
                <a:lnTo>
                  <a:pt x="258054" y="84683"/>
                </a:lnTo>
                <a:lnTo>
                  <a:pt x="252745" y="85774"/>
                </a:lnTo>
                <a:lnTo>
                  <a:pt x="247487" y="87957"/>
                </a:lnTo>
                <a:lnTo>
                  <a:pt x="242228" y="90041"/>
                </a:lnTo>
                <a:lnTo>
                  <a:pt x="237317" y="92918"/>
                </a:lnTo>
                <a:lnTo>
                  <a:pt x="231643" y="97482"/>
                </a:lnTo>
                <a:close/>
              </a:path>
              <a:path w="1042035" h="226060">
                <a:moveTo>
                  <a:pt x="323687" y="222498"/>
                </a:moveTo>
                <a:lnTo>
                  <a:pt x="296898" y="222498"/>
                </a:lnTo>
                <a:lnTo>
                  <a:pt x="296898" y="133498"/>
                </a:lnTo>
                <a:lnTo>
                  <a:pt x="296358" y="121936"/>
                </a:lnTo>
                <a:lnTo>
                  <a:pt x="277810" y="87696"/>
                </a:lnTo>
                <a:lnTo>
                  <a:pt x="263411" y="84683"/>
                </a:lnTo>
                <a:lnTo>
                  <a:pt x="315822" y="84683"/>
                </a:lnTo>
                <a:lnTo>
                  <a:pt x="323665" y="126503"/>
                </a:lnTo>
                <a:lnTo>
                  <a:pt x="323687" y="222498"/>
                </a:lnTo>
                <a:close/>
              </a:path>
              <a:path w="1042035" h="226060">
                <a:moveTo>
                  <a:pt x="371806" y="98821"/>
                </a:moveTo>
                <a:lnTo>
                  <a:pt x="393907" y="65893"/>
                </a:lnTo>
                <a:lnTo>
                  <a:pt x="424938" y="60721"/>
                </a:lnTo>
                <a:lnTo>
                  <a:pt x="439765" y="61772"/>
                </a:lnTo>
                <a:lnTo>
                  <a:pt x="452843" y="64926"/>
                </a:lnTo>
                <a:lnTo>
                  <a:pt x="464173" y="70181"/>
                </a:lnTo>
                <a:lnTo>
                  <a:pt x="473753" y="77539"/>
                </a:lnTo>
                <a:lnTo>
                  <a:pt x="475991" y="80218"/>
                </a:lnTo>
                <a:lnTo>
                  <a:pt x="422408" y="80218"/>
                </a:lnTo>
                <a:lnTo>
                  <a:pt x="410260" y="81381"/>
                </a:lnTo>
                <a:lnTo>
                  <a:pt x="397777" y="84869"/>
                </a:lnTo>
                <a:lnTo>
                  <a:pt x="384959" y="90682"/>
                </a:lnTo>
                <a:lnTo>
                  <a:pt x="371806" y="98821"/>
                </a:lnTo>
                <a:close/>
              </a:path>
              <a:path w="1042035" h="226060">
                <a:moveTo>
                  <a:pt x="491315" y="134689"/>
                </a:moveTo>
                <a:lnTo>
                  <a:pt x="464526" y="134689"/>
                </a:lnTo>
                <a:lnTo>
                  <a:pt x="464526" y="121890"/>
                </a:lnTo>
                <a:lnTo>
                  <a:pt x="463838" y="112672"/>
                </a:lnTo>
                <a:lnTo>
                  <a:pt x="431942" y="80915"/>
                </a:lnTo>
                <a:lnTo>
                  <a:pt x="422408" y="80218"/>
                </a:lnTo>
                <a:lnTo>
                  <a:pt x="475991" y="80218"/>
                </a:lnTo>
                <a:lnTo>
                  <a:pt x="481437" y="86738"/>
                </a:lnTo>
                <a:lnTo>
                  <a:pt x="486925" y="97668"/>
                </a:lnTo>
                <a:lnTo>
                  <a:pt x="490218" y="110328"/>
                </a:lnTo>
                <a:lnTo>
                  <a:pt x="491315" y="124717"/>
                </a:lnTo>
                <a:lnTo>
                  <a:pt x="491315" y="134689"/>
                </a:lnTo>
                <a:close/>
              </a:path>
              <a:path w="1042035" h="226060">
                <a:moveTo>
                  <a:pt x="406334" y="225474"/>
                </a:moveTo>
                <a:lnTo>
                  <a:pt x="398794" y="225474"/>
                </a:lnTo>
                <a:lnTo>
                  <a:pt x="391749" y="224234"/>
                </a:lnTo>
                <a:lnTo>
                  <a:pt x="359850" y="201513"/>
                </a:lnTo>
                <a:lnTo>
                  <a:pt x="352905" y="182959"/>
                </a:lnTo>
                <a:lnTo>
                  <a:pt x="352905" y="168572"/>
                </a:lnTo>
                <a:lnTo>
                  <a:pt x="354542" y="161925"/>
                </a:lnTo>
                <a:lnTo>
                  <a:pt x="357816" y="155971"/>
                </a:lnTo>
                <a:lnTo>
                  <a:pt x="361091" y="149919"/>
                </a:lnTo>
                <a:lnTo>
                  <a:pt x="399404" y="128894"/>
                </a:lnTo>
                <a:lnTo>
                  <a:pt x="420026" y="126801"/>
                </a:lnTo>
                <a:lnTo>
                  <a:pt x="427766" y="126801"/>
                </a:lnTo>
                <a:lnTo>
                  <a:pt x="435604" y="127545"/>
                </a:lnTo>
                <a:lnTo>
                  <a:pt x="443541" y="129033"/>
                </a:lnTo>
                <a:lnTo>
                  <a:pt x="451479" y="130423"/>
                </a:lnTo>
                <a:lnTo>
                  <a:pt x="458474" y="132308"/>
                </a:lnTo>
                <a:lnTo>
                  <a:pt x="464526" y="134689"/>
                </a:lnTo>
                <a:lnTo>
                  <a:pt x="491315" y="134689"/>
                </a:lnTo>
                <a:lnTo>
                  <a:pt x="491315" y="142875"/>
                </a:lnTo>
                <a:lnTo>
                  <a:pt x="424045" y="142875"/>
                </a:lnTo>
                <a:lnTo>
                  <a:pt x="414399" y="143414"/>
                </a:lnTo>
                <a:lnTo>
                  <a:pt x="379294" y="167161"/>
                </a:lnTo>
                <a:lnTo>
                  <a:pt x="378503" y="173682"/>
                </a:lnTo>
                <a:lnTo>
                  <a:pt x="378503" y="178147"/>
                </a:lnTo>
                <a:lnTo>
                  <a:pt x="408468" y="205382"/>
                </a:lnTo>
                <a:lnTo>
                  <a:pt x="459948" y="205382"/>
                </a:lnTo>
                <a:lnTo>
                  <a:pt x="456117" y="208880"/>
                </a:lnTo>
                <a:lnTo>
                  <a:pt x="415487" y="225009"/>
                </a:lnTo>
                <a:lnTo>
                  <a:pt x="406334" y="225474"/>
                </a:lnTo>
                <a:close/>
              </a:path>
              <a:path w="1042035" h="226060">
                <a:moveTo>
                  <a:pt x="459948" y="205382"/>
                </a:moveTo>
                <a:lnTo>
                  <a:pt x="413329" y="205382"/>
                </a:lnTo>
                <a:lnTo>
                  <a:pt x="420352" y="205057"/>
                </a:lnTo>
                <a:lnTo>
                  <a:pt x="427133" y="204080"/>
                </a:lnTo>
                <a:lnTo>
                  <a:pt x="458722" y="185886"/>
                </a:lnTo>
                <a:lnTo>
                  <a:pt x="462591" y="182016"/>
                </a:lnTo>
                <a:lnTo>
                  <a:pt x="464478" y="178147"/>
                </a:lnTo>
                <a:lnTo>
                  <a:pt x="464526" y="150614"/>
                </a:lnTo>
                <a:lnTo>
                  <a:pt x="454685" y="147228"/>
                </a:lnTo>
                <a:lnTo>
                  <a:pt x="444658" y="144809"/>
                </a:lnTo>
                <a:lnTo>
                  <a:pt x="434444" y="143358"/>
                </a:lnTo>
                <a:lnTo>
                  <a:pt x="424045" y="142875"/>
                </a:lnTo>
                <a:lnTo>
                  <a:pt x="491315" y="142875"/>
                </a:lnTo>
                <a:lnTo>
                  <a:pt x="491315" y="195857"/>
                </a:lnTo>
                <a:lnTo>
                  <a:pt x="491714" y="196304"/>
                </a:lnTo>
                <a:lnTo>
                  <a:pt x="468247" y="196304"/>
                </a:lnTo>
                <a:lnTo>
                  <a:pt x="462536" y="203020"/>
                </a:lnTo>
                <a:lnTo>
                  <a:pt x="459948" y="205382"/>
                </a:lnTo>
                <a:close/>
              </a:path>
              <a:path w="1042035" h="226060">
                <a:moveTo>
                  <a:pt x="489132" y="223688"/>
                </a:moveTo>
                <a:lnTo>
                  <a:pt x="481790" y="223688"/>
                </a:lnTo>
                <a:lnTo>
                  <a:pt x="477524" y="222150"/>
                </a:lnTo>
                <a:lnTo>
                  <a:pt x="468247" y="196304"/>
                </a:lnTo>
                <a:lnTo>
                  <a:pt x="491714" y="196304"/>
                </a:lnTo>
                <a:lnTo>
                  <a:pt x="494193" y="199082"/>
                </a:lnTo>
                <a:lnTo>
                  <a:pt x="499947" y="199280"/>
                </a:lnTo>
                <a:lnTo>
                  <a:pt x="499947" y="222498"/>
                </a:lnTo>
                <a:lnTo>
                  <a:pt x="497070" y="222894"/>
                </a:lnTo>
                <a:lnTo>
                  <a:pt x="494689" y="223192"/>
                </a:lnTo>
                <a:lnTo>
                  <a:pt x="491018" y="223589"/>
                </a:lnTo>
                <a:lnTo>
                  <a:pt x="489132" y="223688"/>
                </a:lnTo>
                <a:close/>
              </a:path>
              <a:path w="1042035" h="226060">
                <a:moveTo>
                  <a:pt x="643112" y="205680"/>
                </a:moveTo>
                <a:lnTo>
                  <a:pt x="589481" y="205680"/>
                </a:lnTo>
                <a:lnTo>
                  <a:pt x="597732" y="205252"/>
                </a:lnTo>
                <a:lnTo>
                  <a:pt x="605071" y="203968"/>
                </a:lnTo>
                <a:lnTo>
                  <a:pt x="611499" y="201829"/>
                </a:lnTo>
                <a:lnTo>
                  <a:pt x="617015" y="198834"/>
                </a:lnTo>
                <a:lnTo>
                  <a:pt x="623861" y="194270"/>
                </a:lnTo>
                <a:lnTo>
                  <a:pt x="627284" y="187821"/>
                </a:lnTo>
                <a:lnTo>
                  <a:pt x="627284" y="175617"/>
                </a:lnTo>
                <a:lnTo>
                  <a:pt x="626341" y="172342"/>
                </a:lnTo>
                <a:lnTo>
                  <a:pt x="624456" y="169664"/>
                </a:lnTo>
                <a:lnTo>
                  <a:pt x="622670" y="166885"/>
                </a:lnTo>
                <a:lnTo>
                  <a:pt x="619942" y="164504"/>
                </a:lnTo>
                <a:lnTo>
                  <a:pt x="616270" y="162520"/>
                </a:lnTo>
                <a:lnTo>
                  <a:pt x="612599" y="160436"/>
                </a:lnTo>
                <a:lnTo>
                  <a:pt x="607936" y="158601"/>
                </a:lnTo>
                <a:lnTo>
                  <a:pt x="602281" y="157013"/>
                </a:lnTo>
                <a:lnTo>
                  <a:pt x="596625" y="155326"/>
                </a:lnTo>
                <a:lnTo>
                  <a:pt x="590027" y="153590"/>
                </a:lnTo>
                <a:lnTo>
                  <a:pt x="582487" y="151804"/>
                </a:lnTo>
                <a:lnTo>
                  <a:pt x="575585" y="149972"/>
                </a:lnTo>
                <a:lnTo>
                  <a:pt x="536201" y="133846"/>
                </a:lnTo>
                <a:lnTo>
                  <a:pt x="527867" y="116333"/>
                </a:lnTo>
                <a:lnTo>
                  <a:pt x="527867" y="102046"/>
                </a:lnTo>
                <a:lnTo>
                  <a:pt x="529454" y="95001"/>
                </a:lnTo>
                <a:lnTo>
                  <a:pt x="532629" y="88850"/>
                </a:lnTo>
                <a:lnTo>
                  <a:pt x="535804" y="82599"/>
                </a:lnTo>
                <a:lnTo>
                  <a:pt x="540120" y="77440"/>
                </a:lnTo>
                <a:lnTo>
                  <a:pt x="545577" y="73372"/>
                </a:lnTo>
                <a:lnTo>
                  <a:pt x="551034" y="69205"/>
                </a:lnTo>
                <a:lnTo>
                  <a:pt x="557483" y="66079"/>
                </a:lnTo>
                <a:lnTo>
                  <a:pt x="564957" y="63986"/>
                </a:lnTo>
                <a:lnTo>
                  <a:pt x="572366" y="61813"/>
                </a:lnTo>
                <a:lnTo>
                  <a:pt x="580353" y="60721"/>
                </a:lnTo>
                <a:lnTo>
                  <a:pt x="588886" y="60721"/>
                </a:lnTo>
                <a:lnTo>
                  <a:pt x="629870" y="69595"/>
                </a:lnTo>
                <a:lnTo>
                  <a:pt x="646723" y="80218"/>
                </a:lnTo>
                <a:lnTo>
                  <a:pt x="588291" y="80218"/>
                </a:lnTo>
                <a:lnTo>
                  <a:pt x="581268" y="80609"/>
                </a:lnTo>
                <a:lnTo>
                  <a:pt x="553167" y="97283"/>
                </a:lnTo>
                <a:lnTo>
                  <a:pt x="553167" y="110083"/>
                </a:lnTo>
                <a:lnTo>
                  <a:pt x="590672" y="131415"/>
                </a:lnTo>
                <a:lnTo>
                  <a:pt x="598365" y="133219"/>
                </a:lnTo>
                <a:lnTo>
                  <a:pt x="605518" y="135061"/>
                </a:lnTo>
                <a:lnTo>
                  <a:pt x="612131" y="136940"/>
                </a:lnTo>
                <a:lnTo>
                  <a:pt x="626043" y="141337"/>
                </a:lnTo>
                <a:lnTo>
                  <a:pt x="632542" y="144313"/>
                </a:lnTo>
                <a:lnTo>
                  <a:pt x="637702" y="147786"/>
                </a:lnTo>
                <a:lnTo>
                  <a:pt x="642960" y="151258"/>
                </a:lnTo>
                <a:lnTo>
                  <a:pt x="646830" y="155326"/>
                </a:lnTo>
                <a:lnTo>
                  <a:pt x="649310" y="159990"/>
                </a:lnTo>
                <a:lnTo>
                  <a:pt x="651890" y="164653"/>
                </a:lnTo>
                <a:lnTo>
                  <a:pt x="653180" y="170358"/>
                </a:lnTo>
                <a:lnTo>
                  <a:pt x="653180" y="177105"/>
                </a:lnTo>
                <a:lnTo>
                  <a:pt x="652110" y="187625"/>
                </a:lnTo>
                <a:lnTo>
                  <a:pt x="648901" y="197011"/>
                </a:lnTo>
                <a:lnTo>
                  <a:pt x="643559" y="205252"/>
                </a:lnTo>
                <a:lnTo>
                  <a:pt x="643112" y="205680"/>
                </a:lnTo>
                <a:close/>
              </a:path>
              <a:path w="1042035" h="226060">
                <a:moveTo>
                  <a:pt x="636362" y="97780"/>
                </a:moveTo>
                <a:lnTo>
                  <a:pt x="601239" y="81334"/>
                </a:lnTo>
                <a:lnTo>
                  <a:pt x="588291" y="80218"/>
                </a:lnTo>
                <a:lnTo>
                  <a:pt x="646723" y="80218"/>
                </a:lnTo>
                <a:lnTo>
                  <a:pt x="648566" y="81706"/>
                </a:lnTo>
                <a:lnTo>
                  <a:pt x="636362" y="97780"/>
                </a:lnTo>
                <a:close/>
              </a:path>
              <a:path w="1042035" h="226060">
                <a:moveTo>
                  <a:pt x="590077" y="225474"/>
                </a:moveTo>
                <a:lnTo>
                  <a:pt x="552274" y="219670"/>
                </a:lnTo>
                <a:lnTo>
                  <a:pt x="520276" y="202406"/>
                </a:lnTo>
                <a:lnTo>
                  <a:pt x="531885" y="184398"/>
                </a:lnTo>
                <a:lnTo>
                  <a:pt x="538880" y="189421"/>
                </a:lnTo>
                <a:lnTo>
                  <a:pt x="545875" y="193774"/>
                </a:lnTo>
                <a:lnTo>
                  <a:pt x="589481" y="205680"/>
                </a:lnTo>
                <a:lnTo>
                  <a:pt x="643112" y="205680"/>
                </a:lnTo>
                <a:lnTo>
                  <a:pt x="636065" y="212377"/>
                </a:lnTo>
                <a:lnTo>
                  <a:pt x="626828" y="218107"/>
                </a:lnTo>
                <a:lnTo>
                  <a:pt x="616038" y="222209"/>
                </a:lnTo>
                <a:lnTo>
                  <a:pt x="603834" y="224656"/>
                </a:lnTo>
                <a:lnTo>
                  <a:pt x="590077" y="225474"/>
                </a:lnTo>
                <a:close/>
              </a:path>
              <a:path w="1042035" h="226060">
                <a:moveTo>
                  <a:pt x="763171" y="225474"/>
                </a:moveTo>
                <a:lnTo>
                  <a:pt x="755233" y="225474"/>
                </a:lnTo>
                <a:lnTo>
                  <a:pt x="746480" y="225065"/>
                </a:lnTo>
                <a:lnTo>
                  <a:pt x="708501" y="211224"/>
                </a:lnTo>
                <a:lnTo>
                  <a:pt x="683489" y="182156"/>
                </a:lnTo>
                <a:lnTo>
                  <a:pt x="674325" y="141684"/>
                </a:lnTo>
                <a:lnTo>
                  <a:pt x="674643" y="134652"/>
                </a:lnTo>
                <a:lnTo>
                  <a:pt x="687368" y="97259"/>
                </a:lnTo>
                <a:lnTo>
                  <a:pt x="715450" y="70842"/>
                </a:lnTo>
                <a:lnTo>
                  <a:pt x="755680" y="60721"/>
                </a:lnTo>
                <a:lnTo>
                  <a:pt x="764414" y="61140"/>
                </a:lnTo>
                <a:lnTo>
                  <a:pt x="802003" y="75232"/>
                </a:lnTo>
                <a:lnTo>
                  <a:pt x="808859" y="80813"/>
                </a:lnTo>
                <a:lnTo>
                  <a:pt x="748536" y="80813"/>
                </a:lnTo>
                <a:lnTo>
                  <a:pt x="741789" y="82103"/>
                </a:lnTo>
                <a:lnTo>
                  <a:pt x="710287" y="105271"/>
                </a:lnTo>
                <a:lnTo>
                  <a:pt x="707311" y="111621"/>
                </a:lnTo>
                <a:lnTo>
                  <a:pt x="704334" y="117871"/>
                </a:lnTo>
                <a:lnTo>
                  <a:pt x="702548" y="124767"/>
                </a:lnTo>
                <a:lnTo>
                  <a:pt x="701953" y="132308"/>
                </a:lnTo>
                <a:lnTo>
                  <a:pt x="834586" y="132308"/>
                </a:lnTo>
                <a:lnTo>
                  <a:pt x="834801" y="133861"/>
                </a:lnTo>
                <a:lnTo>
                  <a:pt x="835154" y="141684"/>
                </a:lnTo>
                <a:lnTo>
                  <a:pt x="835104" y="146049"/>
                </a:lnTo>
                <a:lnTo>
                  <a:pt x="834906" y="149721"/>
                </a:lnTo>
                <a:lnTo>
                  <a:pt x="834743" y="151181"/>
                </a:lnTo>
                <a:lnTo>
                  <a:pt x="834559" y="152102"/>
                </a:lnTo>
                <a:lnTo>
                  <a:pt x="702548" y="152102"/>
                </a:lnTo>
                <a:lnTo>
                  <a:pt x="703143" y="160039"/>
                </a:lnTo>
                <a:lnTo>
                  <a:pt x="724823" y="195163"/>
                </a:lnTo>
                <a:lnTo>
                  <a:pt x="749330" y="205382"/>
                </a:lnTo>
                <a:lnTo>
                  <a:pt x="810388" y="205382"/>
                </a:lnTo>
                <a:lnTo>
                  <a:pt x="809456" y="206375"/>
                </a:lnTo>
                <a:lnTo>
                  <a:pt x="804148" y="210591"/>
                </a:lnTo>
                <a:lnTo>
                  <a:pt x="792143" y="217735"/>
                </a:lnTo>
                <a:lnTo>
                  <a:pt x="785495" y="220513"/>
                </a:lnTo>
                <a:lnTo>
                  <a:pt x="770811" y="224482"/>
                </a:lnTo>
                <a:lnTo>
                  <a:pt x="763171" y="225474"/>
                </a:lnTo>
                <a:close/>
              </a:path>
              <a:path w="1042035" h="226060">
                <a:moveTo>
                  <a:pt x="834586" y="132308"/>
                </a:moveTo>
                <a:lnTo>
                  <a:pt x="809853" y="132308"/>
                </a:lnTo>
                <a:lnTo>
                  <a:pt x="809258" y="124767"/>
                </a:lnTo>
                <a:lnTo>
                  <a:pt x="807373" y="117822"/>
                </a:lnTo>
                <a:lnTo>
                  <a:pt x="804051" y="111174"/>
                </a:lnTo>
                <a:lnTo>
                  <a:pt x="801023" y="105023"/>
                </a:lnTo>
                <a:lnTo>
                  <a:pt x="797054" y="99566"/>
                </a:lnTo>
                <a:lnTo>
                  <a:pt x="787529" y="90636"/>
                </a:lnTo>
                <a:lnTo>
                  <a:pt x="781973" y="87163"/>
                </a:lnTo>
                <a:lnTo>
                  <a:pt x="775623" y="84683"/>
                </a:lnTo>
                <a:lnTo>
                  <a:pt x="769372" y="82103"/>
                </a:lnTo>
                <a:lnTo>
                  <a:pt x="762724" y="80813"/>
                </a:lnTo>
                <a:lnTo>
                  <a:pt x="808859" y="80813"/>
                </a:lnTo>
                <a:lnTo>
                  <a:pt x="831973" y="118606"/>
                </a:lnTo>
                <a:lnTo>
                  <a:pt x="833740" y="126169"/>
                </a:lnTo>
                <a:lnTo>
                  <a:pt x="834586" y="132308"/>
                </a:lnTo>
                <a:close/>
              </a:path>
              <a:path w="1042035" h="226060">
                <a:moveTo>
                  <a:pt x="810388" y="205382"/>
                </a:moveTo>
                <a:lnTo>
                  <a:pt x="761137" y="205382"/>
                </a:lnTo>
                <a:lnTo>
                  <a:pt x="765899" y="204737"/>
                </a:lnTo>
                <a:lnTo>
                  <a:pt x="775226" y="202158"/>
                </a:lnTo>
                <a:lnTo>
                  <a:pt x="794375" y="189904"/>
                </a:lnTo>
                <a:lnTo>
                  <a:pt x="797550" y="186630"/>
                </a:lnTo>
                <a:lnTo>
                  <a:pt x="799981" y="182959"/>
                </a:lnTo>
                <a:lnTo>
                  <a:pt x="801668" y="178891"/>
                </a:lnTo>
                <a:lnTo>
                  <a:pt x="824736" y="185291"/>
                </a:lnTo>
                <a:lnTo>
                  <a:pt x="822156" y="191244"/>
                </a:lnTo>
                <a:lnTo>
                  <a:pt x="818585" y="196651"/>
                </a:lnTo>
                <a:lnTo>
                  <a:pt x="810388" y="205382"/>
                </a:lnTo>
                <a:close/>
              </a:path>
              <a:path w="1042035" h="226060">
                <a:moveTo>
                  <a:pt x="973790" y="222498"/>
                </a:moveTo>
                <a:lnTo>
                  <a:pt x="946405" y="222498"/>
                </a:lnTo>
                <a:lnTo>
                  <a:pt x="946405" y="6101"/>
                </a:lnTo>
                <a:lnTo>
                  <a:pt x="973790" y="6101"/>
                </a:lnTo>
                <a:lnTo>
                  <a:pt x="973790" y="222498"/>
                </a:lnTo>
                <a:close/>
              </a:path>
              <a:path w="1042035" h="226060">
                <a:moveTo>
                  <a:pt x="1041578" y="98821"/>
                </a:moveTo>
                <a:lnTo>
                  <a:pt x="1019254" y="98821"/>
                </a:lnTo>
                <a:lnTo>
                  <a:pt x="1019254" y="64591"/>
                </a:lnTo>
                <a:lnTo>
                  <a:pt x="1041578" y="64591"/>
                </a:lnTo>
                <a:lnTo>
                  <a:pt x="1041578" y="98821"/>
                </a:lnTo>
                <a:close/>
              </a:path>
              <a:path w="1042035" h="226060">
                <a:moveTo>
                  <a:pt x="1041578" y="222498"/>
                </a:moveTo>
                <a:lnTo>
                  <a:pt x="1019254" y="222498"/>
                </a:lnTo>
                <a:lnTo>
                  <a:pt x="1019254" y="188416"/>
                </a:lnTo>
                <a:lnTo>
                  <a:pt x="1041578" y="188416"/>
                </a:lnTo>
                <a:lnTo>
                  <a:pt x="1041578" y="222498"/>
                </a:lnTo>
                <a:close/>
              </a:path>
            </a:pathLst>
          </a:custGeom>
          <a:solidFill>
            <a:srgbClr val="EE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7121" y="1861660"/>
            <a:ext cx="2514608" cy="29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7121" y="2280759"/>
            <a:ext cx="3250077" cy="247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38525" y="2792788"/>
            <a:ext cx="14757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80">
                <a:solidFill>
                  <a:srgbClr val="685D46"/>
                </a:solidFill>
                <a:latin typeface="Arial Black"/>
                <a:cs typeface="Arial Black"/>
              </a:rPr>
              <a:t>Q3 </a:t>
            </a:r>
            <a:r>
              <a:rPr dirty="0" sz="1400" spc="-215">
                <a:solidFill>
                  <a:srgbClr val="685D46"/>
                </a:solidFill>
                <a:latin typeface="Arial Black"/>
                <a:cs typeface="Arial Black"/>
              </a:rPr>
              <a:t>2018 </a:t>
            </a:r>
            <a:r>
              <a:rPr dirty="0" sz="1400" spc="260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270">
                <a:solidFill>
                  <a:srgbClr val="685D46"/>
                </a:solidFill>
                <a:latin typeface="Arial Black"/>
                <a:cs typeface="Arial Black"/>
              </a:rPr>
              <a:t>Q1 </a:t>
            </a:r>
            <a:r>
              <a:rPr dirty="0" sz="1400" spc="-215">
                <a:solidFill>
                  <a:srgbClr val="685D46"/>
                </a:solidFill>
                <a:latin typeface="Arial Black"/>
                <a:cs typeface="Arial Black"/>
              </a:rPr>
              <a:t>2019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3793" y="1499425"/>
            <a:ext cx="3399790" cy="197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indent="-3359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drafting </a:t>
            </a:r>
            <a:r>
              <a:rPr dirty="0" sz="1400" spc="-165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1400" spc="-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gathering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stakeholders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1400" spc="-1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partners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65">
                <a:solidFill>
                  <a:srgbClr val="FFFFFF"/>
                </a:solidFill>
                <a:latin typeface="Arial Black"/>
                <a:cs typeface="Arial Black"/>
              </a:rPr>
              <a:t>hiring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and preparing </a:t>
            </a:r>
            <a:r>
              <a:rPr dirty="0" sz="1400" spc="-165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1400" spc="-25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team</a:t>
            </a:r>
            <a:endParaRPr sz="1400">
              <a:latin typeface="Arial Black"/>
              <a:cs typeface="Arial Black"/>
            </a:endParaRPr>
          </a:p>
          <a:p>
            <a:pPr marL="348615" marR="404495" indent="-33591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issuing </a:t>
            </a:r>
            <a:r>
              <a:rPr dirty="0" sz="1400" spc="-165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research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report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on </a:t>
            </a:r>
            <a:r>
              <a:rPr dirty="0" sz="1400" spc="-125">
                <a:solidFill>
                  <a:srgbClr val="FFFFFF"/>
                </a:solidFill>
                <a:latin typeface="Arial Black"/>
                <a:cs typeface="Arial Black"/>
              </a:rPr>
              <a:t>the 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history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of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NPU</a:t>
            </a:r>
            <a:r>
              <a:rPr dirty="0" sz="1400" spc="-2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system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hosting </a:t>
            </a:r>
            <a:r>
              <a:rPr dirty="0" sz="1400" spc="-165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public </a:t>
            </a:r>
            <a:r>
              <a:rPr dirty="0" sz="1400" spc="-85">
                <a:solidFill>
                  <a:srgbClr val="FFFFFF"/>
                </a:solidFill>
                <a:latin typeface="Arial Black"/>
                <a:cs typeface="Arial Black"/>
              </a:rPr>
              <a:t>information</a:t>
            </a:r>
            <a:r>
              <a:rPr dirty="0" sz="1400" spc="-1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25">
                <a:solidFill>
                  <a:srgbClr val="FFFFFF"/>
                </a:solidFill>
                <a:latin typeface="Arial Black"/>
                <a:cs typeface="Arial Black"/>
              </a:rPr>
              <a:t>event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29675" y="44955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 h="0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7121" y="1442560"/>
            <a:ext cx="1121410" cy="226060"/>
          </a:xfrm>
          <a:custGeom>
            <a:avLst/>
            <a:gdLst/>
            <a:ahLst/>
            <a:cxnLst/>
            <a:rect l="l" t="t" r="r" b="b"/>
            <a:pathLst>
              <a:path w="1121410" h="226060">
                <a:moveTo>
                  <a:pt x="27384" y="222498"/>
                </a:moveTo>
                <a:lnTo>
                  <a:pt x="0" y="222498"/>
                </a:lnTo>
                <a:lnTo>
                  <a:pt x="0" y="6101"/>
                </a:lnTo>
                <a:lnTo>
                  <a:pt x="90189" y="6101"/>
                </a:lnTo>
                <a:lnTo>
                  <a:pt x="97249" y="6474"/>
                </a:lnTo>
                <a:lnTo>
                  <a:pt x="132689" y="23245"/>
                </a:lnTo>
                <a:lnTo>
                  <a:pt x="139290" y="30509"/>
                </a:lnTo>
                <a:lnTo>
                  <a:pt x="27384" y="30509"/>
                </a:lnTo>
                <a:lnTo>
                  <a:pt x="27384" y="120401"/>
                </a:lnTo>
                <a:lnTo>
                  <a:pt x="140682" y="120401"/>
                </a:lnTo>
                <a:lnTo>
                  <a:pt x="138261" y="123527"/>
                </a:lnTo>
                <a:lnTo>
                  <a:pt x="99110" y="144447"/>
                </a:lnTo>
                <a:lnTo>
                  <a:pt x="92124" y="144809"/>
                </a:lnTo>
                <a:lnTo>
                  <a:pt x="27384" y="144809"/>
                </a:lnTo>
                <a:lnTo>
                  <a:pt x="27384" y="222498"/>
                </a:lnTo>
                <a:close/>
              </a:path>
              <a:path w="1121410" h="226060">
                <a:moveTo>
                  <a:pt x="140682" y="120401"/>
                </a:moveTo>
                <a:lnTo>
                  <a:pt x="96242" y="120401"/>
                </a:lnTo>
                <a:lnTo>
                  <a:pt x="101401" y="119260"/>
                </a:lnTo>
                <a:lnTo>
                  <a:pt x="105965" y="116978"/>
                </a:lnTo>
                <a:lnTo>
                  <a:pt x="110529" y="114597"/>
                </a:lnTo>
                <a:lnTo>
                  <a:pt x="114399" y="111323"/>
                </a:lnTo>
                <a:lnTo>
                  <a:pt x="117574" y="107156"/>
                </a:lnTo>
                <a:lnTo>
                  <a:pt x="120848" y="102989"/>
                </a:lnTo>
                <a:lnTo>
                  <a:pt x="123378" y="98176"/>
                </a:lnTo>
                <a:lnTo>
                  <a:pt x="125164" y="92719"/>
                </a:lnTo>
                <a:lnTo>
                  <a:pt x="127049" y="87163"/>
                </a:lnTo>
                <a:lnTo>
                  <a:pt x="127896" y="81948"/>
                </a:lnTo>
                <a:lnTo>
                  <a:pt x="127988" y="68935"/>
                </a:lnTo>
                <a:lnTo>
                  <a:pt x="126900" y="63053"/>
                </a:lnTo>
                <a:lnTo>
                  <a:pt x="124717" y="57596"/>
                </a:lnTo>
                <a:lnTo>
                  <a:pt x="122634" y="52139"/>
                </a:lnTo>
                <a:lnTo>
                  <a:pt x="119806" y="47376"/>
                </a:lnTo>
                <a:lnTo>
                  <a:pt x="116234" y="43308"/>
                </a:lnTo>
                <a:lnTo>
                  <a:pt x="112762" y="39241"/>
                </a:lnTo>
                <a:lnTo>
                  <a:pt x="108594" y="36115"/>
                </a:lnTo>
                <a:lnTo>
                  <a:pt x="103733" y="33932"/>
                </a:lnTo>
                <a:lnTo>
                  <a:pt x="98970" y="31650"/>
                </a:lnTo>
                <a:lnTo>
                  <a:pt x="93960" y="30509"/>
                </a:lnTo>
                <a:lnTo>
                  <a:pt x="139290" y="30509"/>
                </a:lnTo>
                <a:lnTo>
                  <a:pt x="155517" y="68957"/>
                </a:lnTo>
                <a:lnTo>
                  <a:pt x="155823" y="75307"/>
                </a:lnTo>
                <a:lnTo>
                  <a:pt x="155534" y="81948"/>
                </a:lnTo>
                <a:lnTo>
                  <a:pt x="142195" y="118448"/>
                </a:lnTo>
                <a:lnTo>
                  <a:pt x="140682" y="120401"/>
                </a:lnTo>
                <a:close/>
              </a:path>
              <a:path w="1121410" h="226060">
                <a:moveTo>
                  <a:pt x="212512" y="222498"/>
                </a:moveTo>
                <a:lnTo>
                  <a:pt x="185574" y="222498"/>
                </a:lnTo>
                <a:lnTo>
                  <a:pt x="185574" y="0"/>
                </a:lnTo>
                <a:lnTo>
                  <a:pt x="212512" y="0"/>
                </a:lnTo>
                <a:lnTo>
                  <a:pt x="212512" y="97482"/>
                </a:lnTo>
                <a:lnTo>
                  <a:pt x="231643" y="97482"/>
                </a:lnTo>
                <a:lnTo>
                  <a:pt x="212512" y="126503"/>
                </a:lnTo>
                <a:lnTo>
                  <a:pt x="212512" y="222498"/>
                </a:lnTo>
                <a:close/>
              </a:path>
              <a:path w="1121410" h="226060">
                <a:moveTo>
                  <a:pt x="231643" y="97482"/>
                </a:moveTo>
                <a:lnTo>
                  <a:pt x="212512" y="97482"/>
                </a:lnTo>
                <a:lnTo>
                  <a:pt x="217619" y="89324"/>
                </a:lnTo>
                <a:lnTo>
                  <a:pt x="254928" y="63177"/>
                </a:lnTo>
                <a:lnTo>
                  <a:pt x="273383" y="60721"/>
                </a:lnTo>
                <a:lnTo>
                  <a:pt x="282709" y="60721"/>
                </a:lnTo>
                <a:lnTo>
                  <a:pt x="290647" y="62458"/>
                </a:lnTo>
                <a:lnTo>
                  <a:pt x="297195" y="65930"/>
                </a:lnTo>
                <a:lnTo>
                  <a:pt x="303744" y="69304"/>
                </a:lnTo>
                <a:lnTo>
                  <a:pt x="308903" y="73967"/>
                </a:lnTo>
                <a:lnTo>
                  <a:pt x="312673" y="79920"/>
                </a:lnTo>
                <a:lnTo>
                  <a:pt x="315822" y="84683"/>
                </a:lnTo>
                <a:lnTo>
                  <a:pt x="258054" y="84683"/>
                </a:lnTo>
                <a:lnTo>
                  <a:pt x="252745" y="85774"/>
                </a:lnTo>
                <a:lnTo>
                  <a:pt x="247487" y="87957"/>
                </a:lnTo>
                <a:lnTo>
                  <a:pt x="242228" y="90041"/>
                </a:lnTo>
                <a:lnTo>
                  <a:pt x="237317" y="92918"/>
                </a:lnTo>
                <a:lnTo>
                  <a:pt x="231643" y="97482"/>
                </a:lnTo>
                <a:close/>
              </a:path>
              <a:path w="1121410" h="226060">
                <a:moveTo>
                  <a:pt x="323687" y="222498"/>
                </a:moveTo>
                <a:lnTo>
                  <a:pt x="296898" y="222498"/>
                </a:lnTo>
                <a:lnTo>
                  <a:pt x="296898" y="133498"/>
                </a:lnTo>
                <a:lnTo>
                  <a:pt x="296358" y="121936"/>
                </a:lnTo>
                <a:lnTo>
                  <a:pt x="277810" y="87696"/>
                </a:lnTo>
                <a:lnTo>
                  <a:pt x="263411" y="84683"/>
                </a:lnTo>
                <a:lnTo>
                  <a:pt x="315822" y="84683"/>
                </a:lnTo>
                <a:lnTo>
                  <a:pt x="323665" y="126503"/>
                </a:lnTo>
                <a:lnTo>
                  <a:pt x="323687" y="222498"/>
                </a:lnTo>
                <a:close/>
              </a:path>
              <a:path w="1121410" h="226060">
                <a:moveTo>
                  <a:pt x="371806" y="98821"/>
                </a:moveTo>
                <a:lnTo>
                  <a:pt x="393907" y="65893"/>
                </a:lnTo>
                <a:lnTo>
                  <a:pt x="424938" y="60721"/>
                </a:lnTo>
                <a:lnTo>
                  <a:pt x="439765" y="61772"/>
                </a:lnTo>
                <a:lnTo>
                  <a:pt x="452843" y="64926"/>
                </a:lnTo>
                <a:lnTo>
                  <a:pt x="464173" y="70181"/>
                </a:lnTo>
                <a:lnTo>
                  <a:pt x="473753" y="77539"/>
                </a:lnTo>
                <a:lnTo>
                  <a:pt x="475991" y="80218"/>
                </a:lnTo>
                <a:lnTo>
                  <a:pt x="422408" y="80218"/>
                </a:lnTo>
                <a:lnTo>
                  <a:pt x="410260" y="81381"/>
                </a:lnTo>
                <a:lnTo>
                  <a:pt x="397777" y="84869"/>
                </a:lnTo>
                <a:lnTo>
                  <a:pt x="384959" y="90682"/>
                </a:lnTo>
                <a:lnTo>
                  <a:pt x="371806" y="98821"/>
                </a:lnTo>
                <a:close/>
              </a:path>
              <a:path w="1121410" h="226060">
                <a:moveTo>
                  <a:pt x="491315" y="134689"/>
                </a:moveTo>
                <a:lnTo>
                  <a:pt x="464526" y="134689"/>
                </a:lnTo>
                <a:lnTo>
                  <a:pt x="464526" y="121890"/>
                </a:lnTo>
                <a:lnTo>
                  <a:pt x="463838" y="112672"/>
                </a:lnTo>
                <a:lnTo>
                  <a:pt x="431942" y="80915"/>
                </a:lnTo>
                <a:lnTo>
                  <a:pt x="422408" y="80218"/>
                </a:lnTo>
                <a:lnTo>
                  <a:pt x="475991" y="80218"/>
                </a:lnTo>
                <a:lnTo>
                  <a:pt x="481437" y="86738"/>
                </a:lnTo>
                <a:lnTo>
                  <a:pt x="486925" y="97668"/>
                </a:lnTo>
                <a:lnTo>
                  <a:pt x="490218" y="110328"/>
                </a:lnTo>
                <a:lnTo>
                  <a:pt x="491315" y="124717"/>
                </a:lnTo>
                <a:lnTo>
                  <a:pt x="491315" y="134689"/>
                </a:lnTo>
                <a:close/>
              </a:path>
              <a:path w="1121410" h="226060">
                <a:moveTo>
                  <a:pt x="406334" y="225474"/>
                </a:moveTo>
                <a:lnTo>
                  <a:pt x="398794" y="225474"/>
                </a:lnTo>
                <a:lnTo>
                  <a:pt x="391749" y="224234"/>
                </a:lnTo>
                <a:lnTo>
                  <a:pt x="359850" y="201513"/>
                </a:lnTo>
                <a:lnTo>
                  <a:pt x="352905" y="182959"/>
                </a:lnTo>
                <a:lnTo>
                  <a:pt x="352905" y="168572"/>
                </a:lnTo>
                <a:lnTo>
                  <a:pt x="354542" y="161925"/>
                </a:lnTo>
                <a:lnTo>
                  <a:pt x="357816" y="155971"/>
                </a:lnTo>
                <a:lnTo>
                  <a:pt x="361091" y="149919"/>
                </a:lnTo>
                <a:lnTo>
                  <a:pt x="399404" y="128894"/>
                </a:lnTo>
                <a:lnTo>
                  <a:pt x="420026" y="126801"/>
                </a:lnTo>
                <a:lnTo>
                  <a:pt x="427766" y="126801"/>
                </a:lnTo>
                <a:lnTo>
                  <a:pt x="435604" y="127545"/>
                </a:lnTo>
                <a:lnTo>
                  <a:pt x="443541" y="129033"/>
                </a:lnTo>
                <a:lnTo>
                  <a:pt x="451479" y="130423"/>
                </a:lnTo>
                <a:lnTo>
                  <a:pt x="458474" y="132308"/>
                </a:lnTo>
                <a:lnTo>
                  <a:pt x="464526" y="134689"/>
                </a:lnTo>
                <a:lnTo>
                  <a:pt x="491315" y="134689"/>
                </a:lnTo>
                <a:lnTo>
                  <a:pt x="491315" y="142875"/>
                </a:lnTo>
                <a:lnTo>
                  <a:pt x="424045" y="142875"/>
                </a:lnTo>
                <a:lnTo>
                  <a:pt x="414399" y="143414"/>
                </a:lnTo>
                <a:lnTo>
                  <a:pt x="379294" y="167161"/>
                </a:lnTo>
                <a:lnTo>
                  <a:pt x="378503" y="173682"/>
                </a:lnTo>
                <a:lnTo>
                  <a:pt x="378503" y="178147"/>
                </a:lnTo>
                <a:lnTo>
                  <a:pt x="408468" y="205382"/>
                </a:lnTo>
                <a:lnTo>
                  <a:pt x="459948" y="205382"/>
                </a:lnTo>
                <a:lnTo>
                  <a:pt x="456117" y="208880"/>
                </a:lnTo>
                <a:lnTo>
                  <a:pt x="415487" y="225009"/>
                </a:lnTo>
                <a:lnTo>
                  <a:pt x="406334" y="225474"/>
                </a:lnTo>
                <a:close/>
              </a:path>
              <a:path w="1121410" h="226060">
                <a:moveTo>
                  <a:pt x="459948" y="205382"/>
                </a:moveTo>
                <a:lnTo>
                  <a:pt x="413329" y="205382"/>
                </a:lnTo>
                <a:lnTo>
                  <a:pt x="420352" y="205057"/>
                </a:lnTo>
                <a:lnTo>
                  <a:pt x="427133" y="204080"/>
                </a:lnTo>
                <a:lnTo>
                  <a:pt x="458722" y="185886"/>
                </a:lnTo>
                <a:lnTo>
                  <a:pt x="462591" y="182016"/>
                </a:lnTo>
                <a:lnTo>
                  <a:pt x="464478" y="178147"/>
                </a:lnTo>
                <a:lnTo>
                  <a:pt x="464526" y="150614"/>
                </a:lnTo>
                <a:lnTo>
                  <a:pt x="454685" y="147228"/>
                </a:lnTo>
                <a:lnTo>
                  <a:pt x="444658" y="144809"/>
                </a:lnTo>
                <a:lnTo>
                  <a:pt x="434444" y="143358"/>
                </a:lnTo>
                <a:lnTo>
                  <a:pt x="424045" y="142875"/>
                </a:lnTo>
                <a:lnTo>
                  <a:pt x="491315" y="142875"/>
                </a:lnTo>
                <a:lnTo>
                  <a:pt x="491315" y="195857"/>
                </a:lnTo>
                <a:lnTo>
                  <a:pt x="491714" y="196304"/>
                </a:lnTo>
                <a:lnTo>
                  <a:pt x="468247" y="196304"/>
                </a:lnTo>
                <a:lnTo>
                  <a:pt x="462536" y="203020"/>
                </a:lnTo>
                <a:lnTo>
                  <a:pt x="459948" y="205382"/>
                </a:lnTo>
                <a:close/>
              </a:path>
              <a:path w="1121410" h="226060">
                <a:moveTo>
                  <a:pt x="489132" y="223688"/>
                </a:moveTo>
                <a:lnTo>
                  <a:pt x="481790" y="223688"/>
                </a:lnTo>
                <a:lnTo>
                  <a:pt x="477524" y="222150"/>
                </a:lnTo>
                <a:lnTo>
                  <a:pt x="468247" y="196304"/>
                </a:lnTo>
                <a:lnTo>
                  <a:pt x="491714" y="196304"/>
                </a:lnTo>
                <a:lnTo>
                  <a:pt x="494193" y="199082"/>
                </a:lnTo>
                <a:lnTo>
                  <a:pt x="499947" y="199280"/>
                </a:lnTo>
                <a:lnTo>
                  <a:pt x="499947" y="222498"/>
                </a:lnTo>
                <a:lnTo>
                  <a:pt x="497070" y="222894"/>
                </a:lnTo>
                <a:lnTo>
                  <a:pt x="494689" y="223192"/>
                </a:lnTo>
                <a:lnTo>
                  <a:pt x="491018" y="223589"/>
                </a:lnTo>
                <a:lnTo>
                  <a:pt x="489132" y="223688"/>
                </a:lnTo>
                <a:close/>
              </a:path>
              <a:path w="1121410" h="226060">
                <a:moveTo>
                  <a:pt x="643112" y="205680"/>
                </a:moveTo>
                <a:lnTo>
                  <a:pt x="589481" y="205680"/>
                </a:lnTo>
                <a:lnTo>
                  <a:pt x="597732" y="205252"/>
                </a:lnTo>
                <a:lnTo>
                  <a:pt x="605071" y="203968"/>
                </a:lnTo>
                <a:lnTo>
                  <a:pt x="611499" y="201829"/>
                </a:lnTo>
                <a:lnTo>
                  <a:pt x="617015" y="198834"/>
                </a:lnTo>
                <a:lnTo>
                  <a:pt x="623861" y="194270"/>
                </a:lnTo>
                <a:lnTo>
                  <a:pt x="627284" y="187821"/>
                </a:lnTo>
                <a:lnTo>
                  <a:pt x="627284" y="175617"/>
                </a:lnTo>
                <a:lnTo>
                  <a:pt x="626341" y="172342"/>
                </a:lnTo>
                <a:lnTo>
                  <a:pt x="624456" y="169664"/>
                </a:lnTo>
                <a:lnTo>
                  <a:pt x="622670" y="166885"/>
                </a:lnTo>
                <a:lnTo>
                  <a:pt x="619942" y="164504"/>
                </a:lnTo>
                <a:lnTo>
                  <a:pt x="616270" y="162520"/>
                </a:lnTo>
                <a:lnTo>
                  <a:pt x="612599" y="160436"/>
                </a:lnTo>
                <a:lnTo>
                  <a:pt x="607936" y="158601"/>
                </a:lnTo>
                <a:lnTo>
                  <a:pt x="602281" y="157013"/>
                </a:lnTo>
                <a:lnTo>
                  <a:pt x="596625" y="155326"/>
                </a:lnTo>
                <a:lnTo>
                  <a:pt x="590027" y="153590"/>
                </a:lnTo>
                <a:lnTo>
                  <a:pt x="582487" y="151804"/>
                </a:lnTo>
                <a:lnTo>
                  <a:pt x="575585" y="149972"/>
                </a:lnTo>
                <a:lnTo>
                  <a:pt x="536201" y="133846"/>
                </a:lnTo>
                <a:lnTo>
                  <a:pt x="527867" y="116333"/>
                </a:lnTo>
                <a:lnTo>
                  <a:pt x="527867" y="102046"/>
                </a:lnTo>
                <a:lnTo>
                  <a:pt x="529454" y="95001"/>
                </a:lnTo>
                <a:lnTo>
                  <a:pt x="532629" y="88850"/>
                </a:lnTo>
                <a:lnTo>
                  <a:pt x="535804" y="82599"/>
                </a:lnTo>
                <a:lnTo>
                  <a:pt x="540120" y="77440"/>
                </a:lnTo>
                <a:lnTo>
                  <a:pt x="545577" y="73372"/>
                </a:lnTo>
                <a:lnTo>
                  <a:pt x="551034" y="69205"/>
                </a:lnTo>
                <a:lnTo>
                  <a:pt x="557483" y="66079"/>
                </a:lnTo>
                <a:lnTo>
                  <a:pt x="564957" y="63986"/>
                </a:lnTo>
                <a:lnTo>
                  <a:pt x="572366" y="61813"/>
                </a:lnTo>
                <a:lnTo>
                  <a:pt x="580353" y="60721"/>
                </a:lnTo>
                <a:lnTo>
                  <a:pt x="588886" y="60721"/>
                </a:lnTo>
                <a:lnTo>
                  <a:pt x="629870" y="69595"/>
                </a:lnTo>
                <a:lnTo>
                  <a:pt x="646723" y="80218"/>
                </a:lnTo>
                <a:lnTo>
                  <a:pt x="588291" y="80218"/>
                </a:lnTo>
                <a:lnTo>
                  <a:pt x="581268" y="80609"/>
                </a:lnTo>
                <a:lnTo>
                  <a:pt x="553167" y="97283"/>
                </a:lnTo>
                <a:lnTo>
                  <a:pt x="553167" y="110083"/>
                </a:lnTo>
                <a:lnTo>
                  <a:pt x="590672" y="131415"/>
                </a:lnTo>
                <a:lnTo>
                  <a:pt x="598365" y="133219"/>
                </a:lnTo>
                <a:lnTo>
                  <a:pt x="605518" y="135061"/>
                </a:lnTo>
                <a:lnTo>
                  <a:pt x="612131" y="136940"/>
                </a:lnTo>
                <a:lnTo>
                  <a:pt x="626043" y="141337"/>
                </a:lnTo>
                <a:lnTo>
                  <a:pt x="632542" y="144313"/>
                </a:lnTo>
                <a:lnTo>
                  <a:pt x="637702" y="147786"/>
                </a:lnTo>
                <a:lnTo>
                  <a:pt x="642960" y="151258"/>
                </a:lnTo>
                <a:lnTo>
                  <a:pt x="646830" y="155326"/>
                </a:lnTo>
                <a:lnTo>
                  <a:pt x="649310" y="159990"/>
                </a:lnTo>
                <a:lnTo>
                  <a:pt x="651890" y="164653"/>
                </a:lnTo>
                <a:lnTo>
                  <a:pt x="653180" y="170358"/>
                </a:lnTo>
                <a:lnTo>
                  <a:pt x="653180" y="177105"/>
                </a:lnTo>
                <a:lnTo>
                  <a:pt x="652110" y="187625"/>
                </a:lnTo>
                <a:lnTo>
                  <a:pt x="648901" y="197011"/>
                </a:lnTo>
                <a:lnTo>
                  <a:pt x="643559" y="205252"/>
                </a:lnTo>
                <a:lnTo>
                  <a:pt x="643112" y="205680"/>
                </a:lnTo>
                <a:close/>
              </a:path>
              <a:path w="1121410" h="226060">
                <a:moveTo>
                  <a:pt x="636362" y="97780"/>
                </a:moveTo>
                <a:lnTo>
                  <a:pt x="601239" y="81334"/>
                </a:lnTo>
                <a:lnTo>
                  <a:pt x="588291" y="80218"/>
                </a:lnTo>
                <a:lnTo>
                  <a:pt x="646723" y="80218"/>
                </a:lnTo>
                <a:lnTo>
                  <a:pt x="648566" y="81706"/>
                </a:lnTo>
                <a:lnTo>
                  <a:pt x="636362" y="97780"/>
                </a:lnTo>
                <a:close/>
              </a:path>
              <a:path w="1121410" h="226060">
                <a:moveTo>
                  <a:pt x="590077" y="225474"/>
                </a:moveTo>
                <a:lnTo>
                  <a:pt x="552274" y="219670"/>
                </a:lnTo>
                <a:lnTo>
                  <a:pt x="520276" y="202406"/>
                </a:lnTo>
                <a:lnTo>
                  <a:pt x="531885" y="184398"/>
                </a:lnTo>
                <a:lnTo>
                  <a:pt x="538880" y="189421"/>
                </a:lnTo>
                <a:lnTo>
                  <a:pt x="545875" y="193774"/>
                </a:lnTo>
                <a:lnTo>
                  <a:pt x="589481" y="205680"/>
                </a:lnTo>
                <a:lnTo>
                  <a:pt x="643112" y="205680"/>
                </a:lnTo>
                <a:lnTo>
                  <a:pt x="636065" y="212377"/>
                </a:lnTo>
                <a:lnTo>
                  <a:pt x="626828" y="218107"/>
                </a:lnTo>
                <a:lnTo>
                  <a:pt x="616038" y="222209"/>
                </a:lnTo>
                <a:lnTo>
                  <a:pt x="603834" y="224656"/>
                </a:lnTo>
                <a:lnTo>
                  <a:pt x="590077" y="225474"/>
                </a:lnTo>
                <a:close/>
              </a:path>
              <a:path w="1121410" h="226060">
                <a:moveTo>
                  <a:pt x="763171" y="225474"/>
                </a:moveTo>
                <a:lnTo>
                  <a:pt x="755233" y="225474"/>
                </a:lnTo>
                <a:lnTo>
                  <a:pt x="746480" y="225065"/>
                </a:lnTo>
                <a:lnTo>
                  <a:pt x="708501" y="211224"/>
                </a:lnTo>
                <a:lnTo>
                  <a:pt x="683489" y="182156"/>
                </a:lnTo>
                <a:lnTo>
                  <a:pt x="674325" y="141684"/>
                </a:lnTo>
                <a:lnTo>
                  <a:pt x="674643" y="134652"/>
                </a:lnTo>
                <a:lnTo>
                  <a:pt x="687368" y="97259"/>
                </a:lnTo>
                <a:lnTo>
                  <a:pt x="715450" y="70842"/>
                </a:lnTo>
                <a:lnTo>
                  <a:pt x="755680" y="60721"/>
                </a:lnTo>
                <a:lnTo>
                  <a:pt x="764414" y="61140"/>
                </a:lnTo>
                <a:lnTo>
                  <a:pt x="802003" y="75232"/>
                </a:lnTo>
                <a:lnTo>
                  <a:pt x="808859" y="80813"/>
                </a:lnTo>
                <a:lnTo>
                  <a:pt x="748536" y="80813"/>
                </a:lnTo>
                <a:lnTo>
                  <a:pt x="741789" y="82103"/>
                </a:lnTo>
                <a:lnTo>
                  <a:pt x="710287" y="105271"/>
                </a:lnTo>
                <a:lnTo>
                  <a:pt x="707311" y="111621"/>
                </a:lnTo>
                <a:lnTo>
                  <a:pt x="704334" y="117871"/>
                </a:lnTo>
                <a:lnTo>
                  <a:pt x="702548" y="124767"/>
                </a:lnTo>
                <a:lnTo>
                  <a:pt x="701953" y="132308"/>
                </a:lnTo>
                <a:lnTo>
                  <a:pt x="834586" y="132308"/>
                </a:lnTo>
                <a:lnTo>
                  <a:pt x="834801" y="133861"/>
                </a:lnTo>
                <a:lnTo>
                  <a:pt x="835154" y="141684"/>
                </a:lnTo>
                <a:lnTo>
                  <a:pt x="835104" y="146049"/>
                </a:lnTo>
                <a:lnTo>
                  <a:pt x="834906" y="149721"/>
                </a:lnTo>
                <a:lnTo>
                  <a:pt x="834743" y="151181"/>
                </a:lnTo>
                <a:lnTo>
                  <a:pt x="834559" y="152102"/>
                </a:lnTo>
                <a:lnTo>
                  <a:pt x="702548" y="152102"/>
                </a:lnTo>
                <a:lnTo>
                  <a:pt x="703143" y="160039"/>
                </a:lnTo>
                <a:lnTo>
                  <a:pt x="724823" y="195163"/>
                </a:lnTo>
                <a:lnTo>
                  <a:pt x="749330" y="205382"/>
                </a:lnTo>
                <a:lnTo>
                  <a:pt x="810388" y="205382"/>
                </a:lnTo>
                <a:lnTo>
                  <a:pt x="809456" y="206375"/>
                </a:lnTo>
                <a:lnTo>
                  <a:pt x="804148" y="210591"/>
                </a:lnTo>
                <a:lnTo>
                  <a:pt x="792143" y="217735"/>
                </a:lnTo>
                <a:lnTo>
                  <a:pt x="785495" y="220513"/>
                </a:lnTo>
                <a:lnTo>
                  <a:pt x="770811" y="224482"/>
                </a:lnTo>
                <a:lnTo>
                  <a:pt x="763171" y="225474"/>
                </a:lnTo>
                <a:close/>
              </a:path>
              <a:path w="1121410" h="226060">
                <a:moveTo>
                  <a:pt x="834586" y="132308"/>
                </a:moveTo>
                <a:lnTo>
                  <a:pt x="809853" y="132308"/>
                </a:lnTo>
                <a:lnTo>
                  <a:pt x="809258" y="124767"/>
                </a:lnTo>
                <a:lnTo>
                  <a:pt x="807373" y="117822"/>
                </a:lnTo>
                <a:lnTo>
                  <a:pt x="804051" y="111174"/>
                </a:lnTo>
                <a:lnTo>
                  <a:pt x="801023" y="105023"/>
                </a:lnTo>
                <a:lnTo>
                  <a:pt x="797054" y="99566"/>
                </a:lnTo>
                <a:lnTo>
                  <a:pt x="787529" y="90636"/>
                </a:lnTo>
                <a:lnTo>
                  <a:pt x="781973" y="87163"/>
                </a:lnTo>
                <a:lnTo>
                  <a:pt x="775623" y="84683"/>
                </a:lnTo>
                <a:lnTo>
                  <a:pt x="769372" y="82103"/>
                </a:lnTo>
                <a:lnTo>
                  <a:pt x="762724" y="80813"/>
                </a:lnTo>
                <a:lnTo>
                  <a:pt x="808859" y="80813"/>
                </a:lnTo>
                <a:lnTo>
                  <a:pt x="831973" y="118606"/>
                </a:lnTo>
                <a:lnTo>
                  <a:pt x="833740" y="126169"/>
                </a:lnTo>
                <a:lnTo>
                  <a:pt x="834586" y="132308"/>
                </a:lnTo>
                <a:close/>
              </a:path>
              <a:path w="1121410" h="226060">
                <a:moveTo>
                  <a:pt x="810388" y="205382"/>
                </a:moveTo>
                <a:lnTo>
                  <a:pt x="761137" y="205382"/>
                </a:lnTo>
                <a:lnTo>
                  <a:pt x="765899" y="204737"/>
                </a:lnTo>
                <a:lnTo>
                  <a:pt x="775226" y="202158"/>
                </a:lnTo>
                <a:lnTo>
                  <a:pt x="794375" y="189904"/>
                </a:lnTo>
                <a:lnTo>
                  <a:pt x="797550" y="186630"/>
                </a:lnTo>
                <a:lnTo>
                  <a:pt x="799981" y="182959"/>
                </a:lnTo>
                <a:lnTo>
                  <a:pt x="801668" y="178891"/>
                </a:lnTo>
                <a:lnTo>
                  <a:pt x="824736" y="185291"/>
                </a:lnTo>
                <a:lnTo>
                  <a:pt x="822156" y="191244"/>
                </a:lnTo>
                <a:lnTo>
                  <a:pt x="818585" y="196651"/>
                </a:lnTo>
                <a:lnTo>
                  <a:pt x="810388" y="205382"/>
                </a:lnTo>
                <a:close/>
              </a:path>
              <a:path w="1121410" h="226060">
                <a:moveTo>
                  <a:pt x="973790" y="222498"/>
                </a:moveTo>
                <a:lnTo>
                  <a:pt x="946405" y="222498"/>
                </a:lnTo>
                <a:lnTo>
                  <a:pt x="946405" y="6101"/>
                </a:lnTo>
                <a:lnTo>
                  <a:pt x="973790" y="6101"/>
                </a:lnTo>
                <a:lnTo>
                  <a:pt x="973790" y="222498"/>
                </a:lnTo>
                <a:close/>
              </a:path>
              <a:path w="1121410" h="226060">
                <a:moveTo>
                  <a:pt x="1053038" y="222498"/>
                </a:moveTo>
                <a:lnTo>
                  <a:pt x="1025654" y="222498"/>
                </a:lnTo>
                <a:lnTo>
                  <a:pt x="1025654" y="6101"/>
                </a:lnTo>
                <a:lnTo>
                  <a:pt x="1053038" y="6101"/>
                </a:lnTo>
                <a:lnTo>
                  <a:pt x="1053038" y="222498"/>
                </a:lnTo>
                <a:close/>
              </a:path>
              <a:path w="1121410" h="226060">
                <a:moveTo>
                  <a:pt x="1120826" y="98821"/>
                </a:moveTo>
                <a:lnTo>
                  <a:pt x="1098502" y="98821"/>
                </a:lnTo>
                <a:lnTo>
                  <a:pt x="1098502" y="64591"/>
                </a:lnTo>
                <a:lnTo>
                  <a:pt x="1120826" y="64591"/>
                </a:lnTo>
                <a:lnTo>
                  <a:pt x="1120826" y="98821"/>
                </a:lnTo>
                <a:close/>
              </a:path>
              <a:path w="1121410" h="226060">
                <a:moveTo>
                  <a:pt x="1120826" y="222498"/>
                </a:moveTo>
                <a:lnTo>
                  <a:pt x="1098502" y="222498"/>
                </a:lnTo>
                <a:lnTo>
                  <a:pt x="1098502" y="188416"/>
                </a:lnTo>
                <a:lnTo>
                  <a:pt x="1120826" y="188416"/>
                </a:lnTo>
                <a:lnTo>
                  <a:pt x="1120826" y="222498"/>
                </a:lnTo>
                <a:close/>
              </a:path>
            </a:pathLst>
          </a:custGeom>
          <a:solidFill>
            <a:srgbClr val="EE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7121" y="1858534"/>
            <a:ext cx="3385975" cy="293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7121" y="2280759"/>
            <a:ext cx="1390794" cy="225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38525" y="2792788"/>
            <a:ext cx="1508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5">
                <a:solidFill>
                  <a:srgbClr val="685D46"/>
                </a:solidFill>
                <a:latin typeface="Arial Black"/>
                <a:cs typeface="Arial Black"/>
              </a:rPr>
              <a:t>Q2 </a:t>
            </a:r>
            <a:r>
              <a:rPr dirty="0" sz="1400" spc="-215">
                <a:solidFill>
                  <a:srgbClr val="685D46"/>
                </a:solidFill>
                <a:latin typeface="Arial Black"/>
                <a:cs typeface="Arial Black"/>
              </a:rPr>
              <a:t>2019 </a:t>
            </a:r>
            <a:r>
              <a:rPr dirty="0" sz="1400" spc="260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5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50">
                <a:solidFill>
                  <a:srgbClr val="685D46"/>
                </a:solidFill>
                <a:latin typeface="Arial Black"/>
                <a:cs typeface="Arial Black"/>
              </a:rPr>
              <a:t>Q4 </a:t>
            </a:r>
            <a:r>
              <a:rPr dirty="0" sz="1400" spc="-215">
                <a:solidFill>
                  <a:srgbClr val="685D46"/>
                </a:solidFill>
                <a:latin typeface="Arial Black"/>
                <a:cs typeface="Arial Black"/>
              </a:rPr>
              <a:t>2019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3793" y="784098"/>
            <a:ext cx="3556635" cy="336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marR="5080" indent="-335915">
              <a:lnSpc>
                <a:spcPct val="1161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14">
                <a:solidFill>
                  <a:srgbClr val="FFFFFF"/>
                </a:solidFill>
                <a:latin typeface="Arial Black"/>
                <a:cs typeface="Arial Black"/>
              </a:rPr>
              <a:t>conducting </a:t>
            </a:r>
            <a:r>
              <a:rPr dirty="0" sz="1400" spc="-165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city-wide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survey of 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Atlanta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residents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on their</a:t>
            </a:r>
            <a:r>
              <a:rPr dirty="0" sz="1400" spc="-2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interactions 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with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NPU</a:t>
            </a:r>
            <a:r>
              <a:rPr dirty="0" sz="1400" spc="-1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system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auditing </a:t>
            </a:r>
            <a:r>
              <a:rPr dirty="0" sz="1400" spc="-90">
                <a:solidFill>
                  <a:srgbClr val="FFFFFF"/>
                </a:solidFill>
                <a:latin typeface="Arial Black"/>
                <a:cs typeface="Arial Black"/>
              </a:rPr>
              <a:t>all </a:t>
            </a:r>
            <a:r>
              <a:rPr dirty="0" sz="1400" spc="-190">
                <a:solidFill>
                  <a:srgbClr val="FFFFFF"/>
                </a:solidFill>
                <a:latin typeface="Arial Black"/>
                <a:cs typeface="Arial Black"/>
              </a:rPr>
              <a:t>25</a:t>
            </a:r>
            <a:r>
              <a:rPr dirty="0" sz="1400" spc="-2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NPUs</a:t>
            </a:r>
            <a:endParaRPr sz="1400">
              <a:latin typeface="Arial Black"/>
              <a:cs typeface="Arial Black"/>
            </a:endParaRPr>
          </a:p>
          <a:p>
            <a:pPr marL="348615" marR="8255" indent="-33591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working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with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key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stakeholders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gain  </a:t>
            </a:r>
            <a:r>
              <a:rPr dirty="0" sz="1400" spc="-145">
                <a:solidFill>
                  <a:srgbClr val="FFFFFF"/>
                </a:solidFill>
                <a:latin typeface="Arial Black"/>
                <a:cs typeface="Arial Black"/>
              </a:rPr>
              <a:t>deeper </a:t>
            </a:r>
            <a:r>
              <a:rPr dirty="0" sz="1400" spc="-85">
                <a:solidFill>
                  <a:srgbClr val="FFFFFF"/>
                </a:solidFill>
                <a:latin typeface="Arial Black"/>
                <a:cs typeface="Arial Black"/>
              </a:rPr>
              <a:t>insight </a:t>
            </a:r>
            <a:r>
              <a:rPr dirty="0" sz="1400" spc="-90">
                <a:solidFill>
                  <a:srgbClr val="FFFFFF"/>
                </a:solidFill>
                <a:latin typeface="Arial Black"/>
                <a:cs typeface="Arial Black"/>
              </a:rPr>
              <a:t>into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community 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engagement </a:t>
            </a:r>
            <a:r>
              <a:rPr dirty="0" sz="1400" spc="-125">
                <a:solidFill>
                  <a:srgbClr val="FFFFFF"/>
                </a:solidFill>
                <a:latin typeface="Arial Black"/>
                <a:cs typeface="Arial Black"/>
              </a:rPr>
              <a:t>challenges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and 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opportunities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developing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implementing</a:t>
            </a:r>
            <a:r>
              <a:rPr dirty="0" sz="1400" spc="-1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65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1400">
              <a:latin typeface="Arial Black"/>
              <a:cs typeface="Arial Black"/>
            </a:endParaRPr>
          </a:p>
          <a:p>
            <a:pPr marL="348615" marR="103505">
              <a:lnSpc>
                <a:spcPct val="116100"/>
              </a:lnSpc>
            </a:pP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city-wide </a:t>
            </a:r>
            <a:r>
              <a:rPr dirty="0" sz="1400" spc="-125">
                <a:solidFill>
                  <a:srgbClr val="FFFFFF"/>
                </a:solidFill>
                <a:latin typeface="Arial Black"/>
                <a:cs typeface="Arial Black"/>
              </a:rPr>
              <a:t>education </a:t>
            </a:r>
            <a:r>
              <a:rPr dirty="0" sz="1400" spc="-114">
                <a:solidFill>
                  <a:srgbClr val="FFFFFF"/>
                </a:solidFill>
                <a:latin typeface="Arial Black"/>
                <a:cs typeface="Arial Black"/>
              </a:rPr>
              <a:t>program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of </a:t>
            </a:r>
            <a:r>
              <a:rPr dirty="0" sz="1400" spc="-180">
                <a:solidFill>
                  <a:srgbClr val="FFFFFF"/>
                </a:solidFill>
                <a:latin typeface="Arial Black"/>
                <a:cs typeface="Arial Black"/>
              </a:rPr>
              <a:t>“NPU  </a:t>
            </a:r>
            <a:r>
              <a:rPr dirty="0" sz="1400" spc="-295">
                <a:solidFill>
                  <a:srgbClr val="FFFFFF"/>
                </a:solidFill>
                <a:latin typeface="Arial Black"/>
                <a:cs typeface="Arial Black"/>
              </a:rPr>
              <a:t>101”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events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1400" spc="-155">
                <a:solidFill>
                  <a:srgbClr val="FFFFFF"/>
                </a:solidFill>
                <a:latin typeface="Arial Black"/>
                <a:cs typeface="Arial Black"/>
              </a:rPr>
              <a:t>educate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Atlantans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on 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purpose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current </a:t>
            </a:r>
            <a:r>
              <a:rPr dirty="0" sz="1400" spc="-150">
                <a:solidFill>
                  <a:srgbClr val="FFFFFF"/>
                </a:solidFill>
                <a:latin typeface="Arial Black"/>
                <a:cs typeface="Arial Black"/>
              </a:rPr>
              <a:t>use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400" spc="-1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NPUs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29675" y="44955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 h="0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7121" y="1861660"/>
            <a:ext cx="1200150" cy="226060"/>
          </a:xfrm>
          <a:custGeom>
            <a:avLst/>
            <a:gdLst/>
            <a:ahLst/>
            <a:cxnLst/>
            <a:rect l="l" t="t" r="r" b="b"/>
            <a:pathLst>
              <a:path w="1200150" h="226060">
                <a:moveTo>
                  <a:pt x="27384" y="222498"/>
                </a:moveTo>
                <a:lnTo>
                  <a:pt x="0" y="222498"/>
                </a:lnTo>
                <a:lnTo>
                  <a:pt x="0" y="6101"/>
                </a:lnTo>
                <a:lnTo>
                  <a:pt x="90189" y="6101"/>
                </a:lnTo>
                <a:lnTo>
                  <a:pt x="97249" y="6474"/>
                </a:lnTo>
                <a:lnTo>
                  <a:pt x="132689" y="23245"/>
                </a:lnTo>
                <a:lnTo>
                  <a:pt x="139290" y="30509"/>
                </a:lnTo>
                <a:lnTo>
                  <a:pt x="27384" y="30509"/>
                </a:lnTo>
                <a:lnTo>
                  <a:pt x="27384" y="120401"/>
                </a:lnTo>
                <a:lnTo>
                  <a:pt x="140682" y="120401"/>
                </a:lnTo>
                <a:lnTo>
                  <a:pt x="138261" y="123527"/>
                </a:lnTo>
                <a:lnTo>
                  <a:pt x="99110" y="144447"/>
                </a:lnTo>
                <a:lnTo>
                  <a:pt x="92124" y="144809"/>
                </a:lnTo>
                <a:lnTo>
                  <a:pt x="27384" y="144809"/>
                </a:lnTo>
                <a:lnTo>
                  <a:pt x="27384" y="222498"/>
                </a:lnTo>
                <a:close/>
              </a:path>
              <a:path w="1200150" h="226060">
                <a:moveTo>
                  <a:pt x="140682" y="120401"/>
                </a:moveTo>
                <a:lnTo>
                  <a:pt x="96242" y="120401"/>
                </a:lnTo>
                <a:lnTo>
                  <a:pt x="101401" y="119261"/>
                </a:lnTo>
                <a:lnTo>
                  <a:pt x="105965" y="116978"/>
                </a:lnTo>
                <a:lnTo>
                  <a:pt x="110529" y="114597"/>
                </a:lnTo>
                <a:lnTo>
                  <a:pt x="114399" y="111323"/>
                </a:lnTo>
                <a:lnTo>
                  <a:pt x="117574" y="107156"/>
                </a:lnTo>
                <a:lnTo>
                  <a:pt x="120848" y="102989"/>
                </a:lnTo>
                <a:lnTo>
                  <a:pt x="123378" y="98176"/>
                </a:lnTo>
                <a:lnTo>
                  <a:pt x="125164" y="92719"/>
                </a:lnTo>
                <a:lnTo>
                  <a:pt x="127049" y="87163"/>
                </a:lnTo>
                <a:lnTo>
                  <a:pt x="127896" y="81948"/>
                </a:lnTo>
                <a:lnTo>
                  <a:pt x="127988" y="68935"/>
                </a:lnTo>
                <a:lnTo>
                  <a:pt x="126900" y="63053"/>
                </a:lnTo>
                <a:lnTo>
                  <a:pt x="124717" y="57596"/>
                </a:lnTo>
                <a:lnTo>
                  <a:pt x="122634" y="52139"/>
                </a:lnTo>
                <a:lnTo>
                  <a:pt x="119806" y="47376"/>
                </a:lnTo>
                <a:lnTo>
                  <a:pt x="116234" y="43308"/>
                </a:lnTo>
                <a:lnTo>
                  <a:pt x="112762" y="39241"/>
                </a:lnTo>
                <a:lnTo>
                  <a:pt x="108594" y="36115"/>
                </a:lnTo>
                <a:lnTo>
                  <a:pt x="103733" y="33932"/>
                </a:lnTo>
                <a:lnTo>
                  <a:pt x="98970" y="31650"/>
                </a:lnTo>
                <a:lnTo>
                  <a:pt x="93960" y="30509"/>
                </a:lnTo>
                <a:lnTo>
                  <a:pt x="139290" y="30509"/>
                </a:lnTo>
                <a:lnTo>
                  <a:pt x="155517" y="68957"/>
                </a:lnTo>
                <a:lnTo>
                  <a:pt x="155823" y="75307"/>
                </a:lnTo>
                <a:lnTo>
                  <a:pt x="155534" y="81948"/>
                </a:lnTo>
                <a:lnTo>
                  <a:pt x="142195" y="118448"/>
                </a:lnTo>
                <a:lnTo>
                  <a:pt x="140682" y="120401"/>
                </a:lnTo>
                <a:close/>
              </a:path>
              <a:path w="1200150" h="226060">
                <a:moveTo>
                  <a:pt x="212512" y="222498"/>
                </a:moveTo>
                <a:lnTo>
                  <a:pt x="185574" y="222498"/>
                </a:lnTo>
                <a:lnTo>
                  <a:pt x="185574" y="0"/>
                </a:lnTo>
                <a:lnTo>
                  <a:pt x="212512" y="0"/>
                </a:lnTo>
                <a:lnTo>
                  <a:pt x="212512" y="97482"/>
                </a:lnTo>
                <a:lnTo>
                  <a:pt x="231643" y="97482"/>
                </a:lnTo>
                <a:lnTo>
                  <a:pt x="212512" y="126503"/>
                </a:lnTo>
                <a:lnTo>
                  <a:pt x="212512" y="222498"/>
                </a:lnTo>
                <a:close/>
              </a:path>
              <a:path w="1200150" h="226060">
                <a:moveTo>
                  <a:pt x="231643" y="97482"/>
                </a:moveTo>
                <a:lnTo>
                  <a:pt x="212512" y="97482"/>
                </a:lnTo>
                <a:lnTo>
                  <a:pt x="217619" y="89324"/>
                </a:lnTo>
                <a:lnTo>
                  <a:pt x="254928" y="63177"/>
                </a:lnTo>
                <a:lnTo>
                  <a:pt x="273383" y="60721"/>
                </a:lnTo>
                <a:lnTo>
                  <a:pt x="282709" y="60721"/>
                </a:lnTo>
                <a:lnTo>
                  <a:pt x="290647" y="62458"/>
                </a:lnTo>
                <a:lnTo>
                  <a:pt x="297195" y="65930"/>
                </a:lnTo>
                <a:lnTo>
                  <a:pt x="303744" y="69304"/>
                </a:lnTo>
                <a:lnTo>
                  <a:pt x="308903" y="73967"/>
                </a:lnTo>
                <a:lnTo>
                  <a:pt x="312673" y="79920"/>
                </a:lnTo>
                <a:lnTo>
                  <a:pt x="315822" y="84683"/>
                </a:lnTo>
                <a:lnTo>
                  <a:pt x="258054" y="84683"/>
                </a:lnTo>
                <a:lnTo>
                  <a:pt x="252745" y="85774"/>
                </a:lnTo>
                <a:lnTo>
                  <a:pt x="247487" y="87957"/>
                </a:lnTo>
                <a:lnTo>
                  <a:pt x="242228" y="90041"/>
                </a:lnTo>
                <a:lnTo>
                  <a:pt x="237317" y="92918"/>
                </a:lnTo>
                <a:lnTo>
                  <a:pt x="231643" y="97482"/>
                </a:lnTo>
                <a:close/>
              </a:path>
              <a:path w="1200150" h="226060">
                <a:moveTo>
                  <a:pt x="323687" y="222498"/>
                </a:moveTo>
                <a:lnTo>
                  <a:pt x="296898" y="222498"/>
                </a:lnTo>
                <a:lnTo>
                  <a:pt x="296898" y="133498"/>
                </a:lnTo>
                <a:lnTo>
                  <a:pt x="296358" y="121936"/>
                </a:lnTo>
                <a:lnTo>
                  <a:pt x="277810" y="87696"/>
                </a:lnTo>
                <a:lnTo>
                  <a:pt x="263411" y="84683"/>
                </a:lnTo>
                <a:lnTo>
                  <a:pt x="315822" y="84683"/>
                </a:lnTo>
                <a:lnTo>
                  <a:pt x="323665" y="126503"/>
                </a:lnTo>
                <a:lnTo>
                  <a:pt x="323687" y="222498"/>
                </a:lnTo>
                <a:close/>
              </a:path>
              <a:path w="1200150" h="226060">
                <a:moveTo>
                  <a:pt x="371806" y="98821"/>
                </a:moveTo>
                <a:lnTo>
                  <a:pt x="393907" y="65893"/>
                </a:lnTo>
                <a:lnTo>
                  <a:pt x="424938" y="60721"/>
                </a:lnTo>
                <a:lnTo>
                  <a:pt x="439765" y="61772"/>
                </a:lnTo>
                <a:lnTo>
                  <a:pt x="452843" y="64926"/>
                </a:lnTo>
                <a:lnTo>
                  <a:pt x="464173" y="70181"/>
                </a:lnTo>
                <a:lnTo>
                  <a:pt x="473753" y="77539"/>
                </a:lnTo>
                <a:lnTo>
                  <a:pt x="475991" y="80218"/>
                </a:lnTo>
                <a:lnTo>
                  <a:pt x="422408" y="80218"/>
                </a:lnTo>
                <a:lnTo>
                  <a:pt x="410260" y="81381"/>
                </a:lnTo>
                <a:lnTo>
                  <a:pt x="397777" y="84869"/>
                </a:lnTo>
                <a:lnTo>
                  <a:pt x="384959" y="90682"/>
                </a:lnTo>
                <a:lnTo>
                  <a:pt x="371806" y="98821"/>
                </a:lnTo>
                <a:close/>
              </a:path>
              <a:path w="1200150" h="226060">
                <a:moveTo>
                  <a:pt x="491315" y="134689"/>
                </a:moveTo>
                <a:lnTo>
                  <a:pt x="464526" y="134689"/>
                </a:lnTo>
                <a:lnTo>
                  <a:pt x="464526" y="121890"/>
                </a:lnTo>
                <a:lnTo>
                  <a:pt x="463838" y="112672"/>
                </a:lnTo>
                <a:lnTo>
                  <a:pt x="431942" y="80915"/>
                </a:lnTo>
                <a:lnTo>
                  <a:pt x="422408" y="80218"/>
                </a:lnTo>
                <a:lnTo>
                  <a:pt x="475991" y="80218"/>
                </a:lnTo>
                <a:lnTo>
                  <a:pt x="481437" y="86738"/>
                </a:lnTo>
                <a:lnTo>
                  <a:pt x="486925" y="97668"/>
                </a:lnTo>
                <a:lnTo>
                  <a:pt x="490218" y="110328"/>
                </a:lnTo>
                <a:lnTo>
                  <a:pt x="491315" y="124717"/>
                </a:lnTo>
                <a:lnTo>
                  <a:pt x="491315" y="134689"/>
                </a:lnTo>
                <a:close/>
              </a:path>
              <a:path w="1200150" h="226060">
                <a:moveTo>
                  <a:pt x="406334" y="225474"/>
                </a:moveTo>
                <a:lnTo>
                  <a:pt x="398794" y="225474"/>
                </a:lnTo>
                <a:lnTo>
                  <a:pt x="391749" y="224234"/>
                </a:lnTo>
                <a:lnTo>
                  <a:pt x="359850" y="201513"/>
                </a:lnTo>
                <a:lnTo>
                  <a:pt x="352905" y="182959"/>
                </a:lnTo>
                <a:lnTo>
                  <a:pt x="352905" y="168572"/>
                </a:lnTo>
                <a:lnTo>
                  <a:pt x="354542" y="161925"/>
                </a:lnTo>
                <a:lnTo>
                  <a:pt x="357816" y="155971"/>
                </a:lnTo>
                <a:lnTo>
                  <a:pt x="361091" y="149919"/>
                </a:lnTo>
                <a:lnTo>
                  <a:pt x="399404" y="128894"/>
                </a:lnTo>
                <a:lnTo>
                  <a:pt x="420026" y="126801"/>
                </a:lnTo>
                <a:lnTo>
                  <a:pt x="427766" y="126801"/>
                </a:lnTo>
                <a:lnTo>
                  <a:pt x="435604" y="127545"/>
                </a:lnTo>
                <a:lnTo>
                  <a:pt x="443541" y="129033"/>
                </a:lnTo>
                <a:lnTo>
                  <a:pt x="451479" y="130423"/>
                </a:lnTo>
                <a:lnTo>
                  <a:pt x="458474" y="132308"/>
                </a:lnTo>
                <a:lnTo>
                  <a:pt x="464526" y="134689"/>
                </a:lnTo>
                <a:lnTo>
                  <a:pt x="491315" y="134689"/>
                </a:lnTo>
                <a:lnTo>
                  <a:pt x="491315" y="142875"/>
                </a:lnTo>
                <a:lnTo>
                  <a:pt x="424045" y="142875"/>
                </a:lnTo>
                <a:lnTo>
                  <a:pt x="414399" y="143414"/>
                </a:lnTo>
                <a:lnTo>
                  <a:pt x="379294" y="167161"/>
                </a:lnTo>
                <a:lnTo>
                  <a:pt x="378503" y="173682"/>
                </a:lnTo>
                <a:lnTo>
                  <a:pt x="378503" y="178147"/>
                </a:lnTo>
                <a:lnTo>
                  <a:pt x="408468" y="205382"/>
                </a:lnTo>
                <a:lnTo>
                  <a:pt x="459948" y="205382"/>
                </a:lnTo>
                <a:lnTo>
                  <a:pt x="456117" y="208880"/>
                </a:lnTo>
                <a:lnTo>
                  <a:pt x="415487" y="225009"/>
                </a:lnTo>
                <a:lnTo>
                  <a:pt x="406334" y="225474"/>
                </a:lnTo>
                <a:close/>
              </a:path>
              <a:path w="1200150" h="226060">
                <a:moveTo>
                  <a:pt x="459948" y="205382"/>
                </a:moveTo>
                <a:lnTo>
                  <a:pt x="413329" y="205382"/>
                </a:lnTo>
                <a:lnTo>
                  <a:pt x="420352" y="205057"/>
                </a:lnTo>
                <a:lnTo>
                  <a:pt x="427133" y="204080"/>
                </a:lnTo>
                <a:lnTo>
                  <a:pt x="458722" y="185886"/>
                </a:lnTo>
                <a:lnTo>
                  <a:pt x="462591" y="182016"/>
                </a:lnTo>
                <a:lnTo>
                  <a:pt x="464478" y="178147"/>
                </a:lnTo>
                <a:lnTo>
                  <a:pt x="464526" y="150614"/>
                </a:lnTo>
                <a:lnTo>
                  <a:pt x="454685" y="147228"/>
                </a:lnTo>
                <a:lnTo>
                  <a:pt x="444658" y="144809"/>
                </a:lnTo>
                <a:lnTo>
                  <a:pt x="434444" y="143358"/>
                </a:lnTo>
                <a:lnTo>
                  <a:pt x="424045" y="142875"/>
                </a:lnTo>
                <a:lnTo>
                  <a:pt x="491315" y="142875"/>
                </a:lnTo>
                <a:lnTo>
                  <a:pt x="491315" y="195857"/>
                </a:lnTo>
                <a:lnTo>
                  <a:pt x="491714" y="196304"/>
                </a:lnTo>
                <a:lnTo>
                  <a:pt x="468247" y="196304"/>
                </a:lnTo>
                <a:lnTo>
                  <a:pt x="462536" y="203020"/>
                </a:lnTo>
                <a:lnTo>
                  <a:pt x="459948" y="205382"/>
                </a:lnTo>
                <a:close/>
              </a:path>
              <a:path w="1200150" h="226060">
                <a:moveTo>
                  <a:pt x="489132" y="223688"/>
                </a:moveTo>
                <a:lnTo>
                  <a:pt x="481790" y="223688"/>
                </a:lnTo>
                <a:lnTo>
                  <a:pt x="477524" y="222150"/>
                </a:lnTo>
                <a:lnTo>
                  <a:pt x="468247" y="196304"/>
                </a:lnTo>
                <a:lnTo>
                  <a:pt x="491714" y="196304"/>
                </a:lnTo>
                <a:lnTo>
                  <a:pt x="494193" y="199082"/>
                </a:lnTo>
                <a:lnTo>
                  <a:pt x="499947" y="199280"/>
                </a:lnTo>
                <a:lnTo>
                  <a:pt x="499947" y="222498"/>
                </a:lnTo>
                <a:lnTo>
                  <a:pt x="497070" y="222894"/>
                </a:lnTo>
                <a:lnTo>
                  <a:pt x="494689" y="223192"/>
                </a:lnTo>
                <a:lnTo>
                  <a:pt x="491018" y="223589"/>
                </a:lnTo>
                <a:lnTo>
                  <a:pt x="489132" y="223688"/>
                </a:lnTo>
                <a:close/>
              </a:path>
              <a:path w="1200150" h="226060">
                <a:moveTo>
                  <a:pt x="643112" y="205680"/>
                </a:moveTo>
                <a:lnTo>
                  <a:pt x="589481" y="205680"/>
                </a:lnTo>
                <a:lnTo>
                  <a:pt x="597732" y="205252"/>
                </a:lnTo>
                <a:lnTo>
                  <a:pt x="605071" y="203968"/>
                </a:lnTo>
                <a:lnTo>
                  <a:pt x="611499" y="201829"/>
                </a:lnTo>
                <a:lnTo>
                  <a:pt x="617015" y="198834"/>
                </a:lnTo>
                <a:lnTo>
                  <a:pt x="623861" y="194270"/>
                </a:lnTo>
                <a:lnTo>
                  <a:pt x="627284" y="187821"/>
                </a:lnTo>
                <a:lnTo>
                  <a:pt x="627284" y="175617"/>
                </a:lnTo>
                <a:lnTo>
                  <a:pt x="626341" y="172342"/>
                </a:lnTo>
                <a:lnTo>
                  <a:pt x="624456" y="169664"/>
                </a:lnTo>
                <a:lnTo>
                  <a:pt x="622670" y="166886"/>
                </a:lnTo>
                <a:lnTo>
                  <a:pt x="619942" y="164504"/>
                </a:lnTo>
                <a:lnTo>
                  <a:pt x="616270" y="162520"/>
                </a:lnTo>
                <a:lnTo>
                  <a:pt x="612599" y="160436"/>
                </a:lnTo>
                <a:lnTo>
                  <a:pt x="607936" y="158601"/>
                </a:lnTo>
                <a:lnTo>
                  <a:pt x="602281" y="157013"/>
                </a:lnTo>
                <a:lnTo>
                  <a:pt x="596625" y="155326"/>
                </a:lnTo>
                <a:lnTo>
                  <a:pt x="590027" y="153590"/>
                </a:lnTo>
                <a:lnTo>
                  <a:pt x="582487" y="151804"/>
                </a:lnTo>
                <a:lnTo>
                  <a:pt x="575585" y="149972"/>
                </a:lnTo>
                <a:lnTo>
                  <a:pt x="536201" y="133846"/>
                </a:lnTo>
                <a:lnTo>
                  <a:pt x="527867" y="116334"/>
                </a:lnTo>
                <a:lnTo>
                  <a:pt x="527867" y="102046"/>
                </a:lnTo>
                <a:lnTo>
                  <a:pt x="529454" y="95001"/>
                </a:lnTo>
                <a:lnTo>
                  <a:pt x="532629" y="88850"/>
                </a:lnTo>
                <a:lnTo>
                  <a:pt x="535804" y="82599"/>
                </a:lnTo>
                <a:lnTo>
                  <a:pt x="540120" y="77440"/>
                </a:lnTo>
                <a:lnTo>
                  <a:pt x="545577" y="73372"/>
                </a:lnTo>
                <a:lnTo>
                  <a:pt x="551034" y="69205"/>
                </a:lnTo>
                <a:lnTo>
                  <a:pt x="557483" y="66079"/>
                </a:lnTo>
                <a:lnTo>
                  <a:pt x="564957" y="63986"/>
                </a:lnTo>
                <a:lnTo>
                  <a:pt x="572366" y="61813"/>
                </a:lnTo>
                <a:lnTo>
                  <a:pt x="580353" y="60721"/>
                </a:lnTo>
                <a:lnTo>
                  <a:pt x="588886" y="60721"/>
                </a:lnTo>
                <a:lnTo>
                  <a:pt x="629870" y="69595"/>
                </a:lnTo>
                <a:lnTo>
                  <a:pt x="646723" y="80218"/>
                </a:lnTo>
                <a:lnTo>
                  <a:pt x="588291" y="80218"/>
                </a:lnTo>
                <a:lnTo>
                  <a:pt x="581268" y="80609"/>
                </a:lnTo>
                <a:lnTo>
                  <a:pt x="553167" y="97283"/>
                </a:lnTo>
                <a:lnTo>
                  <a:pt x="553167" y="110083"/>
                </a:lnTo>
                <a:lnTo>
                  <a:pt x="590672" y="131415"/>
                </a:lnTo>
                <a:lnTo>
                  <a:pt x="598365" y="133219"/>
                </a:lnTo>
                <a:lnTo>
                  <a:pt x="605518" y="135061"/>
                </a:lnTo>
                <a:lnTo>
                  <a:pt x="612131" y="136940"/>
                </a:lnTo>
                <a:lnTo>
                  <a:pt x="626043" y="141337"/>
                </a:lnTo>
                <a:lnTo>
                  <a:pt x="632542" y="144313"/>
                </a:lnTo>
                <a:lnTo>
                  <a:pt x="637702" y="147786"/>
                </a:lnTo>
                <a:lnTo>
                  <a:pt x="642960" y="151259"/>
                </a:lnTo>
                <a:lnTo>
                  <a:pt x="646830" y="155327"/>
                </a:lnTo>
                <a:lnTo>
                  <a:pt x="649310" y="159990"/>
                </a:lnTo>
                <a:lnTo>
                  <a:pt x="651890" y="164653"/>
                </a:lnTo>
                <a:lnTo>
                  <a:pt x="653180" y="170358"/>
                </a:lnTo>
                <a:lnTo>
                  <a:pt x="653180" y="177105"/>
                </a:lnTo>
                <a:lnTo>
                  <a:pt x="652110" y="187625"/>
                </a:lnTo>
                <a:lnTo>
                  <a:pt x="648901" y="197011"/>
                </a:lnTo>
                <a:lnTo>
                  <a:pt x="643559" y="205252"/>
                </a:lnTo>
                <a:lnTo>
                  <a:pt x="643112" y="205680"/>
                </a:lnTo>
                <a:close/>
              </a:path>
              <a:path w="1200150" h="226060">
                <a:moveTo>
                  <a:pt x="636362" y="97780"/>
                </a:moveTo>
                <a:lnTo>
                  <a:pt x="601239" y="81334"/>
                </a:lnTo>
                <a:lnTo>
                  <a:pt x="588291" y="80218"/>
                </a:lnTo>
                <a:lnTo>
                  <a:pt x="646723" y="80218"/>
                </a:lnTo>
                <a:lnTo>
                  <a:pt x="648566" y="81706"/>
                </a:lnTo>
                <a:lnTo>
                  <a:pt x="636362" y="97780"/>
                </a:lnTo>
                <a:close/>
              </a:path>
              <a:path w="1200150" h="226060">
                <a:moveTo>
                  <a:pt x="590077" y="225474"/>
                </a:moveTo>
                <a:lnTo>
                  <a:pt x="552274" y="219670"/>
                </a:lnTo>
                <a:lnTo>
                  <a:pt x="520276" y="202406"/>
                </a:lnTo>
                <a:lnTo>
                  <a:pt x="531885" y="184398"/>
                </a:lnTo>
                <a:lnTo>
                  <a:pt x="538880" y="189421"/>
                </a:lnTo>
                <a:lnTo>
                  <a:pt x="545875" y="193774"/>
                </a:lnTo>
                <a:lnTo>
                  <a:pt x="589481" y="205680"/>
                </a:lnTo>
                <a:lnTo>
                  <a:pt x="643112" y="205680"/>
                </a:lnTo>
                <a:lnTo>
                  <a:pt x="636065" y="212377"/>
                </a:lnTo>
                <a:lnTo>
                  <a:pt x="626828" y="218107"/>
                </a:lnTo>
                <a:lnTo>
                  <a:pt x="616038" y="222209"/>
                </a:lnTo>
                <a:lnTo>
                  <a:pt x="603834" y="224656"/>
                </a:lnTo>
                <a:lnTo>
                  <a:pt x="590077" y="225474"/>
                </a:lnTo>
                <a:close/>
              </a:path>
              <a:path w="1200150" h="226060">
                <a:moveTo>
                  <a:pt x="763171" y="225474"/>
                </a:moveTo>
                <a:lnTo>
                  <a:pt x="755233" y="225474"/>
                </a:lnTo>
                <a:lnTo>
                  <a:pt x="746480" y="225065"/>
                </a:lnTo>
                <a:lnTo>
                  <a:pt x="708501" y="211224"/>
                </a:lnTo>
                <a:lnTo>
                  <a:pt x="683489" y="182156"/>
                </a:lnTo>
                <a:lnTo>
                  <a:pt x="674325" y="141684"/>
                </a:lnTo>
                <a:lnTo>
                  <a:pt x="674643" y="134652"/>
                </a:lnTo>
                <a:lnTo>
                  <a:pt x="687368" y="97259"/>
                </a:lnTo>
                <a:lnTo>
                  <a:pt x="715450" y="70842"/>
                </a:lnTo>
                <a:lnTo>
                  <a:pt x="755680" y="60721"/>
                </a:lnTo>
                <a:lnTo>
                  <a:pt x="764414" y="61140"/>
                </a:lnTo>
                <a:lnTo>
                  <a:pt x="802003" y="75232"/>
                </a:lnTo>
                <a:lnTo>
                  <a:pt x="808859" y="80813"/>
                </a:lnTo>
                <a:lnTo>
                  <a:pt x="748536" y="80813"/>
                </a:lnTo>
                <a:lnTo>
                  <a:pt x="741789" y="82103"/>
                </a:lnTo>
                <a:lnTo>
                  <a:pt x="710287" y="105271"/>
                </a:lnTo>
                <a:lnTo>
                  <a:pt x="707311" y="111621"/>
                </a:lnTo>
                <a:lnTo>
                  <a:pt x="704334" y="117871"/>
                </a:lnTo>
                <a:lnTo>
                  <a:pt x="702548" y="124767"/>
                </a:lnTo>
                <a:lnTo>
                  <a:pt x="701953" y="132308"/>
                </a:lnTo>
                <a:lnTo>
                  <a:pt x="834586" y="132308"/>
                </a:lnTo>
                <a:lnTo>
                  <a:pt x="834801" y="133861"/>
                </a:lnTo>
                <a:lnTo>
                  <a:pt x="835154" y="141684"/>
                </a:lnTo>
                <a:lnTo>
                  <a:pt x="835104" y="146050"/>
                </a:lnTo>
                <a:lnTo>
                  <a:pt x="834906" y="149721"/>
                </a:lnTo>
                <a:lnTo>
                  <a:pt x="834743" y="151181"/>
                </a:lnTo>
                <a:lnTo>
                  <a:pt x="834559" y="152102"/>
                </a:lnTo>
                <a:lnTo>
                  <a:pt x="702548" y="152102"/>
                </a:lnTo>
                <a:lnTo>
                  <a:pt x="703143" y="160039"/>
                </a:lnTo>
                <a:lnTo>
                  <a:pt x="724823" y="195163"/>
                </a:lnTo>
                <a:lnTo>
                  <a:pt x="749330" y="205382"/>
                </a:lnTo>
                <a:lnTo>
                  <a:pt x="810388" y="205382"/>
                </a:lnTo>
                <a:lnTo>
                  <a:pt x="809456" y="206374"/>
                </a:lnTo>
                <a:lnTo>
                  <a:pt x="804148" y="210591"/>
                </a:lnTo>
                <a:lnTo>
                  <a:pt x="792143" y="217735"/>
                </a:lnTo>
                <a:lnTo>
                  <a:pt x="785495" y="220513"/>
                </a:lnTo>
                <a:lnTo>
                  <a:pt x="770811" y="224482"/>
                </a:lnTo>
                <a:lnTo>
                  <a:pt x="763171" y="225474"/>
                </a:lnTo>
                <a:close/>
              </a:path>
              <a:path w="1200150" h="226060">
                <a:moveTo>
                  <a:pt x="834586" y="132308"/>
                </a:moveTo>
                <a:lnTo>
                  <a:pt x="809853" y="132308"/>
                </a:lnTo>
                <a:lnTo>
                  <a:pt x="809258" y="124767"/>
                </a:lnTo>
                <a:lnTo>
                  <a:pt x="807373" y="117822"/>
                </a:lnTo>
                <a:lnTo>
                  <a:pt x="804051" y="111174"/>
                </a:lnTo>
                <a:lnTo>
                  <a:pt x="801023" y="105023"/>
                </a:lnTo>
                <a:lnTo>
                  <a:pt x="797054" y="99566"/>
                </a:lnTo>
                <a:lnTo>
                  <a:pt x="787529" y="90636"/>
                </a:lnTo>
                <a:lnTo>
                  <a:pt x="781973" y="87163"/>
                </a:lnTo>
                <a:lnTo>
                  <a:pt x="775623" y="84683"/>
                </a:lnTo>
                <a:lnTo>
                  <a:pt x="769372" y="82103"/>
                </a:lnTo>
                <a:lnTo>
                  <a:pt x="762724" y="80813"/>
                </a:lnTo>
                <a:lnTo>
                  <a:pt x="808859" y="80813"/>
                </a:lnTo>
                <a:lnTo>
                  <a:pt x="831973" y="118606"/>
                </a:lnTo>
                <a:lnTo>
                  <a:pt x="833740" y="126169"/>
                </a:lnTo>
                <a:lnTo>
                  <a:pt x="834586" y="132308"/>
                </a:lnTo>
                <a:close/>
              </a:path>
              <a:path w="1200150" h="226060">
                <a:moveTo>
                  <a:pt x="810388" y="205382"/>
                </a:moveTo>
                <a:lnTo>
                  <a:pt x="761137" y="205382"/>
                </a:lnTo>
                <a:lnTo>
                  <a:pt x="765899" y="204737"/>
                </a:lnTo>
                <a:lnTo>
                  <a:pt x="775226" y="202158"/>
                </a:lnTo>
                <a:lnTo>
                  <a:pt x="794375" y="189904"/>
                </a:lnTo>
                <a:lnTo>
                  <a:pt x="797550" y="186630"/>
                </a:lnTo>
                <a:lnTo>
                  <a:pt x="799981" y="182959"/>
                </a:lnTo>
                <a:lnTo>
                  <a:pt x="801668" y="178891"/>
                </a:lnTo>
                <a:lnTo>
                  <a:pt x="824736" y="185291"/>
                </a:lnTo>
                <a:lnTo>
                  <a:pt x="822156" y="191244"/>
                </a:lnTo>
                <a:lnTo>
                  <a:pt x="818585" y="196651"/>
                </a:lnTo>
                <a:lnTo>
                  <a:pt x="810388" y="205382"/>
                </a:lnTo>
                <a:close/>
              </a:path>
              <a:path w="1200150" h="226060">
                <a:moveTo>
                  <a:pt x="973790" y="222498"/>
                </a:moveTo>
                <a:lnTo>
                  <a:pt x="946405" y="222498"/>
                </a:lnTo>
                <a:lnTo>
                  <a:pt x="946405" y="6101"/>
                </a:lnTo>
                <a:lnTo>
                  <a:pt x="973790" y="6101"/>
                </a:lnTo>
                <a:lnTo>
                  <a:pt x="973790" y="222498"/>
                </a:lnTo>
                <a:close/>
              </a:path>
              <a:path w="1200150" h="226060">
                <a:moveTo>
                  <a:pt x="1053038" y="222498"/>
                </a:moveTo>
                <a:lnTo>
                  <a:pt x="1025654" y="222498"/>
                </a:lnTo>
                <a:lnTo>
                  <a:pt x="1025654" y="6101"/>
                </a:lnTo>
                <a:lnTo>
                  <a:pt x="1053038" y="6101"/>
                </a:lnTo>
                <a:lnTo>
                  <a:pt x="1053038" y="222498"/>
                </a:lnTo>
                <a:close/>
              </a:path>
              <a:path w="1200150" h="226060">
                <a:moveTo>
                  <a:pt x="1132286" y="222498"/>
                </a:moveTo>
                <a:lnTo>
                  <a:pt x="1104902" y="222498"/>
                </a:lnTo>
                <a:lnTo>
                  <a:pt x="1104902" y="6101"/>
                </a:lnTo>
                <a:lnTo>
                  <a:pt x="1132286" y="6101"/>
                </a:lnTo>
                <a:lnTo>
                  <a:pt x="1132286" y="222498"/>
                </a:lnTo>
                <a:close/>
              </a:path>
              <a:path w="1200150" h="226060">
                <a:moveTo>
                  <a:pt x="1200075" y="98821"/>
                </a:moveTo>
                <a:lnTo>
                  <a:pt x="1177750" y="98821"/>
                </a:lnTo>
                <a:lnTo>
                  <a:pt x="1177750" y="64591"/>
                </a:lnTo>
                <a:lnTo>
                  <a:pt x="1200075" y="64591"/>
                </a:lnTo>
                <a:lnTo>
                  <a:pt x="1200075" y="98821"/>
                </a:lnTo>
                <a:close/>
              </a:path>
              <a:path w="1200150" h="226060">
                <a:moveTo>
                  <a:pt x="1200075" y="222498"/>
                </a:moveTo>
                <a:lnTo>
                  <a:pt x="1177750" y="222498"/>
                </a:lnTo>
                <a:lnTo>
                  <a:pt x="1177750" y="188416"/>
                </a:lnTo>
                <a:lnTo>
                  <a:pt x="1200075" y="188416"/>
                </a:lnTo>
                <a:lnTo>
                  <a:pt x="1200075" y="222498"/>
                </a:lnTo>
                <a:close/>
              </a:path>
            </a:pathLst>
          </a:custGeom>
          <a:solidFill>
            <a:srgbClr val="EE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7121" y="2280759"/>
            <a:ext cx="3659709" cy="291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8525" y="2792788"/>
            <a:ext cx="1530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70">
                <a:solidFill>
                  <a:srgbClr val="685D46"/>
                </a:solidFill>
                <a:latin typeface="Arial Black"/>
                <a:cs typeface="Arial Black"/>
              </a:rPr>
              <a:t>Q1 </a:t>
            </a:r>
            <a:r>
              <a:rPr dirty="0" sz="1400" spc="-165">
                <a:solidFill>
                  <a:srgbClr val="685D46"/>
                </a:solidFill>
                <a:latin typeface="Arial Black"/>
                <a:cs typeface="Arial Black"/>
              </a:rPr>
              <a:t>2020 </a:t>
            </a:r>
            <a:r>
              <a:rPr dirty="0" sz="1400" spc="260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16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75">
                <a:solidFill>
                  <a:srgbClr val="685D46"/>
                </a:solidFill>
                <a:latin typeface="Arial Black"/>
                <a:cs typeface="Arial Black"/>
              </a:rPr>
              <a:t>Q2 </a:t>
            </a:r>
            <a:r>
              <a:rPr dirty="0" sz="1400" spc="-165">
                <a:solidFill>
                  <a:srgbClr val="685D46"/>
                </a:solidFill>
                <a:latin typeface="Arial Black"/>
                <a:cs typeface="Arial Black"/>
              </a:rPr>
              <a:t>2020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3793" y="1774697"/>
            <a:ext cx="3495040" cy="138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marR="368300" indent="-335915">
              <a:lnSpc>
                <a:spcPct val="1161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using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collected </a:t>
            </a:r>
            <a:r>
              <a:rPr dirty="0" sz="1400" spc="-145">
                <a:solidFill>
                  <a:srgbClr val="FFFFFF"/>
                </a:solidFill>
                <a:latin typeface="Arial Black"/>
                <a:cs typeface="Arial Black"/>
              </a:rPr>
              <a:t>data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1400" spc="-155">
                <a:solidFill>
                  <a:srgbClr val="FFFFFF"/>
                </a:solidFill>
                <a:latin typeface="Arial Black"/>
                <a:cs typeface="Arial Black"/>
              </a:rPr>
              <a:t>create 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ideas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improve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NPU</a:t>
            </a:r>
            <a:r>
              <a:rPr dirty="0" sz="1400" spc="-2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system</a:t>
            </a:r>
            <a:endParaRPr sz="1400">
              <a:latin typeface="Arial Black"/>
              <a:cs typeface="Arial Black"/>
            </a:endParaRPr>
          </a:p>
          <a:p>
            <a:pPr marL="348615" marR="5080" indent="-33591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working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with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public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bring 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attention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new ideas related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civic 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participation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29675" y="44955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 h="0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7121" y="1861660"/>
            <a:ext cx="1249045" cy="226060"/>
          </a:xfrm>
          <a:custGeom>
            <a:avLst/>
            <a:gdLst/>
            <a:ahLst/>
            <a:cxnLst/>
            <a:rect l="l" t="t" r="r" b="b"/>
            <a:pathLst>
              <a:path w="1249045" h="226060">
                <a:moveTo>
                  <a:pt x="27384" y="222498"/>
                </a:moveTo>
                <a:lnTo>
                  <a:pt x="0" y="222498"/>
                </a:lnTo>
                <a:lnTo>
                  <a:pt x="0" y="6101"/>
                </a:lnTo>
                <a:lnTo>
                  <a:pt x="90189" y="6101"/>
                </a:lnTo>
                <a:lnTo>
                  <a:pt x="97249" y="6474"/>
                </a:lnTo>
                <a:lnTo>
                  <a:pt x="132689" y="23245"/>
                </a:lnTo>
                <a:lnTo>
                  <a:pt x="139290" y="30509"/>
                </a:lnTo>
                <a:lnTo>
                  <a:pt x="27384" y="30509"/>
                </a:lnTo>
                <a:lnTo>
                  <a:pt x="27384" y="120401"/>
                </a:lnTo>
                <a:lnTo>
                  <a:pt x="140682" y="120401"/>
                </a:lnTo>
                <a:lnTo>
                  <a:pt x="138261" y="123527"/>
                </a:lnTo>
                <a:lnTo>
                  <a:pt x="99110" y="144447"/>
                </a:lnTo>
                <a:lnTo>
                  <a:pt x="92124" y="144809"/>
                </a:lnTo>
                <a:lnTo>
                  <a:pt x="27384" y="144809"/>
                </a:lnTo>
                <a:lnTo>
                  <a:pt x="27384" y="222498"/>
                </a:lnTo>
                <a:close/>
              </a:path>
              <a:path w="1249045" h="226060">
                <a:moveTo>
                  <a:pt x="140682" y="120401"/>
                </a:moveTo>
                <a:lnTo>
                  <a:pt x="96242" y="120401"/>
                </a:lnTo>
                <a:lnTo>
                  <a:pt x="101401" y="119261"/>
                </a:lnTo>
                <a:lnTo>
                  <a:pt x="105965" y="116978"/>
                </a:lnTo>
                <a:lnTo>
                  <a:pt x="110529" y="114597"/>
                </a:lnTo>
                <a:lnTo>
                  <a:pt x="114399" y="111323"/>
                </a:lnTo>
                <a:lnTo>
                  <a:pt x="117574" y="107156"/>
                </a:lnTo>
                <a:lnTo>
                  <a:pt x="120848" y="102989"/>
                </a:lnTo>
                <a:lnTo>
                  <a:pt x="123378" y="98176"/>
                </a:lnTo>
                <a:lnTo>
                  <a:pt x="125164" y="92719"/>
                </a:lnTo>
                <a:lnTo>
                  <a:pt x="127049" y="87163"/>
                </a:lnTo>
                <a:lnTo>
                  <a:pt x="127896" y="81948"/>
                </a:lnTo>
                <a:lnTo>
                  <a:pt x="127988" y="68935"/>
                </a:lnTo>
                <a:lnTo>
                  <a:pt x="126900" y="63053"/>
                </a:lnTo>
                <a:lnTo>
                  <a:pt x="124717" y="57596"/>
                </a:lnTo>
                <a:lnTo>
                  <a:pt x="122634" y="52139"/>
                </a:lnTo>
                <a:lnTo>
                  <a:pt x="119806" y="47376"/>
                </a:lnTo>
                <a:lnTo>
                  <a:pt x="116234" y="43308"/>
                </a:lnTo>
                <a:lnTo>
                  <a:pt x="112762" y="39241"/>
                </a:lnTo>
                <a:lnTo>
                  <a:pt x="108594" y="36115"/>
                </a:lnTo>
                <a:lnTo>
                  <a:pt x="103733" y="33932"/>
                </a:lnTo>
                <a:lnTo>
                  <a:pt x="98970" y="31650"/>
                </a:lnTo>
                <a:lnTo>
                  <a:pt x="93960" y="30509"/>
                </a:lnTo>
                <a:lnTo>
                  <a:pt x="139290" y="30509"/>
                </a:lnTo>
                <a:lnTo>
                  <a:pt x="155517" y="68957"/>
                </a:lnTo>
                <a:lnTo>
                  <a:pt x="155823" y="75307"/>
                </a:lnTo>
                <a:lnTo>
                  <a:pt x="155534" y="81948"/>
                </a:lnTo>
                <a:lnTo>
                  <a:pt x="142195" y="118448"/>
                </a:lnTo>
                <a:lnTo>
                  <a:pt x="140682" y="120401"/>
                </a:lnTo>
                <a:close/>
              </a:path>
              <a:path w="1249045" h="226060">
                <a:moveTo>
                  <a:pt x="212512" y="222498"/>
                </a:moveTo>
                <a:lnTo>
                  <a:pt x="185574" y="222498"/>
                </a:lnTo>
                <a:lnTo>
                  <a:pt x="185574" y="0"/>
                </a:lnTo>
                <a:lnTo>
                  <a:pt x="212512" y="0"/>
                </a:lnTo>
                <a:lnTo>
                  <a:pt x="212512" y="97482"/>
                </a:lnTo>
                <a:lnTo>
                  <a:pt x="231643" y="97482"/>
                </a:lnTo>
                <a:lnTo>
                  <a:pt x="212512" y="126503"/>
                </a:lnTo>
                <a:lnTo>
                  <a:pt x="212512" y="222498"/>
                </a:lnTo>
                <a:close/>
              </a:path>
              <a:path w="1249045" h="226060">
                <a:moveTo>
                  <a:pt x="231643" y="97482"/>
                </a:moveTo>
                <a:lnTo>
                  <a:pt x="212512" y="97482"/>
                </a:lnTo>
                <a:lnTo>
                  <a:pt x="217619" y="89324"/>
                </a:lnTo>
                <a:lnTo>
                  <a:pt x="254928" y="63177"/>
                </a:lnTo>
                <a:lnTo>
                  <a:pt x="273383" y="60721"/>
                </a:lnTo>
                <a:lnTo>
                  <a:pt x="282709" y="60721"/>
                </a:lnTo>
                <a:lnTo>
                  <a:pt x="290647" y="62458"/>
                </a:lnTo>
                <a:lnTo>
                  <a:pt x="297195" y="65930"/>
                </a:lnTo>
                <a:lnTo>
                  <a:pt x="303744" y="69304"/>
                </a:lnTo>
                <a:lnTo>
                  <a:pt x="308903" y="73967"/>
                </a:lnTo>
                <a:lnTo>
                  <a:pt x="312673" y="79920"/>
                </a:lnTo>
                <a:lnTo>
                  <a:pt x="315822" y="84683"/>
                </a:lnTo>
                <a:lnTo>
                  <a:pt x="258054" y="84683"/>
                </a:lnTo>
                <a:lnTo>
                  <a:pt x="252745" y="85774"/>
                </a:lnTo>
                <a:lnTo>
                  <a:pt x="247487" y="87957"/>
                </a:lnTo>
                <a:lnTo>
                  <a:pt x="242228" y="90041"/>
                </a:lnTo>
                <a:lnTo>
                  <a:pt x="237317" y="92918"/>
                </a:lnTo>
                <a:lnTo>
                  <a:pt x="231643" y="97482"/>
                </a:lnTo>
                <a:close/>
              </a:path>
              <a:path w="1249045" h="226060">
                <a:moveTo>
                  <a:pt x="323687" y="222498"/>
                </a:moveTo>
                <a:lnTo>
                  <a:pt x="296898" y="222498"/>
                </a:lnTo>
                <a:lnTo>
                  <a:pt x="296898" y="133498"/>
                </a:lnTo>
                <a:lnTo>
                  <a:pt x="296358" y="121936"/>
                </a:lnTo>
                <a:lnTo>
                  <a:pt x="277810" y="87696"/>
                </a:lnTo>
                <a:lnTo>
                  <a:pt x="263411" y="84683"/>
                </a:lnTo>
                <a:lnTo>
                  <a:pt x="315822" y="84683"/>
                </a:lnTo>
                <a:lnTo>
                  <a:pt x="323665" y="126503"/>
                </a:lnTo>
                <a:lnTo>
                  <a:pt x="323687" y="222498"/>
                </a:lnTo>
                <a:close/>
              </a:path>
              <a:path w="1249045" h="226060">
                <a:moveTo>
                  <a:pt x="371806" y="98821"/>
                </a:moveTo>
                <a:lnTo>
                  <a:pt x="393907" y="65893"/>
                </a:lnTo>
                <a:lnTo>
                  <a:pt x="424938" y="60721"/>
                </a:lnTo>
                <a:lnTo>
                  <a:pt x="439765" y="61772"/>
                </a:lnTo>
                <a:lnTo>
                  <a:pt x="452843" y="64926"/>
                </a:lnTo>
                <a:lnTo>
                  <a:pt x="464173" y="70181"/>
                </a:lnTo>
                <a:lnTo>
                  <a:pt x="473753" y="77539"/>
                </a:lnTo>
                <a:lnTo>
                  <a:pt x="475991" y="80218"/>
                </a:lnTo>
                <a:lnTo>
                  <a:pt x="422408" y="80218"/>
                </a:lnTo>
                <a:lnTo>
                  <a:pt x="410260" y="81381"/>
                </a:lnTo>
                <a:lnTo>
                  <a:pt x="397777" y="84869"/>
                </a:lnTo>
                <a:lnTo>
                  <a:pt x="384959" y="90682"/>
                </a:lnTo>
                <a:lnTo>
                  <a:pt x="371806" y="98821"/>
                </a:lnTo>
                <a:close/>
              </a:path>
              <a:path w="1249045" h="226060">
                <a:moveTo>
                  <a:pt x="491315" y="134689"/>
                </a:moveTo>
                <a:lnTo>
                  <a:pt x="464526" y="134689"/>
                </a:lnTo>
                <a:lnTo>
                  <a:pt x="464526" y="121890"/>
                </a:lnTo>
                <a:lnTo>
                  <a:pt x="463838" y="112672"/>
                </a:lnTo>
                <a:lnTo>
                  <a:pt x="431942" y="80915"/>
                </a:lnTo>
                <a:lnTo>
                  <a:pt x="422408" y="80218"/>
                </a:lnTo>
                <a:lnTo>
                  <a:pt x="475991" y="80218"/>
                </a:lnTo>
                <a:lnTo>
                  <a:pt x="481437" y="86738"/>
                </a:lnTo>
                <a:lnTo>
                  <a:pt x="486925" y="97668"/>
                </a:lnTo>
                <a:lnTo>
                  <a:pt x="490218" y="110328"/>
                </a:lnTo>
                <a:lnTo>
                  <a:pt x="491315" y="124717"/>
                </a:lnTo>
                <a:lnTo>
                  <a:pt x="491315" y="134689"/>
                </a:lnTo>
                <a:close/>
              </a:path>
              <a:path w="1249045" h="226060">
                <a:moveTo>
                  <a:pt x="406334" y="225474"/>
                </a:moveTo>
                <a:lnTo>
                  <a:pt x="398794" y="225474"/>
                </a:lnTo>
                <a:lnTo>
                  <a:pt x="391749" y="224234"/>
                </a:lnTo>
                <a:lnTo>
                  <a:pt x="359850" y="201513"/>
                </a:lnTo>
                <a:lnTo>
                  <a:pt x="352905" y="182959"/>
                </a:lnTo>
                <a:lnTo>
                  <a:pt x="352905" y="168572"/>
                </a:lnTo>
                <a:lnTo>
                  <a:pt x="354542" y="161925"/>
                </a:lnTo>
                <a:lnTo>
                  <a:pt x="357816" y="155971"/>
                </a:lnTo>
                <a:lnTo>
                  <a:pt x="361091" y="149919"/>
                </a:lnTo>
                <a:lnTo>
                  <a:pt x="399404" y="128894"/>
                </a:lnTo>
                <a:lnTo>
                  <a:pt x="420026" y="126801"/>
                </a:lnTo>
                <a:lnTo>
                  <a:pt x="427766" y="126801"/>
                </a:lnTo>
                <a:lnTo>
                  <a:pt x="435604" y="127545"/>
                </a:lnTo>
                <a:lnTo>
                  <a:pt x="443541" y="129033"/>
                </a:lnTo>
                <a:lnTo>
                  <a:pt x="451479" y="130423"/>
                </a:lnTo>
                <a:lnTo>
                  <a:pt x="458474" y="132308"/>
                </a:lnTo>
                <a:lnTo>
                  <a:pt x="464526" y="134689"/>
                </a:lnTo>
                <a:lnTo>
                  <a:pt x="491315" y="134689"/>
                </a:lnTo>
                <a:lnTo>
                  <a:pt x="491315" y="142875"/>
                </a:lnTo>
                <a:lnTo>
                  <a:pt x="424045" y="142875"/>
                </a:lnTo>
                <a:lnTo>
                  <a:pt x="414399" y="143414"/>
                </a:lnTo>
                <a:lnTo>
                  <a:pt x="379294" y="167161"/>
                </a:lnTo>
                <a:lnTo>
                  <a:pt x="378503" y="173682"/>
                </a:lnTo>
                <a:lnTo>
                  <a:pt x="378503" y="178147"/>
                </a:lnTo>
                <a:lnTo>
                  <a:pt x="408468" y="205382"/>
                </a:lnTo>
                <a:lnTo>
                  <a:pt x="459948" y="205382"/>
                </a:lnTo>
                <a:lnTo>
                  <a:pt x="456117" y="208880"/>
                </a:lnTo>
                <a:lnTo>
                  <a:pt x="415487" y="225009"/>
                </a:lnTo>
                <a:lnTo>
                  <a:pt x="406334" y="225474"/>
                </a:lnTo>
                <a:close/>
              </a:path>
              <a:path w="1249045" h="226060">
                <a:moveTo>
                  <a:pt x="459948" y="205382"/>
                </a:moveTo>
                <a:lnTo>
                  <a:pt x="413329" y="205382"/>
                </a:lnTo>
                <a:lnTo>
                  <a:pt x="420352" y="205057"/>
                </a:lnTo>
                <a:lnTo>
                  <a:pt x="427133" y="204080"/>
                </a:lnTo>
                <a:lnTo>
                  <a:pt x="458722" y="185886"/>
                </a:lnTo>
                <a:lnTo>
                  <a:pt x="462591" y="182016"/>
                </a:lnTo>
                <a:lnTo>
                  <a:pt x="464478" y="178147"/>
                </a:lnTo>
                <a:lnTo>
                  <a:pt x="464526" y="150614"/>
                </a:lnTo>
                <a:lnTo>
                  <a:pt x="454685" y="147228"/>
                </a:lnTo>
                <a:lnTo>
                  <a:pt x="444658" y="144809"/>
                </a:lnTo>
                <a:lnTo>
                  <a:pt x="434444" y="143358"/>
                </a:lnTo>
                <a:lnTo>
                  <a:pt x="424045" y="142875"/>
                </a:lnTo>
                <a:lnTo>
                  <a:pt x="491315" y="142875"/>
                </a:lnTo>
                <a:lnTo>
                  <a:pt x="491315" y="195857"/>
                </a:lnTo>
                <a:lnTo>
                  <a:pt x="491714" y="196304"/>
                </a:lnTo>
                <a:lnTo>
                  <a:pt x="468247" y="196304"/>
                </a:lnTo>
                <a:lnTo>
                  <a:pt x="462536" y="203020"/>
                </a:lnTo>
                <a:lnTo>
                  <a:pt x="459948" y="205382"/>
                </a:lnTo>
                <a:close/>
              </a:path>
              <a:path w="1249045" h="226060">
                <a:moveTo>
                  <a:pt x="489132" y="223688"/>
                </a:moveTo>
                <a:lnTo>
                  <a:pt x="481790" y="223688"/>
                </a:lnTo>
                <a:lnTo>
                  <a:pt x="477524" y="222150"/>
                </a:lnTo>
                <a:lnTo>
                  <a:pt x="468247" y="196304"/>
                </a:lnTo>
                <a:lnTo>
                  <a:pt x="491714" y="196304"/>
                </a:lnTo>
                <a:lnTo>
                  <a:pt x="494193" y="199082"/>
                </a:lnTo>
                <a:lnTo>
                  <a:pt x="499947" y="199280"/>
                </a:lnTo>
                <a:lnTo>
                  <a:pt x="499947" y="222498"/>
                </a:lnTo>
                <a:lnTo>
                  <a:pt x="497070" y="222894"/>
                </a:lnTo>
                <a:lnTo>
                  <a:pt x="494689" y="223192"/>
                </a:lnTo>
                <a:lnTo>
                  <a:pt x="491018" y="223589"/>
                </a:lnTo>
                <a:lnTo>
                  <a:pt x="489132" y="223688"/>
                </a:lnTo>
                <a:close/>
              </a:path>
              <a:path w="1249045" h="226060">
                <a:moveTo>
                  <a:pt x="643112" y="205680"/>
                </a:moveTo>
                <a:lnTo>
                  <a:pt x="589481" y="205680"/>
                </a:lnTo>
                <a:lnTo>
                  <a:pt x="597732" y="205252"/>
                </a:lnTo>
                <a:lnTo>
                  <a:pt x="605071" y="203968"/>
                </a:lnTo>
                <a:lnTo>
                  <a:pt x="611499" y="201829"/>
                </a:lnTo>
                <a:lnTo>
                  <a:pt x="617015" y="198834"/>
                </a:lnTo>
                <a:lnTo>
                  <a:pt x="623861" y="194270"/>
                </a:lnTo>
                <a:lnTo>
                  <a:pt x="627284" y="187821"/>
                </a:lnTo>
                <a:lnTo>
                  <a:pt x="627284" y="175617"/>
                </a:lnTo>
                <a:lnTo>
                  <a:pt x="626341" y="172342"/>
                </a:lnTo>
                <a:lnTo>
                  <a:pt x="624456" y="169664"/>
                </a:lnTo>
                <a:lnTo>
                  <a:pt x="622670" y="166886"/>
                </a:lnTo>
                <a:lnTo>
                  <a:pt x="619942" y="164504"/>
                </a:lnTo>
                <a:lnTo>
                  <a:pt x="616270" y="162520"/>
                </a:lnTo>
                <a:lnTo>
                  <a:pt x="612599" y="160436"/>
                </a:lnTo>
                <a:lnTo>
                  <a:pt x="607936" y="158601"/>
                </a:lnTo>
                <a:lnTo>
                  <a:pt x="602281" y="157013"/>
                </a:lnTo>
                <a:lnTo>
                  <a:pt x="596625" y="155326"/>
                </a:lnTo>
                <a:lnTo>
                  <a:pt x="590027" y="153590"/>
                </a:lnTo>
                <a:lnTo>
                  <a:pt x="582487" y="151804"/>
                </a:lnTo>
                <a:lnTo>
                  <a:pt x="575585" y="149972"/>
                </a:lnTo>
                <a:lnTo>
                  <a:pt x="536201" y="133846"/>
                </a:lnTo>
                <a:lnTo>
                  <a:pt x="527867" y="116334"/>
                </a:lnTo>
                <a:lnTo>
                  <a:pt x="527867" y="102046"/>
                </a:lnTo>
                <a:lnTo>
                  <a:pt x="529454" y="95001"/>
                </a:lnTo>
                <a:lnTo>
                  <a:pt x="532629" y="88850"/>
                </a:lnTo>
                <a:lnTo>
                  <a:pt x="535804" y="82599"/>
                </a:lnTo>
                <a:lnTo>
                  <a:pt x="540120" y="77440"/>
                </a:lnTo>
                <a:lnTo>
                  <a:pt x="545577" y="73372"/>
                </a:lnTo>
                <a:lnTo>
                  <a:pt x="551034" y="69205"/>
                </a:lnTo>
                <a:lnTo>
                  <a:pt x="557483" y="66079"/>
                </a:lnTo>
                <a:lnTo>
                  <a:pt x="564957" y="63986"/>
                </a:lnTo>
                <a:lnTo>
                  <a:pt x="572366" y="61813"/>
                </a:lnTo>
                <a:lnTo>
                  <a:pt x="580353" y="60721"/>
                </a:lnTo>
                <a:lnTo>
                  <a:pt x="588886" y="60721"/>
                </a:lnTo>
                <a:lnTo>
                  <a:pt x="629870" y="69595"/>
                </a:lnTo>
                <a:lnTo>
                  <a:pt x="646723" y="80218"/>
                </a:lnTo>
                <a:lnTo>
                  <a:pt x="588291" y="80218"/>
                </a:lnTo>
                <a:lnTo>
                  <a:pt x="581268" y="80609"/>
                </a:lnTo>
                <a:lnTo>
                  <a:pt x="553167" y="97283"/>
                </a:lnTo>
                <a:lnTo>
                  <a:pt x="553167" y="110083"/>
                </a:lnTo>
                <a:lnTo>
                  <a:pt x="590672" y="131415"/>
                </a:lnTo>
                <a:lnTo>
                  <a:pt x="598365" y="133219"/>
                </a:lnTo>
                <a:lnTo>
                  <a:pt x="605518" y="135061"/>
                </a:lnTo>
                <a:lnTo>
                  <a:pt x="612131" y="136940"/>
                </a:lnTo>
                <a:lnTo>
                  <a:pt x="626043" y="141337"/>
                </a:lnTo>
                <a:lnTo>
                  <a:pt x="632542" y="144313"/>
                </a:lnTo>
                <a:lnTo>
                  <a:pt x="637702" y="147786"/>
                </a:lnTo>
                <a:lnTo>
                  <a:pt x="642960" y="151259"/>
                </a:lnTo>
                <a:lnTo>
                  <a:pt x="646830" y="155327"/>
                </a:lnTo>
                <a:lnTo>
                  <a:pt x="649310" y="159990"/>
                </a:lnTo>
                <a:lnTo>
                  <a:pt x="651890" y="164653"/>
                </a:lnTo>
                <a:lnTo>
                  <a:pt x="653180" y="170358"/>
                </a:lnTo>
                <a:lnTo>
                  <a:pt x="653180" y="177105"/>
                </a:lnTo>
                <a:lnTo>
                  <a:pt x="652110" y="187625"/>
                </a:lnTo>
                <a:lnTo>
                  <a:pt x="648901" y="197011"/>
                </a:lnTo>
                <a:lnTo>
                  <a:pt x="643559" y="205252"/>
                </a:lnTo>
                <a:lnTo>
                  <a:pt x="643112" y="205680"/>
                </a:lnTo>
                <a:close/>
              </a:path>
              <a:path w="1249045" h="226060">
                <a:moveTo>
                  <a:pt x="636362" y="97780"/>
                </a:moveTo>
                <a:lnTo>
                  <a:pt x="601239" y="81334"/>
                </a:lnTo>
                <a:lnTo>
                  <a:pt x="588291" y="80218"/>
                </a:lnTo>
                <a:lnTo>
                  <a:pt x="646723" y="80218"/>
                </a:lnTo>
                <a:lnTo>
                  <a:pt x="648566" y="81706"/>
                </a:lnTo>
                <a:lnTo>
                  <a:pt x="636362" y="97780"/>
                </a:lnTo>
                <a:close/>
              </a:path>
              <a:path w="1249045" h="226060">
                <a:moveTo>
                  <a:pt x="590077" y="225474"/>
                </a:moveTo>
                <a:lnTo>
                  <a:pt x="552274" y="219670"/>
                </a:lnTo>
                <a:lnTo>
                  <a:pt x="520276" y="202406"/>
                </a:lnTo>
                <a:lnTo>
                  <a:pt x="531885" y="184398"/>
                </a:lnTo>
                <a:lnTo>
                  <a:pt x="538880" y="189421"/>
                </a:lnTo>
                <a:lnTo>
                  <a:pt x="545875" y="193774"/>
                </a:lnTo>
                <a:lnTo>
                  <a:pt x="589481" y="205680"/>
                </a:lnTo>
                <a:lnTo>
                  <a:pt x="643112" y="205680"/>
                </a:lnTo>
                <a:lnTo>
                  <a:pt x="636065" y="212377"/>
                </a:lnTo>
                <a:lnTo>
                  <a:pt x="626828" y="218107"/>
                </a:lnTo>
                <a:lnTo>
                  <a:pt x="616038" y="222209"/>
                </a:lnTo>
                <a:lnTo>
                  <a:pt x="603834" y="224656"/>
                </a:lnTo>
                <a:lnTo>
                  <a:pt x="590077" y="225474"/>
                </a:lnTo>
                <a:close/>
              </a:path>
              <a:path w="1249045" h="226060">
                <a:moveTo>
                  <a:pt x="763171" y="225474"/>
                </a:moveTo>
                <a:lnTo>
                  <a:pt x="755233" y="225474"/>
                </a:lnTo>
                <a:lnTo>
                  <a:pt x="746480" y="225065"/>
                </a:lnTo>
                <a:lnTo>
                  <a:pt x="708501" y="211224"/>
                </a:lnTo>
                <a:lnTo>
                  <a:pt x="683489" y="182156"/>
                </a:lnTo>
                <a:lnTo>
                  <a:pt x="674325" y="141684"/>
                </a:lnTo>
                <a:lnTo>
                  <a:pt x="674643" y="134652"/>
                </a:lnTo>
                <a:lnTo>
                  <a:pt x="687368" y="97259"/>
                </a:lnTo>
                <a:lnTo>
                  <a:pt x="715450" y="70842"/>
                </a:lnTo>
                <a:lnTo>
                  <a:pt x="755680" y="60721"/>
                </a:lnTo>
                <a:lnTo>
                  <a:pt x="764414" y="61140"/>
                </a:lnTo>
                <a:lnTo>
                  <a:pt x="802003" y="75232"/>
                </a:lnTo>
                <a:lnTo>
                  <a:pt x="808859" y="80813"/>
                </a:lnTo>
                <a:lnTo>
                  <a:pt x="748536" y="80813"/>
                </a:lnTo>
                <a:lnTo>
                  <a:pt x="741789" y="82103"/>
                </a:lnTo>
                <a:lnTo>
                  <a:pt x="710287" y="105271"/>
                </a:lnTo>
                <a:lnTo>
                  <a:pt x="707311" y="111621"/>
                </a:lnTo>
                <a:lnTo>
                  <a:pt x="704334" y="117871"/>
                </a:lnTo>
                <a:lnTo>
                  <a:pt x="702548" y="124767"/>
                </a:lnTo>
                <a:lnTo>
                  <a:pt x="701953" y="132308"/>
                </a:lnTo>
                <a:lnTo>
                  <a:pt x="834586" y="132308"/>
                </a:lnTo>
                <a:lnTo>
                  <a:pt x="834801" y="133861"/>
                </a:lnTo>
                <a:lnTo>
                  <a:pt x="835154" y="141684"/>
                </a:lnTo>
                <a:lnTo>
                  <a:pt x="835104" y="146050"/>
                </a:lnTo>
                <a:lnTo>
                  <a:pt x="834906" y="149721"/>
                </a:lnTo>
                <a:lnTo>
                  <a:pt x="834743" y="151181"/>
                </a:lnTo>
                <a:lnTo>
                  <a:pt x="834559" y="152102"/>
                </a:lnTo>
                <a:lnTo>
                  <a:pt x="702548" y="152102"/>
                </a:lnTo>
                <a:lnTo>
                  <a:pt x="703143" y="160039"/>
                </a:lnTo>
                <a:lnTo>
                  <a:pt x="724823" y="195163"/>
                </a:lnTo>
                <a:lnTo>
                  <a:pt x="749330" y="205382"/>
                </a:lnTo>
                <a:lnTo>
                  <a:pt x="810388" y="205382"/>
                </a:lnTo>
                <a:lnTo>
                  <a:pt x="809456" y="206374"/>
                </a:lnTo>
                <a:lnTo>
                  <a:pt x="804148" y="210591"/>
                </a:lnTo>
                <a:lnTo>
                  <a:pt x="792143" y="217735"/>
                </a:lnTo>
                <a:lnTo>
                  <a:pt x="785495" y="220513"/>
                </a:lnTo>
                <a:lnTo>
                  <a:pt x="770811" y="224482"/>
                </a:lnTo>
                <a:lnTo>
                  <a:pt x="763171" y="225474"/>
                </a:lnTo>
                <a:close/>
              </a:path>
              <a:path w="1249045" h="226060">
                <a:moveTo>
                  <a:pt x="834586" y="132308"/>
                </a:moveTo>
                <a:lnTo>
                  <a:pt x="809853" y="132308"/>
                </a:lnTo>
                <a:lnTo>
                  <a:pt x="809258" y="124767"/>
                </a:lnTo>
                <a:lnTo>
                  <a:pt x="807373" y="117822"/>
                </a:lnTo>
                <a:lnTo>
                  <a:pt x="804051" y="111174"/>
                </a:lnTo>
                <a:lnTo>
                  <a:pt x="801023" y="105023"/>
                </a:lnTo>
                <a:lnTo>
                  <a:pt x="797054" y="99566"/>
                </a:lnTo>
                <a:lnTo>
                  <a:pt x="787529" y="90636"/>
                </a:lnTo>
                <a:lnTo>
                  <a:pt x="781973" y="87163"/>
                </a:lnTo>
                <a:lnTo>
                  <a:pt x="775623" y="84683"/>
                </a:lnTo>
                <a:lnTo>
                  <a:pt x="769372" y="82103"/>
                </a:lnTo>
                <a:lnTo>
                  <a:pt x="762724" y="80813"/>
                </a:lnTo>
                <a:lnTo>
                  <a:pt x="808859" y="80813"/>
                </a:lnTo>
                <a:lnTo>
                  <a:pt x="831973" y="118606"/>
                </a:lnTo>
                <a:lnTo>
                  <a:pt x="833740" y="126169"/>
                </a:lnTo>
                <a:lnTo>
                  <a:pt x="834586" y="132308"/>
                </a:lnTo>
                <a:close/>
              </a:path>
              <a:path w="1249045" h="226060">
                <a:moveTo>
                  <a:pt x="810388" y="205382"/>
                </a:moveTo>
                <a:lnTo>
                  <a:pt x="761137" y="205382"/>
                </a:lnTo>
                <a:lnTo>
                  <a:pt x="765899" y="204737"/>
                </a:lnTo>
                <a:lnTo>
                  <a:pt x="775226" y="202158"/>
                </a:lnTo>
                <a:lnTo>
                  <a:pt x="794375" y="189904"/>
                </a:lnTo>
                <a:lnTo>
                  <a:pt x="797550" y="186630"/>
                </a:lnTo>
                <a:lnTo>
                  <a:pt x="799981" y="182959"/>
                </a:lnTo>
                <a:lnTo>
                  <a:pt x="801668" y="178891"/>
                </a:lnTo>
                <a:lnTo>
                  <a:pt x="824736" y="185291"/>
                </a:lnTo>
                <a:lnTo>
                  <a:pt x="822156" y="191244"/>
                </a:lnTo>
                <a:lnTo>
                  <a:pt x="818585" y="196651"/>
                </a:lnTo>
                <a:lnTo>
                  <a:pt x="810388" y="205382"/>
                </a:lnTo>
                <a:close/>
              </a:path>
              <a:path w="1249045" h="226060">
                <a:moveTo>
                  <a:pt x="973790" y="222498"/>
                </a:moveTo>
                <a:lnTo>
                  <a:pt x="946405" y="222498"/>
                </a:lnTo>
                <a:lnTo>
                  <a:pt x="946405" y="6101"/>
                </a:lnTo>
                <a:lnTo>
                  <a:pt x="973790" y="6101"/>
                </a:lnTo>
                <a:lnTo>
                  <a:pt x="973790" y="222498"/>
                </a:lnTo>
                <a:close/>
              </a:path>
              <a:path w="1249045" h="226060">
                <a:moveTo>
                  <a:pt x="1115248" y="222498"/>
                </a:moveTo>
                <a:lnTo>
                  <a:pt x="1091436" y="222498"/>
                </a:lnTo>
                <a:lnTo>
                  <a:pt x="1002734" y="6101"/>
                </a:lnTo>
                <a:lnTo>
                  <a:pt x="1031756" y="6101"/>
                </a:lnTo>
                <a:lnTo>
                  <a:pt x="1103342" y="188118"/>
                </a:lnTo>
                <a:lnTo>
                  <a:pt x="1129293" y="188118"/>
                </a:lnTo>
                <a:lnTo>
                  <a:pt x="1115248" y="222498"/>
                </a:lnTo>
                <a:close/>
              </a:path>
              <a:path w="1249045" h="226060">
                <a:moveTo>
                  <a:pt x="1129293" y="188118"/>
                </a:moveTo>
                <a:lnTo>
                  <a:pt x="1103342" y="188118"/>
                </a:lnTo>
                <a:lnTo>
                  <a:pt x="1174779" y="6101"/>
                </a:lnTo>
                <a:lnTo>
                  <a:pt x="1203652" y="6101"/>
                </a:lnTo>
                <a:lnTo>
                  <a:pt x="1129293" y="188118"/>
                </a:lnTo>
                <a:close/>
              </a:path>
              <a:path w="1249045" h="226060">
                <a:moveTo>
                  <a:pt x="1248843" y="98821"/>
                </a:moveTo>
                <a:lnTo>
                  <a:pt x="1226518" y="98821"/>
                </a:lnTo>
                <a:lnTo>
                  <a:pt x="1226518" y="64591"/>
                </a:lnTo>
                <a:lnTo>
                  <a:pt x="1248843" y="64591"/>
                </a:lnTo>
                <a:lnTo>
                  <a:pt x="1248843" y="98821"/>
                </a:lnTo>
                <a:close/>
              </a:path>
              <a:path w="1249045" h="226060">
                <a:moveTo>
                  <a:pt x="1248843" y="222498"/>
                </a:moveTo>
                <a:lnTo>
                  <a:pt x="1226518" y="222498"/>
                </a:lnTo>
                <a:lnTo>
                  <a:pt x="1226518" y="188416"/>
                </a:lnTo>
                <a:lnTo>
                  <a:pt x="1248843" y="188416"/>
                </a:lnTo>
                <a:lnTo>
                  <a:pt x="1248843" y="222498"/>
                </a:lnTo>
                <a:close/>
              </a:path>
            </a:pathLst>
          </a:custGeom>
          <a:solidFill>
            <a:srgbClr val="EE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6434" y="2280759"/>
            <a:ext cx="2281056" cy="291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8525" y="2792788"/>
            <a:ext cx="15259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80">
                <a:solidFill>
                  <a:srgbClr val="685D46"/>
                </a:solidFill>
                <a:latin typeface="Arial Black"/>
                <a:cs typeface="Arial Black"/>
              </a:rPr>
              <a:t>Q3 </a:t>
            </a:r>
            <a:r>
              <a:rPr dirty="0" sz="1400" spc="-165">
                <a:solidFill>
                  <a:srgbClr val="685D46"/>
                </a:solidFill>
                <a:latin typeface="Arial Black"/>
                <a:cs typeface="Arial Black"/>
              </a:rPr>
              <a:t>2020 </a:t>
            </a:r>
            <a:r>
              <a:rPr dirty="0" sz="1400" spc="260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5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75">
                <a:solidFill>
                  <a:srgbClr val="685D46"/>
                </a:solidFill>
                <a:latin typeface="Arial Black"/>
                <a:cs typeface="Arial Black"/>
              </a:rPr>
              <a:t>Q2 </a:t>
            </a:r>
            <a:r>
              <a:rPr dirty="0" sz="1400" spc="-220">
                <a:solidFill>
                  <a:srgbClr val="685D46"/>
                </a:solidFill>
                <a:latin typeface="Arial Black"/>
                <a:cs typeface="Arial Black"/>
              </a:rPr>
              <a:t>2021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3793" y="1650873"/>
            <a:ext cx="3547110" cy="163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marR="5080" indent="-335915">
              <a:lnSpc>
                <a:spcPct val="1161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working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with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city </a:t>
            </a: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officials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craft</a:t>
            </a:r>
            <a:r>
              <a:rPr dirty="0" sz="1400" spc="-2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and  </a:t>
            </a:r>
            <a:r>
              <a:rPr dirty="0" sz="1400" spc="-155">
                <a:solidFill>
                  <a:srgbClr val="FFFFFF"/>
                </a:solidFill>
                <a:latin typeface="Arial Black"/>
                <a:cs typeface="Arial Black"/>
              </a:rPr>
              <a:t>pass </a:t>
            </a:r>
            <a:r>
              <a:rPr dirty="0" sz="1400" spc="-90">
                <a:solidFill>
                  <a:srgbClr val="FFFFFF"/>
                </a:solidFill>
                <a:latin typeface="Arial Black"/>
                <a:cs typeface="Arial Black"/>
              </a:rPr>
              <a:t>any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policies that </a:t>
            </a:r>
            <a:r>
              <a:rPr dirty="0" sz="1400" spc="-125">
                <a:solidFill>
                  <a:srgbClr val="FFFFFF"/>
                </a:solidFill>
                <a:latin typeface="Arial Black"/>
                <a:cs typeface="Arial Black"/>
              </a:rPr>
              <a:t>reflect </a:t>
            </a:r>
            <a:r>
              <a:rPr dirty="0" sz="1400" spc="-114">
                <a:solidFill>
                  <a:srgbClr val="FFFFFF"/>
                </a:solidFill>
                <a:latin typeface="Arial Black"/>
                <a:cs typeface="Arial Black"/>
              </a:rPr>
              <a:t>public 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preferences </a:t>
            </a:r>
            <a:r>
              <a:rPr dirty="0" sz="1400" spc="-85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changes</a:t>
            </a:r>
            <a:endParaRPr sz="1400">
              <a:latin typeface="Arial Black"/>
              <a:cs typeface="Arial Black"/>
            </a:endParaRPr>
          </a:p>
          <a:p>
            <a:pPr marL="348615" marR="86360" indent="-33591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work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with community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members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 </a:t>
            </a:r>
            <a:r>
              <a:rPr dirty="0" sz="1400" spc="-150">
                <a:solidFill>
                  <a:srgbClr val="FFFFFF"/>
                </a:solidFill>
                <a:latin typeface="Arial Black"/>
                <a:cs typeface="Arial Black"/>
              </a:rPr>
              <a:t>test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evaluate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1400" spc="-125">
                <a:solidFill>
                  <a:srgbClr val="FFFFFF"/>
                </a:solidFill>
                <a:latin typeface="Arial Black"/>
                <a:cs typeface="Arial Black"/>
              </a:rPr>
              <a:t>effectiveness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of  </a:t>
            </a:r>
            <a:r>
              <a:rPr dirty="0" sz="1400" spc="-130">
                <a:solidFill>
                  <a:srgbClr val="FFFFFF"/>
                </a:solidFill>
                <a:latin typeface="Arial Black"/>
                <a:cs typeface="Arial Black"/>
              </a:rPr>
              <a:t>new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 ideas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75" y="1702942"/>
            <a:ext cx="237299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90"/>
              <a:t>Phase</a:t>
            </a:r>
            <a:r>
              <a:rPr dirty="0" spc="-409"/>
              <a:t> </a:t>
            </a:r>
            <a:r>
              <a:rPr dirty="0" spc="40"/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275" y="2483992"/>
            <a:ext cx="392366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2400" spc="-190">
                <a:solidFill>
                  <a:srgbClr val="685D46"/>
                </a:solidFill>
                <a:latin typeface="Arial Black"/>
                <a:cs typeface="Arial Black"/>
              </a:rPr>
              <a:t>Developing </a:t>
            </a:r>
            <a:r>
              <a:rPr dirty="0" sz="2400" spc="-215">
                <a:solidFill>
                  <a:srgbClr val="685D46"/>
                </a:solidFill>
                <a:latin typeface="Arial Black"/>
                <a:cs typeface="Arial Black"/>
              </a:rPr>
              <a:t>Plans, </a:t>
            </a:r>
            <a:r>
              <a:rPr dirty="0" sz="2400" spc="-220">
                <a:solidFill>
                  <a:srgbClr val="685D46"/>
                </a:solidFill>
                <a:latin typeface="Arial Black"/>
                <a:cs typeface="Arial Black"/>
              </a:rPr>
              <a:t>Partners,  </a:t>
            </a:r>
            <a:r>
              <a:rPr dirty="0" sz="2400" spc="-175">
                <a:solidFill>
                  <a:srgbClr val="685D46"/>
                </a:solidFill>
                <a:latin typeface="Arial Black"/>
                <a:cs typeface="Arial Black"/>
              </a:rPr>
              <a:t>and</a:t>
            </a:r>
            <a:r>
              <a:rPr dirty="0" sz="2400" spc="-229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2400" spc="-245">
                <a:solidFill>
                  <a:srgbClr val="685D46"/>
                </a:solidFill>
                <a:latin typeface="Arial Black"/>
                <a:cs typeface="Arial Black"/>
              </a:rPr>
              <a:t>Research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82550" y="300650"/>
            <a:ext cx="4286875" cy="292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0575" y="4885375"/>
            <a:ext cx="6489065" cy="12192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0"/>
              </a:lnSpc>
            </a:pPr>
            <a:r>
              <a:rPr dirty="0" sz="800" spc="-95">
                <a:solidFill>
                  <a:srgbClr val="FFFFFF"/>
                </a:solidFill>
                <a:latin typeface="Arial Black"/>
                <a:cs typeface="Arial Black"/>
              </a:rPr>
              <a:t>AJCP553-012b,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FFFFFF"/>
                </a:solidFill>
                <a:latin typeface="Arial Black"/>
                <a:cs typeface="Arial Black"/>
              </a:rPr>
              <a:t>Journal Constitution </a:t>
            </a:r>
            <a:r>
              <a:rPr dirty="0" sz="800" spc="-65">
                <a:solidFill>
                  <a:srgbClr val="FFFFFF"/>
                </a:solidFill>
                <a:latin typeface="Arial Black"/>
                <a:cs typeface="Arial Black"/>
              </a:rPr>
              <a:t>Photographic Archives, </a:t>
            </a:r>
            <a:r>
              <a:rPr dirty="0" sz="800" spc="-70">
                <a:solidFill>
                  <a:srgbClr val="FFFFFF"/>
                </a:solidFill>
                <a:latin typeface="Arial Black"/>
                <a:cs typeface="Arial Black"/>
              </a:rPr>
              <a:t>Special </a:t>
            </a:r>
            <a:r>
              <a:rPr dirty="0" sz="800" spc="-65">
                <a:solidFill>
                  <a:srgbClr val="FFFFFF"/>
                </a:solidFill>
                <a:latin typeface="Arial Black"/>
                <a:cs typeface="Arial Black"/>
              </a:rPr>
              <a:t>Collections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dirty="0" sz="800" spc="-65">
                <a:solidFill>
                  <a:srgbClr val="FFFFFF"/>
                </a:solidFill>
                <a:latin typeface="Arial Black"/>
                <a:cs typeface="Arial Black"/>
              </a:rPr>
              <a:t>Archives, </a:t>
            </a:r>
            <a:r>
              <a:rPr dirty="0" sz="800" spc="-80">
                <a:solidFill>
                  <a:srgbClr val="FFFFFF"/>
                </a:solidFill>
                <a:latin typeface="Arial Black"/>
                <a:cs typeface="Arial Black"/>
              </a:rPr>
              <a:t>Georgia </a:t>
            </a:r>
            <a:r>
              <a:rPr dirty="0" sz="800" spc="-90">
                <a:solidFill>
                  <a:srgbClr val="FFFFFF"/>
                </a:solidFill>
                <a:latin typeface="Arial Black"/>
                <a:cs typeface="Arial Black"/>
              </a:rPr>
              <a:t>State </a:t>
            </a:r>
            <a:r>
              <a:rPr dirty="0" sz="800" spc="-50">
                <a:solidFill>
                  <a:srgbClr val="FFFFFF"/>
                </a:solidFill>
                <a:latin typeface="Arial Black"/>
                <a:cs typeface="Arial Black"/>
              </a:rPr>
              <a:t>University</a:t>
            </a:r>
            <a:r>
              <a:rPr dirty="0" sz="800" spc="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" spc="-55">
                <a:solidFill>
                  <a:srgbClr val="FFFFFF"/>
                </a:solidFill>
                <a:latin typeface="Arial Black"/>
                <a:cs typeface="Arial Black"/>
              </a:rPr>
              <a:t>Library.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1718" y="4278524"/>
            <a:ext cx="4500880" cy="45720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60" b="1">
                <a:solidFill>
                  <a:srgbClr val="EEFF41"/>
                </a:solidFill>
                <a:latin typeface="Arial"/>
                <a:cs typeface="Arial"/>
              </a:rPr>
              <a:t>Mayor Maynard</a:t>
            </a:r>
            <a:r>
              <a:rPr dirty="0" sz="3000" spc="-300" b="1">
                <a:solidFill>
                  <a:srgbClr val="EEFF41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EEFF41"/>
                </a:solidFill>
                <a:latin typeface="Arial"/>
                <a:cs typeface="Arial"/>
              </a:rPr>
              <a:t>Jackson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29675" y="44955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 h="0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2625" y="2056320"/>
            <a:ext cx="2466975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0" b="1">
                <a:solidFill>
                  <a:srgbClr val="685D46"/>
                </a:solidFill>
                <a:latin typeface="Trebuchet MS"/>
                <a:cs typeface="Trebuchet MS"/>
              </a:rPr>
              <a:t>Rohit</a:t>
            </a:r>
            <a:r>
              <a:rPr dirty="0" sz="2400" spc="-165" b="1">
                <a:solidFill>
                  <a:srgbClr val="685D46"/>
                </a:solidFill>
                <a:latin typeface="Trebuchet MS"/>
                <a:cs typeface="Trebuchet MS"/>
              </a:rPr>
              <a:t> </a:t>
            </a:r>
            <a:r>
              <a:rPr dirty="0" sz="2400" spc="65" b="1">
                <a:solidFill>
                  <a:srgbClr val="685D46"/>
                </a:solidFill>
                <a:latin typeface="Trebuchet MS"/>
                <a:cs typeface="Trebuchet MS"/>
              </a:rPr>
              <a:t>Malhotra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Founder </a:t>
            </a:r>
            <a:r>
              <a:rPr dirty="0" sz="1400" spc="-380">
                <a:solidFill>
                  <a:srgbClr val="685D46"/>
                </a:solidFill>
                <a:latin typeface="Arial Black"/>
                <a:cs typeface="Arial Black"/>
              </a:rPr>
              <a:t>&amp; </a:t>
            </a: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Executive</a:t>
            </a:r>
            <a:r>
              <a:rPr dirty="0" sz="1400" spc="-204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Director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625" y="3046920"/>
            <a:ext cx="2229485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5" b="1">
                <a:solidFill>
                  <a:srgbClr val="685D46"/>
                </a:solidFill>
                <a:latin typeface="Trebuchet MS"/>
                <a:cs typeface="Trebuchet MS"/>
              </a:rPr>
              <a:t>Kyle</a:t>
            </a:r>
            <a:r>
              <a:rPr dirty="0" sz="2400" spc="-160" b="1">
                <a:solidFill>
                  <a:srgbClr val="685D46"/>
                </a:solidFill>
                <a:latin typeface="Trebuchet MS"/>
                <a:cs typeface="Trebuchet MS"/>
              </a:rPr>
              <a:t> </a:t>
            </a:r>
            <a:r>
              <a:rPr dirty="0" sz="2400" spc="70" b="1">
                <a:solidFill>
                  <a:srgbClr val="685D46"/>
                </a:solidFill>
                <a:latin typeface="Trebuchet MS"/>
                <a:cs typeface="Trebuchet MS"/>
              </a:rPr>
              <a:t>Kessler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Policy </a:t>
            </a:r>
            <a:r>
              <a:rPr dirty="0" sz="1400" spc="-380">
                <a:solidFill>
                  <a:srgbClr val="685D46"/>
                </a:solidFill>
                <a:latin typeface="Arial Black"/>
                <a:cs typeface="Arial Black"/>
              </a:rPr>
              <a:t>&amp; </a:t>
            </a:r>
            <a:r>
              <a:rPr dirty="0" sz="1400" spc="-145">
                <a:solidFill>
                  <a:srgbClr val="685D46"/>
                </a:solidFill>
                <a:latin typeface="Arial Black"/>
                <a:cs typeface="Arial Black"/>
              </a:rPr>
              <a:t>Research</a:t>
            </a:r>
            <a:r>
              <a:rPr dirty="0" sz="1400" spc="-23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Director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2525" y="1988312"/>
            <a:ext cx="3474085" cy="1678939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dirty="0" sz="3600" spc="-260">
                <a:solidFill>
                  <a:srgbClr val="FFFFFF"/>
                </a:solidFill>
                <a:latin typeface="Arial Black"/>
                <a:cs typeface="Arial Black"/>
              </a:rPr>
              <a:t>Thanks </a:t>
            </a:r>
            <a:r>
              <a:rPr dirty="0" sz="3600" spc="-21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dirty="0" sz="3600" spc="-43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600" spc="-225">
                <a:solidFill>
                  <a:srgbClr val="FFFFFF"/>
                </a:solidFill>
                <a:latin typeface="Arial Black"/>
                <a:cs typeface="Arial Black"/>
              </a:rPr>
              <a:t>your  </a:t>
            </a:r>
            <a:r>
              <a:rPr dirty="0" sz="3600" spc="-245">
                <a:solidFill>
                  <a:srgbClr val="FFFFFF"/>
                </a:solidFill>
                <a:latin typeface="Arial Black"/>
                <a:cs typeface="Arial Black"/>
              </a:rPr>
              <a:t>time </a:t>
            </a:r>
            <a:r>
              <a:rPr dirty="0" sz="3600" spc="-254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dirty="0" sz="3600" spc="-225">
                <a:solidFill>
                  <a:srgbClr val="FFFFFF"/>
                </a:solidFill>
                <a:latin typeface="Arial Black"/>
                <a:cs typeface="Arial Black"/>
              </a:rPr>
              <a:t>your  </a:t>
            </a:r>
            <a:r>
              <a:rPr dirty="0" sz="3600" spc="-310">
                <a:solidFill>
                  <a:srgbClr val="FFFFFF"/>
                </a:solidFill>
                <a:latin typeface="Arial Black"/>
                <a:cs typeface="Arial Black"/>
              </a:rPr>
              <a:t>service!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9601" y="318900"/>
            <a:ext cx="823702" cy="914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575" y="4885375"/>
            <a:ext cx="7758430" cy="12192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0"/>
              </a:lnSpc>
            </a:pPr>
            <a:r>
              <a:rPr dirty="0" sz="800" spc="-85">
                <a:solidFill>
                  <a:srgbClr val="FFFFFF"/>
                </a:solidFill>
                <a:latin typeface="Arial Black"/>
                <a:cs typeface="Arial Black"/>
              </a:rPr>
              <a:t>“Democracy Comes </a:t>
            </a:r>
            <a:r>
              <a:rPr dirty="0" sz="800" spc="-8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800" spc="-55">
                <a:solidFill>
                  <a:srgbClr val="FFFFFF"/>
                </a:solidFill>
                <a:latin typeface="Arial Black"/>
                <a:cs typeface="Arial Black"/>
              </a:rPr>
              <a:t>City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Planning,” </a:t>
            </a:r>
            <a:r>
              <a:rPr dirty="0" sz="800" spc="-7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Atlanta and </a:t>
            </a:r>
            <a:r>
              <a:rPr dirty="0" sz="800" spc="-55">
                <a:solidFill>
                  <a:srgbClr val="FFFFFF"/>
                </a:solidFill>
                <a:latin typeface="Arial Black"/>
                <a:cs typeface="Arial Black"/>
              </a:rPr>
              <a:t>Journal Constitution </a:t>
            </a:r>
            <a:r>
              <a:rPr dirty="0" sz="800" spc="-65">
                <a:solidFill>
                  <a:srgbClr val="FFFFFF"/>
                </a:solidFill>
                <a:latin typeface="Arial Black"/>
                <a:cs typeface="Arial Black"/>
              </a:rPr>
              <a:t>Sunday Magazine, </a:t>
            </a:r>
            <a:r>
              <a:rPr dirty="0" sz="800" spc="-90">
                <a:solidFill>
                  <a:srgbClr val="FFFFFF"/>
                </a:solidFill>
                <a:latin typeface="Arial Black"/>
                <a:cs typeface="Arial Black"/>
              </a:rPr>
              <a:t>08 </a:t>
            </a:r>
            <a:r>
              <a:rPr dirty="0" sz="800" spc="-85">
                <a:solidFill>
                  <a:srgbClr val="FFFFFF"/>
                </a:solidFill>
                <a:latin typeface="Arial Black"/>
                <a:cs typeface="Arial Black"/>
              </a:rPr>
              <a:t>December </a:t>
            </a:r>
            <a:r>
              <a:rPr dirty="0" sz="800" spc="-120">
                <a:solidFill>
                  <a:srgbClr val="FFFFFF"/>
                </a:solidFill>
                <a:latin typeface="Arial Black"/>
                <a:cs typeface="Arial Black"/>
              </a:rPr>
              <a:t>1974,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FFFFFF"/>
                </a:solidFill>
                <a:latin typeface="Arial Black"/>
                <a:cs typeface="Arial Black"/>
              </a:rPr>
              <a:t>Constitution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Archives.</a:t>
            </a:r>
            <a:r>
              <a:rPr dirty="0" sz="800" spc="-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" spc="-80">
                <a:solidFill>
                  <a:srgbClr val="FFFFFF"/>
                </a:solidFill>
                <a:latin typeface="Arial Black"/>
                <a:cs typeface="Arial Black"/>
              </a:rPr>
              <a:t>newspapers.com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110" y="4278524"/>
            <a:ext cx="8180070" cy="45720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-50" b="1">
                <a:solidFill>
                  <a:srgbClr val="EEFF41"/>
                </a:solidFill>
                <a:latin typeface="Arial"/>
                <a:cs typeface="Arial"/>
              </a:rPr>
              <a:t>Budget </a:t>
            </a:r>
            <a:r>
              <a:rPr dirty="0" sz="3000" spc="-295" b="1">
                <a:solidFill>
                  <a:srgbClr val="EEFF41"/>
                </a:solidFill>
                <a:latin typeface="Arial"/>
                <a:cs typeface="Arial"/>
              </a:rPr>
              <a:t>&amp; </a:t>
            </a:r>
            <a:r>
              <a:rPr dirty="0" sz="3000" spc="25" b="1">
                <a:solidFill>
                  <a:srgbClr val="EEFF41"/>
                </a:solidFill>
                <a:latin typeface="Arial"/>
                <a:cs typeface="Arial"/>
              </a:rPr>
              <a:t>Planning </a:t>
            </a:r>
            <a:r>
              <a:rPr dirty="0" sz="3000" spc="-25" b="1">
                <a:solidFill>
                  <a:srgbClr val="EEFF41"/>
                </a:solidFill>
                <a:latin typeface="Arial"/>
                <a:cs typeface="Arial"/>
              </a:rPr>
              <a:t>Commissioner </a:t>
            </a:r>
            <a:r>
              <a:rPr dirty="0" sz="3000" spc="-65" b="1">
                <a:solidFill>
                  <a:srgbClr val="EEFF41"/>
                </a:solidFill>
                <a:latin typeface="Arial"/>
                <a:cs typeface="Arial"/>
              </a:rPr>
              <a:t>Leon</a:t>
            </a:r>
            <a:r>
              <a:rPr dirty="0" sz="3000" spc="-204" b="1">
                <a:solidFill>
                  <a:srgbClr val="EEFF41"/>
                </a:solidFill>
                <a:latin typeface="Arial"/>
                <a:cs typeface="Arial"/>
              </a:rPr>
              <a:t> </a:t>
            </a:r>
            <a:r>
              <a:rPr dirty="0" sz="3000" spc="5" b="1">
                <a:solidFill>
                  <a:srgbClr val="EEFF41"/>
                </a:solidFill>
                <a:latin typeface="Arial"/>
                <a:cs typeface="Arial"/>
              </a:rPr>
              <a:t>Eplan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575" y="4885375"/>
            <a:ext cx="6485890" cy="12192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0"/>
              </a:lnSpc>
            </a:pPr>
            <a:r>
              <a:rPr dirty="0" sz="800" spc="-80">
                <a:solidFill>
                  <a:srgbClr val="434343"/>
                </a:solidFill>
                <a:latin typeface="Arial Black"/>
                <a:cs typeface="Arial Black"/>
              </a:rPr>
              <a:t>AJCP363-030a </a:t>
            </a:r>
            <a:r>
              <a:rPr dirty="0" sz="800" spc="-60">
                <a:solidFill>
                  <a:srgbClr val="434343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434343"/>
                </a:solidFill>
                <a:latin typeface="Arial Black"/>
                <a:cs typeface="Arial Black"/>
              </a:rPr>
              <a:t>Journal Constitution </a:t>
            </a:r>
            <a:r>
              <a:rPr dirty="0" sz="800" spc="-65">
                <a:solidFill>
                  <a:srgbClr val="434343"/>
                </a:solidFill>
                <a:latin typeface="Arial Black"/>
                <a:cs typeface="Arial Black"/>
              </a:rPr>
              <a:t>Photographic Archives, </a:t>
            </a:r>
            <a:r>
              <a:rPr dirty="0" sz="800" spc="-70">
                <a:solidFill>
                  <a:srgbClr val="434343"/>
                </a:solidFill>
                <a:latin typeface="Arial Black"/>
                <a:cs typeface="Arial Black"/>
              </a:rPr>
              <a:t>Special </a:t>
            </a:r>
            <a:r>
              <a:rPr dirty="0" sz="800" spc="-65">
                <a:solidFill>
                  <a:srgbClr val="434343"/>
                </a:solidFill>
                <a:latin typeface="Arial Black"/>
                <a:cs typeface="Arial Black"/>
              </a:rPr>
              <a:t>Collections </a:t>
            </a:r>
            <a:r>
              <a:rPr dirty="0" sz="800" spc="-60">
                <a:solidFill>
                  <a:srgbClr val="434343"/>
                </a:solidFill>
                <a:latin typeface="Arial Black"/>
                <a:cs typeface="Arial Black"/>
              </a:rPr>
              <a:t>and </a:t>
            </a:r>
            <a:r>
              <a:rPr dirty="0" sz="800" spc="-65">
                <a:solidFill>
                  <a:srgbClr val="434343"/>
                </a:solidFill>
                <a:latin typeface="Arial Black"/>
                <a:cs typeface="Arial Black"/>
              </a:rPr>
              <a:t>Archives, </a:t>
            </a:r>
            <a:r>
              <a:rPr dirty="0" sz="800" spc="-80">
                <a:solidFill>
                  <a:srgbClr val="434343"/>
                </a:solidFill>
                <a:latin typeface="Arial Black"/>
                <a:cs typeface="Arial Black"/>
              </a:rPr>
              <a:t>Georgia </a:t>
            </a:r>
            <a:r>
              <a:rPr dirty="0" sz="800" spc="-90">
                <a:solidFill>
                  <a:srgbClr val="434343"/>
                </a:solidFill>
                <a:latin typeface="Arial Black"/>
                <a:cs typeface="Arial Black"/>
              </a:rPr>
              <a:t>State </a:t>
            </a:r>
            <a:r>
              <a:rPr dirty="0" sz="800" spc="-50">
                <a:solidFill>
                  <a:srgbClr val="434343"/>
                </a:solidFill>
                <a:latin typeface="Arial Black"/>
                <a:cs typeface="Arial Black"/>
              </a:rPr>
              <a:t>University</a:t>
            </a:r>
            <a:r>
              <a:rPr dirty="0" sz="800" spc="35">
                <a:solidFill>
                  <a:srgbClr val="434343"/>
                </a:solidFill>
                <a:latin typeface="Arial Black"/>
                <a:cs typeface="Arial Black"/>
              </a:rPr>
              <a:t> </a:t>
            </a:r>
            <a:r>
              <a:rPr dirty="0" sz="800" spc="-55">
                <a:solidFill>
                  <a:srgbClr val="434343"/>
                </a:solidFill>
                <a:latin typeface="Arial Black"/>
                <a:cs typeface="Arial Black"/>
              </a:rPr>
              <a:t>Library.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002" y="4126124"/>
            <a:ext cx="7692390" cy="45720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25" b="1">
                <a:solidFill>
                  <a:srgbClr val="EEFF41"/>
                </a:solidFill>
                <a:latin typeface="Arial"/>
                <a:cs typeface="Arial"/>
              </a:rPr>
              <a:t>District </a:t>
            </a:r>
            <a:r>
              <a:rPr dirty="0" sz="3000" spc="-345" b="1">
                <a:solidFill>
                  <a:srgbClr val="EEFF41"/>
                </a:solidFill>
                <a:latin typeface="Arial"/>
                <a:cs typeface="Arial"/>
              </a:rPr>
              <a:t>1 </a:t>
            </a:r>
            <a:r>
              <a:rPr dirty="0" sz="3000" spc="-10" b="1">
                <a:solidFill>
                  <a:srgbClr val="EEFF41"/>
                </a:solidFill>
                <a:latin typeface="Arial"/>
                <a:cs typeface="Arial"/>
              </a:rPr>
              <a:t>Councilmember </a:t>
            </a:r>
            <a:r>
              <a:rPr dirty="0" sz="3000" spc="10" b="1">
                <a:solidFill>
                  <a:srgbClr val="EEFF41"/>
                </a:solidFill>
                <a:latin typeface="Arial"/>
                <a:cs typeface="Arial"/>
              </a:rPr>
              <a:t>John </a:t>
            </a:r>
            <a:r>
              <a:rPr dirty="0" sz="3000" spc="50" b="1">
                <a:solidFill>
                  <a:srgbClr val="EEFF41"/>
                </a:solidFill>
                <a:latin typeface="Arial"/>
                <a:cs typeface="Arial"/>
              </a:rPr>
              <a:t>H.</a:t>
            </a:r>
            <a:r>
              <a:rPr dirty="0" sz="3000" spc="-220" b="1">
                <a:solidFill>
                  <a:srgbClr val="EEFF41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EEFF41"/>
                </a:solidFill>
                <a:latin typeface="Arial"/>
                <a:cs typeface="Arial"/>
              </a:rPr>
              <a:t>Calhoun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5468" y="4126124"/>
            <a:ext cx="6953250" cy="45720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-65" b="1">
                <a:solidFill>
                  <a:srgbClr val="EEFF41"/>
                </a:solidFill>
                <a:latin typeface="Arial"/>
                <a:cs typeface="Arial"/>
              </a:rPr>
              <a:t>Post </a:t>
            </a:r>
            <a:r>
              <a:rPr dirty="0" sz="3000" spc="-215" b="1">
                <a:solidFill>
                  <a:srgbClr val="EEFF41"/>
                </a:solidFill>
                <a:latin typeface="Arial"/>
                <a:cs typeface="Arial"/>
              </a:rPr>
              <a:t>15 </a:t>
            </a:r>
            <a:r>
              <a:rPr dirty="0" sz="3000" spc="-10" b="1">
                <a:solidFill>
                  <a:srgbClr val="EEFF41"/>
                </a:solidFill>
                <a:latin typeface="Arial"/>
                <a:cs typeface="Arial"/>
              </a:rPr>
              <a:t>Councilmember </a:t>
            </a:r>
            <a:r>
              <a:rPr dirty="0" sz="3000" spc="5" b="1">
                <a:solidFill>
                  <a:srgbClr val="EEFF41"/>
                </a:solidFill>
                <a:latin typeface="Arial"/>
                <a:cs typeface="Arial"/>
              </a:rPr>
              <a:t>Panke</a:t>
            </a:r>
            <a:r>
              <a:rPr dirty="0" sz="3000" spc="-150" b="1">
                <a:solidFill>
                  <a:srgbClr val="EEFF41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EEFF41"/>
                </a:solidFill>
                <a:latin typeface="Arial"/>
                <a:cs typeface="Arial"/>
              </a:rPr>
              <a:t>Bradley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75" y="4885375"/>
            <a:ext cx="4465320" cy="121920"/>
          </a:xfrm>
          <a:prstGeom prst="rect">
            <a:avLst/>
          </a:prstGeom>
          <a:solidFill>
            <a:srgbClr val="EEEEE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0"/>
              </a:lnSpc>
            </a:pPr>
            <a:r>
              <a:rPr dirty="0" sz="800" spc="-70">
                <a:solidFill>
                  <a:srgbClr val="222222"/>
                </a:solidFill>
                <a:latin typeface="Arial Black"/>
                <a:cs typeface="Arial Black"/>
              </a:rPr>
              <a:t>VIS </a:t>
            </a:r>
            <a:r>
              <a:rPr dirty="0" sz="800" spc="-110">
                <a:solidFill>
                  <a:srgbClr val="222222"/>
                </a:solidFill>
                <a:latin typeface="Arial Black"/>
                <a:cs typeface="Arial Black"/>
              </a:rPr>
              <a:t>101.889.046, </a:t>
            </a:r>
            <a:r>
              <a:rPr dirty="0" sz="800" spc="-70">
                <a:solidFill>
                  <a:srgbClr val="222222"/>
                </a:solidFill>
                <a:latin typeface="Arial Black"/>
                <a:cs typeface="Arial Black"/>
              </a:rPr>
              <a:t>MSS </a:t>
            </a:r>
            <a:r>
              <a:rPr dirty="0" sz="800" spc="-95">
                <a:solidFill>
                  <a:srgbClr val="222222"/>
                </a:solidFill>
                <a:latin typeface="Arial Black"/>
                <a:cs typeface="Arial Black"/>
              </a:rPr>
              <a:t>602, </a:t>
            </a:r>
            <a:r>
              <a:rPr dirty="0" sz="800" spc="-75">
                <a:solidFill>
                  <a:srgbClr val="222222"/>
                </a:solidFill>
                <a:latin typeface="Arial Black"/>
                <a:cs typeface="Arial Black"/>
              </a:rPr>
              <a:t>Boyd Lewis </a:t>
            </a:r>
            <a:r>
              <a:rPr dirty="0" sz="800" spc="-80">
                <a:solidFill>
                  <a:srgbClr val="222222"/>
                </a:solidFill>
                <a:latin typeface="Arial Black"/>
                <a:cs typeface="Arial Black"/>
              </a:rPr>
              <a:t>Papers, </a:t>
            </a:r>
            <a:r>
              <a:rPr dirty="0" sz="800" spc="-75">
                <a:solidFill>
                  <a:srgbClr val="222222"/>
                </a:solidFill>
                <a:latin typeface="Arial Black"/>
                <a:cs typeface="Arial Black"/>
              </a:rPr>
              <a:t>Kenan </a:t>
            </a:r>
            <a:r>
              <a:rPr dirty="0" sz="800" spc="-85">
                <a:solidFill>
                  <a:srgbClr val="222222"/>
                </a:solidFill>
                <a:latin typeface="Arial Black"/>
                <a:cs typeface="Arial Black"/>
              </a:rPr>
              <a:t>Research </a:t>
            </a:r>
            <a:r>
              <a:rPr dirty="0" sz="800" spc="-80">
                <a:solidFill>
                  <a:srgbClr val="222222"/>
                </a:solidFill>
                <a:latin typeface="Arial Black"/>
                <a:cs typeface="Arial Black"/>
              </a:rPr>
              <a:t>Center, </a:t>
            </a:r>
            <a:r>
              <a:rPr dirty="0" sz="800" spc="-60">
                <a:solidFill>
                  <a:srgbClr val="222222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222222"/>
                </a:solidFill>
                <a:latin typeface="Arial Black"/>
                <a:cs typeface="Arial Black"/>
              </a:rPr>
              <a:t>History</a:t>
            </a:r>
            <a:r>
              <a:rPr dirty="0" sz="800" spc="-20">
                <a:solidFill>
                  <a:srgbClr val="222222"/>
                </a:solidFill>
                <a:latin typeface="Arial Black"/>
                <a:cs typeface="Arial Black"/>
              </a:rPr>
              <a:t> </a:t>
            </a:r>
            <a:r>
              <a:rPr dirty="0" sz="800" spc="-75">
                <a:solidFill>
                  <a:srgbClr val="222222"/>
                </a:solidFill>
                <a:latin typeface="Arial Black"/>
                <a:cs typeface="Arial Black"/>
              </a:rPr>
              <a:t>Center.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7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301" y="4278524"/>
            <a:ext cx="8273415" cy="457200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-95" b="1">
                <a:solidFill>
                  <a:srgbClr val="EEFF41"/>
                </a:solidFill>
                <a:latin typeface="Arial"/>
                <a:cs typeface="Arial"/>
              </a:rPr>
              <a:t>Grace </a:t>
            </a:r>
            <a:r>
              <a:rPr dirty="0" sz="3000" spc="5" b="1">
                <a:solidFill>
                  <a:srgbClr val="EEFF41"/>
                </a:solidFill>
                <a:latin typeface="Arial"/>
                <a:cs typeface="Arial"/>
              </a:rPr>
              <a:t>Towns </a:t>
            </a:r>
            <a:r>
              <a:rPr dirty="0" sz="3000" spc="65" b="1">
                <a:solidFill>
                  <a:srgbClr val="EEFF41"/>
                </a:solidFill>
                <a:latin typeface="Arial"/>
                <a:cs typeface="Arial"/>
              </a:rPr>
              <a:t>Hamilton </a:t>
            </a:r>
            <a:r>
              <a:rPr dirty="0" sz="3000" spc="-295" b="1">
                <a:solidFill>
                  <a:srgbClr val="EEFF41"/>
                </a:solidFill>
                <a:latin typeface="Arial"/>
                <a:cs typeface="Arial"/>
              </a:rPr>
              <a:t>&amp; </a:t>
            </a:r>
            <a:r>
              <a:rPr dirty="0" sz="3000" b="1">
                <a:solidFill>
                  <a:srgbClr val="EEFF41"/>
                </a:solidFill>
                <a:latin typeface="Arial"/>
                <a:cs typeface="Arial"/>
              </a:rPr>
              <a:t>Charter</a:t>
            </a:r>
            <a:r>
              <a:rPr dirty="0" sz="3000" spc="-225" b="1">
                <a:solidFill>
                  <a:srgbClr val="EEFF41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EEFF41"/>
                </a:solidFill>
                <a:latin typeface="Arial"/>
                <a:cs typeface="Arial"/>
              </a:rPr>
              <a:t>Commission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75" y="4885375"/>
            <a:ext cx="4458335" cy="12192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0"/>
              </a:lnSpc>
            </a:pPr>
            <a:r>
              <a:rPr dirty="0" sz="800" spc="-70">
                <a:solidFill>
                  <a:srgbClr val="FFFFFF"/>
                </a:solidFill>
                <a:latin typeface="Arial Black"/>
                <a:cs typeface="Arial Black"/>
              </a:rPr>
              <a:t>VIS </a:t>
            </a:r>
            <a:r>
              <a:rPr dirty="0" sz="800" spc="-114">
                <a:solidFill>
                  <a:srgbClr val="FFFFFF"/>
                </a:solidFill>
                <a:latin typeface="Arial Black"/>
                <a:cs typeface="Arial Black"/>
              </a:rPr>
              <a:t>101.889.053, </a:t>
            </a:r>
            <a:r>
              <a:rPr dirty="0" sz="800" spc="-70">
                <a:solidFill>
                  <a:srgbClr val="FFFFFF"/>
                </a:solidFill>
                <a:latin typeface="Arial Black"/>
                <a:cs typeface="Arial Black"/>
              </a:rPr>
              <a:t>MSS </a:t>
            </a:r>
            <a:r>
              <a:rPr dirty="0" sz="800" spc="-95">
                <a:solidFill>
                  <a:srgbClr val="FFFFFF"/>
                </a:solidFill>
                <a:latin typeface="Arial Black"/>
                <a:cs typeface="Arial Black"/>
              </a:rPr>
              <a:t>602, </a:t>
            </a:r>
            <a:r>
              <a:rPr dirty="0" sz="800" spc="-75">
                <a:solidFill>
                  <a:srgbClr val="FFFFFF"/>
                </a:solidFill>
                <a:latin typeface="Arial Black"/>
                <a:cs typeface="Arial Black"/>
              </a:rPr>
              <a:t>Boyd Lewis </a:t>
            </a:r>
            <a:r>
              <a:rPr dirty="0" sz="800" spc="-80">
                <a:solidFill>
                  <a:srgbClr val="FFFFFF"/>
                </a:solidFill>
                <a:latin typeface="Arial Black"/>
                <a:cs typeface="Arial Black"/>
              </a:rPr>
              <a:t>Papers, </a:t>
            </a:r>
            <a:r>
              <a:rPr dirty="0" sz="800" spc="-75">
                <a:solidFill>
                  <a:srgbClr val="FFFFFF"/>
                </a:solidFill>
                <a:latin typeface="Arial Black"/>
                <a:cs typeface="Arial Black"/>
              </a:rPr>
              <a:t>Kenan </a:t>
            </a:r>
            <a:r>
              <a:rPr dirty="0" sz="800" spc="-85">
                <a:solidFill>
                  <a:srgbClr val="FFFFFF"/>
                </a:solidFill>
                <a:latin typeface="Arial Black"/>
                <a:cs typeface="Arial Black"/>
              </a:rPr>
              <a:t>Research </a:t>
            </a:r>
            <a:r>
              <a:rPr dirty="0" sz="800" spc="-80">
                <a:solidFill>
                  <a:srgbClr val="FFFFFF"/>
                </a:solidFill>
                <a:latin typeface="Arial Black"/>
                <a:cs typeface="Arial Black"/>
              </a:rPr>
              <a:t>Center,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FFFFFF"/>
                </a:solidFill>
                <a:latin typeface="Arial Black"/>
                <a:cs typeface="Arial Black"/>
              </a:rPr>
              <a:t>History</a:t>
            </a:r>
            <a:r>
              <a:rPr dirty="0" sz="800" spc="-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" spc="-75">
                <a:solidFill>
                  <a:srgbClr val="FFFFFF"/>
                </a:solidFill>
                <a:latin typeface="Arial Black"/>
                <a:cs typeface="Arial Black"/>
              </a:rPr>
              <a:t>Center.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0107" y="4278524"/>
            <a:ext cx="8084184" cy="457200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35" b="1">
                <a:solidFill>
                  <a:srgbClr val="EEFF41"/>
                </a:solidFill>
                <a:latin typeface="Arial"/>
                <a:cs typeface="Arial"/>
              </a:rPr>
              <a:t>the </a:t>
            </a:r>
            <a:r>
              <a:rPr dirty="0" sz="3000" spc="-65" b="1">
                <a:solidFill>
                  <a:srgbClr val="EEFF41"/>
                </a:solidFill>
                <a:latin typeface="Arial"/>
                <a:cs typeface="Arial"/>
              </a:rPr>
              <a:t>Feds </a:t>
            </a:r>
            <a:r>
              <a:rPr dirty="0" sz="3000" spc="-295" b="1">
                <a:solidFill>
                  <a:srgbClr val="EEFF41"/>
                </a:solidFill>
                <a:latin typeface="Arial"/>
                <a:cs typeface="Arial"/>
              </a:rPr>
              <a:t>&amp; </a:t>
            </a:r>
            <a:r>
              <a:rPr dirty="0" sz="3000" spc="35" b="1">
                <a:solidFill>
                  <a:srgbClr val="EEFF41"/>
                </a:solidFill>
                <a:latin typeface="Arial"/>
                <a:cs typeface="Arial"/>
              </a:rPr>
              <a:t>“maximum </a:t>
            </a:r>
            <a:r>
              <a:rPr dirty="0" sz="3000" spc="-10" b="1">
                <a:solidFill>
                  <a:srgbClr val="EEFF41"/>
                </a:solidFill>
                <a:latin typeface="Arial"/>
                <a:cs typeface="Arial"/>
              </a:rPr>
              <a:t>feasible</a:t>
            </a:r>
            <a:r>
              <a:rPr dirty="0" sz="3000" spc="-250" b="1">
                <a:solidFill>
                  <a:srgbClr val="EEFF41"/>
                </a:solidFill>
                <a:latin typeface="Arial"/>
                <a:cs typeface="Arial"/>
              </a:rPr>
              <a:t> </a:t>
            </a:r>
            <a:r>
              <a:rPr dirty="0" sz="3000" spc="10" b="1">
                <a:solidFill>
                  <a:srgbClr val="EEFF41"/>
                </a:solidFill>
                <a:latin typeface="Arial"/>
                <a:cs typeface="Arial"/>
              </a:rPr>
              <a:t>participation”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75" y="4885375"/>
            <a:ext cx="4465955" cy="121920"/>
          </a:xfrm>
          <a:prstGeom prst="rect">
            <a:avLst/>
          </a:prstGeom>
          <a:solidFill>
            <a:srgbClr val="43434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0"/>
              </a:lnSpc>
            </a:pPr>
            <a:r>
              <a:rPr dirty="0" sz="800" spc="-70">
                <a:solidFill>
                  <a:srgbClr val="FFFFFF"/>
                </a:solidFill>
                <a:latin typeface="Arial Black"/>
                <a:cs typeface="Arial Black"/>
              </a:rPr>
              <a:t>VIS </a:t>
            </a:r>
            <a:r>
              <a:rPr dirty="0" sz="800" spc="-110">
                <a:solidFill>
                  <a:srgbClr val="FFFFFF"/>
                </a:solidFill>
                <a:latin typeface="Arial Black"/>
                <a:cs typeface="Arial Black"/>
              </a:rPr>
              <a:t>101.703.004, </a:t>
            </a:r>
            <a:r>
              <a:rPr dirty="0" sz="800" spc="-70">
                <a:solidFill>
                  <a:srgbClr val="FFFFFF"/>
                </a:solidFill>
                <a:latin typeface="Arial Black"/>
                <a:cs typeface="Arial Black"/>
              </a:rPr>
              <a:t>MSS </a:t>
            </a:r>
            <a:r>
              <a:rPr dirty="0" sz="800" spc="-95">
                <a:solidFill>
                  <a:srgbClr val="FFFFFF"/>
                </a:solidFill>
                <a:latin typeface="Arial Black"/>
                <a:cs typeface="Arial Black"/>
              </a:rPr>
              <a:t>602, </a:t>
            </a:r>
            <a:r>
              <a:rPr dirty="0" sz="800" spc="-75">
                <a:solidFill>
                  <a:srgbClr val="FFFFFF"/>
                </a:solidFill>
                <a:latin typeface="Arial Black"/>
                <a:cs typeface="Arial Black"/>
              </a:rPr>
              <a:t>Boyd Lewis </a:t>
            </a:r>
            <a:r>
              <a:rPr dirty="0" sz="800" spc="-80">
                <a:solidFill>
                  <a:srgbClr val="FFFFFF"/>
                </a:solidFill>
                <a:latin typeface="Arial Black"/>
                <a:cs typeface="Arial Black"/>
              </a:rPr>
              <a:t>Papers, </a:t>
            </a:r>
            <a:r>
              <a:rPr dirty="0" sz="800" spc="-75">
                <a:solidFill>
                  <a:srgbClr val="FFFFFF"/>
                </a:solidFill>
                <a:latin typeface="Arial Black"/>
                <a:cs typeface="Arial Black"/>
              </a:rPr>
              <a:t>Kenan </a:t>
            </a:r>
            <a:r>
              <a:rPr dirty="0" sz="800" spc="-85">
                <a:solidFill>
                  <a:srgbClr val="FFFFFF"/>
                </a:solidFill>
                <a:latin typeface="Arial Black"/>
                <a:cs typeface="Arial Black"/>
              </a:rPr>
              <a:t>Research </a:t>
            </a:r>
            <a:r>
              <a:rPr dirty="0" sz="800" spc="-80">
                <a:solidFill>
                  <a:srgbClr val="FFFFFF"/>
                </a:solidFill>
                <a:latin typeface="Arial Black"/>
                <a:cs typeface="Arial Black"/>
              </a:rPr>
              <a:t>Center, </a:t>
            </a:r>
            <a:r>
              <a:rPr dirty="0" sz="800" spc="-60">
                <a:solidFill>
                  <a:srgbClr val="FFFFFF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FFFFFF"/>
                </a:solidFill>
                <a:latin typeface="Arial Black"/>
                <a:cs typeface="Arial Black"/>
              </a:rPr>
              <a:t>History</a:t>
            </a:r>
            <a:r>
              <a:rPr dirty="0" sz="800" spc="-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" spc="-75">
                <a:solidFill>
                  <a:srgbClr val="FFFFFF"/>
                </a:solidFill>
                <a:latin typeface="Arial Black"/>
                <a:cs typeface="Arial Black"/>
              </a:rPr>
              <a:t>Center.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0237" y="4278524"/>
            <a:ext cx="6243955" cy="457200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5" b="1">
                <a:solidFill>
                  <a:srgbClr val="EEFF41"/>
                </a:solidFill>
                <a:latin typeface="Arial"/>
                <a:cs typeface="Arial"/>
              </a:rPr>
              <a:t>freeways </a:t>
            </a:r>
            <a:r>
              <a:rPr dirty="0" sz="3000" spc="-295" b="1">
                <a:solidFill>
                  <a:srgbClr val="EEFF41"/>
                </a:solidFill>
                <a:latin typeface="Arial"/>
                <a:cs typeface="Arial"/>
              </a:rPr>
              <a:t>&amp; </a:t>
            </a:r>
            <a:r>
              <a:rPr dirty="0" sz="3000" spc="-35" b="1">
                <a:solidFill>
                  <a:srgbClr val="EEFF41"/>
                </a:solidFill>
                <a:latin typeface="Arial"/>
                <a:cs typeface="Arial"/>
              </a:rPr>
              <a:t>neighborhood</a:t>
            </a:r>
            <a:r>
              <a:rPr dirty="0" sz="3000" spc="-575" b="1">
                <a:solidFill>
                  <a:srgbClr val="EEFF41"/>
                </a:solidFill>
                <a:latin typeface="Arial"/>
                <a:cs typeface="Arial"/>
              </a:rPr>
              <a:t> </a:t>
            </a:r>
            <a:r>
              <a:rPr dirty="0" sz="3000" spc="30" b="1">
                <a:solidFill>
                  <a:srgbClr val="EEFF41"/>
                </a:solidFill>
                <a:latin typeface="Arial"/>
                <a:cs typeface="Arial"/>
              </a:rPr>
              <a:t>activism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75" y="4885375"/>
            <a:ext cx="5598160" cy="1219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30"/>
              </a:lnSpc>
            </a:pPr>
            <a:r>
              <a:rPr dirty="0" sz="800" spc="-90">
                <a:latin typeface="Arial Black"/>
                <a:cs typeface="Arial Black"/>
              </a:rPr>
              <a:t>Great </a:t>
            </a:r>
            <a:r>
              <a:rPr dirty="0" sz="800" spc="-75">
                <a:latin typeface="Arial Black"/>
                <a:cs typeface="Arial Black"/>
              </a:rPr>
              <a:t>Speckled </a:t>
            </a:r>
            <a:r>
              <a:rPr dirty="0" sz="800" spc="-55">
                <a:latin typeface="Arial Black"/>
                <a:cs typeface="Arial Black"/>
              </a:rPr>
              <a:t>Bird. </a:t>
            </a:r>
            <a:r>
              <a:rPr dirty="0" sz="800" spc="-80">
                <a:latin typeface="Arial Black"/>
                <a:cs typeface="Arial Black"/>
              </a:rPr>
              <a:t>v.5 </a:t>
            </a:r>
            <a:r>
              <a:rPr dirty="0" sz="800" spc="-100">
                <a:latin typeface="Arial Black"/>
                <a:cs typeface="Arial Black"/>
              </a:rPr>
              <a:t>no.1 </a:t>
            </a:r>
            <a:r>
              <a:rPr dirty="0" sz="800" spc="-114">
                <a:latin typeface="Arial Black"/>
                <a:cs typeface="Arial Black"/>
              </a:rPr>
              <a:t>(10 </a:t>
            </a:r>
            <a:r>
              <a:rPr dirty="0" sz="800" spc="-60">
                <a:latin typeface="Arial Black"/>
                <a:cs typeface="Arial Black"/>
              </a:rPr>
              <a:t>January </a:t>
            </a:r>
            <a:r>
              <a:rPr dirty="0" sz="800" spc="-110">
                <a:latin typeface="Arial Black"/>
                <a:cs typeface="Arial Black"/>
              </a:rPr>
              <a:t>1972) </a:t>
            </a:r>
            <a:r>
              <a:rPr dirty="0" sz="800" spc="-70">
                <a:latin typeface="Arial Black"/>
                <a:cs typeface="Arial Black"/>
              </a:rPr>
              <a:t>p4. Special </a:t>
            </a:r>
            <a:r>
              <a:rPr dirty="0" sz="800" spc="-65">
                <a:latin typeface="Arial Black"/>
                <a:cs typeface="Arial Black"/>
              </a:rPr>
              <a:t>Collections </a:t>
            </a:r>
            <a:r>
              <a:rPr dirty="0" sz="800" spc="-60">
                <a:latin typeface="Arial Black"/>
                <a:cs typeface="Arial Black"/>
              </a:rPr>
              <a:t>and </a:t>
            </a:r>
            <a:r>
              <a:rPr dirty="0" sz="800" spc="-65">
                <a:latin typeface="Arial Black"/>
                <a:cs typeface="Arial Black"/>
              </a:rPr>
              <a:t>Archives, </a:t>
            </a:r>
            <a:r>
              <a:rPr dirty="0" sz="800" spc="-80">
                <a:latin typeface="Arial Black"/>
                <a:cs typeface="Arial Black"/>
              </a:rPr>
              <a:t>Georgia </a:t>
            </a:r>
            <a:r>
              <a:rPr dirty="0" sz="800" spc="-90">
                <a:latin typeface="Arial Black"/>
                <a:cs typeface="Arial Black"/>
              </a:rPr>
              <a:t>State </a:t>
            </a:r>
            <a:r>
              <a:rPr dirty="0" sz="800" spc="-50">
                <a:latin typeface="Arial Black"/>
                <a:cs typeface="Arial Black"/>
              </a:rPr>
              <a:t>University</a:t>
            </a:r>
            <a:r>
              <a:rPr dirty="0" sz="800" spc="-10">
                <a:latin typeface="Arial Black"/>
                <a:cs typeface="Arial Black"/>
              </a:rPr>
              <a:t> </a:t>
            </a:r>
            <a:r>
              <a:rPr dirty="0" sz="800" spc="-55">
                <a:latin typeface="Arial Black"/>
                <a:cs typeface="Arial Black"/>
              </a:rPr>
              <a:t>Library.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63887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5">
                <a:solidFill>
                  <a:srgbClr val="EE6C00"/>
                </a:solidFill>
              </a:rPr>
              <a:t>1874 </a:t>
            </a:r>
            <a:r>
              <a:rPr dirty="0" sz="3600" spc="25">
                <a:solidFill>
                  <a:srgbClr val="EE6C00"/>
                </a:solidFill>
              </a:rPr>
              <a:t>Charter </a:t>
            </a:r>
            <a:r>
              <a:rPr dirty="0" sz="3600" spc="-65">
                <a:solidFill>
                  <a:srgbClr val="EE6C00"/>
                </a:solidFill>
              </a:rPr>
              <a:t>vs. </a:t>
            </a:r>
            <a:r>
              <a:rPr dirty="0" sz="3600" spc="-120">
                <a:solidFill>
                  <a:srgbClr val="EE6C00"/>
                </a:solidFill>
              </a:rPr>
              <a:t>1974</a:t>
            </a:r>
            <a:r>
              <a:rPr dirty="0" sz="3600" spc="-765">
                <a:solidFill>
                  <a:srgbClr val="EE6C00"/>
                </a:solidFill>
              </a:rPr>
              <a:t> </a:t>
            </a:r>
            <a:r>
              <a:rPr dirty="0" sz="3600" spc="25">
                <a:solidFill>
                  <a:srgbClr val="EE6C00"/>
                </a:solidFill>
              </a:rPr>
              <a:t>Charter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05993" y="1779763"/>
            <a:ext cx="3587750" cy="2591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indent="-3359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70">
                <a:solidFill>
                  <a:srgbClr val="685D46"/>
                </a:solidFill>
                <a:latin typeface="Arial Black"/>
                <a:cs typeface="Arial Black"/>
              </a:rPr>
              <a:t>“weak”</a:t>
            </a: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mayor</a:t>
            </a:r>
            <a:endParaRPr sz="1400">
              <a:latin typeface="Arial Black"/>
              <a:cs typeface="Arial Black"/>
            </a:endParaRPr>
          </a:p>
          <a:p>
            <a:pPr marL="348615" marR="622300" indent="-33591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board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of aldermen </a:t>
            </a:r>
            <a:r>
              <a:rPr dirty="0" sz="1400" spc="254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25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75">
                <a:solidFill>
                  <a:srgbClr val="685D46"/>
                </a:solidFill>
                <a:latin typeface="Arial Black"/>
                <a:cs typeface="Arial Black"/>
              </a:rPr>
              <a:t>all </a:t>
            </a:r>
            <a:r>
              <a:rPr dirty="0" sz="1400" spc="-145">
                <a:solidFill>
                  <a:srgbClr val="685D46"/>
                </a:solidFill>
                <a:latin typeface="Arial Black"/>
                <a:cs typeface="Arial Black"/>
              </a:rPr>
              <a:t>elected  </a:t>
            </a:r>
            <a:r>
              <a:rPr dirty="0" sz="1400" spc="-90">
                <a:solidFill>
                  <a:srgbClr val="685D46"/>
                </a:solidFill>
                <a:latin typeface="Arial Black"/>
                <a:cs typeface="Arial Black"/>
              </a:rPr>
              <a:t>city-wide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45">
                <a:solidFill>
                  <a:srgbClr val="685D46"/>
                </a:solidFill>
                <a:latin typeface="Arial Black"/>
                <a:cs typeface="Arial Black"/>
              </a:rPr>
              <a:t>9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districts </a:t>
            </a:r>
            <a:r>
              <a:rPr dirty="0" sz="1400" spc="-85">
                <a:solidFill>
                  <a:srgbClr val="685D46"/>
                </a:solidFill>
                <a:latin typeface="Arial Black"/>
                <a:cs typeface="Arial Black"/>
              </a:rPr>
              <a:t>with </a:t>
            </a:r>
            <a:r>
              <a:rPr dirty="0" sz="1400" spc="-165">
                <a:solidFill>
                  <a:srgbClr val="685D46"/>
                </a:solidFill>
                <a:latin typeface="Arial Black"/>
                <a:cs typeface="Arial Black"/>
              </a:rPr>
              <a:t>2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representatives</a:t>
            </a: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45">
                <a:solidFill>
                  <a:srgbClr val="685D46"/>
                </a:solidFill>
                <a:latin typeface="Arial Black"/>
                <a:cs typeface="Arial Black"/>
              </a:rPr>
              <a:t>each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committees </a:t>
            </a:r>
            <a:r>
              <a:rPr dirty="0" sz="1400" spc="-60">
                <a:solidFill>
                  <a:srgbClr val="685D46"/>
                </a:solidFill>
                <a:latin typeface="Arial Black"/>
                <a:cs typeface="Arial Black"/>
              </a:rPr>
              <a:t>run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departments</a:t>
            </a:r>
            <a:endParaRPr sz="1400">
              <a:latin typeface="Arial Black"/>
              <a:cs typeface="Arial Black"/>
            </a:endParaRPr>
          </a:p>
          <a:p>
            <a:pPr marL="348615" marR="445770" indent="-33591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project- and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department-specific  </a:t>
            </a:r>
            <a:r>
              <a:rPr dirty="0" sz="1400" spc="-70">
                <a:solidFill>
                  <a:srgbClr val="685D46"/>
                </a:solidFill>
                <a:latin typeface="Arial Black"/>
                <a:cs typeface="Arial Black"/>
              </a:rPr>
              <a:t>planning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possible </a:t>
            </a:r>
            <a:r>
              <a:rPr dirty="0" sz="1400" spc="-85">
                <a:solidFill>
                  <a:srgbClr val="685D46"/>
                </a:solidFill>
                <a:latin typeface="Arial Black"/>
                <a:cs typeface="Arial Black"/>
              </a:rPr>
              <a:t>citizen</a:t>
            </a: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685D46"/>
                </a:solidFill>
                <a:latin typeface="Arial Black"/>
                <a:cs typeface="Arial Black"/>
              </a:rPr>
              <a:t>input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1332088"/>
            <a:ext cx="55981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3265" algn="l"/>
              </a:tabLst>
            </a:pPr>
            <a:r>
              <a:rPr dirty="0" sz="1400" spc="-55" b="1">
                <a:solidFill>
                  <a:srgbClr val="685D46"/>
                </a:solidFill>
                <a:latin typeface="Arial"/>
                <a:cs typeface="Arial"/>
              </a:rPr>
              <a:t>1874 </a:t>
            </a:r>
            <a:r>
              <a:rPr dirty="0" sz="1400" b="1">
                <a:solidFill>
                  <a:srgbClr val="685D46"/>
                </a:solidFill>
                <a:latin typeface="Arial"/>
                <a:cs typeface="Arial"/>
              </a:rPr>
              <a:t>Charter</a:t>
            </a:r>
            <a:r>
              <a:rPr dirty="0" sz="1400" spc="-1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400" spc="-140">
                <a:solidFill>
                  <a:srgbClr val="685D46"/>
                </a:solidFill>
                <a:latin typeface="Arial Black"/>
                <a:cs typeface="Arial Black"/>
              </a:rPr>
              <a:t>(as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amended)	</a:t>
            </a:r>
            <a:r>
              <a:rPr dirty="0" sz="1400" spc="-50" b="1">
                <a:solidFill>
                  <a:srgbClr val="685D46"/>
                </a:solidFill>
                <a:latin typeface="Arial"/>
                <a:cs typeface="Arial"/>
              </a:rPr>
              <a:t>1974</a:t>
            </a:r>
            <a:r>
              <a:rPr dirty="0" sz="1400" spc="-9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685D46"/>
                </a:solidFill>
                <a:latin typeface="Arial"/>
                <a:cs typeface="Arial"/>
              </a:rPr>
              <a:t>Charter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6693" y="1779763"/>
            <a:ext cx="3543935" cy="160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indent="-3359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“strong”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mayor</a:t>
            </a:r>
            <a:endParaRPr sz="1400">
              <a:latin typeface="Arial Black"/>
              <a:cs typeface="Arial Black"/>
            </a:endParaRPr>
          </a:p>
          <a:p>
            <a:pPr marL="348615" marR="45720" indent="-33591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95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council </a:t>
            </a:r>
            <a:r>
              <a:rPr dirty="0" sz="1400" spc="254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21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combination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400" spc="-95">
                <a:solidFill>
                  <a:srgbClr val="685D46"/>
                </a:solidFill>
                <a:latin typeface="Arial Black"/>
                <a:cs typeface="Arial Black"/>
              </a:rPr>
              <a:t>district 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400" spc="-85">
                <a:solidFill>
                  <a:srgbClr val="685D46"/>
                </a:solidFill>
                <a:latin typeface="Arial Black"/>
                <a:cs typeface="Arial Black"/>
              </a:rPr>
              <a:t>city-wide</a:t>
            </a:r>
            <a:r>
              <a:rPr dirty="0" sz="1400" spc="-15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(“at-large”)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265">
                <a:solidFill>
                  <a:srgbClr val="685D46"/>
                </a:solidFill>
                <a:latin typeface="Arial Black"/>
                <a:cs typeface="Arial Black"/>
              </a:rPr>
              <a:t>12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districts </a:t>
            </a:r>
            <a:r>
              <a:rPr dirty="0" sz="1400" spc="-85">
                <a:solidFill>
                  <a:srgbClr val="685D46"/>
                </a:solidFill>
                <a:latin typeface="Arial Black"/>
                <a:cs typeface="Arial Black"/>
              </a:rPr>
              <a:t>with </a:t>
            </a:r>
            <a:r>
              <a:rPr dirty="0" sz="1400" spc="-360">
                <a:solidFill>
                  <a:srgbClr val="685D46"/>
                </a:solidFill>
                <a:latin typeface="Arial Black"/>
                <a:cs typeface="Arial Black"/>
              </a:rPr>
              <a:t>1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representative</a:t>
            </a:r>
            <a:r>
              <a:rPr dirty="0" sz="1400" spc="-23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45">
                <a:solidFill>
                  <a:srgbClr val="685D46"/>
                </a:solidFill>
                <a:latin typeface="Arial Black"/>
                <a:cs typeface="Arial Black"/>
              </a:rPr>
              <a:t>each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commissioners </a:t>
            </a:r>
            <a:r>
              <a:rPr dirty="0" sz="1400" spc="-60">
                <a:solidFill>
                  <a:srgbClr val="685D46"/>
                </a:solidFill>
                <a:latin typeface="Arial Black"/>
                <a:cs typeface="Arial Black"/>
              </a:rPr>
              <a:t>run</a:t>
            </a: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departments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5325" y="3533125"/>
            <a:ext cx="2116455" cy="213360"/>
          </a:xfrm>
          <a:custGeom>
            <a:avLst/>
            <a:gdLst/>
            <a:ahLst/>
            <a:cxnLst/>
            <a:rect l="l" t="t" r="r" b="b"/>
            <a:pathLst>
              <a:path w="2116454" h="213360">
                <a:moveTo>
                  <a:pt x="0" y="0"/>
                </a:moveTo>
                <a:lnTo>
                  <a:pt x="2115923" y="0"/>
                </a:lnTo>
                <a:lnTo>
                  <a:pt x="2115923" y="213360"/>
                </a:lnTo>
                <a:lnTo>
                  <a:pt x="0" y="213360"/>
                </a:lnTo>
                <a:lnTo>
                  <a:pt x="0" y="0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26693" y="3513313"/>
            <a:ext cx="33350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indent="-3359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comprehensive </a:t>
            </a:r>
            <a:r>
              <a:rPr dirty="0" sz="1400" spc="-70">
                <a:solidFill>
                  <a:srgbClr val="685D46"/>
                </a:solidFill>
                <a:latin typeface="Arial Black"/>
                <a:cs typeface="Arial Black"/>
              </a:rPr>
              <a:t>planning</a:t>
            </a:r>
            <a:r>
              <a:rPr dirty="0" sz="1400" spc="-18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(physical,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625" y="3760963"/>
            <a:ext cx="184721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social,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and</a:t>
            </a:r>
            <a:r>
              <a:rPr dirty="0" sz="1400" spc="-15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economic)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6693" y="4132438"/>
            <a:ext cx="1333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685D46"/>
                </a:solidFill>
                <a:latin typeface="Arial"/>
                <a:cs typeface="Arial"/>
              </a:rPr>
              <a:t>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5325" y="4152250"/>
            <a:ext cx="1807845" cy="213360"/>
          </a:xfrm>
          <a:prstGeom prst="rect">
            <a:avLst/>
          </a:prstGeom>
          <a:solidFill>
            <a:srgbClr val="EEFF4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5"/>
              </a:lnSpc>
            </a:pP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ensured </a:t>
            </a:r>
            <a:r>
              <a:rPr dirty="0" sz="1400" spc="-85">
                <a:solidFill>
                  <a:srgbClr val="685D46"/>
                </a:solidFill>
                <a:latin typeface="Arial Black"/>
                <a:cs typeface="Arial Black"/>
              </a:rPr>
              <a:t>citizen</a:t>
            </a:r>
            <a:r>
              <a:rPr dirty="0" sz="1400" spc="-18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685D46"/>
                </a:solidFill>
                <a:latin typeface="Arial Black"/>
                <a:cs typeface="Arial Black"/>
              </a:rPr>
              <a:t>input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725" y="4868661"/>
            <a:ext cx="40957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data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source: </a:t>
            </a: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Georgia </a:t>
            </a:r>
            <a:r>
              <a:rPr dirty="0" sz="800" spc="-65">
                <a:solidFill>
                  <a:srgbClr val="685D46"/>
                </a:solidFill>
                <a:latin typeface="Arial Black"/>
                <a:cs typeface="Arial Black"/>
              </a:rPr>
              <a:t>Legislative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Documents </a:t>
            </a:r>
            <a:r>
              <a:rPr dirty="0" sz="800" spc="145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800" spc="6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galileo.usg.edu/scholar/databases/zlgl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4725" y="4868661"/>
            <a:ext cx="56114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5">
                <a:latin typeface="Arial Black"/>
                <a:cs typeface="Arial Black"/>
              </a:rPr>
              <a:t>Comprehensive </a:t>
            </a:r>
            <a:r>
              <a:rPr dirty="0" sz="800" spc="-70">
                <a:latin typeface="Arial Black"/>
                <a:cs typeface="Arial Black"/>
              </a:rPr>
              <a:t>Development </a:t>
            </a:r>
            <a:r>
              <a:rPr dirty="0" sz="800" spc="-65">
                <a:latin typeface="Arial Black"/>
                <a:cs typeface="Arial Black"/>
              </a:rPr>
              <a:t>Plan, </a:t>
            </a:r>
            <a:r>
              <a:rPr dirty="0" sz="800" spc="-60">
                <a:latin typeface="Arial Black"/>
                <a:cs typeface="Arial Black"/>
              </a:rPr>
              <a:t>January </a:t>
            </a:r>
            <a:r>
              <a:rPr dirty="0" sz="800" spc="-125">
                <a:latin typeface="Arial Black"/>
                <a:cs typeface="Arial Black"/>
              </a:rPr>
              <a:t>1975, </a:t>
            </a:r>
            <a:r>
              <a:rPr dirty="0" sz="800" spc="-70">
                <a:latin typeface="Arial Black"/>
                <a:cs typeface="Arial Black"/>
              </a:rPr>
              <a:t>Special </a:t>
            </a:r>
            <a:r>
              <a:rPr dirty="0" sz="800" spc="-65">
                <a:latin typeface="Arial Black"/>
                <a:cs typeface="Arial Black"/>
              </a:rPr>
              <a:t>Collections </a:t>
            </a:r>
            <a:r>
              <a:rPr dirty="0" sz="800" spc="-60">
                <a:latin typeface="Arial Black"/>
                <a:cs typeface="Arial Black"/>
              </a:rPr>
              <a:t>and </a:t>
            </a:r>
            <a:r>
              <a:rPr dirty="0" sz="800" spc="-65">
                <a:latin typeface="Arial Black"/>
                <a:cs typeface="Arial Black"/>
              </a:rPr>
              <a:t>Archives, </a:t>
            </a:r>
            <a:r>
              <a:rPr dirty="0" sz="800" spc="-80">
                <a:latin typeface="Arial Black"/>
                <a:cs typeface="Arial Black"/>
              </a:rPr>
              <a:t>Georgia </a:t>
            </a:r>
            <a:r>
              <a:rPr dirty="0" sz="800" spc="-90">
                <a:latin typeface="Arial Black"/>
                <a:cs typeface="Arial Black"/>
              </a:rPr>
              <a:t>State </a:t>
            </a:r>
            <a:r>
              <a:rPr dirty="0" sz="800" spc="-50">
                <a:latin typeface="Arial Black"/>
                <a:cs typeface="Arial Black"/>
              </a:rPr>
              <a:t>University </a:t>
            </a:r>
            <a:r>
              <a:rPr dirty="0" sz="800" spc="-55">
                <a:latin typeface="Arial Black"/>
                <a:cs typeface="Arial Black"/>
              </a:rPr>
              <a:t>Library.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8538" y="152400"/>
            <a:ext cx="4397072" cy="4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34798" y="2283779"/>
            <a:ext cx="703580" cy="70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685D46"/>
                </a:solidFill>
                <a:latin typeface="Arial"/>
                <a:cs typeface="Arial"/>
              </a:rPr>
              <a:t>1854-1951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R="21590">
              <a:lnSpc>
                <a:spcPct val="100000"/>
              </a:lnSpc>
            </a:pPr>
            <a:r>
              <a:rPr dirty="0" sz="1200" spc="-50" b="1">
                <a:solidFill>
                  <a:srgbClr val="685D46"/>
                </a:solidFill>
                <a:latin typeface="Arial"/>
                <a:cs typeface="Arial"/>
              </a:rPr>
              <a:t>1847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0226" y="997904"/>
            <a:ext cx="342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685D46"/>
                </a:solidFill>
                <a:latin typeface="Arial"/>
                <a:cs typeface="Arial"/>
              </a:rPr>
              <a:t>1952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100" y="3995179"/>
            <a:ext cx="718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solidFill>
                  <a:srgbClr val="685D46"/>
                </a:solidFill>
                <a:latin typeface="Arial"/>
                <a:cs typeface="Arial"/>
              </a:rPr>
              <a:t>1953-1973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949" y="1836349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0" y="0"/>
                </a:moveTo>
                <a:lnTo>
                  <a:pt x="268199" y="0"/>
                </a:lnTo>
                <a:lnTo>
                  <a:pt x="268199" y="268199"/>
                </a:lnTo>
                <a:lnTo>
                  <a:pt x="0" y="268199"/>
                </a:lnTo>
                <a:lnTo>
                  <a:pt x="0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1949" y="1836349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0" y="0"/>
                </a:moveTo>
                <a:lnTo>
                  <a:pt x="268199" y="0"/>
                </a:lnTo>
                <a:lnTo>
                  <a:pt x="268199" y="268199"/>
                </a:lnTo>
                <a:lnTo>
                  <a:pt x="0" y="268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85D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0575" y="1757329"/>
            <a:ext cx="1852930" cy="3892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-75">
                <a:solidFill>
                  <a:srgbClr val="685D46"/>
                </a:solidFill>
                <a:latin typeface="Arial Black"/>
                <a:cs typeface="Arial Black"/>
              </a:rPr>
              <a:t>land </a:t>
            </a:r>
            <a:r>
              <a:rPr dirty="0" sz="1200" spc="-105">
                <a:solidFill>
                  <a:srgbClr val="685D46"/>
                </a:solidFill>
                <a:latin typeface="Arial Black"/>
                <a:cs typeface="Arial Black"/>
              </a:rPr>
              <a:t>annexed </a:t>
            </a:r>
            <a:r>
              <a:rPr dirty="0" sz="1200" spc="-70">
                <a:solidFill>
                  <a:srgbClr val="685D46"/>
                </a:solidFill>
                <a:latin typeface="Arial Black"/>
                <a:cs typeface="Arial Black"/>
              </a:rPr>
              <a:t>into </a:t>
            </a:r>
            <a:r>
              <a:rPr dirty="0" sz="1200" spc="-100">
                <a:solidFill>
                  <a:srgbClr val="685D46"/>
                </a:solidFill>
                <a:latin typeface="Arial Black"/>
                <a:cs typeface="Arial Black"/>
              </a:rPr>
              <a:t>the  </a:t>
            </a:r>
            <a:r>
              <a:rPr dirty="0" sz="1200" spc="-80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of Atlanta </a:t>
            </a:r>
            <a:r>
              <a:rPr dirty="0" sz="1200" spc="-100">
                <a:solidFill>
                  <a:srgbClr val="685D46"/>
                </a:solidFill>
                <a:latin typeface="Arial Black"/>
                <a:cs typeface="Arial Black"/>
              </a:rPr>
              <a:t>since</a:t>
            </a:r>
            <a:r>
              <a:rPr dirty="0" sz="1200" spc="-19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175">
                <a:solidFill>
                  <a:srgbClr val="685D46"/>
                </a:solidFill>
                <a:latin typeface="Arial Black"/>
                <a:cs typeface="Arial Black"/>
              </a:rPr>
              <a:t>1974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725" y="4868661"/>
            <a:ext cx="28390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data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source: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gis.atlantaga.gov, </a:t>
            </a:r>
            <a:r>
              <a:rPr dirty="0" sz="800" spc="-95">
                <a:solidFill>
                  <a:srgbClr val="685D46"/>
                </a:solidFill>
                <a:latin typeface="Arial Black"/>
                <a:cs typeface="Arial Black"/>
              </a:rPr>
              <a:t>accessed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November </a:t>
            </a:r>
            <a:r>
              <a:rPr dirty="0" sz="800" spc="-105">
                <a:solidFill>
                  <a:srgbClr val="685D46"/>
                </a:solidFill>
                <a:latin typeface="Arial Black"/>
                <a:cs typeface="Arial Black"/>
              </a:rPr>
              <a:t>27,</a:t>
            </a:r>
            <a:r>
              <a:rPr dirty="0" sz="80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125">
                <a:solidFill>
                  <a:srgbClr val="685D46"/>
                </a:solidFill>
                <a:latin typeface="Arial Black"/>
                <a:cs typeface="Arial Black"/>
              </a:rPr>
              <a:t>2018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4725" y="321454"/>
            <a:ext cx="2879725" cy="1116330"/>
          </a:xfrm>
          <a:prstGeom prst="rect"/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3600" spc="-120">
                <a:solidFill>
                  <a:srgbClr val="EE6C00"/>
                </a:solidFill>
              </a:rPr>
              <a:t>1974 </a:t>
            </a:r>
            <a:r>
              <a:rPr dirty="0" sz="3600" spc="-65">
                <a:solidFill>
                  <a:srgbClr val="EE6C00"/>
                </a:solidFill>
              </a:rPr>
              <a:t>vs.</a:t>
            </a:r>
            <a:r>
              <a:rPr dirty="0" sz="3600" spc="-395">
                <a:solidFill>
                  <a:srgbClr val="EE6C00"/>
                </a:solidFill>
              </a:rPr>
              <a:t> </a:t>
            </a:r>
            <a:r>
              <a:rPr dirty="0" sz="3600" spc="-65">
                <a:solidFill>
                  <a:srgbClr val="EE6C00"/>
                </a:solidFill>
              </a:rPr>
              <a:t>2018</a:t>
            </a:r>
            <a:endParaRPr sz="3600"/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145" b="0">
                <a:latin typeface="Arial Black"/>
                <a:cs typeface="Arial Black"/>
              </a:rPr>
              <a:t>the </a:t>
            </a:r>
            <a:r>
              <a:rPr dirty="0" sz="1800" spc="-120" b="0">
                <a:latin typeface="Arial Black"/>
                <a:cs typeface="Arial Black"/>
              </a:rPr>
              <a:t>city </a:t>
            </a:r>
            <a:r>
              <a:rPr dirty="0" sz="1800" spc="-100" b="0">
                <a:latin typeface="Arial Black"/>
                <a:cs typeface="Arial Black"/>
              </a:rPr>
              <a:t>is </a:t>
            </a:r>
            <a:r>
              <a:rPr dirty="0" sz="1800" spc="-285" b="0">
                <a:latin typeface="Arial Black"/>
                <a:cs typeface="Arial Black"/>
              </a:rPr>
              <a:t>3.6%</a:t>
            </a:r>
            <a:r>
              <a:rPr dirty="0" sz="1800" spc="-275" b="0">
                <a:latin typeface="Arial Black"/>
                <a:cs typeface="Arial Black"/>
              </a:rPr>
              <a:t> </a:t>
            </a:r>
            <a:r>
              <a:rPr dirty="0" sz="1800" spc="-135" b="0">
                <a:latin typeface="Arial Black"/>
                <a:cs typeface="Arial Black"/>
              </a:rPr>
              <a:t>larger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73749" y="624236"/>
          <a:ext cx="4175125" cy="398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835"/>
                <a:gridCol w="982979"/>
                <a:gridCol w="1004569"/>
                <a:gridCol w="840104"/>
              </a:tblGrid>
              <a:tr h="260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1970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r" marR="2101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2010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r" marR="82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-12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est.</a:t>
                      </a:r>
                      <a:r>
                        <a:rPr dirty="0" sz="1200" spc="-200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80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2017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6985"/>
                </a:tc>
              </a:tr>
              <a:tr h="420025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200" spc="-110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total</a:t>
                      </a:r>
                      <a:r>
                        <a:rPr dirty="0" sz="1200" spc="-12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9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population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95250"/>
                </a:tc>
                <a:tc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496,973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r" marR="210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420,003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r" marR="63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486,290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66675"/>
                </a:tc>
              </a:tr>
              <a:tr h="411042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200" spc="-9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by</a:t>
                      </a:r>
                      <a:r>
                        <a:rPr dirty="0" sz="1200" spc="-114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50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age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137795">
                    <a:lnB w="9525">
                      <a:solidFill>
                        <a:srgbClr val="B3A7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B3A7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B3A7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B3A77D"/>
                      </a:solidFill>
                      <a:prstDash val="solid"/>
                    </a:lnB>
                  </a:tcPr>
                </a:tc>
              </a:tr>
              <a:tr h="271870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8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under</a:t>
                      </a:r>
                      <a:r>
                        <a:rPr dirty="0" sz="1200" spc="-114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23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18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3A77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32.1%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8890">
                    <a:lnT w="9525">
                      <a:solidFill>
                        <a:srgbClr val="B3A77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2108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19.4%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8890">
                    <a:lnT w="9525">
                      <a:solidFill>
                        <a:srgbClr val="B3A77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24.1%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8890">
                    <a:lnT w="9525">
                      <a:solidFill>
                        <a:srgbClr val="B3A77D"/>
                      </a:solidFill>
                      <a:prstDash val="solid"/>
                    </a:lnT>
                  </a:tcPr>
                </a:tc>
              </a:tr>
              <a:tr h="310499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200" spc="-13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18-64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58.8%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2108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70.8%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62.4%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</a:tr>
              <a:tr h="400987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200" spc="-15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65+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9.1%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2108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9.8%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13.5%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</a:tr>
              <a:tr h="411042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200" spc="-9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by</a:t>
                      </a:r>
                      <a:r>
                        <a:rPr dirty="0" sz="1200" spc="-114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3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race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137795">
                    <a:lnB w="9525">
                      <a:solidFill>
                        <a:srgbClr val="B3A7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B3A7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B3A77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B3A77D"/>
                      </a:solidFill>
                      <a:prstDash val="solid"/>
                    </a:lnB>
                  </a:tcPr>
                </a:tc>
              </a:tr>
              <a:tr h="271870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100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white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37465">
                    <a:lnT w="9525">
                      <a:solidFill>
                        <a:srgbClr val="B3A77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48.4%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8890">
                    <a:lnT w="9525">
                      <a:solidFill>
                        <a:srgbClr val="B3A77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2101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38.4%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8890">
                    <a:lnT w="9525">
                      <a:solidFill>
                        <a:srgbClr val="B3A77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3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40.1%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8890">
                    <a:lnT w="9525">
                      <a:solidFill>
                        <a:srgbClr val="B3A77D"/>
                      </a:solidFill>
                      <a:prstDash val="solid"/>
                    </a:lnT>
                  </a:tcPr>
                </a:tc>
              </a:tr>
              <a:tr h="477187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200" spc="-70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non-white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51.6%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2108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61.6%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59.1%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</a:tr>
              <a:tr h="477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dirty="0" sz="1200" spc="-10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households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23876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162,291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21082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185,142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698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189,343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2540"/>
                </a:tc>
              </a:tr>
              <a:tr h="270033">
                <a:tc>
                  <a:txBody>
                    <a:bodyPr/>
                    <a:lstStyle/>
                    <a:p>
                      <a:pPr marL="13970">
                        <a:lnSpc>
                          <a:spcPts val="1425"/>
                        </a:lnSpc>
                        <a:spcBef>
                          <a:spcPts val="600"/>
                        </a:spcBef>
                      </a:pPr>
                      <a:r>
                        <a:rPr dirty="0" sz="1200" spc="-12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average</a:t>
                      </a:r>
                      <a:r>
                        <a:rPr dirty="0" sz="1200" spc="-120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9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size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 algn="r" marR="2387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2.95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2108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2.11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">
                          <a:solidFill>
                            <a:srgbClr val="685D46"/>
                          </a:solidFill>
                          <a:latin typeface="Arial Black"/>
                          <a:cs typeface="Arial Black"/>
                        </a:rPr>
                        <a:t>2.24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7625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321454"/>
            <a:ext cx="2879725" cy="1116330"/>
          </a:xfrm>
          <a:prstGeom prst="rect"/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3600" spc="-120">
                <a:solidFill>
                  <a:srgbClr val="EE6C00"/>
                </a:solidFill>
              </a:rPr>
              <a:t>1974 </a:t>
            </a:r>
            <a:r>
              <a:rPr dirty="0" sz="3600" spc="-65">
                <a:solidFill>
                  <a:srgbClr val="EE6C00"/>
                </a:solidFill>
              </a:rPr>
              <a:t>vs.</a:t>
            </a:r>
            <a:r>
              <a:rPr dirty="0" sz="3600" spc="-395">
                <a:solidFill>
                  <a:srgbClr val="EE6C00"/>
                </a:solidFill>
              </a:rPr>
              <a:t> </a:t>
            </a:r>
            <a:r>
              <a:rPr dirty="0" sz="3600" spc="-65">
                <a:solidFill>
                  <a:srgbClr val="EE6C00"/>
                </a:solidFill>
              </a:rPr>
              <a:t>2018</a:t>
            </a:r>
            <a:endParaRPr sz="3600"/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145" b="0">
                <a:latin typeface="Arial Black"/>
                <a:cs typeface="Arial Black"/>
              </a:rPr>
              <a:t>the </a:t>
            </a:r>
            <a:r>
              <a:rPr dirty="0" sz="1800" spc="-120" b="0">
                <a:latin typeface="Arial Black"/>
                <a:cs typeface="Arial Black"/>
              </a:rPr>
              <a:t>city </a:t>
            </a:r>
            <a:r>
              <a:rPr dirty="0" sz="1800" spc="-100" b="0">
                <a:latin typeface="Arial Black"/>
                <a:cs typeface="Arial Black"/>
              </a:rPr>
              <a:t>is </a:t>
            </a:r>
            <a:r>
              <a:rPr dirty="0" sz="1800" spc="-145" b="0">
                <a:latin typeface="Arial Black"/>
                <a:cs typeface="Arial Black"/>
              </a:rPr>
              <a:t>the </a:t>
            </a:r>
            <a:r>
              <a:rPr dirty="0" sz="1800" spc="-185" b="0">
                <a:latin typeface="Arial Black"/>
                <a:cs typeface="Arial Black"/>
              </a:rPr>
              <a:t>same</a:t>
            </a:r>
            <a:r>
              <a:rPr dirty="0" sz="1800" spc="-300" b="0">
                <a:latin typeface="Arial Black"/>
                <a:cs typeface="Arial Black"/>
              </a:rPr>
              <a:t> </a:t>
            </a:r>
            <a:r>
              <a:rPr dirty="0" sz="1800" spc="-135" b="0">
                <a:latin typeface="Arial Black"/>
                <a:cs typeface="Arial Black"/>
              </a:rPr>
              <a:t>size*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1769254"/>
            <a:ext cx="21456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>
                <a:solidFill>
                  <a:srgbClr val="685D46"/>
                </a:solidFill>
                <a:latin typeface="Arial Black"/>
                <a:cs typeface="Arial Black"/>
              </a:rPr>
              <a:t>* </a:t>
            </a:r>
            <a:r>
              <a:rPr dirty="0" sz="1200" spc="-140">
                <a:solidFill>
                  <a:srgbClr val="685D46"/>
                </a:solidFill>
                <a:latin typeface="Arial Black"/>
                <a:cs typeface="Arial Black"/>
              </a:rPr>
              <a:t>“ish” </a:t>
            </a:r>
            <a:r>
              <a:rPr dirty="0" sz="1200" spc="-135">
                <a:solidFill>
                  <a:srgbClr val="685D46"/>
                </a:solidFill>
                <a:latin typeface="Arial Black"/>
                <a:cs typeface="Arial Black"/>
              </a:rPr>
              <a:t>based </a:t>
            </a:r>
            <a:r>
              <a:rPr dirty="0" sz="1200" spc="-80">
                <a:solidFill>
                  <a:srgbClr val="685D46"/>
                </a:solidFill>
                <a:latin typeface="Arial Black"/>
                <a:cs typeface="Arial Black"/>
              </a:rPr>
              <a:t>on </a:t>
            </a:r>
            <a:r>
              <a:rPr dirty="0" sz="1200" spc="-105">
                <a:solidFill>
                  <a:srgbClr val="685D46"/>
                </a:solidFill>
                <a:latin typeface="Arial Black"/>
                <a:cs typeface="Arial Black"/>
              </a:rPr>
              <a:t>available</a:t>
            </a:r>
            <a:r>
              <a:rPr dirty="0" sz="1200" spc="-14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125">
                <a:solidFill>
                  <a:srgbClr val="685D46"/>
                </a:solidFill>
                <a:latin typeface="Arial Black"/>
                <a:cs typeface="Arial Black"/>
              </a:rPr>
              <a:t>data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4868661"/>
            <a:ext cx="25622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data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source: </a:t>
            </a: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census.gov, </a:t>
            </a:r>
            <a:r>
              <a:rPr dirty="0" sz="800" spc="-95">
                <a:solidFill>
                  <a:srgbClr val="685D46"/>
                </a:solidFill>
                <a:latin typeface="Arial Black"/>
                <a:cs typeface="Arial Black"/>
              </a:rPr>
              <a:t>accessed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November </a:t>
            </a:r>
            <a:r>
              <a:rPr dirty="0" sz="800" spc="-105">
                <a:solidFill>
                  <a:srgbClr val="685D46"/>
                </a:solidFill>
                <a:latin typeface="Arial Black"/>
                <a:cs typeface="Arial Black"/>
              </a:rPr>
              <a:t>27,</a:t>
            </a:r>
            <a:r>
              <a:rPr dirty="0" sz="800" spc="-1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125">
                <a:solidFill>
                  <a:srgbClr val="685D46"/>
                </a:solidFill>
                <a:latin typeface="Arial Black"/>
                <a:cs typeface="Arial Black"/>
              </a:rPr>
              <a:t>2018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164083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0">
                <a:solidFill>
                  <a:srgbClr val="EE6C00"/>
                </a:solidFill>
              </a:rPr>
              <a:t>Outline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29224" y="1140468"/>
            <a:ext cx="6136640" cy="3340100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57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180">
                <a:solidFill>
                  <a:srgbClr val="685D46"/>
                </a:solidFill>
                <a:latin typeface="Arial Black"/>
                <a:cs typeface="Arial Black"/>
              </a:rPr>
              <a:t>What </a:t>
            </a:r>
            <a:r>
              <a:rPr dirty="0" sz="2400" spc="-165">
                <a:solidFill>
                  <a:srgbClr val="685D46"/>
                </a:solidFill>
                <a:latin typeface="Arial Black"/>
                <a:cs typeface="Arial Black"/>
              </a:rPr>
              <a:t>is </a:t>
            </a:r>
            <a:r>
              <a:rPr dirty="0" sz="2400" spc="-204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2400" spc="-220">
                <a:solidFill>
                  <a:srgbClr val="685D46"/>
                </a:solidFill>
                <a:latin typeface="Arial Black"/>
                <a:cs typeface="Arial Black"/>
              </a:rPr>
              <a:t>Center </a:t>
            </a:r>
            <a:r>
              <a:rPr dirty="0" sz="2400" spc="-150">
                <a:solidFill>
                  <a:srgbClr val="685D46"/>
                </a:solidFill>
                <a:latin typeface="Arial Black"/>
                <a:cs typeface="Arial Black"/>
              </a:rPr>
              <a:t>for </a:t>
            </a:r>
            <a:r>
              <a:rPr dirty="0" sz="2400" spc="-170">
                <a:solidFill>
                  <a:srgbClr val="685D46"/>
                </a:solidFill>
                <a:latin typeface="Arial Black"/>
                <a:cs typeface="Arial Black"/>
              </a:rPr>
              <a:t>Civic</a:t>
            </a:r>
            <a:r>
              <a:rPr dirty="0" sz="2400" spc="-409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2400" spc="-180">
                <a:solidFill>
                  <a:srgbClr val="685D46"/>
                </a:solidFill>
                <a:latin typeface="Arial Black"/>
                <a:cs typeface="Arial Black"/>
              </a:rPr>
              <a:t>Innovation?</a:t>
            </a:r>
            <a:endParaRPr sz="2400">
              <a:latin typeface="Arial Black"/>
              <a:cs typeface="Arial Black"/>
            </a:endParaRPr>
          </a:p>
          <a:p>
            <a:pPr marL="424815" indent="-412115">
              <a:lnSpc>
                <a:spcPct val="100000"/>
              </a:lnSpc>
              <a:spcBef>
                <a:spcPts val="147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105">
                <a:solidFill>
                  <a:srgbClr val="685D46"/>
                </a:solidFill>
                <a:latin typeface="Arial Black"/>
                <a:cs typeface="Arial Black"/>
              </a:rPr>
              <a:t>Why </a:t>
            </a:r>
            <a:r>
              <a:rPr dirty="0" sz="2400" spc="-220">
                <a:solidFill>
                  <a:srgbClr val="685D46"/>
                </a:solidFill>
                <a:latin typeface="Arial Black"/>
                <a:cs typeface="Arial Black"/>
              </a:rPr>
              <a:t>do </a:t>
            </a:r>
            <a:r>
              <a:rPr dirty="0" sz="2400" spc="-300">
                <a:solidFill>
                  <a:srgbClr val="685D46"/>
                </a:solidFill>
                <a:latin typeface="Arial Black"/>
                <a:cs typeface="Arial Black"/>
              </a:rPr>
              <a:t>we </a:t>
            </a:r>
            <a:r>
              <a:rPr dirty="0" sz="2400" spc="-260">
                <a:solidFill>
                  <a:srgbClr val="685D46"/>
                </a:solidFill>
                <a:latin typeface="Arial Black"/>
                <a:cs typeface="Arial Black"/>
              </a:rPr>
              <a:t>care </a:t>
            </a:r>
            <a:r>
              <a:rPr dirty="0" sz="2400" spc="-240">
                <a:solidFill>
                  <a:srgbClr val="685D46"/>
                </a:solidFill>
                <a:latin typeface="Arial Black"/>
                <a:cs typeface="Arial Black"/>
              </a:rPr>
              <a:t>about </a:t>
            </a:r>
            <a:r>
              <a:rPr dirty="0" sz="2400" spc="-204">
                <a:solidFill>
                  <a:srgbClr val="685D46"/>
                </a:solidFill>
                <a:latin typeface="Arial Black"/>
                <a:cs typeface="Arial Black"/>
              </a:rPr>
              <a:t>the</a:t>
            </a:r>
            <a:r>
              <a:rPr dirty="0" sz="2400" spc="-22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2400" spc="-270">
                <a:solidFill>
                  <a:srgbClr val="685D46"/>
                </a:solidFill>
                <a:latin typeface="Arial Black"/>
                <a:cs typeface="Arial Black"/>
              </a:rPr>
              <a:t>NPUs?</a:t>
            </a:r>
            <a:endParaRPr sz="2400">
              <a:latin typeface="Arial Black"/>
              <a:cs typeface="Arial Black"/>
            </a:endParaRPr>
          </a:p>
          <a:p>
            <a:pPr marL="424815" indent="-412115">
              <a:lnSpc>
                <a:spcPct val="100000"/>
              </a:lnSpc>
              <a:spcBef>
                <a:spcPts val="147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180">
                <a:solidFill>
                  <a:srgbClr val="685D46"/>
                </a:solidFill>
                <a:latin typeface="Arial Black"/>
                <a:cs typeface="Arial Black"/>
              </a:rPr>
              <a:t>What </a:t>
            </a:r>
            <a:r>
              <a:rPr dirty="0" sz="2400" spc="-235">
                <a:solidFill>
                  <a:srgbClr val="685D46"/>
                </a:solidFill>
                <a:latin typeface="Arial Black"/>
                <a:cs typeface="Arial Black"/>
              </a:rPr>
              <a:t>are </a:t>
            </a:r>
            <a:r>
              <a:rPr dirty="0" sz="2400" spc="-300">
                <a:solidFill>
                  <a:srgbClr val="685D46"/>
                </a:solidFill>
                <a:latin typeface="Arial Black"/>
                <a:cs typeface="Arial Black"/>
              </a:rPr>
              <a:t>we</a:t>
            </a:r>
            <a:r>
              <a:rPr dirty="0" sz="2400" spc="-26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2400" spc="-210">
                <a:solidFill>
                  <a:srgbClr val="685D46"/>
                </a:solidFill>
                <a:latin typeface="Arial Black"/>
                <a:cs typeface="Arial Black"/>
              </a:rPr>
              <a:t>proposing?</a:t>
            </a:r>
            <a:endParaRPr sz="2400">
              <a:latin typeface="Arial Black"/>
              <a:cs typeface="Arial Black"/>
            </a:endParaRPr>
          </a:p>
          <a:p>
            <a:pPr marL="424815" indent="-412115">
              <a:lnSpc>
                <a:spcPct val="100000"/>
              </a:lnSpc>
              <a:spcBef>
                <a:spcPts val="147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180">
                <a:solidFill>
                  <a:srgbClr val="685D46"/>
                </a:solidFill>
                <a:latin typeface="Arial Black"/>
                <a:cs typeface="Arial Black"/>
              </a:rPr>
              <a:t>What </a:t>
            </a:r>
            <a:r>
              <a:rPr dirty="0" sz="2400" spc="-200">
                <a:solidFill>
                  <a:srgbClr val="685D46"/>
                </a:solidFill>
                <a:latin typeface="Arial Black"/>
                <a:cs typeface="Arial Black"/>
              </a:rPr>
              <a:t>have </a:t>
            </a:r>
            <a:r>
              <a:rPr dirty="0" sz="2400" spc="-300">
                <a:solidFill>
                  <a:srgbClr val="685D46"/>
                </a:solidFill>
                <a:latin typeface="Arial Black"/>
                <a:cs typeface="Arial Black"/>
              </a:rPr>
              <a:t>we </a:t>
            </a:r>
            <a:r>
              <a:rPr dirty="0" sz="2400" spc="-204">
                <a:solidFill>
                  <a:srgbClr val="685D46"/>
                </a:solidFill>
                <a:latin typeface="Arial Black"/>
                <a:cs typeface="Arial Black"/>
              </a:rPr>
              <a:t>done </a:t>
            </a:r>
            <a:r>
              <a:rPr dirty="0" sz="2400" spc="-265">
                <a:solidFill>
                  <a:srgbClr val="685D46"/>
                </a:solidFill>
                <a:latin typeface="Arial Black"/>
                <a:cs typeface="Arial Black"/>
              </a:rPr>
              <a:t>so</a:t>
            </a:r>
            <a:r>
              <a:rPr dirty="0" sz="2400" spc="-24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2400" spc="-215">
                <a:solidFill>
                  <a:srgbClr val="685D46"/>
                </a:solidFill>
                <a:latin typeface="Arial Black"/>
                <a:cs typeface="Arial Black"/>
              </a:rPr>
              <a:t>far?</a:t>
            </a:r>
            <a:endParaRPr sz="2400">
              <a:latin typeface="Arial Black"/>
              <a:cs typeface="Arial Black"/>
            </a:endParaRPr>
          </a:p>
          <a:p>
            <a:pPr marL="424815" indent="-412115">
              <a:lnSpc>
                <a:spcPct val="100000"/>
              </a:lnSpc>
              <a:spcBef>
                <a:spcPts val="147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204">
                <a:solidFill>
                  <a:srgbClr val="685D46"/>
                </a:solidFill>
                <a:latin typeface="Arial Black"/>
                <a:cs typeface="Arial Black"/>
              </a:rPr>
              <a:t>What’s </a:t>
            </a:r>
            <a:r>
              <a:rPr dirty="0" sz="2400" spc="-170">
                <a:solidFill>
                  <a:srgbClr val="685D46"/>
                </a:solidFill>
                <a:latin typeface="Arial Black"/>
                <a:cs typeface="Arial Black"/>
              </a:rPr>
              <a:t>planned</a:t>
            </a:r>
            <a:r>
              <a:rPr dirty="0" sz="2400" spc="-24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2400" spc="-240">
                <a:solidFill>
                  <a:srgbClr val="685D46"/>
                </a:solidFill>
                <a:latin typeface="Arial Black"/>
                <a:cs typeface="Arial Black"/>
              </a:rPr>
              <a:t>next?</a:t>
            </a:r>
            <a:endParaRPr sz="2400">
              <a:latin typeface="Arial Black"/>
              <a:cs typeface="Arial Black"/>
            </a:endParaRPr>
          </a:p>
          <a:p>
            <a:pPr marL="424815" indent="-412115">
              <a:lnSpc>
                <a:spcPct val="100000"/>
              </a:lnSpc>
              <a:spcBef>
                <a:spcPts val="147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dirty="0" sz="2400" spc="-250">
                <a:solidFill>
                  <a:srgbClr val="685D46"/>
                </a:solidFill>
                <a:latin typeface="Arial Black"/>
                <a:cs typeface="Arial Black"/>
              </a:rPr>
              <a:t>How </a:t>
            </a:r>
            <a:r>
              <a:rPr dirty="0" sz="2400" spc="-225">
                <a:solidFill>
                  <a:srgbClr val="685D46"/>
                </a:solidFill>
                <a:latin typeface="Arial Black"/>
                <a:cs typeface="Arial Black"/>
              </a:rPr>
              <a:t>can </a:t>
            </a:r>
            <a:r>
              <a:rPr dirty="0" sz="2400" spc="-170">
                <a:solidFill>
                  <a:srgbClr val="685D46"/>
                </a:solidFill>
                <a:latin typeface="Arial Black"/>
                <a:cs typeface="Arial Black"/>
              </a:rPr>
              <a:t>you</a:t>
            </a:r>
            <a:r>
              <a:rPr dirty="0" sz="2400" spc="-19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2400" spc="-220">
                <a:solidFill>
                  <a:srgbClr val="685D46"/>
                </a:solidFill>
                <a:latin typeface="Arial Black"/>
                <a:cs typeface="Arial Black"/>
              </a:rPr>
              <a:t>help?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28797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20">
                <a:solidFill>
                  <a:srgbClr val="EE6C00"/>
                </a:solidFill>
              </a:rPr>
              <a:t>1974 </a:t>
            </a:r>
            <a:r>
              <a:rPr dirty="0" sz="3600" spc="-65">
                <a:solidFill>
                  <a:srgbClr val="EE6C00"/>
                </a:solidFill>
              </a:rPr>
              <a:t>vs.</a:t>
            </a:r>
            <a:r>
              <a:rPr dirty="0" sz="3600" spc="-395">
                <a:solidFill>
                  <a:srgbClr val="EE6C00"/>
                </a:solidFill>
              </a:rPr>
              <a:t> </a:t>
            </a:r>
            <a:r>
              <a:rPr dirty="0" sz="3600" spc="-65">
                <a:solidFill>
                  <a:srgbClr val="EE6C00"/>
                </a:solidFill>
              </a:rPr>
              <a:t>2018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4725" y="1332088"/>
            <a:ext cx="6146800" cy="2962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major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amendments </a:t>
            </a: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ordinances affecting the</a:t>
            </a:r>
            <a:r>
              <a:rPr dirty="0" sz="1400" spc="-16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NPUs</a:t>
            </a:r>
            <a:endParaRPr sz="1400">
              <a:latin typeface="Arial Black"/>
              <a:cs typeface="Arial Black"/>
            </a:endParaRPr>
          </a:p>
          <a:p>
            <a:pPr marL="469265" indent="-46926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50" b="1">
                <a:solidFill>
                  <a:srgbClr val="685D46"/>
                </a:solidFill>
                <a:latin typeface="Arial"/>
                <a:cs typeface="Arial"/>
              </a:rPr>
              <a:t>1974 </a:t>
            </a:r>
            <a:r>
              <a:rPr dirty="0" sz="1400" spc="254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27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75">
                <a:solidFill>
                  <a:srgbClr val="685D46"/>
                </a:solidFill>
                <a:latin typeface="Arial Black"/>
                <a:cs typeface="Arial Black"/>
              </a:rPr>
              <a:t>original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“citizen participation”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ordinance </a:t>
            </a:r>
            <a:r>
              <a:rPr dirty="0" sz="1400" spc="-80">
                <a:solidFill>
                  <a:srgbClr val="685D46"/>
                </a:solidFill>
                <a:latin typeface="Arial Black"/>
                <a:cs typeface="Arial Black"/>
              </a:rPr>
              <a:t>is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approved</a:t>
            </a:r>
            <a:endParaRPr sz="1400">
              <a:latin typeface="Arial Black"/>
              <a:cs typeface="Arial Black"/>
            </a:endParaRPr>
          </a:p>
          <a:p>
            <a:pPr marL="469265" indent="-46926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60" b="1">
                <a:solidFill>
                  <a:srgbClr val="685D46"/>
                </a:solidFill>
                <a:latin typeface="Arial"/>
                <a:cs typeface="Arial"/>
              </a:rPr>
              <a:t>1975 </a:t>
            </a:r>
            <a:r>
              <a:rPr dirty="0" sz="1400" spc="254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22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NPU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system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fleshed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out </a:t>
            </a:r>
            <a:r>
              <a:rPr dirty="0" sz="1400" spc="-85">
                <a:solidFill>
                  <a:srgbClr val="685D46"/>
                </a:solidFill>
                <a:latin typeface="Arial Black"/>
                <a:cs typeface="Arial Black"/>
              </a:rPr>
              <a:t>with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criteria and boundary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maps</a:t>
            </a:r>
            <a:endParaRPr sz="1400">
              <a:latin typeface="Arial Black"/>
              <a:cs typeface="Arial Black"/>
            </a:endParaRPr>
          </a:p>
          <a:p>
            <a:pPr marL="469265" marR="60960" indent="-46926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50" b="1">
                <a:solidFill>
                  <a:srgbClr val="685D46"/>
                </a:solidFill>
                <a:latin typeface="Arial"/>
                <a:cs typeface="Arial"/>
              </a:rPr>
              <a:t>1979 </a:t>
            </a:r>
            <a:r>
              <a:rPr dirty="0" sz="1400" spc="254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added statement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purpose, </a:t>
            </a:r>
            <a:r>
              <a:rPr dirty="0" sz="1400" spc="-90">
                <a:solidFill>
                  <a:srgbClr val="685D46"/>
                </a:solidFill>
                <a:latin typeface="Arial Black"/>
                <a:cs typeface="Arial Black"/>
              </a:rPr>
              <a:t>by-laws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requirement,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elections 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400" spc="-90">
                <a:solidFill>
                  <a:srgbClr val="685D46"/>
                </a:solidFill>
                <a:latin typeface="Arial Black"/>
                <a:cs typeface="Arial Black"/>
              </a:rPr>
              <a:t>voting </a:t>
            </a: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procedures, </a:t>
            </a:r>
            <a:r>
              <a:rPr dirty="0" sz="1400" spc="-75">
                <a:solidFill>
                  <a:srgbClr val="685D46"/>
                </a:solidFill>
                <a:latin typeface="Arial Black"/>
                <a:cs typeface="Arial Black"/>
              </a:rPr>
              <a:t>prohibition </a:t>
            </a:r>
            <a:r>
              <a:rPr dirty="0" sz="1400" spc="-155">
                <a:solidFill>
                  <a:srgbClr val="685D46"/>
                </a:solidFill>
                <a:latin typeface="Arial Black"/>
                <a:cs typeface="Arial Black"/>
              </a:rPr>
              <a:t>as </a:t>
            </a:r>
            <a:r>
              <a:rPr dirty="0" sz="1400" spc="-90">
                <a:solidFill>
                  <a:srgbClr val="685D46"/>
                </a:solidFill>
                <a:latin typeface="Arial Black"/>
                <a:cs typeface="Arial Black"/>
              </a:rPr>
              <a:t>political</a:t>
            </a:r>
            <a:r>
              <a:rPr dirty="0" sz="1400" spc="-204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85">
                <a:solidFill>
                  <a:srgbClr val="685D46"/>
                </a:solidFill>
                <a:latin typeface="Arial Black"/>
                <a:cs typeface="Arial Black"/>
              </a:rPr>
              <a:t>forum</a:t>
            </a:r>
            <a:endParaRPr sz="1400">
              <a:latin typeface="Arial Black"/>
              <a:cs typeface="Arial Black"/>
            </a:endParaRPr>
          </a:p>
          <a:p>
            <a:pPr marL="469265" marR="424815" indent="-469265">
              <a:lnSpc>
                <a:spcPct val="116100"/>
              </a:lnSpc>
              <a:spcBef>
                <a:spcPts val="97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55" b="1">
                <a:solidFill>
                  <a:srgbClr val="685D46"/>
                </a:solidFill>
                <a:latin typeface="Arial"/>
                <a:cs typeface="Arial"/>
              </a:rPr>
              <a:t>1988 </a:t>
            </a:r>
            <a:r>
              <a:rPr dirty="0" sz="1400" spc="254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19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officers required </a:t>
            </a: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400" spc="-70">
                <a:solidFill>
                  <a:srgbClr val="685D46"/>
                </a:solidFill>
                <a:latin typeface="Arial Black"/>
                <a:cs typeface="Arial Black"/>
              </a:rPr>
              <a:t>file </a:t>
            </a:r>
            <a:r>
              <a:rPr dirty="0" sz="1400" spc="-80">
                <a:solidFill>
                  <a:srgbClr val="685D46"/>
                </a:solidFill>
                <a:latin typeface="Arial Black"/>
                <a:cs typeface="Arial Black"/>
              </a:rPr>
              <a:t>financial </a:t>
            </a: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disclosure </a:t>
            </a:r>
            <a:r>
              <a:rPr dirty="0" sz="1400" spc="-140">
                <a:solidFill>
                  <a:srgbClr val="685D46"/>
                </a:solidFill>
                <a:latin typeface="Arial Black"/>
                <a:cs typeface="Arial Black"/>
              </a:rPr>
              <a:t>statements, 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one </a:t>
            </a: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vote</a:t>
            </a:r>
            <a:endParaRPr sz="1400">
              <a:latin typeface="Arial Black"/>
              <a:cs typeface="Arial Black"/>
            </a:endParaRPr>
          </a:p>
          <a:p>
            <a:pPr marL="469900" indent="-336550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40" b="1">
                <a:solidFill>
                  <a:srgbClr val="685D46"/>
                </a:solidFill>
                <a:latin typeface="Arial"/>
                <a:cs typeface="Arial"/>
              </a:rPr>
              <a:t>1990 </a:t>
            </a:r>
            <a:r>
              <a:rPr dirty="0" sz="1400" spc="254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204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95">
                <a:solidFill>
                  <a:srgbClr val="685D46"/>
                </a:solidFill>
                <a:latin typeface="Arial Black"/>
                <a:cs typeface="Arial Black"/>
              </a:rPr>
              <a:t>no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actions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outside </a:t>
            </a:r>
            <a:r>
              <a:rPr dirty="0" sz="1400" spc="-155">
                <a:solidFill>
                  <a:srgbClr val="685D46"/>
                </a:solidFill>
                <a:latin typeface="Arial Black"/>
                <a:cs typeface="Arial Black"/>
              </a:rPr>
              <a:t>scope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400" spc="-70">
                <a:solidFill>
                  <a:srgbClr val="685D46"/>
                </a:solidFill>
                <a:latin typeface="Arial Black"/>
                <a:cs typeface="Arial Black"/>
              </a:rPr>
              <a:t>planning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and advisory </a:t>
            </a:r>
            <a:r>
              <a:rPr dirty="0" sz="1400" spc="-95">
                <a:solidFill>
                  <a:srgbClr val="685D46"/>
                </a:solidFill>
                <a:latin typeface="Arial Black"/>
                <a:cs typeface="Arial Black"/>
              </a:rPr>
              <a:t>functions</a:t>
            </a:r>
            <a:endParaRPr sz="1400">
              <a:latin typeface="Arial Black"/>
              <a:cs typeface="Arial Black"/>
            </a:endParaRPr>
          </a:p>
          <a:p>
            <a:pPr marL="469900" indent="-336550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45" b="1">
                <a:solidFill>
                  <a:srgbClr val="685D46"/>
                </a:solidFill>
                <a:latin typeface="Arial"/>
                <a:cs typeface="Arial"/>
              </a:rPr>
              <a:t>1999 </a:t>
            </a:r>
            <a:r>
              <a:rPr dirty="0" sz="1400" spc="254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1400" spc="-24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90">
                <a:solidFill>
                  <a:srgbClr val="685D46"/>
                </a:solidFill>
                <a:latin typeface="Arial Black"/>
                <a:cs typeface="Arial Black"/>
              </a:rPr>
              <a:t>annual </a:t>
            </a: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vote </a:t>
            </a:r>
            <a:r>
              <a:rPr dirty="0" sz="1400" spc="-95">
                <a:solidFill>
                  <a:srgbClr val="685D46"/>
                </a:solidFill>
                <a:latin typeface="Arial Black"/>
                <a:cs typeface="Arial Black"/>
              </a:rPr>
              <a:t>on </a:t>
            </a:r>
            <a:r>
              <a:rPr dirty="0" sz="1400" spc="-90">
                <a:solidFill>
                  <a:srgbClr val="685D46"/>
                </a:solidFill>
                <a:latin typeface="Arial Black"/>
                <a:cs typeface="Arial Black"/>
              </a:rPr>
              <a:t>by-laws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open </a:t>
            </a: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400" spc="-75">
                <a:solidFill>
                  <a:srgbClr val="685D46"/>
                </a:solidFill>
                <a:latin typeface="Arial Black"/>
                <a:cs typeface="Arial Black"/>
              </a:rPr>
              <a:t>all </a:t>
            </a: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residents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4868661"/>
            <a:ext cx="74320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sources: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of Atlanta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Records,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Kenan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Research </a:t>
            </a: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Center,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History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Center. </a:t>
            </a:r>
            <a:r>
              <a:rPr dirty="0" sz="800" spc="95">
                <a:solidFill>
                  <a:srgbClr val="685D46"/>
                </a:solidFill>
                <a:latin typeface="Arial Black"/>
                <a:cs typeface="Arial Black"/>
              </a:rPr>
              <a:t>//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City Council </a:t>
            </a:r>
            <a:r>
              <a:rPr dirty="0" sz="800" spc="-65">
                <a:solidFill>
                  <a:srgbClr val="685D46"/>
                </a:solidFill>
                <a:latin typeface="Arial Black"/>
                <a:cs typeface="Arial Black"/>
              </a:rPr>
              <a:t>Legislation </a:t>
            </a:r>
            <a:r>
              <a:rPr dirty="0" sz="800" spc="145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citycouncil.atlantaga.gov/legislation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2879725" cy="8616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20">
                <a:solidFill>
                  <a:srgbClr val="EE6C00"/>
                </a:solidFill>
              </a:rPr>
              <a:t>1974 </a:t>
            </a:r>
            <a:r>
              <a:rPr dirty="0" sz="3600" spc="-65">
                <a:solidFill>
                  <a:srgbClr val="EE6C00"/>
                </a:solidFill>
              </a:rPr>
              <a:t>vs.</a:t>
            </a:r>
            <a:r>
              <a:rPr dirty="0" sz="3600" spc="-395">
                <a:solidFill>
                  <a:srgbClr val="EE6C00"/>
                </a:solidFill>
              </a:rPr>
              <a:t> </a:t>
            </a:r>
            <a:r>
              <a:rPr dirty="0" sz="3600" spc="-65">
                <a:solidFill>
                  <a:srgbClr val="EE6C00"/>
                </a:solidFill>
              </a:rPr>
              <a:t>2018</a:t>
            </a:r>
            <a:endParaRPr sz="360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0" b="0">
                <a:latin typeface="Arial Black"/>
                <a:cs typeface="Arial Black"/>
              </a:rPr>
              <a:t>are </a:t>
            </a:r>
            <a:r>
              <a:rPr dirty="0" sz="1800" spc="-160" b="0">
                <a:latin typeface="Arial Black"/>
                <a:cs typeface="Arial Black"/>
              </a:rPr>
              <a:t>NPUs </a:t>
            </a:r>
            <a:r>
              <a:rPr dirty="0" sz="1800" spc="-114" b="0">
                <a:latin typeface="Arial Black"/>
                <a:cs typeface="Arial Black"/>
              </a:rPr>
              <a:t>any</a:t>
            </a:r>
            <a:r>
              <a:rPr dirty="0" sz="1800" spc="-165" b="0">
                <a:latin typeface="Arial Black"/>
                <a:cs typeface="Arial Black"/>
              </a:rPr>
              <a:t> </a:t>
            </a:r>
            <a:r>
              <a:rPr dirty="0" sz="1800" spc="-130" b="0">
                <a:latin typeface="Arial Black"/>
                <a:cs typeface="Arial Black"/>
              </a:rPr>
              <a:t>different?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1675020"/>
            <a:ext cx="3133090" cy="17589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Table </a:t>
            </a:r>
            <a:r>
              <a:rPr dirty="0" sz="1000" spc="-170">
                <a:solidFill>
                  <a:srgbClr val="685D46"/>
                </a:solidFill>
                <a:latin typeface="Arial Black"/>
                <a:cs typeface="Arial Black"/>
              </a:rPr>
              <a:t>21.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ct val="112500"/>
              </a:lnSpc>
            </a:pP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Attendance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Neighborhood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Planning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Meeting(s) </a:t>
            </a:r>
            <a:r>
              <a:rPr dirty="0" sz="1000" spc="-30">
                <a:solidFill>
                  <a:srgbClr val="685D46"/>
                </a:solidFill>
                <a:latin typeface="Arial Black"/>
                <a:cs typeface="Arial Black"/>
              </a:rPr>
              <a:t>in  </a:t>
            </a:r>
            <a:r>
              <a:rPr dirty="0" sz="1000" spc="-110">
                <a:solidFill>
                  <a:srgbClr val="685D46"/>
                </a:solidFill>
                <a:latin typeface="Arial Black"/>
                <a:cs typeface="Arial Black"/>
              </a:rPr>
              <a:t>Past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Year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(Summer, </a:t>
            </a:r>
            <a:r>
              <a:rPr dirty="0" sz="1000" spc="-165">
                <a:solidFill>
                  <a:srgbClr val="685D46"/>
                </a:solidFill>
                <a:latin typeface="Arial Black"/>
                <a:cs typeface="Arial Black"/>
              </a:rPr>
              <a:t>1975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through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Summer,</a:t>
            </a:r>
            <a:r>
              <a:rPr dirty="0" sz="1000" spc="-204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000" spc="-145">
                <a:solidFill>
                  <a:srgbClr val="685D46"/>
                </a:solidFill>
                <a:latin typeface="Arial Black"/>
                <a:cs typeface="Arial Black"/>
              </a:rPr>
              <a:t>1976)</a:t>
            </a:r>
            <a:endParaRPr sz="1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159385">
              <a:lnSpc>
                <a:spcPct val="114599"/>
              </a:lnSpc>
              <a:spcBef>
                <a:spcPts val="5"/>
              </a:spcBef>
            </a:pPr>
            <a:r>
              <a:rPr dirty="0" sz="1200" spc="-15" b="1">
                <a:solidFill>
                  <a:srgbClr val="685D46"/>
                </a:solidFill>
                <a:latin typeface="Arial"/>
                <a:cs typeface="Arial"/>
              </a:rPr>
              <a:t>About </a:t>
            </a:r>
            <a:r>
              <a:rPr dirty="0" sz="1200" spc="-5" b="1">
                <a:solidFill>
                  <a:srgbClr val="685D46"/>
                </a:solidFill>
                <a:latin typeface="Arial"/>
                <a:cs typeface="Arial"/>
              </a:rPr>
              <a:t>how </a:t>
            </a:r>
            <a:r>
              <a:rPr dirty="0" sz="1200" spc="20" b="1">
                <a:solidFill>
                  <a:srgbClr val="685D46"/>
                </a:solidFill>
                <a:latin typeface="Arial"/>
                <a:cs typeface="Arial"/>
              </a:rPr>
              <a:t>many </a:t>
            </a:r>
            <a:r>
              <a:rPr dirty="0" sz="1200" spc="-20" b="1">
                <a:solidFill>
                  <a:srgbClr val="685D46"/>
                </a:solidFill>
                <a:latin typeface="Arial"/>
                <a:cs typeface="Arial"/>
              </a:rPr>
              <a:t>neighborhood</a:t>
            </a:r>
            <a:r>
              <a:rPr dirty="0" sz="1200" spc="-18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685D46"/>
                </a:solidFill>
                <a:latin typeface="Arial"/>
                <a:cs typeface="Arial"/>
              </a:rPr>
              <a:t>planning  </a:t>
            </a:r>
            <a:r>
              <a:rPr dirty="0" sz="1200" spc="-5" b="1">
                <a:solidFill>
                  <a:srgbClr val="685D46"/>
                </a:solidFill>
                <a:latin typeface="Arial"/>
                <a:cs typeface="Arial"/>
              </a:rPr>
              <a:t>meetings have you attended </a:t>
            </a:r>
            <a:r>
              <a:rPr dirty="0" sz="1200" spc="35" b="1">
                <a:solidFill>
                  <a:srgbClr val="685D46"/>
                </a:solidFill>
                <a:latin typeface="Arial"/>
                <a:cs typeface="Arial"/>
              </a:rPr>
              <a:t>in </a:t>
            </a:r>
            <a:r>
              <a:rPr dirty="0" sz="1200" spc="10" b="1">
                <a:solidFill>
                  <a:srgbClr val="685D46"/>
                </a:solidFill>
                <a:latin typeface="Arial"/>
                <a:cs typeface="Arial"/>
              </a:rPr>
              <a:t>the </a:t>
            </a:r>
            <a:r>
              <a:rPr dirty="0" sz="1200" spc="-10" b="1">
                <a:solidFill>
                  <a:srgbClr val="685D46"/>
                </a:solidFill>
                <a:latin typeface="Arial"/>
                <a:cs typeface="Arial"/>
              </a:rPr>
              <a:t>past  </a:t>
            </a:r>
            <a:r>
              <a:rPr dirty="0" sz="1200" spc="-30" b="1">
                <a:solidFill>
                  <a:srgbClr val="685D46"/>
                </a:solidFill>
                <a:latin typeface="Arial"/>
                <a:cs typeface="Arial"/>
              </a:rPr>
              <a:t>year?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survey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000" spc="-130">
                <a:solidFill>
                  <a:srgbClr val="685D46"/>
                </a:solidFill>
                <a:latin typeface="Arial Black"/>
                <a:cs typeface="Arial Black"/>
              </a:rPr>
              <a:t>5,487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Atlanta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residents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4868661"/>
            <a:ext cx="672845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source: </a:t>
            </a:r>
            <a:r>
              <a:rPr dirty="0" sz="800" spc="-90">
                <a:solidFill>
                  <a:srgbClr val="685D46"/>
                </a:solidFill>
                <a:latin typeface="Arial Black"/>
                <a:cs typeface="Arial Black"/>
              </a:rPr>
              <a:t>“Data </a:t>
            </a:r>
            <a:r>
              <a:rPr dirty="0" sz="800" spc="-50">
                <a:solidFill>
                  <a:srgbClr val="685D46"/>
                </a:solidFill>
                <a:latin typeface="Arial Black"/>
                <a:cs typeface="Arial Black"/>
              </a:rPr>
              <a:t>for </a:t>
            </a:r>
            <a:r>
              <a:rPr dirty="0" sz="800" spc="-65">
                <a:solidFill>
                  <a:srgbClr val="685D46"/>
                </a:solidFill>
                <a:latin typeface="Arial Black"/>
                <a:cs typeface="Arial Black"/>
              </a:rPr>
              <a:t>Neighborhood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Planning,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Report </a:t>
            </a:r>
            <a:r>
              <a:rPr dirty="0" sz="800" spc="-95">
                <a:solidFill>
                  <a:srgbClr val="685D46"/>
                </a:solidFill>
                <a:latin typeface="Arial Black"/>
                <a:cs typeface="Arial Black"/>
              </a:rPr>
              <a:t>#2,”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February </a:t>
            </a:r>
            <a:r>
              <a:rPr dirty="0" sz="800" spc="-120">
                <a:solidFill>
                  <a:srgbClr val="685D46"/>
                </a:solidFill>
                <a:latin typeface="Arial Black"/>
                <a:cs typeface="Arial Black"/>
              </a:rPr>
              <a:t>1979,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of Atlanta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Records,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Kenan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Research </a:t>
            </a: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Center,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Atlanta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History</a:t>
            </a:r>
            <a:r>
              <a:rPr dirty="0" sz="800" spc="6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Center.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8000" y="988625"/>
            <a:ext cx="5191199" cy="3811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520" y="99469"/>
            <a:ext cx="6394914" cy="4726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4725" y="4868661"/>
            <a:ext cx="19875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source:</a:t>
            </a:r>
            <a:r>
              <a:rPr dirty="0" sz="800" spc="-7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neighborhoodnexus.org/coa_scir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10210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20">
                <a:solidFill>
                  <a:srgbClr val="EE6C00"/>
                </a:solidFill>
              </a:rPr>
              <a:t>data</a:t>
            </a:r>
            <a:endParaRPr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B3A7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83399" y="1488054"/>
            <a:ext cx="5390515" cy="1426845"/>
          </a:xfrm>
          <a:custGeom>
            <a:avLst/>
            <a:gdLst/>
            <a:ahLst/>
            <a:cxnLst/>
            <a:rect l="l" t="t" r="r" b="b"/>
            <a:pathLst>
              <a:path w="5390515" h="1426845">
                <a:moveTo>
                  <a:pt x="0" y="564505"/>
                </a:moveTo>
                <a:lnTo>
                  <a:pt x="0" y="394543"/>
                </a:lnTo>
                <a:lnTo>
                  <a:pt x="17189" y="393306"/>
                </a:lnTo>
                <a:lnTo>
                  <a:pt x="35718" y="389594"/>
                </a:lnTo>
                <a:lnTo>
                  <a:pt x="76795" y="374749"/>
                </a:lnTo>
                <a:lnTo>
                  <a:pt x="119732" y="353206"/>
                </a:lnTo>
                <a:lnTo>
                  <a:pt x="161032" y="328463"/>
                </a:lnTo>
                <a:lnTo>
                  <a:pt x="199020" y="302121"/>
                </a:lnTo>
                <a:lnTo>
                  <a:pt x="232023" y="275778"/>
                </a:lnTo>
                <a:lnTo>
                  <a:pt x="263388" y="244413"/>
                </a:lnTo>
                <a:lnTo>
                  <a:pt x="267444" y="237678"/>
                </a:lnTo>
                <a:lnTo>
                  <a:pt x="454074" y="237678"/>
                </a:lnTo>
                <a:lnTo>
                  <a:pt x="454074" y="440680"/>
                </a:lnTo>
                <a:lnTo>
                  <a:pt x="267444" y="440680"/>
                </a:lnTo>
                <a:lnTo>
                  <a:pt x="258970" y="450688"/>
                </a:lnTo>
                <a:lnTo>
                  <a:pt x="221158" y="482054"/>
                </a:lnTo>
                <a:lnTo>
                  <a:pt x="188230" y="502666"/>
                </a:lnTo>
                <a:lnTo>
                  <a:pt x="151953" y="521642"/>
                </a:lnTo>
                <a:lnTo>
                  <a:pt x="113146" y="538348"/>
                </a:lnTo>
                <a:lnTo>
                  <a:pt x="72628" y="552152"/>
                </a:lnTo>
                <a:lnTo>
                  <a:pt x="33858" y="561416"/>
                </a:lnTo>
                <a:lnTo>
                  <a:pt x="16315" y="563733"/>
                </a:lnTo>
                <a:lnTo>
                  <a:pt x="0" y="564505"/>
                </a:lnTo>
                <a:close/>
              </a:path>
              <a:path w="5390515" h="1426845">
                <a:moveTo>
                  <a:pt x="454074" y="1016942"/>
                </a:moveTo>
                <a:lnTo>
                  <a:pt x="267444" y="1016942"/>
                </a:lnTo>
                <a:lnTo>
                  <a:pt x="267444" y="440680"/>
                </a:lnTo>
                <a:lnTo>
                  <a:pt x="454074" y="440680"/>
                </a:lnTo>
                <a:lnTo>
                  <a:pt x="454074" y="1016942"/>
                </a:lnTo>
                <a:close/>
              </a:path>
              <a:path w="5390515" h="1426845">
                <a:moveTo>
                  <a:pt x="663773" y="1180355"/>
                </a:moveTo>
                <a:lnTo>
                  <a:pt x="33039" y="1180355"/>
                </a:lnTo>
                <a:lnTo>
                  <a:pt x="33039" y="1016942"/>
                </a:lnTo>
                <a:lnTo>
                  <a:pt x="663773" y="1016942"/>
                </a:lnTo>
                <a:lnTo>
                  <a:pt x="663773" y="1180355"/>
                </a:lnTo>
                <a:close/>
              </a:path>
              <a:path w="5390515" h="1426845">
                <a:moveTo>
                  <a:pt x="954256" y="1180355"/>
                </a:moveTo>
                <a:lnTo>
                  <a:pt x="804089" y="1180355"/>
                </a:lnTo>
                <a:lnTo>
                  <a:pt x="804089" y="969019"/>
                </a:lnTo>
                <a:lnTo>
                  <a:pt x="954256" y="969019"/>
                </a:lnTo>
                <a:lnTo>
                  <a:pt x="954256" y="1180355"/>
                </a:lnTo>
                <a:close/>
              </a:path>
              <a:path w="5390515" h="1426845">
                <a:moveTo>
                  <a:pt x="1294300" y="922734"/>
                </a:moveTo>
                <a:lnTo>
                  <a:pt x="1134161" y="922734"/>
                </a:lnTo>
                <a:lnTo>
                  <a:pt x="1135296" y="917804"/>
                </a:lnTo>
                <a:lnTo>
                  <a:pt x="1136969" y="909265"/>
                </a:lnTo>
                <a:lnTo>
                  <a:pt x="1139021" y="897982"/>
                </a:lnTo>
                <a:lnTo>
                  <a:pt x="1141603" y="883146"/>
                </a:lnTo>
                <a:lnTo>
                  <a:pt x="1144756" y="865603"/>
                </a:lnTo>
                <a:lnTo>
                  <a:pt x="1148411" y="846013"/>
                </a:lnTo>
                <a:lnTo>
                  <a:pt x="1152569" y="824377"/>
                </a:lnTo>
                <a:lnTo>
                  <a:pt x="1157230" y="800695"/>
                </a:lnTo>
                <a:lnTo>
                  <a:pt x="1162318" y="775199"/>
                </a:lnTo>
                <a:lnTo>
                  <a:pt x="1167610" y="748270"/>
                </a:lnTo>
                <a:lnTo>
                  <a:pt x="1173108" y="719909"/>
                </a:lnTo>
                <a:lnTo>
                  <a:pt x="1184947" y="658211"/>
                </a:lnTo>
                <a:lnTo>
                  <a:pt x="1190790" y="628538"/>
                </a:lnTo>
                <a:lnTo>
                  <a:pt x="1197060" y="597442"/>
                </a:lnTo>
                <a:lnTo>
                  <a:pt x="1203515" y="566142"/>
                </a:lnTo>
                <a:lnTo>
                  <a:pt x="1212120" y="523464"/>
                </a:lnTo>
                <a:lnTo>
                  <a:pt x="1220925" y="479372"/>
                </a:lnTo>
                <a:lnTo>
                  <a:pt x="1229931" y="433864"/>
                </a:lnTo>
                <a:lnTo>
                  <a:pt x="1239137" y="386940"/>
                </a:lnTo>
                <a:lnTo>
                  <a:pt x="1248543" y="338602"/>
                </a:lnTo>
                <a:lnTo>
                  <a:pt x="1258150" y="288848"/>
                </a:lnTo>
                <a:lnTo>
                  <a:pt x="1267958" y="237678"/>
                </a:lnTo>
                <a:lnTo>
                  <a:pt x="1840797" y="237678"/>
                </a:lnTo>
                <a:lnTo>
                  <a:pt x="1840797" y="404366"/>
                </a:lnTo>
                <a:lnTo>
                  <a:pt x="1399968" y="404366"/>
                </a:lnTo>
                <a:lnTo>
                  <a:pt x="1340586" y="724644"/>
                </a:lnTo>
                <a:lnTo>
                  <a:pt x="1752399" y="724644"/>
                </a:lnTo>
                <a:lnTo>
                  <a:pt x="1773201" y="739313"/>
                </a:lnTo>
                <a:lnTo>
                  <a:pt x="1800316" y="762744"/>
                </a:lnTo>
                <a:lnTo>
                  <a:pt x="1824910" y="788696"/>
                </a:lnTo>
                <a:lnTo>
                  <a:pt x="1845296" y="815429"/>
                </a:lnTo>
                <a:lnTo>
                  <a:pt x="1500725" y="815429"/>
                </a:lnTo>
                <a:lnTo>
                  <a:pt x="1469899" y="817140"/>
                </a:lnTo>
                <a:lnTo>
                  <a:pt x="1411261" y="830833"/>
                </a:lnTo>
                <a:lnTo>
                  <a:pt x="1357450" y="858022"/>
                </a:lnTo>
                <a:lnTo>
                  <a:pt x="1312855" y="898010"/>
                </a:lnTo>
                <a:lnTo>
                  <a:pt x="1294300" y="922734"/>
                </a:lnTo>
                <a:close/>
              </a:path>
              <a:path w="5390515" h="1426845">
                <a:moveTo>
                  <a:pt x="1752399" y="724644"/>
                </a:moveTo>
                <a:lnTo>
                  <a:pt x="1340586" y="724644"/>
                </a:lnTo>
                <a:lnTo>
                  <a:pt x="1355831" y="709835"/>
                </a:lnTo>
                <a:lnTo>
                  <a:pt x="1393411" y="685130"/>
                </a:lnTo>
                <a:lnTo>
                  <a:pt x="1440245" y="667289"/>
                </a:lnTo>
                <a:lnTo>
                  <a:pt x="1495162" y="658211"/>
                </a:lnTo>
                <a:lnTo>
                  <a:pt x="1525579" y="657076"/>
                </a:lnTo>
                <a:lnTo>
                  <a:pt x="1566033" y="658834"/>
                </a:lnTo>
                <a:lnTo>
                  <a:pt x="1604942" y="664108"/>
                </a:lnTo>
                <a:lnTo>
                  <a:pt x="1642307" y="672898"/>
                </a:lnTo>
                <a:lnTo>
                  <a:pt x="1712107" y="700543"/>
                </a:lnTo>
                <a:lnTo>
                  <a:pt x="1752399" y="724644"/>
                </a:lnTo>
                <a:close/>
              </a:path>
              <a:path w="5390515" h="1426845">
                <a:moveTo>
                  <a:pt x="1835513" y="1266229"/>
                </a:moveTo>
                <a:lnTo>
                  <a:pt x="1489116" y="1266229"/>
                </a:lnTo>
                <a:lnTo>
                  <a:pt x="1538043" y="1262304"/>
                </a:lnTo>
                <a:lnTo>
                  <a:pt x="1582431" y="1250528"/>
                </a:lnTo>
                <a:lnTo>
                  <a:pt x="1622280" y="1230901"/>
                </a:lnTo>
                <a:lnTo>
                  <a:pt x="1657590" y="1203424"/>
                </a:lnTo>
                <a:lnTo>
                  <a:pt x="1686500" y="1169509"/>
                </a:lnTo>
                <a:lnTo>
                  <a:pt x="1707149" y="1130424"/>
                </a:lnTo>
                <a:lnTo>
                  <a:pt x="1719539" y="1086166"/>
                </a:lnTo>
                <a:lnTo>
                  <a:pt x="1723669" y="1036736"/>
                </a:lnTo>
                <a:lnTo>
                  <a:pt x="1722581" y="1012533"/>
                </a:lnTo>
                <a:lnTo>
                  <a:pt x="1713875" y="967587"/>
                </a:lnTo>
                <a:lnTo>
                  <a:pt x="1696843" y="927329"/>
                </a:lnTo>
                <a:lnTo>
                  <a:pt x="1673328" y="892652"/>
                </a:lnTo>
                <a:lnTo>
                  <a:pt x="1643674" y="863761"/>
                </a:lnTo>
                <a:lnTo>
                  <a:pt x="1608551" y="840990"/>
                </a:lnTo>
                <a:lnTo>
                  <a:pt x="1568339" y="824721"/>
                </a:lnTo>
                <a:lnTo>
                  <a:pt x="1524212" y="816461"/>
                </a:lnTo>
                <a:lnTo>
                  <a:pt x="1500725" y="815429"/>
                </a:lnTo>
                <a:lnTo>
                  <a:pt x="1845296" y="815429"/>
                </a:lnTo>
                <a:lnTo>
                  <a:pt x="1865391" y="848078"/>
                </a:lnTo>
                <a:lnTo>
                  <a:pt x="1893910" y="917013"/>
                </a:lnTo>
                <a:lnTo>
                  <a:pt x="1902933" y="954174"/>
                </a:lnTo>
                <a:lnTo>
                  <a:pt x="1908347" y="992990"/>
                </a:lnTo>
                <a:lnTo>
                  <a:pt x="1910151" y="1033462"/>
                </a:lnTo>
                <a:lnTo>
                  <a:pt x="1908142" y="1076287"/>
                </a:lnTo>
                <a:lnTo>
                  <a:pt x="1902114" y="1117252"/>
                </a:lnTo>
                <a:lnTo>
                  <a:pt x="1892068" y="1156357"/>
                </a:lnTo>
                <a:lnTo>
                  <a:pt x="1878004" y="1193601"/>
                </a:lnTo>
                <a:lnTo>
                  <a:pt x="1860377" y="1228622"/>
                </a:lnTo>
                <a:lnTo>
                  <a:pt x="1839644" y="1261057"/>
                </a:lnTo>
                <a:lnTo>
                  <a:pt x="1835513" y="1266229"/>
                </a:lnTo>
                <a:close/>
              </a:path>
              <a:path w="5390515" h="1426845">
                <a:moveTo>
                  <a:pt x="1487479" y="1426368"/>
                </a:moveTo>
                <a:lnTo>
                  <a:pt x="1437693" y="1424088"/>
                </a:lnTo>
                <a:lnTo>
                  <a:pt x="1390014" y="1417248"/>
                </a:lnTo>
                <a:lnTo>
                  <a:pt x="1344443" y="1405848"/>
                </a:lnTo>
                <a:lnTo>
                  <a:pt x="1300980" y="1389888"/>
                </a:lnTo>
                <a:lnTo>
                  <a:pt x="1259623" y="1369367"/>
                </a:lnTo>
                <a:lnTo>
                  <a:pt x="1212305" y="1338346"/>
                </a:lnTo>
                <a:lnTo>
                  <a:pt x="1170959" y="1302283"/>
                </a:lnTo>
                <a:lnTo>
                  <a:pt x="1135584" y="1261178"/>
                </a:lnTo>
                <a:lnTo>
                  <a:pt x="1106182" y="1215032"/>
                </a:lnTo>
                <a:lnTo>
                  <a:pt x="1215124" y="1111001"/>
                </a:lnTo>
                <a:lnTo>
                  <a:pt x="1239913" y="1144023"/>
                </a:lnTo>
                <a:lnTo>
                  <a:pt x="1267995" y="1173733"/>
                </a:lnTo>
                <a:lnTo>
                  <a:pt x="1299370" y="1200131"/>
                </a:lnTo>
                <a:lnTo>
                  <a:pt x="1334037" y="1223218"/>
                </a:lnTo>
                <a:lnTo>
                  <a:pt x="1370965" y="1242035"/>
                </a:lnTo>
                <a:lnTo>
                  <a:pt x="1409121" y="1255476"/>
                </a:lnTo>
                <a:lnTo>
                  <a:pt x="1448505" y="1263541"/>
                </a:lnTo>
                <a:lnTo>
                  <a:pt x="1489116" y="1266229"/>
                </a:lnTo>
                <a:lnTo>
                  <a:pt x="1835513" y="1266229"/>
                </a:lnTo>
                <a:lnTo>
                  <a:pt x="1815803" y="1290907"/>
                </a:lnTo>
                <a:lnTo>
                  <a:pt x="1788856" y="1318170"/>
                </a:lnTo>
                <a:lnTo>
                  <a:pt x="1759063" y="1342708"/>
                </a:lnTo>
                <a:lnTo>
                  <a:pt x="1726683" y="1364233"/>
                </a:lnTo>
                <a:lnTo>
                  <a:pt x="1691718" y="1382743"/>
                </a:lnTo>
                <a:lnTo>
                  <a:pt x="1654167" y="1398240"/>
                </a:lnTo>
                <a:lnTo>
                  <a:pt x="1614671" y="1410546"/>
                </a:lnTo>
                <a:lnTo>
                  <a:pt x="1573725" y="1419336"/>
                </a:lnTo>
                <a:lnTo>
                  <a:pt x="1531328" y="1424610"/>
                </a:lnTo>
                <a:lnTo>
                  <a:pt x="1487479" y="1426368"/>
                </a:lnTo>
                <a:close/>
              </a:path>
              <a:path w="5390515" h="1426845">
                <a:moveTo>
                  <a:pt x="2038924" y="564505"/>
                </a:moveTo>
                <a:lnTo>
                  <a:pt x="2038924" y="394543"/>
                </a:lnTo>
                <a:lnTo>
                  <a:pt x="2056113" y="393306"/>
                </a:lnTo>
                <a:lnTo>
                  <a:pt x="2074642" y="389594"/>
                </a:lnTo>
                <a:lnTo>
                  <a:pt x="2115719" y="374749"/>
                </a:lnTo>
                <a:lnTo>
                  <a:pt x="2158656" y="353206"/>
                </a:lnTo>
                <a:lnTo>
                  <a:pt x="2199956" y="328463"/>
                </a:lnTo>
                <a:lnTo>
                  <a:pt x="2237944" y="302121"/>
                </a:lnTo>
                <a:lnTo>
                  <a:pt x="2270947" y="275778"/>
                </a:lnTo>
                <a:lnTo>
                  <a:pt x="2302312" y="244413"/>
                </a:lnTo>
                <a:lnTo>
                  <a:pt x="2306368" y="237678"/>
                </a:lnTo>
                <a:lnTo>
                  <a:pt x="2492998" y="237678"/>
                </a:lnTo>
                <a:lnTo>
                  <a:pt x="2492998" y="440680"/>
                </a:lnTo>
                <a:lnTo>
                  <a:pt x="2306368" y="440680"/>
                </a:lnTo>
                <a:lnTo>
                  <a:pt x="2297894" y="450688"/>
                </a:lnTo>
                <a:lnTo>
                  <a:pt x="2260082" y="482054"/>
                </a:lnTo>
                <a:lnTo>
                  <a:pt x="2227154" y="502666"/>
                </a:lnTo>
                <a:lnTo>
                  <a:pt x="2190877" y="521642"/>
                </a:lnTo>
                <a:lnTo>
                  <a:pt x="2152070" y="538348"/>
                </a:lnTo>
                <a:lnTo>
                  <a:pt x="2111552" y="552152"/>
                </a:lnTo>
                <a:lnTo>
                  <a:pt x="2072782" y="561416"/>
                </a:lnTo>
                <a:lnTo>
                  <a:pt x="2055239" y="563733"/>
                </a:lnTo>
                <a:lnTo>
                  <a:pt x="2038924" y="564505"/>
                </a:lnTo>
                <a:close/>
              </a:path>
              <a:path w="5390515" h="1426845">
                <a:moveTo>
                  <a:pt x="2492998" y="1016942"/>
                </a:moveTo>
                <a:lnTo>
                  <a:pt x="2306368" y="1016942"/>
                </a:lnTo>
                <a:lnTo>
                  <a:pt x="2306368" y="440680"/>
                </a:lnTo>
                <a:lnTo>
                  <a:pt x="2492998" y="440680"/>
                </a:lnTo>
                <a:lnTo>
                  <a:pt x="2492998" y="1016942"/>
                </a:lnTo>
                <a:close/>
              </a:path>
              <a:path w="5390515" h="1426845">
                <a:moveTo>
                  <a:pt x="2702697" y="1180355"/>
                </a:moveTo>
                <a:lnTo>
                  <a:pt x="2071963" y="1180355"/>
                </a:lnTo>
                <a:lnTo>
                  <a:pt x="2071963" y="1016942"/>
                </a:lnTo>
                <a:lnTo>
                  <a:pt x="2702697" y="1016942"/>
                </a:lnTo>
                <a:lnTo>
                  <a:pt x="2702697" y="1180355"/>
                </a:lnTo>
                <a:close/>
              </a:path>
              <a:path w="5390515" h="1426845">
                <a:moveTo>
                  <a:pt x="3760831" y="1188541"/>
                </a:moveTo>
                <a:lnTo>
                  <a:pt x="3703291" y="1185499"/>
                </a:lnTo>
                <a:lnTo>
                  <a:pt x="3647797" y="1176374"/>
                </a:lnTo>
                <a:lnTo>
                  <a:pt x="3594349" y="1161166"/>
                </a:lnTo>
                <a:lnTo>
                  <a:pt x="3542947" y="1139874"/>
                </a:lnTo>
                <a:lnTo>
                  <a:pt x="3494225" y="1113429"/>
                </a:lnTo>
                <a:lnTo>
                  <a:pt x="3448814" y="1082761"/>
                </a:lnTo>
                <a:lnTo>
                  <a:pt x="3406714" y="1047870"/>
                </a:lnTo>
                <a:lnTo>
                  <a:pt x="3367925" y="1008757"/>
                </a:lnTo>
                <a:lnTo>
                  <a:pt x="3332802" y="965810"/>
                </a:lnTo>
                <a:lnTo>
                  <a:pt x="3301697" y="919571"/>
                </a:lnTo>
                <a:lnTo>
                  <a:pt x="3274610" y="870039"/>
                </a:lnTo>
                <a:lnTo>
                  <a:pt x="3251542" y="817215"/>
                </a:lnTo>
                <a:lnTo>
                  <a:pt x="3236379" y="773191"/>
                </a:lnTo>
                <a:lnTo>
                  <a:pt x="3224586" y="728394"/>
                </a:lnTo>
                <a:lnTo>
                  <a:pt x="3216162" y="682823"/>
                </a:lnTo>
                <a:lnTo>
                  <a:pt x="3211108" y="636478"/>
                </a:lnTo>
                <a:lnTo>
                  <a:pt x="3209599" y="594270"/>
                </a:lnTo>
                <a:lnTo>
                  <a:pt x="3209482" y="587722"/>
                </a:lnTo>
                <a:lnTo>
                  <a:pt x="3211108" y="542258"/>
                </a:lnTo>
                <a:lnTo>
                  <a:pt x="3216162" y="496085"/>
                </a:lnTo>
                <a:lnTo>
                  <a:pt x="3224586" y="450842"/>
                </a:lnTo>
                <a:lnTo>
                  <a:pt x="3236379" y="406527"/>
                </a:lnTo>
                <a:lnTo>
                  <a:pt x="3251542" y="363140"/>
                </a:lnTo>
                <a:lnTo>
                  <a:pt x="3274610" y="311143"/>
                </a:lnTo>
                <a:lnTo>
                  <a:pt x="3301697" y="262458"/>
                </a:lnTo>
                <a:lnTo>
                  <a:pt x="3332802" y="217084"/>
                </a:lnTo>
                <a:lnTo>
                  <a:pt x="3367925" y="175021"/>
                </a:lnTo>
                <a:lnTo>
                  <a:pt x="3406816" y="136661"/>
                </a:lnTo>
                <a:lnTo>
                  <a:pt x="3449223" y="102542"/>
                </a:lnTo>
                <a:lnTo>
                  <a:pt x="3495146" y="72665"/>
                </a:lnTo>
                <a:lnTo>
                  <a:pt x="3544584" y="47029"/>
                </a:lnTo>
                <a:lnTo>
                  <a:pt x="3586268" y="30099"/>
                </a:lnTo>
                <a:lnTo>
                  <a:pt x="3629405" y="16930"/>
                </a:lnTo>
                <a:lnTo>
                  <a:pt x="3673994" y="7524"/>
                </a:lnTo>
                <a:lnTo>
                  <a:pt x="3720035" y="1881"/>
                </a:lnTo>
                <a:lnTo>
                  <a:pt x="3767529" y="0"/>
                </a:lnTo>
                <a:lnTo>
                  <a:pt x="3822124" y="1947"/>
                </a:lnTo>
                <a:lnTo>
                  <a:pt x="3873693" y="7788"/>
                </a:lnTo>
                <a:lnTo>
                  <a:pt x="3922236" y="17524"/>
                </a:lnTo>
                <a:lnTo>
                  <a:pt x="3967752" y="31154"/>
                </a:lnTo>
                <a:lnTo>
                  <a:pt x="4010243" y="48679"/>
                </a:lnTo>
                <a:lnTo>
                  <a:pt x="4049707" y="70098"/>
                </a:lnTo>
                <a:lnTo>
                  <a:pt x="4093058" y="99958"/>
                </a:lnTo>
                <a:lnTo>
                  <a:pt x="4131908" y="133463"/>
                </a:lnTo>
                <a:lnTo>
                  <a:pt x="4162630" y="166687"/>
                </a:lnTo>
                <a:lnTo>
                  <a:pt x="3762617" y="166687"/>
                </a:lnTo>
                <a:lnTo>
                  <a:pt x="3722248" y="168910"/>
                </a:lnTo>
                <a:lnTo>
                  <a:pt x="3683739" y="175579"/>
                </a:lnTo>
                <a:lnTo>
                  <a:pt x="3647090" y="186695"/>
                </a:lnTo>
                <a:lnTo>
                  <a:pt x="3612301" y="202257"/>
                </a:lnTo>
                <a:lnTo>
                  <a:pt x="3549533" y="243482"/>
                </a:lnTo>
                <a:lnTo>
                  <a:pt x="3496662" y="296316"/>
                </a:lnTo>
                <a:lnTo>
                  <a:pt x="3454432" y="359605"/>
                </a:lnTo>
                <a:lnTo>
                  <a:pt x="3437475" y="394850"/>
                </a:lnTo>
                <a:lnTo>
                  <a:pt x="3423289" y="432494"/>
                </a:lnTo>
                <a:lnTo>
                  <a:pt x="3412090" y="471682"/>
                </a:lnTo>
                <a:lnTo>
                  <a:pt x="3404090" y="511708"/>
                </a:lnTo>
                <a:lnTo>
                  <a:pt x="3399291" y="552570"/>
                </a:lnTo>
                <a:lnTo>
                  <a:pt x="3397691" y="594270"/>
                </a:lnTo>
                <a:lnTo>
                  <a:pt x="3399495" y="638128"/>
                </a:lnTo>
                <a:lnTo>
                  <a:pt x="3404909" y="680553"/>
                </a:lnTo>
                <a:lnTo>
                  <a:pt x="3413932" y="721546"/>
                </a:lnTo>
                <a:lnTo>
                  <a:pt x="3426564" y="761107"/>
                </a:lnTo>
                <a:lnTo>
                  <a:pt x="3442340" y="798639"/>
                </a:lnTo>
                <a:lnTo>
                  <a:pt x="3460794" y="833697"/>
                </a:lnTo>
                <a:lnTo>
                  <a:pt x="3481928" y="866282"/>
                </a:lnTo>
                <a:lnTo>
                  <a:pt x="3505741" y="896391"/>
                </a:lnTo>
                <a:lnTo>
                  <a:pt x="3560918" y="948183"/>
                </a:lnTo>
                <a:lnTo>
                  <a:pt x="3625547" y="988069"/>
                </a:lnTo>
                <a:lnTo>
                  <a:pt x="3660940" y="1002850"/>
                </a:lnTo>
                <a:lnTo>
                  <a:pt x="3697766" y="1013407"/>
                </a:lnTo>
                <a:lnTo>
                  <a:pt x="3736024" y="1019742"/>
                </a:lnTo>
                <a:lnTo>
                  <a:pt x="3775714" y="1021853"/>
                </a:lnTo>
                <a:lnTo>
                  <a:pt x="4257769" y="1021853"/>
                </a:lnTo>
                <a:lnTo>
                  <a:pt x="4257769" y="1035099"/>
                </a:lnTo>
                <a:lnTo>
                  <a:pt x="4102690" y="1035099"/>
                </a:lnTo>
                <a:lnTo>
                  <a:pt x="4064825" y="1071062"/>
                </a:lnTo>
                <a:lnTo>
                  <a:pt x="4025569" y="1102230"/>
                </a:lnTo>
                <a:lnTo>
                  <a:pt x="3984923" y="1128603"/>
                </a:lnTo>
                <a:lnTo>
                  <a:pt x="3942886" y="1150180"/>
                </a:lnTo>
                <a:lnTo>
                  <a:pt x="3899458" y="1166963"/>
                </a:lnTo>
                <a:lnTo>
                  <a:pt x="3854640" y="1178951"/>
                </a:lnTo>
                <a:lnTo>
                  <a:pt x="3808431" y="1186143"/>
                </a:lnTo>
                <a:lnTo>
                  <a:pt x="3760831" y="1188541"/>
                </a:lnTo>
                <a:close/>
              </a:path>
              <a:path w="5390515" h="1426845">
                <a:moveTo>
                  <a:pt x="4079473" y="358229"/>
                </a:moveTo>
                <a:lnTo>
                  <a:pt x="4053307" y="313311"/>
                </a:lnTo>
                <a:lnTo>
                  <a:pt x="4022583" y="274401"/>
                </a:lnTo>
                <a:lnTo>
                  <a:pt x="3987302" y="241501"/>
                </a:lnTo>
                <a:lnTo>
                  <a:pt x="3947462" y="214610"/>
                </a:lnTo>
                <a:lnTo>
                  <a:pt x="3904321" y="193643"/>
                </a:lnTo>
                <a:lnTo>
                  <a:pt x="3859133" y="178668"/>
                </a:lnTo>
                <a:lnTo>
                  <a:pt x="3811898" y="169682"/>
                </a:lnTo>
                <a:lnTo>
                  <a:pt x="3762617" y="166687"/>
                </a:lnTo>
                <a:lnTo>
                  <a:pt x="4162630" y="166687"/>
                </a:lnTo>
                <a:lnTo>
                  <a:pt x="4166258" y="170610"/>
                </a:lnTo>
                <a:lnTo>
                  <a:pt x="4196107" y="211401"/>
                </a:lnTo>
                <a:lnTo>
                  <a:pt x="4221455" y="255835"/>
                </a:lnTo>
                <a:lnTo>
                  <a:pt x="4079473" y="358229"/>
                </a:lnTo>
                <a:close/>
              </a:path>
              <a:path w="5390515" h="1426845">
                <a:moveTo>
                  <a:pt x="4257769" y="1021853"/>
                </a:moveTo>
                <a:lnTo>
                  <a:pt x="3775714" y="1021853"/>
                </a:lnTo>
                <a:lnTo>
                  <a:pt x="3819823" y="1019277"/>
                </a:lnTo>
                <a:lnTo>
                  <a:pt x="3863002" y="1011547"/>
                </a:lnTo>
                <a:lnTo>
                  <a:pt x="3905251" y="998664"/>
                </a:lnTo>
                <a:lnTo>
                  <a:pt x="3946569" y="980628"/>
                </a:lnTo>
                <a:lnTo>
                  <a:pt x="3986967" y="956955"/>
                </a:lnTo>
                <a:lnTo>
                  <a:pt x="4026453" y="927310"/>
                </a:lnTo>
                <a:lnTo>
                  <a:pt x="4065027" y="891694"/>
                </a:lnTo>
                <a:lnTo>
                  <a:pt x="4102690" y="850106"/>
                </a:lnTo>
                <a:lnTo>
                  <a:pt x="4102690" y="724644"/>
                </a:lnTo>
                <a:lnTo>
                  <a:pt x="3856677" y="724644"/>
                </a:lnTo>
                <a:lnTo>
                  <a:pt x="3856677" y="587722"/>
                </a:lnTo>
                <a:lnTo>
                  <a:pt x="4257769" y="587722"/>
                </a:lnTo>
                <a:lnTo>
                  <a:pt x="4257769" y="1021853"/>
                </a:lnTo>
                <a:close/>
              </a:path>
              <a:path w="5390515" h="1426845">
                <a:moveTo>
                  <a:pt x="4257769" y="1180355"/>
                </a:moveTo>
                <a:lnTo>
                  <a:pt x="4102690" y="1180355"/>
                </a:lnTo>
                <a:lnTo>
                  <a:pt x="4102690" y="1035099"/>
                </a:lnTo>
                <a:lnTo>
                  <a:pt x="4257769" y="1035099"/>
                </a:lnTo>
                <a:lnTo>
                  <a:pt x="4257769" y="1180355"/>
                </a:lnTo>
                <a:close/>
              </a:path>
              <a:path w="5390515" h="1426845">
                <a:moveTo>
                  <a:pt x="5028828" y="1180355"/>
                </a:moveTo>
                <a:lnTo>
                  <a:pt x="4469085" y="1180355"/>
                </a:lnTo>
                <a:lnTo>
                  <a:pt x="4469085" y="8185"/>
                </a:lnTo>
                <a:lnTo>
                  <a:pt x="5073327" y="8185"/>
                </a:lnTo>
                <a:lnTo>
                  <a:pt x="5131594" y="14808"/>
                </a:lnTo>
                <a:lnTo>
                  <a:pt x="5184055" y="34676"/>
                </a:lnTo>
                <a:lnTo>
                  <a:pt x="5229857" y="64963"/>
                </a:lnTo>
                <a:lnTo>
                  <a:pt x="5268143" y="103137"/>
                </a:lnTo>
                <a:lnTo>
                  <a:pt x="5298913" y="148158"/>
                </a:lnTo>
                <a:lnTo>
                  <a:pt x="5309088" y="168324"/>
                </a:lnTo>
                <a:lnTo>
                  <a:pt x="4654078" y="168324"/>
                </a:lnTo>
                <a:lnTo>
                  <a:pt x="4654078" y="513308"/>
                </a:lnTo>
                <a:lnTo>
                  <a:pt x="5263272" y="513308"/>
                </a:lnTo>
                <a:lnTo>
                  <a:pt x="5244107" y="533400"/>
                </a:lnTo>
                <a:lnTo>
                  <a:pt x="5210603" y="558812"/>
                </a:lnTo>
                <a:lnTo>
                  <a:pt x="5172447" y="579387"/>
                </a:lnTo>
                <a:lnTo>
                  <a:pt x="5220183" y="597312"/>
                </a:lnTo>
                <a:lnTo>
                  <a:pt x="5262637" y="621320"/>
                </a:lnTo>
                <a:lnTo>
                  <a:pt x="5299806" y="651411"/>
                </a:lnTo>
                <a:lnTo>
                  <a:pt x="5309129" y="661987"/>
                </a:lnTo>
                <a:lnTo>
                  <a:pt x="4654078" y="661987"/>
                </a:lnTo>
                <a:lnTo>
                  <a:pt x="4654078" y="1020216"/>
                </a:lnTo>
                <a:lnTo>
                  <a:pt x="5352811" y="1020216"/>
                </a:lnTo>
                <a:lnTo>
                  <a:pt x="5345785" y="1032309"/>
                </a:lnTo>
                <a:lnTo>
                  <a:pt x="5307015" y="1079785"/>
                </a:lnTo>
                <a:lnTo>
                  <a:pt x="5258497" y="1118573"/>
                </a:lnTo>
                <a:lnTo>
                  <a:pt x="5201124" y="1148339"/>
                </a:lnTo>
                <a:lnTo>
                  <a:pt x="5135621" y="1168803"/>
                </a:lnTo>
                <a:lnTo>
                  <a:pt x="5065449" y="1179072"/>
                </a:lnTo>
                <a:lnTo>
                  <a:pt x="5028828" y="1180355"/>
                </a:lnTo>
                <a:close/>
              </a:path>
              <a:path w="5390515" h="1426845">
                <a:moveTo>
                  <a:pt x="5263272" y="513308"/>
                </a:moveTo>
                <a:lnTo>
                  <a:pt x="4994150" y="513308"/>
                </a:lnTo>
                <a:lnTo>
                  <a:pt x="5011126" y="512489"/>
                </a:lnTo>
                <a:lnTo>
                  <a:pt x="5027376" y="510033"/>
                </a:lnTo>
                <a:lnTo>
                  <a:pt x="5071727" y="493021"/>
                </a:lnTo>
                <a:lnTo>
                  <a:pt x="5108897" y="464641"/>
                </a:lnTo>
                <a:lnTo>
                  <a:pt x="5136774" y="426132"/>
                </a:lnTo>
                <a:lnTo>
                  <a:pt x="5152839" y="378023"/>
                </a:lnTo>
                <a:lnTo>
                  <a:pt x="5155927" y="341709"/>
                </a:lnTo>
                <a:lnTo>
                  <a:pt x="5153239" y="305395"/>
                </a:lnTo>
                <a:lnTo>
                  <a:pt x="5131733" y="243036"/>
                </a:lnTo>
                <a:lnTo>
                  <a:pt x="5090043" y="195699"/>
                </a:lnTo>
                <a:lnTo>
                  <a:pt x="5035646" y="171366"/>
                </a:lnTo>
                <a:lnTo>
                  <a:pt x="5004122" y="168324"/>
                </a:lnTo>
                <a:lnTo>
                  <a:pt x="5309088" y="168324"/>
                </a:lnTo>
                <a:lnTo>
                  <a:pt x="5330205" y="225828"/>
                </a:lnTo>
                <a:lnTo>
                  <a:pt x="5339730" y="279852"/>
                </a:lnTo>
                <a:lnTo>
                  <a:pt x="5340920" y="307032"/>
                </a:lnTo>
                <a:lnTo>
                  <a:pt x="5338186" y="349299"/>
                </a:lnTo>
                <a:lnTo>
                  <a:pt x="5329981" y="390227"/>
                </a:lnTo>
                <a:lnTo>
                  <a:pt x="5316308" y="429815"/>
                </a:lnTo>
                <a:lnTo>
                  <a:pt x="5297164" y="468064"/>
                </a:lnTo>
                <a:lnTo>
                  <a:pt x="5272961" y="503150"/>
                </a:lnTo>
                <a:lnTo>
                  <a:pt x="5263272" y="513308"/>
                </a:lnTo>
                <a:close/>
              </a:path>
              <a:path w="5390515" h="1426845">
                <a:moveTo>
                  <a:pt x="5352811" y="1020216"/>
                </a:moveTo>
                <a:lnTo>
                  <a:pt x="5028828" y="1020216"/>
                </a:lnTo>
                <a:lnTo>
                  <a:pt x="5046678" y="1019342"/>
                </a:lnTo>
                <a:lnTo>
                  <a:pt x="5063914" y="1016719"/>
                </a:lnTo>
                <a:lnTo>
                  <a:pt x="5111725" y="998553"/>
                </a:lnTo>
                <a:lnTo>
                  <a:pt x="5151016" y="968275"/>
                </a:lnTo>
                <a:lnTo>
                  <a:pt x="5180093" y="927729"/>
                </a:lnTo>
                <a:lnTo>
                  <a:pt x="5197264" y="878867"/>
                </a:lnTo>
                <a:lnTo>
                  <a:pt x="5200575" y="843557"/>
                </a:lnTo>
                <a:lnTo>
                  <a:pt x="5199794" y="825605"/>
                </a:lnTo>
                <a:lnTo>
                  <a:pt x="5188074" y="774203"/>
                </a:lnTo>
                <a:lnTo>
                  <a:pt x="5164857" y="729332"/>
                </a:lnTo>
                <a:lnTo>
                  <a:pt x="5132189" y="694134"/>
                </a:lnTo>
                <a:lnTo>
                  <a:pt x="5089605" y="670359"/>
                </a:lnTo>
                <a:lnTo>
                  <a:pt x="5040436" y="661987"/>
                </a:lnTo>
                <a:lnTo>
                  <a:pt x="5309129" y="661987"/>
                </a:lnTo>
                <a:lnTo>
                  <a:pt x="5357347" y="728913"/>
                </a:lnTo>
                <a:lnTo>
                  <a:pt x="5375672" y="774464"/>
                </a:lnTo>
                <a:lnTo>
                  <a:pt x="5386666" y="824238"/>
                </a:lnTo>
                <a:lnTo>
                  <a:pt x="5390331" y="878234"/>
                </a:lnTo>
                <a:lnTo>
                  <a:pt x="5388527" y="912800"/>
                </a:lnTo>
                <a:lnTo>
                  <a:pt x="5383113" y="945505"/>
                </a:lnTo>
                <a:lnTo>
                  <a:pt x="5374090" y="976349"/>
                </a:lnTo>
                <a:lnTo>
                  <a:pt x="5361458" y="1005334"/>
                </a:lnTo>
                <a:lnTo>
                  <a:pt x="5352811" y="1020216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24868" y="3059531"/>
            <a:ext cx="6280150" cy="814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685D46"/>
                </a:solidFill>
                <a:latin typeface="Arial Black"/>
                <a:cs typeface="Arial Black"/>
              </a:rPr>
              <a:t>by-laws, </a:t>
            </a:r>
            <a:r>
              <a:rPr dirty="0" sz="1800" spc="-185">
                <a:solidFill>
                  <a:srgbClr val="685D46"/>
                </a:solidFill>
                <a:latin typeface="Arial Black"/>
                <a:cs typeface="Arial Black"/>
              </a:rPr>
              <a:t>agenda, </a:t>
            </a:r>
            <a:r>
              <a:rPr dirty="0" sz="1800" spc="-120">
                <a:solidFill>
                  <a:srgbClr val="685D46"/>
                </a:solidFill>
                <a:latin typeface="Arial Black"/>
                <a:cs typeface="Arial Black"/>
              </a:rPr>
              <a:t>planner’s </a:t>
            </a:r>
            <a:r>
              <a:rPr dirty="0" sz="1800" spc="-160">
                <a:solidFill>
                  <a:srgbClr val="685D46"/>
                </a:solidFill>
                <a:latin typeface="Arial Black"/>
                <a:cs typeface="Arial Black"/>
              </a:rPr>
              <a:t>reports, </a:t>
            </a:r>
            <a:r>
              <a:rPr dirty="0" sz="1800" spc="-165">
                <a:solidFill>
                  <a:srgbClr val="685D46"/>
                </a:solidFill>
                <a:latin typeface="Arial Black"/>
                <a:cs typeface="Arial Black"/>
              </a:rPr>
              <a:t>attendance </a:t>
            </a:r>
            <a:r>
              <a:rPr dirty="0" sz="1800" spc="-185">
                <a:solidFill>
                  <a:srgbClr val="685D46"/>
                </a:solidFill>
                <a:latin typeface="Arial Black"/>
                <a:cs typeface="Arial Black"/>
              </a:rPr>
              <a:t>sheets,</a:t>
            </a:r>
            <a:r>
              <a:rPr dirty="0" sz="1800" spc="-17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685D46"/>
                </a:solidFill>
                <a:latin typeface="Arial Black"/>
                <a:cs typeface="Arial Black"/>
              </a:rPr>
              <a:t>etc.</a:t>
            </a:r>
            <a:endParaRPr sz="1800">
              <a:latin typeface="Arial Black"/>
              <a:cs typeface="Arial Black"/>
            </a:endParaRPr>
          </a:p>
          <a:p>
            <a:pPr algn="ctr" marL="10160">
              <a:lnSpc>
                <a:spcPct val="100000"/>
              </a:lnSpc>
              <a:spcBef>
                <a:spcPts val="1889"/>
              </a:spcBef>
            </a:pPr>
            <a:r>
              <a:rPr dirty="0" sz="1800" spc="-165">
                <a:solidFill>
                  <a:srgbClr val="685D46"/>
                </a:solidFill>
                <a:latin typeface="Arial Black"/>
                <a:cs typeface="Arial Black"/>
              </a:rPr>
              <a:t>That’s </a:t>
            </a:r>
            <a:r>
              <a:rPr dirty="0" sz="1800" spc="-150">
                <a:solidFill>
                  <a:srgbClr val="685D46"/>
                </a:solidFill>
                <a:latin typeface="Arial Black"/>
                <a:cs typeface="Arial Black"/>
              </a:rPr>
              <a:t>just </a:t>
            </a:r>
            <a:r>
              <a:rPr dirty="0" sz="1800" spc="-380">
                <a:solidFill>
                  <a:srgbClr val="685D46"/>
                </a:solidFill>
                <a:latin typeface="Arial Black"/>
                <a:cs typeface="Arial Black"/>
              </a:rPr>
              <a:t>3½ </a:t>
            </a:r>
            <a:r>
              <a:rPr dirty="0" sz="1800" spc="-165">
                <a:solidFill>
                  <a:srgbClr val="685D46"/>
                </a:solidFill>
                <a:latin typeface="Arial Black"/>
                <a:cs typeface="Arial Black"/>
              </a:rPr>
              <a:t>years </a:t>
            </a:r>
            <a:r>
              <a:rPr dirty="0" sz="1800" spc="-130">
                <a:solidFill>
                  <a:srgbClr val="685D46"/>
                </a:solidFill>
                <a:latin typeface="Arial Black"/>
                <a:cs typeface="Arial Black"/>
              </a:rPr>
              <a:t>of</a:t>
            </a:r>
            <a:r>
              <a:rPr dirty="0" sz="1800" spc="-19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685D46"/>
                </a:solidFill>
                <a:latin typeface="Arial Black"/>
                <a:cs typeface="Arial Black"/>
              </a:rPr>
              <a:t>documents.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73" y="0"/>
            <a:ext cx="8122852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45261" y="2082362"/>
            <a:ext cx="113324" cy="113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1761" y="591212"/>
            <a:ext cx="113324" cy="113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12886" y="4149762"/>
            <a:ext cx="113324" cy="113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76986" y="1978562"/>
            <a:ext cx="113324" cy="113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08298" y="891078"/>
            <a:ext cx="1334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685D46"/>
                </a:solidFill>
                <a:latin typeface="Arial Black"/>
                <a:cs typeface="Arial Black"/>
              </a:rPr>
              <a:t>District</a:t>
            </a:r>
            <a:r>
              <a:rPr dirty="0" sz="1200" spc="-14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85">
                <a:solidFill>
                  <a:srgbClr val="685D46"/>
                </a:solidFill>
                <a:latin typeface="Arial Black"/>
                <a:cs typeface="Arial Black"/>
              </a:rPr>
              <a:t>Coalitions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0673" y="4325254"/>
            <a:ext cx="1591310" cy="38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-10" b="1">
                <a:solidFill>
                  <a:srgbClr val="685D46"/>
                </a:solidFill>
                <a:latin typeface="Arial"/>
                <a:cs typeface="Arial"/>
              </a:rPr>
              <a:t>Houston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dirty="0" sz="1200" spc="-100">
                <a:solidFill>
                  <a:srgbClr val="685D46"/>
                </a:solidFill>
                <a:latin typeface="Arial Black"/>
                <a:cs typeface="Arial Black"/>
              </a:rPr>
              <a:t>Super</a:t>
            </a:r>
            <a:r>
              <a:rPr dirty="0" sz="1200" spc="-15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685D46"/>
                </a:solidFill>
                <a:latin typeface="Arial Black"/>
                <a:cs typeface="Arial Black"/>
              </a:rPr>
              <a:t>Neighborhoods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9674" y="3379529"/>
            <a:ext cx="561340" cy="38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5" b="1">
                <a:solidFill>
                  <a:srgbClr val="685D46"/>
                </a:solidFill>
                <a:latin typeface="Arial"/>
                <a:cs typeface="Arial"/>
              </a:rPr>
              <a:t>Atlanta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-110">
                <a:solidFill>
                  <a:srgbClr val="685D46"/>
                </a:solidFill>
                <a:latin typeface="Arial Black"/>
                <a:cs typeface="Arial Black"/>
              </a:rPr>
              <a:t>NPUs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8887" y="2077853"/>
            <a:ext cx="1391920" cy="38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8335">
              <a:lnSpc>
                <a:spcPts val="143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685D46"/>
                </a:solidFill>
                <a:latin typeface="Arial"/>
                <a:cs typeface="Arial"/>
              </a:rPr>
              <a:t>Columbus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-105">
                <a:solidFill>
                  <a:srgbClr val="685D46"/>
                </a:solidFill>
                <a:latin typeface="Arial Black"/>
                <a:cs typeface="Arial Black"/>
              </a:rPr>
              <a:t>Area</a:t>
            </a:r>
            <a:r>
              <a:rPr dirty="0" sz="1200" spc="-14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Commissions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1773" y="2182079"/>
            <a:ext cx="1178560" cy="7512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-5" b="1">
                <a:solidFill>
                  <a:srgbClr val="685D46"/>
                </a:solidFill>
                <a:latin typeface="Arial"/>
                <a:cs typeface="Arial"/>
              </a:rPr>
              <a:t>Washington,</a:t>
            </a:r>
            <a:r>
              <a:rPr dirty="0" sz="1200" spc="-12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685D46"/>
                </a:solidFill>
                <a:latin typeface="Arial"/>
                <a:cs typeface="Arial"/>
              </a:rPr>
              <a:t>DC  </a:t>
            </a:r>
            <a:r>
              <a:rPr dirty="0" sz="1200" spc="-75">
                <a:solidFill>
                  <a:srgbClr val="685D46"/>
                </a:solidFill>
                <a:latin typeface="Arial Black"/>
                <a:cs typeface="Arial Black"/>
              </a:rPr>
              <a:t>Advisory  </a:t>
            </a:r>
            <a:r>
              <a:rPr dirty="0" sz="1200" spc="-95">
                <a:solidFill>
                  <a:srgbClr val="685D46"/>
                </a:solidFill>
                <a:latin typeface="Arial Black"/>
                <a:cs typeface="Arial Black"/>
              </a:rPr>
              <a:t>Neighborhood  </a:t>
            </a: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Commissions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3348" y="232254"/>
            <a:ext cx="525780" cy="2082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Seattle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8298" y="413229"/>
            <a:ext cx="2574290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655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Neighborhood </a:t>
            </a:r>
            <a:r>
              <a:rPr dirty="0" sz="1200" spc="-85">
                <a:solidFill>
                  <a:srgbClr val="685D46"/>
                </a:solidFill>
                <a:latin typeface="Arial Black"/>
                <a:cs typeface="Arial Black"/>
              </a:rPr>
              <a:t>District</a:t>
            </a:r>
            <a:r>
              <a:rPr dirty="0" sz="1200" spc="-14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Councils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200" b="1">
                <a:solidFill>
                  <a:srgbClr val="685D46"/>
                </a:solidFill>
                <a:latin typeface="Arial"/>
                <a:cs typeface="Arial"/>
              </a:rPr>
              <a:t>Portland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71636" y="122612"/>
            <a:ext cx="113324" cy="113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729844" y="736224"/>
            <a:ext cx="23304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25" b="1">
                <a:solidFill>
                  <a:srgbClr val="EEFF41"/>
                </a:solidFill>
                <a:latin typeface="Arial"/>
                <a:cs typeface="Arial"/>
              </a:rPr>
              <a:t>other</a:t>
            </a:r>
            <a:endParaRPr sz="7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8366" y="1831599"/>
            <a:ext cx="23907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30" b="1">
                <a:solidFill>
                  <a:srgbClr val="EEFF41"/>
                </a:solidFill>
                <a:latin typeface="Arial"/>
                <a:cs typeface="Arial"/>
              </a:rPr>
              <a:t>cities</a:t>
            </a:r>
            <a:endParaRPr sz="7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05561" y="2917087"/>
            <a:ext cx="113324" cy="113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77023" y="2806379"/>
            <a:ext cx="8978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685D46"/>
                </a:solidFill>
                <a:latin typeface="Arial"/>
                <a:cs typeface="Arial"/>
              </a:rPr>
              <a:t>Los</a:t>
            </a:r>
            <a:r>
              <a:rPr dirty="0" sz="1200" spc="-10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685D46"/>
                </a:solidFill>
                <a:latin typeface="Arial"/>
                <a:cs typeface="Arial"/>
              </a:rPr>
              <a:t>Angeles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7023" y="2987354"/>
            <a:ext cx="17233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Neighborhood</a:t>
            </a:r>
            <a:r>
              <a:rPr dirty="0" sz="1200" spc="-15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Councils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73011" y="4519687"/>
            <a:ext cx="113324" cy="113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09785" y="4629329"/>
            <a:ext cx="1594485" cy="38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0">
              <a:lnSpc>
                <a:spcPts val="1435"/>
              </a:lnSpc>
              <a:spcBef>
                <a:spcPts val="100"/>
              </a:spcBef>
            </a:pPr>
            <a:r>
              <a:rPr dirty="0" sz="1200" spc="5" b="1">
                <a:solidFill>
                  <a:srgbClr val="685D46"/>
                </a:solidFill>
                <a:latin typeface="Arial"/>
                <a:cs typeface="Arial"/>
              </a:rPr>
              <a:t>Honolulu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-90">
                <a:solidFill>
                  <a:srgbClr val="685D46"/>
                </a:solidFill>
                <a:latin typeface="Arial Black"/>
                <a:cs typeface="Arial Black"/>
              </a:rPr>
              <a:t>Neighborhood</a:t>
            </a:r>
            <a:r>
              <a:rPr dirty="0" sz="1200" spc="-19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200" spc="-114">
                <a:solidFill>
                  <a:srgbClr val="685D46"/>
                </a:solidFill>
                <a:latin typeface="Arial Black"/>
                <a:cs typeface="Arial Black"/>
              </a:rPr>
              <a:t>Boards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28411" y="3251212"/>
            <a:ext cx="113324" cy="113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0"/>
            <a:ext cx="914407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6716" y="1116470"/>
            <a:ext cx="6370955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786765">
              <a:lnSpc>
                <a:spcPct val="100000"/>
              </a:lnSpc>
              <a:spcBef>
                <a:spcPts val="100"/>
              </a:spcBef>
            </a:pPr>
            <a:r>
              <a:rPr dirty="0" sz="6000" spc="405">
                <a:solidFill>
                  <a:srgbClr val="FFFFFF"/>
                </a:solidFill>
              </a:rPr>
              <a:t>NPU </a:t>
            </a:r>
            <a:r>
              <a:rPr dirty="0" sz="6000" spc="180">
                <a:solidFill>
                  <a:srgbClr val="FFFFFF"/>
                </a:solidFill>
              </a:rPr>
              <a:t>Leaders  </a:t>
            </a:r>
            <a:r>
              <a:rPr dirty="0" sz="6000" spc="120">
                <a:solidFill>
                  <a:srgbClr val="FFFFFF"/>
                </a:solidFill>
              </a:rPr>
              <a:t>Listening</a:t>
            </a:r>
            <a:r>
              <a:rPr dirty="0" sz="6000" spc="-455">
                <a:solidFill>
                  <a:srgbClr val="FFFFFF"/>
                </a:solidFill>
              </a:rPr>
              <a:t> </a:t>
            </a:r>
            <a:r>
              <a:rPr dirty="0" sz="6000" spc="229">
                <a:solidFill>
                  <a:srgbClr val="FFFFFF"/>
                </a:solidFill>
              </a:rPr>
              <a:t>Session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885684" y="3081375"/>
            <a:ext cx="3373120" cy="457200"/>
          </a:xfrm>
          <a:prstGeom prst="rect">
            <a:avLst/>
          </a:prstGeom>
          <a:solidFill>
            <a:srgbClr val="685D4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79"/>
              </a:lnSpc>
            </a:pPr>
            <a:r>
              <a:rPr dirty="0" sz="3000" spc="-5" b="1">
                <a:solidFill>
                  <a:srgbClr val="EEFF41"/>
                </a:solidFill>
                <a:latin typeface="Arial"/>
                <a:cs typeface="Arial"/>
              </a:rPr>
              <a:t>November </a:t>
            </a:r>
            <a:r>
              <a:rPr dirty="0" sz="3000" spc="-40" b="1">
                <a:solidFill>
                  <a:srgbClr val="EEFF41"/>
                </a:solidFill>
                <a:latin typeface="Arial"/>
                <a:cs typeface="Arial"/>
              </a:rPr>
              <a:t>29,</a:t>
            </a:r>
            <a:r>
              <a:rPr dirty="0" sz="3000" spc="-260" b="1">
                <a:solidFill>
                  <a:srgbClr val="EEFF41"/>
                </a:solidFill>
                <a:latin typeface="Arial"/>
                <a:cs typeface="Arial"/>
              </a:rPr>
              <a:t> </a:t>
            </a:r>
            <a:r>
              <a:rPr dirty="0" sz="3000" spc="-95" b="1">
                <a:solidFill>
                  <a:srgbClr val="EEFF41"/>
                </a:solidFill>
                <a:latin typeface="Arial"/>
                <a:cs typeface="Arial"/>
              </a:rPr>
              <a:t>2018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7409" y="3605250"/>
            <a:ext cx="4709795" cy="274320"/>
          </a:xfrm>
          <a:prstGeom prst="rect">
            <a:avLst/>
          </a:prstGeom>
          <a:solidFill>
            <a:srgbClr val="685D4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90"/>
              </a:lnSpc>
            </a:pPr>
            <a:r>
              <a:rPr dirty="0" sz="1800" spc="-204">
                <a:solidFill>
                  <a:srgbClr val="EEFF41"/>
                </a:solidFill>
                <a:latin typeface="Arial Black"/>
                <a:cs typeface="Arial Black"/>
              </a:rPr>
              <a:t>30 </a:t>
            </a:r>
            <a:r>
              <a:rPr dirty="0" sz="1800" spc="-185">
                <a:solidFill>
                  <a:srgbClr val="EEFF41"/>
                </a:solidFill>
                <a:latin typeface="Arial Black"/>
                <a:cs typeface="Arial Black"/>
              </a:rPr>
              <a:t>attendees </a:t>
            </a:r>
            <a:r>
              <a:rPr dirty="0" sz="1800" spc="-145">
                <a:solidFill>
                  <a:srgbClr val="EEFF41"/>
                </a:solidFill>
                <a:latin typeface="Arial Black"/>
                <a:cs typeface="Arial Black"/>
              </a:rPr>
              <a:t>representing </a:t>
            </a:r>
            <a:r>
              <a:rPr dirty="0" sz="1800" spc="-360">
                <a:solidFill>
                  <a:srgbClr val="EEFF41"/>
                </a:solidFill>
                <a:latin typeface="Arial Black"/>
                <a:cs typeface="Arial Black"/>
              </a:rPr>
              <a:t>15 </a:t>
            </a:r>
            <a:r>
              <a:rPr dirty="0" sz="1800" spc="-120">
                <a:solidFill>
                  <a:srgbClr val="EEFF41"/>
                </a:solidFill>
                <a:latin typeface="Arial Black"/>
                <a:cs typeface="Arial Black"/>
              </a:rPr>
              <a:t>different</a:t>
            </a:r>
            <a:r>
              <a:rPr dirty="0" sz="1800" spc="-14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EEFF41"/>
                </a:solidFill>
                <a:latin typeface="Arial Black"/>
                <a:cs typeface="Arial Black"/>
              </a:rPr>
              <a:t>NPUs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75" y="2122042"/>
            <a:ext cx="44043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4"/>
              <a:t>Coming</a:t>
            </a:r>
            <a:r>
              <a:rPr dirty="0" spc="-390"/>
              <a:t> </a:t>
            </a:r>
            <a:r>
              <a:rPr dirty="0" spc="260"/>
              <a:t>Soon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B3A7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4455" y="1477086"/>
            <a:ext cx="71755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55">
                <a:solidFill>
                  <a:srgbClr val="4DB6AB"/>
                </a:solidFill>
              </a:rPr>
              <a:t>January </a:t>
            </a:r>
            <a:r>
              <a:rPr dirty="0" sz="7200" spc="-625">
                <a:solidFill>
                  <a:srgbClr val="4DB6AB"/>
                </a:solidFill>
              </a:rPr>
              <a:t>15,</a:t>
            </a:r>
            <a:r>
              <a:rPr dirty="0" sz="7200" spc="-1000">
                <a:solidFill>
                  <a:srgbClr val="4DB6AB"/>
                </a:solidFill>
              </a:rPr>
              <a:t> </a:t>
            </a:r>
            <a:r>
              <a:rPr dirty="0" sz="7200" spc="-150">
                <a:solidFill>
                  <a:srgbClr val="4DB6AB"/>
                </a:solidFill>
              </a:rPr>
              <a:t>2019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291220" y="2932150"/>
            <a:ext cx="6549390" cy="95123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dirty="0" sz="3000" spc="-30" b="1">
                <a:solidFill>
                  <a:srgbClr val="685D46"/>
                </a:solidFill>
                <a:latin typeface="Arial"/>
                <a:cs typeface="Arial"/>
              </a:rPr>
              <a:t>6:00pm </a:t>
            </a:r>
            <a:r>
              <a:rPr dirty="0" sz="3000" spc="190" b="1">
                <a:solidFill>
                  <a:srgbClr val="685D46"/>
                </a:solidFill>
                <a:latin typeface="Arial"/>
                <a:cs typeface="Arial"/>
              </a:rPr>
              <a:t>-</a:t>
            </a:r>
            <a:r>
              <a:rPr dirty="0" sz="3000" spc="-45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685D46"/>
                </a:solidFill>
                <a:latin typeface="Arial"/>
                <a:cs typeface="Arial"/>
              </a:rPr>
              <a:t>Center </a:t>
            </a:r>
            <a:r>
              <a:rPr dirty="0" sz="3000" spc="15" b="1">
                <a:solidFill>
                  <a:srgbClr val="685D46"/>
                </a:solidFill>
                <a:latin typeface="Arial"/>
                <a:cs typeface="Arial"/>
              </a:rPr>
              <a:t>for </a:t>
            </a:r>
            <a:r>
              <a:rPr dirty="0" sz="3000" spc="-10" b="1">
                <a:solidFill>
                  <a:srgbClr val="685D46"/>
                </a:solidFill>
                <a:latin typeface="Arial"/>
                <a:cs typeface="Arial"/>
              </a:rPr>
              <a:t>Civic </a:t>
            </a:r>
            <a:r>
              <a:rPr dirty="0" sz="3000" spc="30" b="1">
                <a:solidFill>
                  <a:srgbClr val="685D46"/>
                </a:solidFill>
                <a:latin typeface="Arial"/>
                <a:cs typeface="Arial"/>
              </a:rPr>
              <a:t>Innovation</a:t>
            </a:r>
            <a:endParaRPr sz="3000">
              <a:latin typeface="Arial"/>
              <a:cs typeface="Arial"/>
            </a:endParaRPr>
          </a:p>
          <a:p>
            <a:pPr algn="ctr" marL="7620">
              <a:lnSpc>
                <a:spcPct val="100000"/>
              </a:lnSpc>
              <a:spcBef>
                <a:spcPts val="570"/>
              </a:spcBef>
            </a:pPr>
            <a:r>
              <a:rPr dirty="0" sz="1800" spc="-125">
                <a:solidFill>
                  <a:srgbClr val="685D46"/>
                </a:solidFill>
                <a:latin typeface="Arial Black"/>
                <a:cs typeface="Arial Black"/>
              </a:rPr>
              <a:t>organization </a:t>
            </a:r>
            <a:r>
              <a:rPr dirty="0" sz="1800" spc="-120">
                <a:solidFill>
                  <a:srgbClr val="685D46"/>
                </a:solidFill>
                <a:latin typeface="Arial Black"/>
                <a:cs typeface="Arial Black"/>
              </a:rPr>
              <a:t>community </a:t>
            </a:r>
            <a:r>
              <a:rPr dirty="0" sz="1800" spc="-165">
                <a:solidFill>
                  <a:srgbClr val="685D46"/>
                </a:solidFill>
                <a:latin typeface="Arial Black"/>
                <a:cs typeface="Arial Black"/>
              </a:rPr>
              <a:t>engagement</a:t>
            </a:r>
            <a:r>
              <a:rPr dirty="0" sz="1800" spc="-254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685D46"/>
                </a:solidFill>
                <a:latin typeface="Arial Black"/>
                <a:cs typeface="Arial Black"/>
              </a:rPr>
              <a:t>convening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250"/>
              <a:t>What </a:t>
            </a:r>
            <a:r>
              <a:rPr dirty="0" spc="-10"/>
              <a:t>is</a:t>
            </a:r>
            <a:r>
              <a:rPr dirty="0" spc="70"/>
              <a:t> </a:t>
            </a:r>
            <a:r>
              <a:rPr dirty="0" spc="200"/>
              <a:t>the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pc="220"/>
              <a:t>Center </a:t>
            </a:r>
            <a:r>
              <a:rPr dirty="0" spc="45"/>
              <a:t>for </a:t>
            </a:r>
            <a:r>
              <a:rPr dirty="0" spc="135"/>
              <a:t>Civic</a:t>
            </a:r>
            <a:r>
              <a:rPr dirty="0" spc="200"/>
              <a:t> </a:t>
            </a:r>
            <a:r>
              <a:rPr dirty="0" spc="85"/>
              <a:t>Innovation?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 marR="5080">
              <a:lnSpc>
                <a:spcPct val="119800"/>
              </a:lnSpc>
              <a:spcBef>
                <a:spcPts val="100"/>
              </a:spcBef>
            </a:pPr>
            <a:r>
              <a:rPr dirty="0" spc="-185"/>
              <a:t>Our </a:t>
            </a:r>
            <a:r>
              <a:rPr dirty="0" spc="-155"/>
              <a:t>mission </a:t>
            </a:r>
            <a:r>
              <a:rPr dirty="0" spc="-165"/>
              <a:t>is </a:t>
            </a:r>
            <a:r>
              <a:rPr dirty="0" spc="-235"/>
              <a:t>to </a:t>
            </a:r>
            <a:r>
              <a:rPr dirty="0" spc="-229"/>
              <a:t>empower people </a:t>
            </a:r>
            <a:r>
              <a:rPr dirty="0" spc="-235"/>
              <a:t>to </a:t>
            </a:r>
            <a:r>
              <a:rPr dirty="0" spc="-229"/>
              <a:t>shape</a:t>
            </a:r>
            <a:r>
              <a:rPr dirty="0" spc="-365"/>
              <a:t> </a:t>
            </a:r>
            <a:r>
              <a:rPr dirty="0" spc="-204"/>
              <a:t>the  </a:t>
            </a:r>
            <a:r>
              <a:rPr dirty="0" spc="-170"/>
              <a:t>future </a:t>
            </a:r>
            <a:r>
              <a:rPr dirty="0" spc="-175"/>
              <a:t>of our city </a:t>
            </a:r>
            <a:r>
              <a:rPr dirty="0" spc="-185"/>
              <a:t>by </a:t>
            </a:r>
            <a:r>
              <a:rPr dirty="0" spc="-170"/>
              <a:t>designing </a:t>
            </a:r>
            <a:r>
              <a:rPr dirty="0" spc="-210"/>
              <a:t>local </a:t>
            </a:r>
            <a:r>
              <a:rPr dirty="0" spc="-190"/>
              <a:t>public  </a:t>
            </a:r>
            <a:r>
              <a:rPr dirty="0" spc="-170"/>
              <a:t>policy </a:t>
            </a:r>
            <a:r>
              <a:rPr dirty="0" spc="-140"/>
              <a:t>from </a:t>
            </a:r>
            <a:r>
              <a:rPr dirty="0" spc="-204"/>
              <a:t>the </a:t>
            </a:r>
            <a:r>
              <a:rPr dirty="0" spc="-170"/>
              <a:t>ground</a:t>
            </a:r>
            <a:r>
              <a:rPr dirty="0" spc="-385"/>
              <a:t> </a:t>
            </a:r>
            <a:r>
              <a:rPr dirty="0" spc="-210"/>
              <a:t>up.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B3A7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February </a:t>
            </a:r>
            <a:r>
              <a:rPr dirty="0" spc="-600"/>
              <a:t>12,</a:t>
            </a:r>
            <a:r>
              <a:rPr dirty="0" spc="-1005"/>
              <a:t> </a:t>
            </a:r>
            <a:r>
              <a:rPr dirty="0" spc="-150"/>
              <a:t>2019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511" y="2932150"/>
            <a:ext cx="7693025" cy="95123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dirty="0" sz="3000" spc="-30" b="1">
                <a:solidFill>
                  <a:srgbClr val="685D46"/>
                </a:solidFill>
                <a:latin typeface="Arial"/>
                <a:cs typeface="Arial"/>
              </a:rPr>
              <a:t>6:00pm </a:t>
            </a:r>
            <a:r>
              <a:rPr dirty="0" sz="3000" spc="190" b="1">
                <a:solidFill>
                  <a:srgbClr val="685D46"/>
                </a:solidFill>
                <a:latin typeface="Arial"/>
                <a:cs typeface="Arial"/>
              </a:rPr>
              <a:t>-</a:t>
            </a:r>
            <a:r>
              <a:rPr dirty="0" sz="3000" spc="-47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3000" spc="15" b="1">
                <a:solidFill>
                  <a:srgbClr val="685D46"/>
                </a:solidFill>
                <a:latin typeface="Arial"/>
                <a:cs typeface="Arial"/>
              </a:rPr>
              <a:t>Auburn </a:t>
            </a:r>
            <a:r>
              <a:rPr dirty="0" sz="3000" spc="-5" b="1">
                <a:solidFill>
                  <a:srgbClr val="685D46"/>
                </a:solidFill>
                <a:latin typeface="Arial"/>
                <a:cs typeface="Arial"/>
              </a:rPr>
              <a:t>Avenue </a:t>
            </a:r>
            <a:r>
              <a:rPr dirty="0" sz="3000" spc="-45" b="1">
                <a:solidFill>
                  <a:srgbClr val="685D46"/>
                </a:solidFill>
                <a:latin typeface="Arial"/>
                <a:cs typeface="Arial"/>
              </a:rPr>
              <a:t>Research </a:t>
            </a:r>
            <a:r>
              <a:rPr dirty="0" sz="3000" spc="20" b="1">
                <a:solidFill>
                  <a:srgbClr val="685D46"/>
                </a:solidFill>
                <a:latin typeface="Arial"/>
                <a:cs typeface="Arial"/>
              </a:rPr>
              <a:t>Library</a:t>
            </a:r>
            <a:endParaRPr sz="3000">
              <a:latin typeface="Arial"/>
              <a:cs typeface="Arial"/>
            </a:endParaRPr>
          </a:p>
          <a:p>
            <a:pPr algn="ctr" marL="9525">
              <a:lnSpc>
                <a:spcPct val="100000"/>
              </a:lnSpc>
              <a:spcBef>
                <a:spcPts val="570"/>
              </a:spcBef>
            </a:pPr>
            <a:r>
              <a:rPr dirty="0" sz="1800" spc="-140">
                <a:solidFill>
                  <a:srgbClr val="685D46"/>
                </a:solidFill>
                <a:latin typeface="Arial Black"/>
                <a:cs typeface="Arial Black"/>
              </a:rPr>
              <a:t>public </a:t>
            </a:r>
            <a:r>
              <a:rPr dirty="0" sz="1800" spc="-110">
                <a:solidFill>
                  <a:srgbClr val="685D46"/>
                </a:solidFill>
                <a:latin typeface="Arial Black"/>
                <a:cs typeface="Arial Black"/>
              </a:rPr>
              <a:t>information</a:t>
            </a:r>
            <a:r>
              <a:rPr dirty="0" sz="1800" spc="-19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685D46"/>
                </a:solidFill>
                <a:latin typeface="Arial Black"/>
                <a:cs typeface="Arial Black"/>
              </a:rPr>
              <a:t>event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B3A7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8042" y="1477086"/>
            <a:ext cx="186817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395">
                <a:solidFill>
                  <a:srgbClr val="4DB6AB"/>
                </a:solidFill>
              </a:rPr>
              <a:t>TBD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519392" y="2932150"/>
            <a:ext cx="6097270" cy="95123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dirty="0" sz="3000" b="1">
                <a:solidFill>
                  <a:srgbClr val="685D46"/>
                </a:solidFill>
                <a:latin typeface="Arial"/>
                <a:cs typeface="Arial"/>
              </a:rPr>
              <a:t>meetings </a:t>
            </a:r>
            <a:r>
              <a:rPr dirty="0" sz="3000" spc="95" b="1">
                <a:solidFill>
                  <a:srgbClr val="685D46"/>
                </a:solidFill>
                <a:latin typeface="Arial"/>
                <a:cs typeface="Arial"/>
              </a:rPr>
              <a:t>with </a:t>
            </a:r>
            <a:r>
              <a:rPr dirty="0" sz="3000" spc="5" b="1">
                <a:solidFill>
                  <a:srgbClr val="685D46"/>
                </a:solidFill>
                <a:latin typeface="Arial"/>
                <a:cs typeface="Arial"/>
              </a:rPr>
              <a:t>other</a:t>
            </a:r>
            <a:r>
              <a:rPr dirty="0" sz="3000" spc="-43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685D46"/>
                </a:solidFill>
                <a:latin typeface="Arial"/>
                <a:cs typeface="Arial"/>
              </a:rPr>
              <a:t>stakeholders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dirty="0" sz="1800" spc="-140">
                <a:solidFill>
                  <a:srgbClr val="685D46"/>
                </a:solidFill>
                <a:latin typeface="Arial Black"/>
                <a:cs typeface="Arial Black"/>
              </a:rPr>
              <a:t>neighborhood </a:t>
            </a:r>
            <a:r>
              <a:rPr dirty="0" sz="1800" spc="-180">
                <a:solidFill>
                  <a:srgbClr val="685D46"/>
                </a:solidFill>
                <a:latin typeface="Arial Black"/>
                <a:cs typeface="Arial Black"/>
              </a:rPr>
              <a:t>leaders, </a:t>
            </a:r>
            <a:r>
              <a:rPr dirty="0" sz="1800" spc="-130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1800" spc="-140">
                <a:solidFill>
                  <a:srgbClr val="685D46"/>
                </a:solidFill>
                <a:latin typeface="Arial Black"/>
                <a:cs typeface="Arial Black"/>
              </a:rPr>
              <a:t>officials, </a:t>
            </a:r>
            <a:r>
              <a:rPr dirty="0" sz="1800" spc="-110">
                <a:solidFill>
                  <a:srgbClr val="685D46"/>
                </a:solidFill>
                <a:latin typeface="Arial Black"/>
                <a:cs typeface="Arial Black"/>
              </a:rPr>
              <a:t>any </a:t>
            </a:r>
            <a:r>
              <a:rPr dirty="0" sz="1800" spc="-105">
                <a:solidFill>
                  <a:srgbClr val="685D46"/>
                </a:solidFill>
                <a:latin typeface="Arial Black"/>
                <a:cs typeface="Arial Black"/>
              </a:rPr>
              <a:t>many</a:t>
            </a:r>
            <a:r>
              <a:rPr dirty="0" sz="1800" spc="-32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685D46"/>
                </a:solidFill>
                <a:latin typeface="Arial Black"/>
                <a:cs typeface="Arial Black"/>
              </a:rPr>
              <a:t>more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60"/>
              <a:t>Q&amp;A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275" y="2483992"/>
            <a:ext cx="389636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2400" spc="-180">
                <a:solidFill>
                  <a:srgbClr val="685D46"/>
                </a:solidFill>
                <a:latin typeface="Arial Black"/>
                <a:cs typeface="Arial Black"/>
              </a:rPr>
              <a:t>What </a:t>
            </a:r>
            <a:r>
              <a:rPr dirty="0" sz="2400" spc="-220">
                <a:solidFill>
                  <a:srgbClr val="685D46"/>
                </a:solidFill>
                <a:latin typeface="Arial Black"/>
                <a:cs typeface="Arial Black"/>
              </a:rPr>
              <a:t>do </a:t>
            </a:r>
            <a:r>
              <a:rPr dirty="0" sz="2400" spc="-170">
                <a:solidFill>
                  <a:srgbClr val="685D46"/>
                </a:solidFill>
                <a:latin typeface="Arial Black"/>
                <a:cs typeface="Arial Black"/>
              </a:rPr>
              <a:t>you </a:t>
            </a:r>
            <a:r>
              <a:rPr dirty="0" sz="2400" spc="-215">
                <a:solidFill>
                  <a:srgbClr val="685D46"/>
                </a:solidFill>
                <a:latin typeface="Arial Black"/>
                <a:cs typeface="Arial Black"/>
              </a:rPr>
              <a:t>like?  </a:t>
            </a:r>
            <a:r>
              <a:rPr dirty="0" sz="2400" spc="-135">
                <a:solidFill>
                  <a:srgbClr val="685D46"/>
                </a:solidFill>
                <a:latin typeface="Arial Black"/>
                <a:cs typeface="Arial Black"/>
              </a:rPr>
              <a:t>What/who </a:t>
            </a:r>
            <a:r>
              <a:rPr dirty="0" sz="2400" spc="-235">
                <a:solidFill>
                  <a:srgbClr val="685D46"/>
                </a:solidFill>
                <a:latin typeface="Arial Black"/>
                <a:cs typeface="Arial Black"/>
              </a:rPr>
              <a:t>are </a:t>
            </a:r>
            <a:r>
              <a:rPr dirty="0" sz="2400" spc="-300">
                <a:solidFill>
                  <a:srgbClr val="685D46"/>
                </a:solidFill>
                <a:latin typeface="Arial Black"/>
                <a:cs typeface="Arial Black"/>
              </a:rPr>
              <a:t>we</a:t>
            </a:r>
            <a:r>
              <a:rPr dirty="0" sz="2400" spc="-37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2400" spc="-185">
                <a:solidFill>
                  <a:srgbClr val="685D46"/>
                </a:solidFill>
                <a:latin typeface="Arial Black"/>
                <a:cs typeface="Arial Black"/>
              </a:rPr>
              <a:t>missing?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46450" y="1069599"/>
            <a:ext cx="2051099" cy="205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21839" y="3100141"/>
            <a:ext cx="27006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00" b="1">
                <a:solidFill>
                  <a:srgbClr val="EE6C00"/>
                </a:solidFill>
                <a:latin typeface="Trebuchet MS"/>
                <a:cs typeface="Trebuchet MS"/>
              </a:rPr>
              <a:t>THANKS!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3933" y="4163131"/>
            <a:ext cx="3394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6905" algn="l"/>
              </a:tabLst>
            </a:pPr>
            <a:r>
              <a:rPr dirty="0" sz="1800" spc="-150">
                <a:solidFill>
                  <a:srgbClr val="685D46"/>
                </a:solidFill>
                <a:latin typeface="Arial Black"/>
                <a:cs typeface="Arial Black"/>
              </a:rPr>
              <a:t>civicatlanta.org	</a:t>
            </a:r>
            <a:r>
              <a:rPr dirty="0" sz="1800" spc="-114">
                <a:solidFill>
                  <a:srgbClr val="685D46"/>
                </a:solidFill>
                <a:latin typeface="Arial Black"/>
                <a:cs typeface="Arial Black"/>
              </a:rPr>
              <a:t>@civicatlanta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29675" y="44955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 h="0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4817" y="1957539"/>
            <a:ext cx="2562860" cy="113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z="4200" spc="55" b="1">
                <a:solidFill>
                  <a:srgbClr val="EE6C00"/>
                </a:solidFill>
                <a:latin typeface="Trebuchet MS"/>
                <a:cs typeface="Trebuchet MS"/>
              </a:rPr>
              <a:t>Our</a:t>
            </a:r>
            <a:r>
              <a:rPr dirty="0" sz="4200" spc="-345" b="1">
                <a:solidFill>
                  <a:srgbClr val="EE6C00"/>
                </a:solidFill>
                <a:latin typeface="Trebuchet MS"/>
                <a:cs typeface="Trebuchet MS"/>
              </a:rPr>
              <a:t> </a:t>
            </a:r>
            <a:r>
              <a:rPr dirty="0" sz="4200" spc="185" b="1">
                <a:solidFill>
                  <a:srgbClr val="EE6C00"/>
                </a:solidFill>
                <a:latin typeface="Trebuchet MS"/>
                <a:cs typeface="Trebuchet MS"/>
              </a:rPr>
              <a:t>Goals</a:t>
            </a: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1800" spc="-165">
                <a:solidFill>
                  <a:srgbClr val="685D46"/>
                </a:solidFill>
                <a:latin typeface="Arial Black"/>
                <a:cs typeface="Arial Black"/>
              </a:rPr>
              <a:t>what </a:t>
            </a:r>
            <a:r>
              <a:rPr dirty="0" sz="1800" spc="-229">
                <a:solidFill>
                  <a:srgbClr val="685D46"/>
                </a:solidFill>
                <a:latin typeface="Arial Black"/>
                <a:cs typeface="Arial Black"/>
              </a:rPr>
              <a:t>we </a:t>
            </a:r>
            <a:r>
              <a:rPr dirty="0" sz="1800" spc="-114">
                <a:solidFill>
                  <a:srgbClr val="685D46"/>
                </a:solidFill>
                <a:latin typeface="Arial Black"/>
                <a:cs typeface="Arial Black"/>
              </a:rPr>
              <a:t>aim </a:t>
            </a:r>
            <a:r>
              <a:rPr dirty="0" sz="1800" spc="-175">
                <a:solidFill>
                  <a:srgbClr val="685D46"/>
                </a:solidFill>
                <a:latin typeface="Arial Black"/>
                <a:cs typeface="Arial Black"/>
              </a:rPr>
              <a:t>to</a:t>
            </a:r>
            <a:r>
              <a:rPr dirty="0" sz="1800" spc="-204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685D46"/>
                </a:solidFill>
                <a:latin typeface="Arial Black"/>
                <a:cs typeface="Arial Black"/>
              </a:rPr>
              <a:t>achieve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3050" y="628713"/>
            <a:ext cx="3093085" cy="96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5080" indent="-366395">
              <a:lnSpc>
                <a:spcPct val="1145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People </a:t>
            </a:r>
            <a:r>
              <a:rPr dirty="0" sz="1800" spc="-175">
                <a:solidFill>
                  <a:srgbClr val="FFFFFF"/>
                </a:solidFill>
                <a:latin typeface="Arial Black"/>
                <a:cs typeface="Arial Black"/>
              </a:rPr>
              <a:t>are empowered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to 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understand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issues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of  </a:t>
            </a:r>
            <a:r>
              <a:rPr dirty="0" sz="1800" spc="-125">
                <a:solidFill>
                  <a:srgbClr val="FFFFFF"/>
                </a:solidFill>
                <a:latin typeface="Arial Black"/>
                <a:cs typeface="Arial Black"/>
              </a:rPr>
              <a:t>inequality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3050" y="2133663"/>
            <a:ext cx="3398520" cy="96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5080" indent="-366395">
              <a:lnSpc>
                <a:spcPct val="1145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People </a:t>
            </a:r>
            <a:r>
              <a:rPr dirty="0" sz="1800" spc="-175">
                <a:solidFill>
                  <a:srgbClr val="FFFFFF"/>
                </a:solidFill>
                <a:latin typeface="Arial Black"/>
                <a:cs typeface="Arial Black"/>
              </a:rPr>
              <a:t>are empowered </a:t>
            </a:r>
            <a:r>
              <a:rPr dirty="0" sz="1800" spc="-210">
                <a:solidFill>
                  <a:srgbClr val="FFFFFF"/>
                </a:solidFill>
                <a:latin typeface="Arial Black"/>
                <a:cs typeface="Arial Black"/>
              </a:rPr>
              <a:t>as a  </a:t>
            </a:r>
            <a:r>
              <a:rPr dirty="0" sz="1800" spc="-125">
                <a:solidFill>
                  <a:srgbClr val="FFFFFF"/>
                </a:solidFill>
                <a:latin typeface="Arial Black"/>
                <a:cs typeface="Arial Black"/>
              </a:rPr>
              <a:t>fundamental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voice </a:t>
            </a:r>
            <a:r>
              <a:rPr dirty="0" sz="1800" spc="-45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1800" spc="-2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 Black"/>
                <a:cs typeface="Arial Black"/>
              </a:rPr>
              <a:t>public 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decision-making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3050" y="3638613"/>
            <a:ext cx="339788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5080" indent="-366395">
              <a:lnSpc>
                <a:spcPct val="1145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People </a:t>
            </a:r>
            <a:r>
              <a:rPr dirty="0" sz="1800" spc="-175">
                <a:solidFill>
                  <a:srgbClr val="FFFFFF"/>
                </a:solidFill>
                <a:latin typeface="Arial Black"/>
                <a:cs typeface="Arial Black"/>
              </a:rPr>
              <a:t>are empowered to </a:t>
            </a:r>
            <a:r>
              <a:rPr dirty="0" sz="1800" spc="-225">
                <a:solidFill>
                  <a:srgbClr val="FFFFFF"/>
                </a:solidFill>
                <a:latin typeface="Arial Black"/>
                <a:cs typeface="Arial Black"/>
              </a:rPr>
              <a:t>be 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problem-solvers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" y="2571899"/>
            <a:ext cx="9144000" cy="2571750"/>
          </a:xfrm>
          <a:custGeom>
            <a:avLst/>
            <a:gdLst/>
            <a:ahLst/>
            <a:cxnLst/>
            <a:rect l="l" t="t" r="r" b="b"/>
            <a:pathLst>
              <a:path w="9144000" h="2571750">
                <a:moveTo>
                  <a:pt x="0" y="0"/>
                </a:moveTo>
                <a:lnTo>
                  <a:pt x="9143999" y="0"/>
                </a:lnTo>
                <a:lnTo>
                  <a:pt x="9143999" y="2571599"/>
                </a:lnTo>
                <a:lnTo>
                  <a:pt x="0" y="25715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0980" y="515291"/>
            <a:ext cx="6442075" cy="149034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2272030" marR="5080" indent="-2259965">
              <a:lnSpc>
                <a:spcPct val="100299"/>
              </a:lnSpc>
              <a:spcBef>
                <a:spcPts val="80"/>
              </a:spcBef>
            </a:pPr>
            <a:r>
              <a:rPr dirty="0" sz="4800" spc="310" b="0">
                <a:latin typeface="Cambria"/>
                <a:cs typeface="Cambria"/>
              </a:rPr>
              <a:t>Why </a:t>
            </a:r>
            <a:r>
              <a:rPr dirty="0" sz="4800" spc="315" b="0">
                <a:latin typeface="Cambria"/>
                <a:cs typeface="Cambria"/>
              </a:rPr>
              <a:t>do </a:t>
            </a:r>
            <a:r>
              <a:rPr dirty="0" sz="4800" spc="330" b="0">
                <a:latin typeface="Cambria"/>
                <a:cs typeface="Cambria"/>
              </a:rPr>
              <a:t>we </a:t>
            </a:r>
            <a:r>
              <a:rPr dirty="0" sz="4800" spc="240" b="0">
                <a:latin typeface="Cambria"/>
                <a:cs typeface="Cambria"/>
              </a:rPr>
              <a:t>care</a:t>
            </a:r>
            <a:r>
              <a:rPr dirty="0" sz="4800" spc="-360" b="0">
                <a:latin typeface="Cambria"/>
                <a:cs typeface="Cambria"/>
              </a:rPr>
              <a:t> </a:t>
            </a:r>
            <a:r>
              <a:rPr dirty="0" sz="4800" spc="215" b="0">
                <a:latin typeface="Cambria"/>
                <a:cs typeface="Cambria"/>
              </a:rPr>
              <a:t>about  </a:t>
            </a:r>
            <a:r>
              <a:rPr dirty="0" sz="4800" spc="345" b="0">
                <a:latin typeface="Cambria"/>
                <a:cs typeface="Cambria"/>
              </a:rPr>
              <a:t>NPUs?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8212" y="2843993"/>
            <a:ext cx="6456045" cy="177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9800"/>
              </a:lnSpc>
              <a:spcBef>
                <a:spcPts val="100"/>
              </a:spcBef>
            </a:pPr>
            <a:r>
              <a:rPr dirty="0" sz="2400" spc="-180">
                <a:solidFill>
                  <a:srgbClr val="FFFFFF"/>
                </a:solidFill>
                <a:latin typeface="Arial Black"/>
                <a:cs typeface="Arial Black"/>
              </a:rPr>
              <a:t>They </a:t>
            </a:r>
            <a:r>
              <a:rPr dirty="0" sz="2400" spc="-215">
                <a:solidFill>
                  <a:srgbClr val="FFFFFF"/>
                </a:solidFill>
                <a:latin typeface="Arial Black"/>
                <a:cs typeface="Arial Black"/>
              </a:rPr>
              <a:t>exist </a:t>
            </a:r>
            <a:r>
              <a:rPr dirty="0" sz="2400" spc="-235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2400" spc="-265">
                <a:solidFill>
                  <a:srgbClr val="FFFFFF"/>
                </a:solidFill>
                <a:latin typeface="Arial Black"/>
                <a:cs typeface="Arial Black"/>
              </a:rPr>
              <a:t>get </a:t>
            </a:r>
            <a:r>
              <a:rPr dirty="0" sz="2400" spc="-229">
                <a:solidFill>
                  <a:srgbClr val="FFFFFF"/>
                </a:solidFill>
                <a:latin typeface="Arial Black"/>
                <a:cs typeface="Arial Black"/>
              </a:rPr>
              <a:t>people </a:t>
            </a:r>
            <a:r>
              <a:rPr dirty="0" sz="2400" spc="-204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2400" spc="-140">
                <a:solidFill>
                  <a:srgbClr val="FFFFFF"/>
                </a:solidFill>
                <a:latin typeface="Arial Black"/>
                <a:cs typeface="Arial Black"/>
              </a:rPr>
              <a:t>information</a:t>
            </a:r>
            <a:r>
              <a:rPr dirty="0" sz="2400" spc="-2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 spc="-180">
                <a:solidFill>
                  <a:srgbClr val="FFFFFF"/>
                </a:solidFill>
                <a:latin typeface="Arial Black"/>
                <a:cs typeface="Arial Black"/>
              </a:rPr>
              <a:t>they  </a:t>
            </a:r>
            <a:r>
              <a:rPr dirty="0" sz="2400" spc="-220">
                <a:solidFill>
                  <a:srgbClr val="FFFFFF"/>
                </a:solidFill>
                <a:latin typeface="Arial Black"/>
                <a:cs typeface="Arial Black"/>
              </a:rPr>
              <a:t>need </a:t>
            </a:r>
            <a:r>
              <a:rPr dirty="0" sz="2400" spc="-235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2400" spc="-229">
                <a:solidFill>
                  <a:srgbClr val="FFFFFF"/>
                </a:solidFill>
                <a:latin typeface="Arial Black"/>
                <a:cs typeface="Arial Black"/>
              </a:rPr>
              <a:t>make </a:t>
            </a:r>
            <a:r>
              <a:rPr dirty="0" sz="2400" spc="-240">
                <a:solidFill>
                  <a:srgbClr val="FFFFFF"/>
                </a:solidFill>
                <a:latin typeface="Arial Black"/>
                <a:cs typeface="Arial Black"/>
              </a:rPr>
              <a:t>good </a:t>
            </a:r>
            <a:r>
              <a:rPr dirty="0" sz="2400" spc="-200">
                <a:solidFill>
                  <a:srgbClr val="FFFFFF"/>
                </a:solidFill>
                <a:latin typeface="Arial Black"/>
                <a:cs typeface="Arial Black"/>
              </a:rPr>
              <a:t>decisions </a:t>
            </a:r>
            <a:r>
              <a:rPr dirty="0" sz="2400" spc="-240">
                <a:solidFill>
                  <a:srgbClr val="FFFFFF"/>
                </a:solidFill>
                <a:latin typeface="Arial Black"/>
                <a:cs typeface="Arial Black"/>
              </a:rPr>
              <a:t>about </a:t>
            </a:r>
            <a:r>
              <a:rPr dirty="0" sz="2400" spc="-155">
                <a:solidFill>
                  <a:srgbClr val="FFFFFF"/>
                </a:solidFill>
                <a:latin typeface="Arial Black"/>
                <a:cs typeface="Arial Black"/>
              </a:rPr>
              <a:t>their  </a:t>
            </a:r>
            <a:r>
              <a:rPr dirty="0" sz="2400" spc="-175">
                <a:solidFill>
                  <a:srgbClr val="FFFFFF"/>
                </a:solidFill>
                <a:latin typeface="Arial Black"/>
                <a:cs typeface="Arial Black"/>
              </a:rPr>
              <a:t>communities and </a:t>
            </a:r>
            <a:r>
              <a:rPr dirty="0" sz="2400" spc="-210">
                <a:solidFill>
                  <a:srgbClr val="FFFFFF"/>
                </a:solidFill>
                <a:latin typeface="Arial Black"/>
                <a:cs typeface="Arial Black"/>
              </a:rPr>
              <a:t>solve </a:t>
            </a:r>
            <a:r>
              <a:rPr dirty="0" sz="2400" spc="-204">
                <a:solidFill>
                  <a:srgbClr val="FFFFFF"/>
                </a:solidFill>
                <a:latin typeface="Arial Black"/>
                <a:cs typeface="Arial Black"/>
              </a:rPr>
              <a:t>problems</a:t>
            </a:r>
            <a:r>
              <a:rPr dirty="0" sz="2400" spc="-3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 spc="445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endParaRPr sz="2400">
              <a:latin typeface="Arial Black"/>
              <a:cs typeface="Arial Black"/>
            </a:endParaRPr>
          </a:p>
          <a:p>
            <a:pPr algn="ctr" marL="635">
              <a:lnSpc>
                <a:spcPct val="100000"/>
              </a:lnSpc>
              <a:spcBef>
                <a:spcPts val="570"/>
              </a:spcBef>
            </a:pPr>
            <a:r>
              <a:rPr dirty="0" sz="2400" spc="-140">
                <a:solidFill>
                  <a:srgbClr val="FFFFFF"/>
                </a:solidFill>
                <a:latin typeface="Arial Black"/>
                <a:cs typeface="Arial Black"/>
              </a:rPr>
              <a:t>aligning </a:t>
            </a:r>
            <a:r>
              <a:rPr dirty="0" sz="2400" spc="-160">
                <a:solidFill>
                  <a:srgbClr val="FFFFFF"/>
                </a:solidFill>
                <a:latin typeface="Arial Black"/>
                <a:cs typeface="Arial Black"/>
              </a:rPr>
              <a:t>with </a:t>
            </a:r>
            <a:r>
              <a:rPr dirty="0" sz="2400" spc="-155">
                <a:solidFill>
                  <a:srgbClr val="FFFFFF"/>
                </a:solidFill>
                <a:latin typeface="Arial Black"/>
                <a:cs typeface="Arial Black"/>
              </a:rPr>
              <a:t>all </a:t>
            </a:r>
            <a:r>
              <a:rPr dirty="0" sz="2400" spc="-210">
                <a:solidFill>
                  <a:srgbClr val="FFFFFF"/>
                </a:solidFill>
                <a:latin typeface="Arial Black"/>
                <a:cs typeface="Arial Black"/>
              </a:rPr>
              <a:t>three </a:t>
            </a:r>
            <a:r>
              <a:rPr dirty="0" sz="2400" spc="-175">
                <a:solidFill>
                  <a:srgbClr val="FFFFFF"/>
                </a:solidFill>
                <a:latin typeface="Arial Black"/>
                <a:cs typeface="Arial Black"/>
              </a:rPr>
              <a:t>of our</a:t>
            </a:r>
            <a:r>
              <a:rPr dirty="0" sz="2400" spc="-5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 spc="-240">
                <a:solidFill>
                  <a:srgbClr val="FFFFFF"/>
                </a:solidFill>
                <a:latin typeface="Arial Black"/>
                <a:cs typeface="Arial Black"/>
              </a:rPr>
              <a:t>goals.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17818"/>
            <a:ext cx="9143999" cy="3608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60147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0">
                <a:solidFill>
                  <a:srgbClr val="EE6C00"/>
                </a:solidFill>
              </a:rPr>
              <a:t>#VoteLocal </a:t>
            </a:r>
            <a:r>
              <a:rPr dirty="0" sz="3600" spc="120">
                <a:solidFill>
                  <a:srgbClr val="EE6C00"/>
                </a:solidFill>
              </a:rPr>
              <a:t>Mayoral</a:t>
            </a:r>
            <a:r>
              <a:rPr dirty="0" sz="3600" spc="-610">
                <a:solidFill>
                  <a:srgbClr val="EE6C00"/>
                </a:solidFill>
              </a:rPr>
              <a:t> </a:t>
            </a:r>
            <a:r>
              <a:rPr dirty="0" sz="3600" spc="60">
                <a:solidFill>
                  <a:srgbClr val="EE6C00"/>
                </a:solidFill>
              </a:rPr>
              <a:t>Forum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84725" y="4868661"/>
            <a:ext cx="46323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#VoteLocal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Mayoral </a:t>
            </a:r>
            <a:r>
              <a:rPr dirty="0" sz="800" spc="-70">
                <a:solidFill>
                  <a:srgbClr val="685D46"/>
                </a:solidFill>
                <a:latin typeface="Arial Black"/>
                <a:cs typeface="Arial Black"/>
              </a:rPr>
              <a:t>Candidate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Forum </a:t>
            </a:r>
            <a:r>
              <a:rPr dirty="0" sz="800" spc="145">
                <a:solidFill>
                  <a:srgbClr val="685D46"/>
                </a:solidFill>
                <a:latin typeface="Arial Black"/>
                <a:cs typeface="Arial Black"/>
              </a:rPr>
              <a:t>–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October </a:t>
            </a:r>
            <a:r>
              <a:rPr dirty="0" sz="800" spc="-100">
                <a:solidFill>
                  <a:srgbClr val="685D46"/>
                </a:solidFill>
                <a:latin typeface="Arial Black"/>
                <a:cs typeface="Arial Black"/>
              </a:rPr>
              <a:t>30, </a:t>
            </a:r>
            <a:r>
              <a:rPr dirty="0" sz="800" spc="-125">
                <a:solidFill>
                  <a:srgbClr val="685D46"/>
                </a:solidFill>
                <a:latin typeface="Arial Black"/>
                <a:cs typeface="Arial Black"/>
              </a:rPr>
              <a:t>2017 </a:t>
            </a:r>
            <a:r>
              <a:rPr dirty="0" sz="800" spc="145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800" spc="-7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65">
                <a:solidFill>
                  <a:srgbClr val="685D46"/>
                </a:solidFill>
                <a:latin typeface="Arial Black"/>
                <a:cs typeface="Arial Black"/>
                <a:hlinkClick r:id="rId3"/>
              </a:rPr>
              <a:t>http://youtu.be/7ZVNLdFfvhg?t=1930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993" y="1221748"/>
            <a:ext cx="3362960" cy="124460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348615" indent="-335915">
              <a:lnSpc>
                <a:spcPct val="100000"/>
              </a:lnSpc>
              <a:spcBef>
                <a:spcPts val="969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50">
                <a:solidFill>
                  <a:srgbClr val="FFFFFF"/>
                </a:solidFill>
                <a:latin typeface="Arial Black"/>
                <a:cs typeface="Arial Black"/>
              </a:rPr>
              <a:t>How </a:t>
            </a:r>
            <a:r>
              <a:rPr dirty="0" sz="1400" spc="-85">
                <a:solidFill>
                  <a:srgbClr val="FFFFFF"/>
                </a:solidFill>
                <a:latin typeface="Arial Black"/>
                <a:cs typeface="Arial Black"/>
              </a:rPr>
              <a:t>many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NPUs are</a:t>
            </a:r>
            <a:r>
              <a:rPr dirty="0" sz="1400" spc="-1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there?</a:t>
            </a:r>
            <a:endParaRPr sz="1400">
              <a:latin typeface="Arial Black"/>
              <a:cs typeface="Arial Black"/>
            </a:endParaRPr>
          </a:p>
          <a:p>
            <a:pPr marL="348615" indent="-335915">
              <a:lnSpc>
                <a:spcPct val="100000"/>
              </a:lnSpc>
              <a:spcBef>
                <a:spcPts val="869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25">
                <a:solidFill>
                  <a:srgbClr val="FFFFFF"/>
                </a:solidFill>
                <a:latin typeface="Arial Black"/>
                <a:cs typeface="Arial Black"/>
              </a:rPr>
              <a:t>What’s 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your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60">
                <a:solidFill>
                  <a:srgbClr val="FFFFFF"/>
                </a:solidFill>
                <a:latin typeface="Arial Black"/>
                <a:cs typeface="Arial Black"/>
              </a:rPr>
              <a:t>NPU?</a:t>
            </a:r>
            <a:endParaRPr sz="1400">
              <a:latin typeface="Arial Black"/>
              <a:cs typeface="Arial Black"/>
            </a:endParaRPr>
          </a:p>
          <a:p>
            <a:pPr marL="348615" marR="5080" indent="-335915">
              <a:lnSpc>
                <a:spcPct val="116100"/>
              </a:lnSpc>
              <a:spcBef>
                <a:spcPts val="6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What commitment </a:t>
            </a:r>
            <a:r>
              <a:rPr dirty="0" sz="1400" spc="-80">
                <a:solidFill>
                  <a:srgbClr val="FFFFFF"/>
                </a:solidFill>
                <a:latin typeface="Arial Black"/>
                <a:cs typeface="Arial Black"/>
              </a:rPr>
              <a:t>will 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you 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make</a:t>
            </a:r>
            <a:r>
              <a:rPr dirty="0" sz="1400" spc="-3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40">
                <a:solidFill>
                  <a:srgbClr val="FFFFFF"/>
                </a:solidFill>
                <a:latin typeface="Arial Black"/>
                <a:cs typeface="Arial Black"/>
              </a:rPr>
              <a:t>to  </a:t>
            </a:r>
            <a:r>
              <a:rPr dirty="0" sz="1400" spc="-12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dirty="0" sz="1400" spc="-135">
                <a:solidFill>
                  <a:srgbClr val="FFFFFF"/>
                </a:solidFill>
                <a:latin typeface="Arial Black"/>
                <a:cs typeface="Arial Black"/>
              </a:rPr>
              <a:t>NPU</a:t>
            </a:r>
            <a:r>
              <a:rPr dirty="0" sz="1400" spc="-145">
                <a:solidFill>
                  <a:srgbClr val="FFFFFF"/>
                </a:solidFill>
                <a:latin typeface="Arial Black"/>
                <a:cs typeface="Arial Black"/>
              </a:rPr>
              <a:t> system?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42176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65">
                <a:solidFill>
                  <a:srgbClr val="EE6C00"/>
                </a:solidFill>
              </a:rPr>
              <a:t>Atlanta </a:t>
            </a:r>
            <a:r>
              <a:rPr dirty="0" sz="3600" spc="30">
                <a:solidFill>
                  <a:srgbClr val="EE6C00"/>
                </a:solidFill>
              </a:rPr>
              <a:t>City</a:t>
            </a:r>
            <a:r>
              <a:rPr dirty="0" sz="3600" spc="-560">
                <a:solidFill>
                  <a:srgbClr val="EE6C00"/>
                </a:solidFill>
              </a:rPr>
              <a:t> </a:t>
            </a:r>
            <a:r>
              <a:rPr dirty="0" sz="3600" spc="155">
                <a:solidFill>
                  <a:srgbClr val="EE6C00"/>
                </a:solidFill>
              </a:rPr>
              <a:t>Design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4725" y="1332238"/>
            <a:ext cx="5760720" cy="2866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35">
                <a:solidFill>
                  <a:srgbClr val="685D46"/>
                </a:solidFill>
                <a:latin typeface="Arial Black"/>
                <a:cs typeface="Arial Black"/>
              </a:rPr>
              <a:t>1.2 </a:t>
            </a:r>
            <a:r>
              <a:rPr dirty="0" sz="1400" spc="-100">
                <a:solidFill>
                  <a:srgbClr val="685D46"/>
                </a:solidFill>
                <a:latin typeface="Arial Black"/>
                <a:cs typeface="Arial Black"/>
              </a:rPr>
              <a:t>Civic</a:t>
            </a:r>
            <a:r>
              <a:rPr dirty="0" sz="1400" spc="-26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Participation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60" b="1">
                <a:solidFill>
                  <a:srgbClr val="685D46"/>
                </a:solidFill>
                <a:latin typeface="Arial"/>
                <a:cs typeface="Arial"/>
              </a:rPr>
              <a:t>1.2b </a:t>
            </a:r>
            <a:r>
              <a:rPr dirty="0" sz="1200" spc="-15" b="1">
                <a:solidFill>
                  <a:srgbClr val="685D46"/>
                </a:solidFill>
                <a:latin typeface="Arial"/>
                <a:cs typeface="Arial"/>
              </a:rPr>
              <a:t>Neighborhood </a:t>
            </a:r>
            <a:r>
              <a:rPr dirty="0" sz="1200" spc="5" b="1">
                <a:solidFill>
                  <a:srgbClr val="685D46"/>
                </a:solidFill>
                <a:latin typeface="Arial"/>
                <a:cs typeface="Arial"/>
              </a:rPr>
              <a:t>Planning </a:t>
            </a:r>
            <a:r>
              <a:rPr dirty="0" sz="1200" spc="35" b="1">
                <a:solidFill>
                  <a:srgbClr val="685D46"/>
                </a:solidFill>
                <a:latin typeface="Arial"/>
                <a:cs typeface="Arial"/>
              </a:rPr>
              <a:t>Unit </a:t>
            </a:r>
            <a:r>
              <a:rPr dirty="0" sz="1200" spc="15" b="1">
                <a:solidFill>
                  <a:srgbClr val="685D46"/>
                </a:solidFill>
                <a:latin typeface="Arial"/>
                <a:cs typeface="Arial"/>
              </a:rPr>
              <a:t>(NPU)</a:t>
            </a:r>
            <a:r>
              <a:rPr dirty="0" sz="1200" spc="-195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55" b="1">
                <a:solidFill>
                  <a:srgbClr val="685D46"/>
                </a:solidFill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00" spc="-110">
                <a:solidFill>
                  <a:srgbClr val="685D46"/>
                </a:solidFill>
                <a:latin typeface="Arial Black"/>
                <a:cs typeface="Arial Black"/>
              </a:rPr>
              <a:t>Restore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incredible </a:t>
            </a:r>
            <a:r>
              <a:rPr dirty="0" sz="1000" spc="-55">
                <a:solidFill>
                  <a:srgbClr val="685D46"/>
                </a:solidFill>
                <a:latin typeface="Arial Black"/>
                <a:cs typeface="Arial Black"/>
              </a:rPr>
              <a:t>utility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value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NPUs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through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rejuvenated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staffing and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000" spc="-105">
                <a:solidFill>
                  <a:srgbClr val="685D46"/>
                </a:solidFill>
                <a:latin typeface="Arial Black"/>
                <a:cs typeface="Arial Black"/>
              </a:rPr>
              <a:t>resources.</a:t>
            </a:r>
            <a:endParaRPr sz="1000">
              <a:latin typeface="Arial Black"/>
              <a:cs typeface="Arial Black"/>
            </a:endParaRPr>
          </a:p>
          <a:p>
            <a:pPr marL="12700" marR="71120">
              <a:lnSpc>
                <a:spcPct val="150000"/>
              </a:lnSpc>
            </a:pP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Utilize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NPUs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for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renewed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transparency </a:t>
            </a:r>
            <a:r>
              <a:rPr dirty="0" sz="1000" spc="-25">
                <a:solidFill>
                  <a:srgbClr val="685D46"/>
                </a:solidFill>
                <a:latin typeface="Arial Black"/>
                <a:cs typeface="Arial Black"/>
              </a:rPr>
              <a:t>in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government,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civic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dialogue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action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campaigns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for 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various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initiatives.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Reframe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community </a:t>
            </a:r>
            <a:r>
              <a:rPr dirty="0" sz="1000" spc="-110">
                <a:solidFill>
                  <a:srgbClr val="685D46"/>
                </a:solidFill>
                <a:latin typeface="Arial Black"/>
                <a:cs typeface="Arial Black"/>
              </a:rPr>
              <a:t>process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for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development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ensure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equitable 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representation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on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NPU</a:t>
            </a:r>
            <a:r>
              <a:rPr dirty="0" sz="1000" spc="-13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boards.</a:t>
            </a:r>
            <a:endParaRPr sz="1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5" b="1">
                <a:solidFill>
                  <a:srgbClr val="685D46"/>
                </a:solidFill>
                <a:latin typeface="Arial"/>
                <a:cs typeface="Arial"/>
              </a:rPr>
              <a:t>1.2c </a:t>
            </a:r>
            <a:r>
              <a:rPr dirty="0" sz="1200" spc="20" b="1">
                <a:solidFill>
                  <a:srgbClr val="685D46"/>
                </a:solidFill>
                <a:latin typeface="Arial"/>
                <a:cs typeface="Arial"/>
              </a:rPr>
              <a:t>NPU</a:t>
            </a:r>
            <a:r>
              <a:rPr dirty="0" sz="1200" spc="-40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85D46"/>
                </a:solidFill>
                <a:latin typeface="Arial"/>
                <a:cs typeface="Arial"/>
              </a:rPr>
              <a:t>2.0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Acknowledging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digital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divide, </a:t>
            </a:r>
            <a:r>
              <a:rPr dirty="0" sz="1000" spc="-105">
                <a:solidFill>
                  <a:srgbClr val="685D46"/>
                </a:solidFill>
                <a:latin typeface="Arial Black"/>
                <a:cs typeface="Arial Black"/>
              </a:rPr>
              <a:t>embrace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new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methods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expectations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for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participation</a:t>
            </a:r>
            <a:r>
              <a:rPr dirty="0" sz="1000" spc="-12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000" spc="-30">
                <a:solidFill>
                  <a:srgbClr val="685D46"/>
                </a:solidFill>
                <a:latin typeface="Arial Black"/>
                <a:cs typeface="Arial Black"/>
              </a:rPr>
              <a:t>in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ct val="150000"/>
              </a:lnSpc>
            </a:pPr>
            <a:r>
              <a:rPr dirty="0" sz="1000" spc="-60">
                <a:solidFill>
                  <a:srgbClr val="685D46"/>
                </a:solidFill>
                <a:latin typeface="Arial Black"/>
                <a:cs typeface="Arial Black"/>
              </a:rPr>
              <a:t>city-building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efforts that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are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now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possible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with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changing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technologies.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Include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online </a:t>
            </a:r>
            <a:r>
              <a:rPr dirty="0" sz="1000" spc="-130">
                <a:solidFill>
                  <a:srgbClr val="685D46"/>
                </a:solidFill>
                <a:latin typeface="Arial Black"/>
                <a:cs typeface="Arial Black"/>
              </a:rPr>
              <a:t>access </a:t>
            </a:r>
            <a:r>
              <a:rPr dirty="0" sz="1000" spc="-105">
                <a:solidFill>
                  <a:srgbClr val="685D46"/>
                </a:solidFill>
                <a:latin typeface="Arial Black"/>
                <a:cs typeface="Arial Black"/>
              </a:rPr>
              <a:t>to 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information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meetings,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as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well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as </a:t>
            </a:r>
            <a:r>
              <a:rPr dirty="0" sz="1000" spc="-60">
                <a:solidFill>
                  <a:srgbClr val="685D46"/>
                </a:solidFill>
                <a:latin typeface="Arial Black"/>
                <a:cs typeface="Arial Black"/>
              </a:rPr>
              <a:t>input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on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issues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crowdsourcing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on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reporting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issues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like  </a:t>
            </a:r>
            <a:r>
              <a:rPr dirty="0" sz="1000" spc="-114">
                <a:solidFill>
                  <a:srgbClr val="685D46"/>
                </a:solidFill>
                <a:latin typeface="Arial Black"/>
                <a:cs typeface="Arial Black"/>
              </a:rPr>
              <a:t>code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violations.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4868661"/>
            <a:ext cx="40551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685D46"/>
                </a:solidFill>
                <a:latin typeface="Arial Black"/>
                <a:cs typeface="Arial Black"/>
              </a:rPr>
              <a:t>approved </a:t>
            </a:r>
            <a:r>
              <a:rPr dirty="0" sz="800" spc="-55">
                <a:solidFill>
                  <a:srgbClr val="685D46"/>
                </a:solidFill>
                <a:latin typeface="Arial Black"/>
                <a:cs typeface="Arial Black"/>
              </a:rPr>
              <a:t>by </a:t>
            </a:r>
            <a:r>
              <a:rPr dirty="0" sz="800" spc="-70">
                <a:solidFill>
                  <a:srgbClr val="685D46"/>
                </a:solidFill>
                <a:latin typeface="Arial Black"/>
                <a:cs typeface="Arial Black"/>
              </a:rPr>
              <a:t>charter </a:t>
            </a:r>
            <a:r>
              <a:rPr dirty="0" sz="800" spc="-65">
                <a:solidFill>
                  <a:srgbClr val="685D46"/>
                </a:solidFill>
                <a:latin typeface="Arial Black"/>
                <a:cs typeface="Arial Black"/>
              </a:rPr>
              <a:t>amendment </a:t>
            </a:r>
            <a:r>
              <a:rPr dirty="0" sz="800" spc="-85">
                <a:solidFill>
                  <a:srgbClr val="685D46"/>
                </a:solidFill>
                <a:latin typeface="Arial Black"/>
                <a:cs typeface="Arial Black"/>
              </a:rPr>
              <a:t>December </a:t>
            </a:r>
            <a:r>
              <a:rPr dirty="0" sz="800" spc="-145">
                <a:solidFill>
                  <a:srgbClr val="685D46"/>
                </a:solidFill>
                <a:latin typeface="Arial Black"/>
                <a:cs typeface="Arial Black"/>
              </a:rPr>
              <a:t>13, </a:t>
            </a:r>
            <a:r>
              <a:rPr dirty="0" sz="800" spc="-125">
                <a:solidFill>
                  <a:srgbClr val="685D46"/>
                </a:solidFill>
                <a:latin typeface="Arial Black"/>
                <a:cs typeface="Arial Black"/>
              </a:rPr>
              <a:t>2017 </a:t>
            </a:r>
            <a:r>
              <a:rPr dirty="0" sz="800" spc="145">
                <a:solidFill>
                  <a:srgbClr val="685D46"/>
                </a:solidFill>
                <a:latin typeface="Arial Black"/>
                <a:cs typeface="Arial Black"/>
              </a:rPr>
              <a:t>– </a:t>
            </a:r>
            <a:r>
              <a:rPr dirty="0" sz="800" spc="-90">
                <a:solidFill>
                  <a:srgbClr val="685D46"/>
                </a:solidFill>
                <a:latin typeface="Arial Black"/>
                <a:cs typeface="Arial Black"/>
              </a:rPr>
              <a:t>17-O-1706 </a:t>
            </a:r>
            <a:r>
              <a:rPr dirty="0" sz="800" spc="145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800" spc="-12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65">
                <a:solidFill>
                  <a:srgbClr val="685D46"/>
                </a:solidFill>
                <a:latin typeface="Arial Black"/>
                <a:cs typeface="Arial Black"/>
              </a:rPr>
              <a:t>atlcitydesign.com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4DB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99762"/>
            <a:ext cx="36487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0">
                <a:solidFill>
                  <a:srgbClr val="EE6C00"/>
                </a:solidFill>
              </a:rPr>
              <a:t>Resilient</a:t>
            </a:r>
            <a:r>
              <a:rPr dirty="0" sz="3600" spc="-280">
                <a:solidFill>
                  <a:srgbClr val="EE6C00"/>
                </a:solidFill>
              </a:rPr>
              <a:t> </a:t>
            </a:r>
            <a:r>
              <a:rPr dirty="0" sz="3600" spc="65">
                <a:solidFill>
                  <a:srgbClr val="EE6C00"/>
                </a:solidFill>
              </a:rPr>
              <a:t>Atlanta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4725" y="1297948"/>
            <a:ext cx="5868035" cy="3718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430">
              <a:lnSpc>
                <a:spcPct val="116100"/>
              </a:lnSpc>
              <a:spcBef>
                <a:spcPts val="100"/>
              </a:spcBef>
            </a:pPr>
            <a:r>
              <a:rPr dirty="0" sz="1400" spc="-135">
                <a:solidFill>
                  <a:srgbClr val="685D46"/>
                </a:solidFill>
                <a:latin typeface="Arial Black"/>
                <a:cs typeface="Arial Black"/>
              </a:rPr>
              <a:t>Target </a:t>
            </a:r>
            <a:r>
              <a:rPr dirty="0" sz="1400" spc="-155">
                <a:solidFill>
                  <a:srgbClr val="685D46"/>
                </a:solidFill>
                <a:latin typeface="Arial Black"/>
                <a:cs typeface="Arial Black"/>
              </a:rPr>
              <a:t>4.2 </a:t>
            </a:r>
            <a:r>
              <a:rPr dirty="0" sz="1400" spc="-125">
                <a:solidFill>
                  <a:srgbClr val="685D46"/>
                </a:solidFill>
                <a:latin typeface="Arial Black"/>
                <a:cs typeface="Arial Black"/>
              </a:rPr>
              <a:t>Support </a:t>
            </a:r>
            <a:r>
              <a:rPr dirty="0" sz="1400" spc="-120">
                <a:solidFill>
                  <a:srgbClr val="685D46"/>
                </a:solidFill>
                <a:latin typeface="Arial Black"/>
                <a:cs typeface="Arial Black"/>
              </a:rPr>
              <a:t>policies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systems </a:t>
            </a:r>
            <a:r>
              <a:rPr dirty="0" sz="1400" spc="-140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400" spc="-130">
                <a:solidFill>
                  <a:srgbClr val="685D46"/>
                </a:solidFill>
                <a:latin typeface="Arial Black"/>
                <a:cs typeface="Arial Black"/>
              </a:rPr>
              <a:t>increase </a:t>
            </a:r>
            <a:r>
              <a:rPr dirty="0" sz="1400" spc="-105">
                <a:solidFill>
                  <a:srgbClr val="685D46"/>
                </a:solidFill>
                <a:latin typeface="Arial Black"/>
                <a:cs typeface="Arial Black"/>
              </a:rPr>
              <a:t>civic </a:t>
            </a:r>
            <a:r>
              <a:rPr dirty="0" sz="1400" spc="-110">
                <a:solidFill>
                  <a:srgbClr val="685D46"/>
                </a:solidFill>
                <a:latin typeface="Arial Black"/>
                <a:cs typeface="Arial Black"/>
              </a:rPr>
              <a:t>participation  </a:t>
            </a:r>
            <a:r>
              <a:rPr dirty="0" sz="1400" spc="-80">
                <a:solidFill>
                  <a:srgbClr val="685D46"/>
                </a:solidFill>
                <a:latin typeface="Arial Black"/>
                <a:cs typeface="Arial Black"/>
              </a:rPr>
              <a:t>from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Metro</a:t>
            </a:r>
            <a:r>
              <a:rPr dirty="0" sz="1400" spc="-18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400" spc="-114">
                <a:solidFill>
                  <a:srgbClr val="685D46"/>
                </a:solidFill>
                <a:latin typeface="Arial Black"/>
                <a:cs typeface="Arial Black"/>
              </a:rPr>
              <a:t>Atlantans.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685D46"/>
                </a:solidFill>
                <a:latin typeface="Arial"/>
                <a:cs typeface="Arial"/>
              </a:rPr>
              <a:t>Action </a:t>
            </a:r>
            <a:r>
              <a:rPr dirty="0" sz="1200" spc="-20" b="1">
                <a:solidFill>
                  <a:srgbClr val="685D46"/>
                </a:solidFill>
                <a:latin typeface="Arial"/>
                <a:cs typeface="Arial"/>
              </a:rPr>
              <a:t>4.2.3 </a:t>
            </a:r>
            <a:r>
              <a:rPr dirty="0" sz="1200" spc="10" b="1">
                <a:solidFill>
                  <a:srgbClr val="685D46"/>
                </a:solidFill>
                <a:latin typeface="Arial"/>
                <a:cs typeface="Arial"/>
              </a:rPr>
              <a:t>Audit </a:t>
            </a:r>
            <a:r>
              <a:rPr dirty="0" sz="1200" b="1">
                <a:solidFill>
                  <a:srgbClr val="685D46"/>
                </a:solidFill>
                <a:latin typeface="Arial"/>
                <a:cs typeface="Arial"/>
              </a:rPr>
              <a:t>Atlanta’s </a:t>
            </a:r>
            <a:r>
              <a:rPr dirty="0" sz="1200" spc="-15" b="1">
                <a:solidFill>
                  <a:srgbClr val="685D46"/>
                </a:solidFill>
                <a:latin typeface="Arial"/>
                <a:cs typeface="Arial"/>
              </a:rPr>
              <a:t>Neighborhood </a:t>
            </a:r>
            <a:r>
              <a:rPr dirty="0" sz="1200" spc="5" b="1">
                <a:solidFill>
                  <a:srgbClr val="685D46"/>
                </a:solidFill>
                <a:latin typeface="Arial"/>
                <a:cs typeface="Arial"/>
              </a:rPr>
              <a:t>Planning</a:t>
            </a:r>
            <a:r>
              <a:rPr dirty="0" sz="1200" spc="-229" b="1">
                <a:solidFill>
                  <a:srgbClr val="685D46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685D46"/>
                </a:solidFill>
                <a:latin typeface="Arial"/>
                <a:cs typeface="Arial"/>
              </a:rPr>
              <a:t>Units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Conduct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audit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Atlanta’s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Neighborhood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Planning Unit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(NPU) system </a:t>
            </a:r>
            <a:r>
              <a:rPr dirty="0" sz="1000" spc="-25">
                <a:solidFill>
                  <a:srgbClr val="685D46"/>
                </a:solidFill>
                <a:latin typeface="Arial Black"/>
                <a:cs typeface="Arial Black"/>
              </a:rPr>
              <a:t>in</a:t>
            </a:r>
            <a:r>
              <a:rPr dirty="0" sz="1000" spc="-18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000" spc="-155">
                <a:solidFill>
                  <a:srgbClr val="685D46"/>
                </a:solidFill>
                <a:latin typeface="Arial Black"/>
                <a:cs typeface="Arial Black"/>
              </a:rPr>
              <a:t>2018 </a:t>
            </a:r>
            <a:r>
              <a:rPr dirty="0" sz="1000" spc="-105">
                <a:solidFill>
                  <a:srgbClr val="685D46"/>
                </a:solidFill>
                <a:latin typeface="Arial Black"/>
                <a:cs typeface="Arial Black"/>
              </a:rPr>
              <a:t>to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ct val="150000"/>
              </a:lnSpc>
            </a:pP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ensure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that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NPUs are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adequately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enabling neighborhood </a:t>
            </a:r>
            <a:r>
              <a:rPr dirty="0" sz="1000" spc="-60">
                <a:solidFill>
                  <a:srgbClr val="685D46"/>
                </a:solidFill>
                <a:latin typeface="Arial Black"/>
                <a:cs typeface="Arial Black"/>
              </a:rPr>
              <a:t>input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as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well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as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tailoring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public  policies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neighborhood.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Established </a:t>
            </a:r>
            <a:r>
              <a:rPr dirty="0" sz="1000" spc="-25">
                <a:solidFill>
                  <a:srgbClr val="685D46"/>
                </a:solidFill>
                <a:latin typeface="Arial Black"/>
                <a:cs typeface="Arial Black"/>
              </a:rPr>
              <a:t>in </a:t>
            </a:r>
            <a:r>
              <a:rPr dirty="0" sz="1000" spc="-155">
                <a:solidFill>
                  <a:srgbClr val="685D46"/>
                </a:solidFill>
                <a:latin typeface="Arial Black"/>
                <a:cs typeface="Arial Black"/>
              </a:rPr>
              <a:t>1974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provide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 opportunity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for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citizens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actively 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participate </a:t>
            </a:r>
            <a:r>
              <a:rPr dirty="0" sz="1000" spc="-25">
                <a:solidFill>
                  <a:srgbClr val="685D46"/>
                </a:solidFill>
                <a:latin typeface="Arial Black"/>
                <a:cs typeface="Arial Black"/>
              </a:rPr>
              <a:t>in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execution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City’s Comprehensive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Development Plan,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NPUs are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citizen 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advisory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councils that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make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recommendations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Mayor and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Council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on zoning, land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use, 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other </a:t>
            </a:r>
            <a:r>
              <a:rPr dirty="0" sz="1000" spc="-60">
                <a:solidFill>
                  <a:srgbClr val="685D46"/>
                </a:solidFill>
                <a:latin typeface="Arial Black"/>
                <a:cs typeface="Arial Black"/>
              </a:rPr>
              <a:t>planning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issues.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is divided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into </a:t>
            </a:r>
            <a:r>
              <a:rPr dirty="0" sz="1000" spc="-140">
                <a:solidFill>
                  <a:srgbClr val="685D46"/>
                </a:solidFill>
                <a:latin typeface="Arial Black"/>
                <a:cs typeface="Arial Black"/>
              </a:rPr>
              <a:t>25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NPUs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spanning all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242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Atlanta 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neighborhoods.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system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is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a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valuable </a:t>
            </a:r>
            <a:r>
              <a:rPr dirty="0" sz="1000" spc="-114">
                <a:solidFill>
                  <a:srgbClr val="685D46"/>
                </a:solidFill>
                <a:latin typeface="Arial Black"/>
                <a:cs typeface="Arial Black"/>
              </a:rPr>
              <a:t>asset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that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serves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as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avenue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for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City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provide 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information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its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residents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enable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residents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to </a:t>
            </a:r>
            <a:r>
              <a:rPr dirty="0" sz="1000" spc="-50">
                <a:solidFill>
                  <a:srgbClr val="685D46"/>
                </a:solidFill>
                <a:latin typeface="Arial Black"/>
                <a:cs typeface="Arial Black"/>
              </a:rPr>
              <a:t>inform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policy </a:t>
            </a:r>
            <a:r>
              <a:rPr dirty="0" sz="1000" spc="-60">
                <a:solidFill>
                  <a:srgbClr val="685D46"/>
                </a:solidFill>
                <a:latin typeface="Arial Black"/>
                <a:cs typeface="Arial Black"/>
              </a:rPr>
              <a:t>from </a:t>
            </a:r>
            <a:r>
              <a:rPr dirty="0" sz="1000" spc="-120">
                <a:solidFill>
                  <a:srgbClr val="685D46"/>
                </a:solidFill>
                <a:latin typeface="Arial Black"/>
                <a:cs typeface="Arial Black"/>
              </a:rPr>
              <a:t>a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neighborhood </a:t>
            </a:r>
            <a:r>
              <a:rPr dirty="0" sz="1000" spc="-95">
                <a:solidFill>
                  <a:srgbClr val="685D46"/>
                </a:solidFill>
                <a:latin typeface="Arial Black"/>
                <a:cs typeface="Arial Black"/>
              </a:rPr>
              <a:t>level, but </a:t>
            </a:r>
            <a:r>
              <a:rPr dirty="0" sz="1000" spc="-60">
                <a:solidFill>
                  <a:srgbClr val="685D46"/>
                </a:solidFill>
                <a:latin typeface="Arial Black"/>
                <a:cs typeface="Arial Black"/>
              </a:rPr>
              <a:t>it 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is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arguably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not currently </a:t>
            </a:r>
            <a:r>
              <a:rPr dirty="0" sz="1000" spc="-60">
                <a:solidFill>
                  <a:srgbClr val="685D46"/>
                </a:solidFill>
                <a:latin typeface="Arial Black"/>
                <a:cs typeface="Arial Black"/>
              </a:rPr>
              <a:t>maximizing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its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potential.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results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audit </a:t>
            </a:r>
            <a:r>
              <a:rPr dirty="0" sz="1000" spc="-60">
                <a:solidFill>
                  <a:srgbClr val="685D46"/>
                </a:solidFill>
                <a:latin typeface="Arial Black"/>
                <a:cs typeface="Arial Black"/>
              </a:rPr>
              <a:t>will </a:t>
            </a:r>
            <a:r>
              <a:rPr dirty="0" sz="1000" spc="-125">
                <a:solidFill>
                  <a:srgbClr val="685D46"/>
                </a:solidFill>
                <a:latin typeface="Arial Black"/>
                <a:cs typeface="Arial Black"/>
              </a:rPr>
              <a:t>be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used </a:t>
            </a:r>
            <a:r>
              <a:rPr dirty="0" sz="1000" spc="-105">
                <a:solidFill>
                  <a:srgbClr val="685D46"/>
                </a:solidFill>
                <a:latin typeface="Arial Black"/>
                <a:cs typeface="Arial Black"/>
              </a:rPr>
              <a:t>to  </a:t>
            </a:r>
            <a:r>
              <a:rPr dirty="0" sz="1000" spc="-70">
                <a:solidFill>
                  <a:srgbClr val="685D46"/>
                </a:solidFill>
                <a:latin typeface="Arial Black"/>
                <a:cs typeface="Arial Black"/>
              </a:rPr>
              <a:t>revitalize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the structure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of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NPUs </a:t>
            </a:r>
            <a:r>
              <a:rPr dirty="0" sz="1000" spc="-75">
                <a:solidFill>
                  <a:srgbClr val="685D46"/>
                </a:solidFill>
                <a:latin typeface="Arial Black"/>
                <a:cs typeface="Arial Black"/>
              </a:rPr>
              <a:t>and implement 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changes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by </a:t>
            </a:r>
            <a:r>
              <a:rPr dirty="0" sz="1000" spc="-155">
                <a:solidFill>
                  <a:srgbClr val="685D46"/>
                </a:solidFill>
                <a:latin typeface="Arial Black"/>
                <a:cs typeface="Arial Black"/>
              </a:rPr>
              <a:t>2019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that </a:t>
            </a:r>
            <a:r>
              <a:rPr dirty="0" sz="1000" spc="-90">
                <a:solidFill>
                  <a:srgbClr val="685D46"/>
                </a:solidFill>
                <a:latin typeface="Arial Black"/>
                <a:cs typeface="Arial Black"/>
              </a:rPr>
              <a:t>promote </a:t>
            </a:r>
            <a:r>
              <a:rPr dirty="0" sz="1000" spc="-85">
                <a:solidFill>
                  <a:srgbClr val="685D46"/>
                </a:solidFill>
                <a:latin typeface="Arial Black"/>
                <a:cs typeface="Arial Black"/>
              </a:rPr>
              <a:t>more </a:t>
            </a:r>
            <a:r>
              <a:rPr dirty="0" sz="1000" spc="-65">
                <a:solidFill>
                  <a:srgbClr val="685D46"/>
                </a:solidFill>
                <a:latin typeface="Arial Black"/>
                <a:cs typeface="Arial Black"/>
              </a:rPr>
              <a:t>meaningful 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civic</a:t>
            </a:r>
            <a:r>
              <a:rPr dirty="0" sz="1000" spc="-100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1000" spc="-80">
                <a:solidFill>
                  <a:srgbClr val="685D46"/>
                </a:solidFill>
                <a:latin typeface="Arial Black"/>
                <a:cs typeface="Arial Black"/>
              </a:rPr>
              <a:t>participation.</a:t>
            </a:r>
            <a:endParaRPr sz="1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-80">
                <a:solidFill>
                  <a:srgbClr val="685D46"/>
                </a:solidFill>
                <a:latin typeface="Arial Black"/>
                <a:cs typeface="Arial Black"/>
              </a:rPr>
              <a:t>released </a:t>
            </a:r>
            <a:r>
              <a:rPr dirty="0" sz="800" spc="-75">
                <a:solidFill>
                  <a:srgbClr val="685D46"/>
                </a:solidFill>
                <a:latin typeface="Arial Black"/>
                <a:cs typeface="Arial Black"/>
              </a:rPr>
              <a:t>November </a:t>
            </a:r>
            <a:r>
              <a:rPr dirty="0" sz="800" spc="-105">
                <a:solidFill>
                  <a:srgbClr val="685D46"/>
                </a:solidFill>
                <a:latin typeface="Arial Black"/>
                <a:cs typeface="Arial Black"/>
              </a:rPr>
              <a:t>2, </a:t>
            </a:r>
            <a:r>
              <a:rPr dirty="0" sz="800" spc="-125">
                <a:solidFill>
                  <a:srgbClr val="685D46"/>
                </a:solidFill>
                <a:latin typeface="Arial Black"/>
                <a:cs typeface="Arial Black"/>
              </a:rPr>
              <a:t>2017 </a:t>
            </a:r>
            <a:r>
              <a:rPr dirty="0" sz="800" spc="145">
                <a:solidFill>
                  <a:srgbClr val="685D46"/>
                </a:solidFill>
                <a:latin typeface="Arial Black"/>
                <a:cs typeface="Arial Black"/>
              </a:rPr>
              <a:t>–</a:t>
            </a:r>
            <a:r>
              <a:rPr dirty="0" sz="800" spc="-105">
                <a:solidFill>
                  <a:srgbClr val="685D46"/>
                </a:solidFill>
                <a:latin typeface="Arial Black"/>
                <a:cs typeface="Arial Black"/>
              </a:rPr>
              <a:t> </a:t>
            </a:r>
            <a:r>
              <a:rPr dirty="0" sz="800" spc="-60">
                <a:solidFill>
                  <a:srgbClr val="685D46"/>
                </a:solidFill>
                <a:latin typeface="Arial Black"/>
                <a:cs typeface="Arial Black"/>
              </a:rPr>
              <a:t>100resilientcities.org/strategies/atlanta/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85D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2018-12-11T17:35:54Z</dcterms:created>
  <dcterms:modified xsi:type="dcterms:W3CDTF">2018-12-11T17:35:54Z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