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9" r:id="rId4"/>
    <p:sldId id="284" r:id="rId5"/>
    <p:sldId id="286" r:id="rId6"/>
    <p:sldId id="288" r:id="rId7"/>
    <p:sldId id="291" r:id="rId8"/>
    <p:sldId id="289" r:id="rId9"/>
    <p:sldId id="290" r:id="rId10"/>
    <p:sldId id="287" r:id="rId11"/>
    <p:sldId id="283" r:id="rId12"/>
    <p:sldId id="285" r:id="rId13"/>
    <p:sldId id="276" r:id="rId14"/>
    <p:sldId id="264" r:id="rId15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660066"/>
    <a:srgbClr val="50005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8308" autoAdjust="0"/>
  </p:normalViewPr>
  <p:slideViewPr>
    <p:cSldViewPr>
      <p:cViewPr varScale="1">
        <p:scale>
          <a:sx n="76" d="100"/>
          <a:sy n="76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r">
              <a:defRPr sz="1200"/>
            </a:lvl1pPr>
          </a:lstStyle>
          <a:p>
            <a:fld id="{F7CCA336-F38F-48AF-B7F9-B9E4E1B6716F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r">
              <a:defRPr sz="1200"/>
            </a:lvl1pPr>
          </a:lstStyle>
          <a:p>
            <a:fld id="{ECD3C73A-29C0-45F4-BB5C-187D0C3506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5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r">
              <a:defRPr sz="1200"/>
            </a:lvl1pPr>
          </a:lstStyle>
          <a:p>
            <a:fld id="{4E3F1D8E-6436-45A5-8040-394B62323B81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49" rIns="92299" bIns="461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9" tIns="46149" rIns="92299" bIns="461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r">
              <a:defRPr sz="1200"/>
            </a:lvl1pPr>
          </a:lstStyle>
          <a:p>
            <a:fld id="{74C00671-62EC-409E-8BF3-4318651B7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3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6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9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79" indent="-17307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8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5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8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3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0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3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7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city also received a violation in July 2015 because watershed management missed the deadline to release the 2014 Water Quality Report to the EDP; the report was submitted in October 2015.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B8DA1-CCC7-4673-86B2-00DEA040D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704742" y="6356350"/>
            <a:ext cx="2847975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87F4B9-072B-4C97-8F77-67621F56A04E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6204"/>
            <a:ext cx="7772400" cy="1219200"/>
          </a:xfrm>
        </p:spPr>
        <p:txBody>
          <a:bodyPr/>
          <a:lstStyle/>
          <a:p>
            <a:r>
              <a:rPr lang="en-US" sz="40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6400800" cy="1219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Noble, City Auditor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Jackson, Deputy City Auditor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Lynn, Audit Manager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Amos and Randi Qualls, Senior Performance Auditors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9, 2018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BC2C-0FE7-457D-8AF2-7DE34C001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458200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Notified of Water Quality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006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Aft>
                <a:spcPts val="1200"/>
              </a:spcAft>
            </a:pPr>
            <a:r>
              <a:rPr lang="en-US" sz="2600" dirty="0"/>
              <a:t>The Department of Watershed Management issued one boil water advisory in February 2018 for Fairburn, Union City, and South Fulton because of low water pressure </a:t>
            </a:r>
          </a:p>
          <a:p>
            <a:pPr marL="800100" lvl="3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EPD requires customer notification when pressure drops and/or there is possible water contamination</a:t>
            </a:r>
          </a:p>
          <a:p>
            <a:pPr marL="800100" lvl="3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Boil water advisory must remain for minimum of 24 hours</a:t>
            </a:r>
          </a:p>
          <a:p>
            <a:pPr marL="800100" lvl="3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EPD must approve request to lift boil water advisory</a:t>
            </a:r>
          </a:p>
        </p:txBody>
      </p:sp>
    </p:spTree>
    <p:extLst>
      <p:ext uri="{BB962C8B-B14F-4D97-AF65-F5344CB8AC3E}">
        <p14:creationId xmlns:p14="http://schemas.microsoft.com/office/powerpoint/2010/main" val="397907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208"/>
            <a:ext cx="70104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Met SLA for Water Quality Complaints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City met service level agreement for 87% of water quality complaints</a:t>
            </a:r>
          </a:p>
          <a:p>
            <a:pPr marL="0" lvl="0" indent="0">
              <a:buNone/>
            </a:pPr>
            <a:endParaRPr lang="en-US" sz="3200" b="1" dirty="0"/>
          </a:p>
          <a:p>
            <a:pPr lvl="0"/>
            <a:endParaRPr lang="en-US" sz="2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A3148-9310-4589-A9EB-F71F05C2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61" y="2743200"/>
            <a:ext cx="7234740" cy="32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2208"/>
            <a:ext cx="70104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Metrics Should Track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City measures initial customer contact for complaints, but does not track and monitor the amount of time to resolve a complaint</a:t>
            </a:r>
          </a:p>
          <a:p>
            <a:pPr marL="0" lvl="0" indent="0">
              <a:buNone/>
            </a:pPr>
            <a:endParaRPr lang="en-US" sz="3200" b="1" dirty="0"/>
          </a:p>
          <a:p>
            <a:pPr lvl="0"/>
            <a:endParaRPr lang="en-US" sz="2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B65BD-1F68-41B7-BAAB-21427C0B4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1" y="3124200"/>
            <a:ext cx="8677377" cy="26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152400"/>
            <a:ext cx="8534400" cy="820069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E8493B-2D52-4EF9-8F40-DF54B8AC3887}"/>
              </a:ext>
            </a:extLst>
          </p:cNvPr>
          <p:cNvSpPr txBox="1">
            <a:spLocks/>
          </p:cNvSpPr>
          <p:nvPr/>
        </p:nvSpPr>
        <p:spPr>
          <a:xfrm>
            <a:off x="449179" y="16002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300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service level agreement to measure the water quality complaint resolution, tracking the time that it takes to resolve the complaint from the date of the customer call</a:t>
            </a:r>
          </a:p>
          <a:p>
            <a:pPr marL="5143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300" dirty="0">
                <a:solidFill>
                  <a:srgbClr val="660066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Ensure that work order dates are correctly entered into the service order management system to be able to accurately track performance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1371600" lvl="3" indent="-514350">
              <a:spcAft>
                <a:spcPts val="600"/>
              </a:spcAft>
              <a:buFont typeface="+mj-lt"/>
              <a:buAutoNum type="alphaLcParenR"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tx1"/>
              </a:solidFill>
            </a:endParaRPr>
          </a:p>
          <a:p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26971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6318-A37A-4908-8899-51D0E38AD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518160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8382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Does the city have controls in place to comply with the Safe Drinking Water Act?</a:t>
            </a:r>
          </a:p>
          <a:p>
            <a:r>
              <a:rPr lang="en-US" sz="3200" dirty="0"/>
              <a:t>Does the city meet service level agreements for customer water quality complaints?</a:t>
            </a:r>
          </a:p>
          <a:p>
            <a:pPr marL="0" lvl="0" indent="0">
              <a:buNone/>
            </a:pPr>
            <a:r>
              <a:rPr lang="en-US" sz="3200" b="1" dirty="0"/>
              <a:t> </a:t>
            </a:r>
          </a:p>
          <a:p>
            <a:pPr lvl="0"/>
            <a:endParaRPr lang="en-US" sz="2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A0BB0-F510-488C-9EA5-7835B4F5D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5163671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3" y="1143000"/>
            <a:ext cx="8458200" cy="5181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Reviewed federal and state drinking water laws and regulations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Interviewed EPA and EPD officials as well as Watershed Management staff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Toured Chattahoochee and Hemphill water treatment plants to understand treatment methods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Observed operators and laboratory technicians who conduct water quality testing throughout the systems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Analyzed drinking water quality complaints from July 2017 through May 2018 to assess whether DWM met service level agreement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74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3" y="11430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dirty="0"/>
              <a:t>Compared hard copy laboratory sampling and testing records against information entered into DWM’s internal reporting system (LIMS) and reported to the state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dirty="0"/>
              <a:t>Observed tri-annual microbiology laboratory certification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dirty="0"/>
              <a:t>Observed water quality control specialists during an event-based service call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dirty="0"/>
              <a:t>Reviewed the boil water advisory issued for calendar year 2018 to assess compliance with legal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780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143000"/>
            <a:ext cx="8508023" cy="91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and treatment consistent with Safe Drinking Water Act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56AD5-1270-4CE2-9E5F-971D5CC17CE8}"/>
              </a:ext>
            </a:extLst>
          </p:cNvPr>
          <p:cNvSpPr txBox="1">
            <a:spLocks/>
          </p:cNvSpPr>
          <p:nvPr/>
        </p:nvSpPr>
        <p:spPr>
          <a:xfrm>
            <a:off x="838200" y="2259623"/>
            <a:ext cx="4404591" cy="4240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lvl="2" indent="-342900">
              <a:spcAft>
                <a:spcPts val="600"/>
              </a:spcAft>
            </a:pPr>
            <a:r>
              <a:rPr lang="en-US" sz="2800" dirty="0"/>
              <a:t>Treatment plant operations comply with key provisions of Safe Drinking Water Act </a:t>
            </a:r>
          </a:p>
          <a:p>
            <a:pPr marL="342900" lvl="2" indent="-342900">
              <a:spcAft>
                <a:spcPts val="600"/>
              </a:spcAft>
            </a:pPr>
            <a:r>
              <a:rPr lang="en-US" sz="2800" dirty="0"/>
              <a:t>Water quality testing and reporting generally meet EPD standards</a:t>
            </a:r>
          </a:p>
          <a:p>
            <a:pPr marL="342900" lvl="2" indent="-342900">
              <a:spcAft>
                <a:spcPts val="600"/>
              </a:spcAft>
            </a:pPr>
            <a:r>
              <a:rPr lang="en-US" sz="2800" dirty="0"/>
              <a:t>Watershed Management notifies customers of changes regarding water quality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714DE5-D3F1-4C72-A28D-AF4E87AB1DA9}"/>
              </a:ext>
            </a:extLst>
          </p:cNvPr>
          <p:cNvGrpSpPr/>
          <p:nvPr/>
        </p:nvGrpSpPr>
        <p:grpSpPr>
          <a:xfrm>
            <a:off x="5257445" y="2427948"/>
            <a:ext cx="3355732" cy="3773974"/>
            <a:chOff x="285181" y="226093"/>
            <a:chExt cx="2746448" cy="26829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BECC3-3E8B-44A7-AFD6-8E8BEA324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2" t="25634" r="51791" b="40080"/>
            <a:stretch/>
          </p:blipFill>
          <p:spPr bwMode="auto">
            <a:xfrm>
              <a:off x="285181" y="226093"/>
              <a:ext cx="2746448" cy="24238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76EBA531-BDBD-4D37-AC7F-F887A4A36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68" y="2649929"/>
              <a:ext cx="2566549" cy="259126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 </a:t>
              </a:r>
              <a:r>
                <a:rPr lang="en-US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2017 City of Atlanta Water</a:t>
              </a:r>
              <a:r>
                <a:rPr lang="en-US" sz="11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Quality</a:t>
              </a:r>
              <a:r>
                <a:rPr lang="en-US" sz="9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9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Report</a:t>
              </a:r>
              <a:endParaRPr lang="en-US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id="{71125EE0-D10D-4CE8-95C8-43C7AC30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226" y="2106588"/>
            <a:ext cx="3564169" cy="3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285750" algn="l"/>
                <a:tab pos="2343150" algn="l"/>
              </a:tabLs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Contaminants Found in Drinking Water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818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Treated Using 4-Step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715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6F586-AD43-4D0F-A4F2-DAF9AED2C5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83058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01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Plant Operations Comply with State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Watershed Management maintains certified operators on duty at all times</a:t>
            </a:r>
          </a:p>
          <a:p>
            <a:pPr marL="800100" lvl="3" indent="-342900">
              <a:lnSpc>
                <a:spcPct val="80000"/>
              </a:lnSpc>
              <a:spcAft>
                <a:spcPts val="1200"/>
              </a:spcAft>
            </a:pPr>
            <a:r>
              <a:rPr lang="en-US" sz="2600" dirty="0"/>
              <a:t>Treatment plants operate year-round and have at least one certified operator on duty</a:t>
            </a:r>
          </a:p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Drinking water plants keep records of water quality</a:t>
            </a:r>
          </a:p>
          <a:p>
            <a:pPr marL="800100" lvl="3" indent="-342900">
              <a:lnSpc>
                <a:spcPct val="80000"/>
              </a:lnSpc>
              <a:spcAft>
                <a:spcPts val="600"/>
              </a:spcAft>
            </a:pPr>
            <a:r>
              <a:rPr lang="en-US" sz="2600" dirty="0"/>
              <a:t>Plants use SCADA system to monitor water quality</a:t>
            </a:r>
          </a:p>
          <a:p>
            <a:pPr marL="800100" lvl="3" indent="-342900">
              <a:lnSpc>
                <a:spcPct val="80000"/>
              </a:lnSpc>
              <a:spcAft>
                <a:spcPts val="600"/>
              </a:spcAft>
            </a:pPr>
            <a:r>
              <a:rPr lang="en-US" sz="2600" dirty="0"/>
              <a:t>Plants keep records of daily test results and periodically reports </a:t>
            </a:r>
            <a:r>
              <a:rPr lang="en-US" sz="2600"/>
              <a:t>to EPD</a:t>
            </a:r>
            <a:endParaRPr lang="en-US" sz="2600" dirty="0"/>
          </a:p>
          <a:p>
            <a:pPr marL="342900" lvl="2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/>
              <a:t>Watershed Management is enhancing its Operations and Maintenance Plan</a:t>
            </a:r>
          </a:p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378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8" y="215900"/>
            <a:ext cx="8458200" cy="7444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Testing Meets EPD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22900"/>
          </a:xfrm>
        </p:spPr>
        <p:txBody>
          <a:bodyPr>
            <a:normAutofit lnSpcReduction="10000"/>
          </a:bodyPr>
          <a:lstStyle/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Watershed Management collects and analyzes more water samples than the 240 required by the EPD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Certified laboratory to test samples</a:t>
            </a:r>
          </a:p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Lab technicians collect water samples according to a written sampling site plan approved by the EPD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7B5DE-E1E3-489C-AA53-E94814A35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0"/>
          <a:stretch/>
        </p:blipFill>
        <p:spPr>
          <a:xfrm>
            <a:off x="1752600" y="2057400"/>
            <a:ext cx="644212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7772400" cy="6682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Consistent with EPD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3" y="1524000"/>
            <a:ext cx="8302557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C77626-8649-4B43-9B56-4CE706C8741E}"/>
              </a:ext>
            </a:extLst>
          </p:cNvPr>
          <p:cNvSpPr txBox="1">
            <a:spLocks/>
          </p:cNvSpPr>
          <p:nvPr/>
        </p:nvSpPr>
        <p:spPr>
          <a:xfrm>
            <a:off x="496921" y="1117600"/>
            <a:ext cx="8150157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Watershed Management must report water quality annually to EPD and customers</a:t>
            </a:r>
          </a:p>
          <a:p>
            <a:pPr marL="342900" lvl="2" indent="-3429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Maximum contaminant levels were exceeded during three of the last five years’ water quality reports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F2962-C609-4C34-977A-FBF4BFF9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47027"/>
            <a:ext cx="5804728" cy="40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2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602</Words>
  <Application>Microsoft Office PowerPoint</Application>
  <PresentationFormat>On-screen Show (4:3)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Trebuchet MS</vt:lpstr>
      <vt:lpstr>Executive</vt:lpstr>
      <vt:lpstr>Water Quality Testing</vt:lpstr>
      <vt:lpstr>Audit Objectives</vt:lpstr>
      <vt:lpstr>Methodology</vt:lpstr>
      <vt:lpstr>Methodology (cont.)</vt:lpstr>
      <vt:lpstr>Findings</vt:lpstr>
      <vt:lpstr>Water Is Treated Using 4-Step Process</vt:lpstr>
      <vt:lpstr>Treatment Plant Operations Comply with State Rules</vt:lpstr>
      <vt:lpstr>Water Quality Testing Meets EPD Standards</vt:lpstr>
      <vt:lpstr>Reporting Consistent with EPD Standards</vt:lpstr>
      <vt:lpstr>Customers Notified of Water Quality Changes</vt:lpstr>
      <vt:lpstr>City Met SLA for Water Quality Complaints</vt:lpstr>
      <vt:lpstr>Reported Metrics Should Track Resolution</vt:lpstr>
      <vt:lpstr>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2018-02-27T21:01:31Z</dcterms:created>
  <dcterms:modified xsi:type="dcterms:W3CDTF">2018-10-08T13:15:09Z</dcterms:modified>
</cp:coreProperties>
</file>