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4">
  <p:sldMasterIdLst>
    <p:sldMasterId id="214748386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0" r:id="rId3"/>
    <p:sldId id="273" r:id="rId4"/>
    <p:sldId id="279" r:id="rId5"/>
    <p:sldId id="282" r:id="rId6"/>
    <p:sldId id="283" r:id="rId7"/>
    <p:sldId id="284" r:id="rId8"/>
    <p:sldId id="285" r:id="rId9"/>
    <p:sldId id="257" r:id="rId10"/>
    <p:sldId id="27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6E5"/>
    <a:srgbClr val="D8DDEC"/>
    <a:srgbClr val="660066"/>
    <a:srgbClr val="50005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66074" autoAdjust="0"/>
  </p:normalViewPr>
  <p:slideViewPr>
    <p:cSldViewPr>
      <p:cViewPr varScale="1">
        <p:scale>
          <a:sx n="59" d="100"/>
          <a:sy n="59" d="100"/>
        </p:scale>
        <p:origin x="187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CCA336-F38F-48AF-B7F9-B9E4E1B6716F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ECD3C73A-29C0-45F4-BB5C-187D0C3506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59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4E3F1D8E-6436-45A5-8040-394B62323B81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74C00671-62EC-409E-8BF3-4318651B76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0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32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88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93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8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5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89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05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50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4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48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00671-62EC-409E-8BF3-4318651B76F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4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0B8DA1-CCC7-4673-86B2-00DEA040D3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704742" y="6356350"/>
            <a:ext cx="2847975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F4B9-072B-4C97-8F77-67621F56A04E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987F4B9-072B-4C97-8F77-67621F56A04E}" type="datetimeFigureOut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0F4AF30-94D3-4CA0-BBB0-AD4A5FDE4FD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12804"/>
            <a:ext cx="7772400" cy="2209800"/>
          </a:xfrm>
        </p:spPr>
        <p:txBody>
          <a:bodyPr/>
          <a:lstStyle/>
          <a:p>
            <a:r>
              <a:rPr lang="en-US" sz="4000" dirty="0">
                <a:solidFill>
                  <a:srgbClr val="50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 Atlanta: Fire Station Renovations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334000"/>
            <a:ext cx="6400800" cy="12192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Amanda Noble, City Auditor</a:t>
            </a:r>
          </a:p>
          <a:p>
            <a:pPr algn="l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Jackson, Deputy City Auditor</a:t>
            </a:r>
          </a:p>
          <a:p>
            <a:pPr algn="l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 Garvey, Audit Manager</a:t>
            </a:r>
          </a:p>
          <a:p>
            <a:pPr algn="l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Nia Young and Matt Ervin, Senior Performance Auditors</a:t>
            </a:r>
          </a:p>
          <a:p>
            <a:pPr algn="l"/>
            <a:r>
              <a:rPr lang="en-US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12,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BBC2C-0FE7-457D-8AF2-7DE34C0015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66" t="45209" r="27500" b="36260"/>
          <a:stretch/>
        </p:blipFill>
        <p:spPr>
          <a:xfrm>
            <a:off x="0" y="0"/>
            <a:ext cx="9144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8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152400"/>
            <a:ext cx="8534400" cy="820069"/>
          </a:xfrm>
        </p:spPr>
        <p:txBody>
          <a:bodyPr/>
          <a:lstStyle/>
          <a:p>
            <a:r>
              <a:rPr lang="en-US" sz="4000" dirty="0">
                <a:solidFill>
                  <a:srgbClr val="660066"/>
                </a:solidFill>
              </a:rPr>
              <a:t>Recommendations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E8493B-2D52-4EF9-8F40-DF54B8AC3887}"/>
              </a:ext>
            </a:extLst>
          </p:cNvPr>
          <p:cNvSpPr txBox="1">
            <a:spLocks/>
          </p:cNvSpPr>
          <p:nvPr/>
        </p:nvSpPr>
        <p:spPr>
          <a:xfrm>
            <a:off x="449179" y="1295400"/>
            <a:ext cx="8229600" cy="5179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514350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estimated cost of construction for only the work covered by the design as a benchmark when negotiating design task orders.</a:t>
            </a:r>
          </a:p>
          <a:p>
            <a:pPr marL="514350" lvl="1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 the project implementation plan documents to show the design cost as a percentage of construction cost, calculated using estimates for only the work covered by the design.</a:t>
            </a:r>
          </a:p>
          <a:p>
            <a:pPr marL="1371600" lvl="3" indent="-514350">
              <a:spcAft>
                <a:spcPts val="600"/>
              </a:spcAft>
              <a:buFont typeface="+mj-lt"/>
              <a:buAutoNum type="alphaLcParenR"/>
            </a:pPr>
            <a:endParaRPr lang="en-US" sz="3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-514350">
              <a:spcAft>
                <a:spcPts val="600"/>
              </a:spcAft>
              <a:buFont typeface="+mj-lt"/>
              <a:buAutoNum type="alphaLcParenR"/>
            </a:pPr>
            <a:endParaRPr lang="en-US" sz="3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Aft>
                <a:spcPts val="600"/>
              </a:spcAft>
              <a:buNone/>
            </a:pPr>
            <a:endParaRPr lang="en-US" sz="3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Aft>
                <a:spcPts val="600"/>
              </a:spcAft>
              <a:buNone/>
            </a:pPr>
            <a:endParaRPr lang="en-US" sz="3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tx1"/>
              </a:solidFill>
            </a:endParaRPr>
          </a:p>
          <a:p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226971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rgbClr val="660066"/>
                </a:solidFill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B6318-A37A-4908-8899-51D0E38AD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66" t="45209" r="27500" b="36260"/>
          <a:stretch/>
        </p:blipFill>
        <p:spPr>
          <a:xfrm>
            <a:off x="0" y="5181600"/>
            <a:ext cx="9144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1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5486400" cy="800100"/>
          </a:xfrm>
        </p:spPr>
        <p:txBody>
          <a:bodyPr/>
          <a:lstStyle/>
          <a:p>
            <a:r>
              <a:rPr lang="en-US" sz="4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4698"/>
            <a:ext cx="8229600" cy="5637102"/>
          </a:xfrm>
        </p:spPr>
        <p:txBody>
          <a:bodyPr>
            <a:normAutofit/>
          </a:bodyPr>
          <a:lstStyle/>
          <a:p>
            <a:pPr marL="914400" lvl="2" indent="0">
              <a:spcAft>
                <a:spcPts val="1800"/>
              </a:spcAft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Station 4			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tx1"/>
              </a:solidFill>
            </a:endParaRPr>
          </a:p>
          <a:p>
            <a:endParaRPr lang="en-US" sz="29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3A80A-AEF7-4452-9C7D-2CFDF8CCB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00" y="1944319"/>
            <a:ext cx="4033701" cy="37554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17CBD2-279D-491F-AFC0-5F7DFA6119CC}"/>
              </a:ext>
            </a:extLst>
          </p:cNvPr>
          <p:cNvSpPr/>
          <p:nvPr/>
        </p:nvSpPr>
        <p:spPr>
          <a:xfrm>
            <a:off x="4109900" y="1142820"/>
            <a:ext cx="4572000" cy="457048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spcAft>
                <a:spcPts val="180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Station 29</a:t>
            </a:r>
          </a:p>
          <a:p>
            <a:pPr lvl="2">
              <a:spcAft>
                <a:spcPts val="1800"/>
              </a:spcAft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Aft>
                <a:spcPts val="1800"/>
              </a:spcAft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FB19F6-7739-4CD3-A28E-FB411F7C8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944317"/>
            <a:ext cx="3733799" cy="37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5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010400" cy="838200"/>
          </a:xfrm>
        </p:spPr>
        <p:txBody>
          <a:bodyPr/>
          <a:lstStyle/>
          <a:p>
            <a:r>
              <a:rPr lang="en-US" sz="4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What are the bottlenecks or other barriers in the process to bring a project to the start of construction on budget and on schedule?</a:t>
            </a:r>
          </a:p>
          <a:p>
            <a:pPr lvl="0"/>
            <a:r>
              <a:rPr lang="en-US" sz="3200" dirty="0"/>
              <a:t>Are the payments to architecture and engineering consultants reasonable, appropriate, and properly supported?</a:t>
            </a:r>
            <a:r>
              <a:rPr lang="en-US" sz="3200" b="1" dirty="0"/>
              <a:t> </a:t>
            </a:r>
          </a:p>
          <a:p>
            <a:pPr lvl="0"/>
            <a:endParaRPr lang="en-US" sz="29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A0BB0-F510-488C-9EA5-7835B4F5D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66" t="45209" r="27500" b="36260"/>
          <a:stretch/>
        </p:blipFill>
        <p:spPr>
          <a:xfrm>
            <a:off x="0" y="5163671"/>
            <a:ext cx="9144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6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609600"/>
          </a:xfrm>
        </p:spPr>
        <p:txBody>
          <a:bodyPr/>
          <a:lstStyle/>
          <a:p>
            <a:r>
              <a:rPr lang="en-US" sz="4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443" y="1143000"/>
            <a:ext cx="8458200" cy="53340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contracts for design services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Interviewed staff from Renew Atlanta and Atlanta Fire Rescue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Renew Atlanta Project Control Board authorizing documents and Oracle budgets, commitments, and expenditures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Selecting three fire stations as case studies to identify causes of delays by reviewing related documentation and interviewing project managers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Reviewing seven payments to design consultants to assess payment controls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Visiting four fire stations with Atlanta Fire Rescue staff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474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010400" cy="838200"/>
          </a:xfrm>
        </p:spPr>
        <p:txBody>
          <a:bodyPr/>
          <a:lstStyle/>
          <a:p>
            <a:r>
              <a:rPr lang="en-US" sz="4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31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costs are high and funding was inadequate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 allocated for upgrades identified in 2015 needs assessment fell $4.4 million short of estimated costs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costs were high as a percentage of estimated construction costs</a:t>
            </a:r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1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challenges have caused schedule delays</a:t>
            </a:r>
          </a:p>
          <a:p>
            <a:pPr marL="3429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1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 over payments were functioning</a:t>
            </a:r>
          </a:p>
          <a:p>
            <a:pPr marL="0" lvl="1" indent="0">
              <a:spcAft>
                <a:spcPts val="600"/>
              </a:spcAft>
              <a:buNone/>
            </a:pPr>
            <a:endParaRPr lang="en-US" sz="31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3200" b="1" dirty="0"/>
          </a:p>
          <a:p>
            <a:pPr lvl="0"/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72460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010400" cy="838200"/>
          </a:xfrm>
        </p:spPr>
        <p:txBody>
          <a:bodyPr/>
          <a:lstStyle/>
          <a:p>
            <a:r>
              <a:rPr lang="en-US" sz="4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Insufficient Funds Allocated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3200" b="1" dirty="0"/>
          </a:p>
          <a:p>
            <a:pPr lvl="0"/>
            <a:endParaRPr lang="en-US" sz="29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3810CC-80D7-47D7-A7A6-56379603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57503"/>
              </p:ext>
            </p:extLst>
          </p:nvPr>
        </p:nvGraphicFramePr>
        <p:xfrm>
          <a:off x="723901" y="1676400"/>
          <a:ext cx="7886700" cy="3267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6064">
                  <a:extLst>
                    <a:ext uri="{9D8B030D-6E8A-4147-A177-3AD203B41FA5}">
                      <a16:colId xmlns:a16="http://schemas.microsoft.com/office/drawing/2014/main" val="382385242"/>
                    </a:ext>
                  </a:extLst>
                </a:gridCol>
                <a:gridCol w="1780869">
                  <a:extLst>
                    <a:ext uri="{9D8B030D-6E8A-4147-A177-3AD203B41FA5}">
                      <a16:colId xmlns:a16="http://schemas.microsoft.com/office/drawing/2014/main" val="1495529203"/>
                    </a:ext>
                  </a:extLst>
                </a:gridCol>
                <a:gridCol w="1611262">
                  <a:extLst>
                    <a:ext uri="{9D8B030D-6E8A-4147-A177-3AD203B41FA5}">
                      <a16:colId xmlns:a16="http://schemas.microsoft.com/office/drawing/2014/main" val="353225966"/>
                    </a:ext>
                  </a:extLst>
                </a:gridCol>
                <a:gridCol w="1356851">
                  <a:extLst>
                    <a:ext uri="{9D8B030D-6E8A-4147-A177-3AD203B41FA5}">
                      <a16:colId xmlns:a16="http://schemas.microsoft.com/office/drawing/2014/main" val="2375502497"/>
                    </a:ext>
                  </a:extLst>
                </a:gridCol>
                <a:gridCol w="1441654">
                  <a:extLst>
                    <a:ext uri="{9D8B030D-6E8A-4147-A177-3AD203B41FA5}">
                      <a16:colId xmlns:a16="http://schemas.microsoft.com/office/drawing/2014/main" val="2790998206"/>
                    </a:ext>
                  </a:extLst>
                </a:gridCol>
              </a:tblGrid>
              <a:tr h="20500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 Assessment in 2015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35" marR="678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5-Year Lifecycle Needs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35" marR="678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Identified Needs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35" marR="678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Renew Atlanta Allocated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35" marR="678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Difference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35" marR="67835" marT="0" marB="0" anchor="ctr"/>
                </a:tc>
                <a:extLst>
                  <a:ext uri="{0D108BD9-81ED-4DB2-BD59-A6C34878D82A}">
                    <a16:rowId xmlns:a16="http://schemas.microsoft.com/office/drawing/2014/main" val="2902641751"/>
                  </a:ext>
                </a:extLst>
              </a:tr>
              <a:tr h="1217069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0000"/>
                        </a:lnSpc>
                        <a:spcBef>
                          <a:spcPts val="240"/>
                        </a:spcBef>
                        <a:spcAft>
                          <a:spcPts val="100"/>
                        </a:spcAft>
                      </a:pPr>
                      <a:endParaRPr lang="en-US" sz="1800" kern="1200" dirty="0">
                        <a:effectLst/>
                        <a:highlight>
                          <a:srgbClr val="C0C0C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 defTabSz="914400" rtl="0" eaLnBrk="1" latinLnBrk="0" hangingPunct="1">
                        <a:lnSpc>
                          <a:spcPct val="110000"/>
                        </a:lnSpc>
                        <a:spcBef>
                          <a:spcPts val="24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$10,361,086 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835" marR="67835" marT="0" marB="0"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40"/>
                        </a:spcBef>
                        <a:spcAft>
                          <a:spcPts val="10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4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$2,760,167 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35" marR="67835" marT="0" marB="0">
                    <a:solidFill>
                      <a:srgbClr val="D2D6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40"/>
                        </a:spcBef>
                        <a:spcAft>
                          <a:spcPts val="10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4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$13,121,253 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40"/>
                        </a:spcBef>
                        <a:spcAft>
                          <a:spcPts val="10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4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$8,681,658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35" marR="678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240"/>
                        </a:spcBef>
                        <a:spcAft>
                          <a:spcPts val="100"/>
                        </a:spcAft>
                      </a:pPr>
                      <a:endParaRPr lang="en-US" sz="18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40"/>
                        </a:spcBef>
                        <a:spcAft>
                          <a:spcPts val="10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$(4,439,595)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835" marR="67835" marT="0" marB="0"/>
                </a:tc>
                <a:extLst>
                  <a:ext uri="{0D108BD9-81ED-4DB2-BD59-A6C34878D82A}">
                    <a16:rowId xmlns:a16="http://schemas.microsoft.com/office/drawing/2014/main" val="104578128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9278C9F-381F-4813-87BC-C00AAC71C8FF}"/>
              </a:ext>
            </a:extLst>
          </p:cNvPr>
          <p:cNvSpPr/>
          <p:nvPr/>
        </p:nvSpPr>
        <p:spPr>
          <a:xfrm>
            <a:off x="713014" y="5102005"/>
            <a:ext cx="5763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Facility Condition Assessments and Oracle (2/23/2018)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9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4FC3-CF69-42FE-81B3-4CA88FA73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066800"/>
          </a:xfrm>
        </p:spPr>
        <p:txBody>
          <a:bodyPr/>
          <a:lstStyle/>
          <a:p>
            <a:r>
              <a:rPr lang="en-US" sz="4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Design Costs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6B70F47-BD68-47E1-AD36-7FE2CE33B4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830575"/>
              </p:ext>
            </p:extLst>
          </p:nvPr>
        </p:nvGraphicFramePr>
        <p:xfrm>
          <a:off x="762000" y="1066800"/>
          <a:ext cx="7301021" cy="4415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6837">
                  <a:extLst>
                    <a:ext uri="{9D8B030D-6E8A-4147-A177-3AD203B41FA5}">
                      <a16:colId xmlns:a16="http://schemas.microsoft.com/office/drawing/2014/main" val="2457490617"/>
                    </a:ext>
                  </a:extLst>
                </a:gridCol>
                <a:gridCol w="1826296">
                  <a:extLst>
                    <a:ext uri="{9D8B030D-6E8A-4147-A177-3AD203B41FA5}">
                      <a16:colId xmlns:a16="http://schemas.microsoft.com/office/drawing/2014/main" val="240396614"/>
                    </a:ext>
                  </a:extLst>
                </a:gridCol>
                <a:gridCol w="2105023">
                  <a:extLst>
                    <a:ext uri="{9D8B030D-6E8A-4147-A177-3AD203B41FA5}">
                      <a16:colId xmlns:a16="http://schemas.microsoft.com/office/drawing/2014/main" val="2833110506"/>
                    </a:ext>
                  </a:extLst>
                </a:gridCol>
                <a:gridCol w="2152865">
                  <a:extLst>
                    <a:ext uri="{9D8B030D-6E8A-4147-A177-3AD203B41FA5}">
                      <a16:colId xmlns:a16="http://schemas.microsoft.com/office/drawing/2014/main" val="1852141565"/>
                    </a:ext>
                  </a:extLst>
                </a:gridCol>
              </a:tblGrid>
              <a:tr h="1149701">
                <a:tc>
                  <a:txBody>
                    <a:bodyPr/>
                    <a:lstStyle/>
                    <a:p>
                      <a:pPr marL="10795" marR="0" indent="-10795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Fire Station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Commitment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Construction Cost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as % of ECC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3052599"/>
                  </a:ext>
                </a:extLst>
              </a:tr>
              <a:tr h="362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$ 31,910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$271,149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8007253"/>
                  </a:ext>
                </a:extLst>
              </a:tr>
              <a:tr h="362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$19,659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$107,258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18.3%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2006896"/>
                  </a:ext>
                </a:extLst>
              </a:tr>
              <a:tr h="362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$ 50,190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$255,530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19.6%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3997061"/>
                  </a:ext>
                </a:extLst>
              </a:tr>
              <a:tr h="362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4*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$34,323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$161,981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21.2%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6036953"/>
                  </a:ext>
                </a:extLst>
              </a:tr>
              <a:tr h="362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$24,547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$107,424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0749996"/>
                  </a:ext>
                </a:extLst>
              </a:tr>
              <a:tr h="362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$39,994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$135,179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29.6%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3168108"/>
                  </a:ext>
                </a:extLst>
              </a:tr>
              <a:tr h="362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$56,254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$156,173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36.0%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575202"/>
                  </a:ext>
                </a:extLst>
              </a:tr>
              <a:tr h="362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$36,025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$95,328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37.8%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6812008"/>
                  </a:ext>
                </a:extLst>
              </a:tr>
              <a:tr h="362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20*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$45,440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$94,200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096172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F60B42A-804E-4E18-B2B0-C5E38EA76B8E}"/>
              </a:ext>
            </a:extLst>
          </p:cNvPr>
          <p:cNvSpPr/>
          <p:nvPr/>
        </p:nvSpPr>
        <p:spPr>
          <a:xfrm>
            <a:off x="0" y="5638480"/>
            <a:ext cx="8305800" cy="125887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828800" marR="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Architects’ estimated construction costs, oracle, and Renew Atlanta documents</a:t>
            </a:r>
          </a:p>
          <a:p>
            <a:pPr marL="1828800" marR="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*For stations 4 and 20, amounts are based on design costs at the design consultants produced construction cost estimates and do not include amounts for later scope changes.</a:t>
            </a:r>
          </a:p>
        </p:txBody>
      </p:sp>
    </p:spTree>
    <p:extLst>
      <p:ext uri="{BB962C8B-B14F-4D97-AF65-F5344CB8AC3E}">
        <p14:creationId xmlns:p14="http://schemas.microsoft.com/office/powerpoint/2010/main" val="195014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FD42-9F40-443B-834F-0AA03046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Is a Challenge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4D5DE-7310-436C-B644-E26B9817F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 efforts to expedite procurement through cooperative agreements and citywide contracts, lack of interest from contractors has contributed to project delays.</a:t>
            </a:r>
          </a:p>
        </p:txBody>
      </p:sp>
    </p:spTree>
    <p:extLst>
      <p:ext uri="{BB962C8B-B14F-4D97-AF65-F5344CB8AC3E}">
        <p14:creationId xmlns:p14="http://schemas.microsoft.com/office/powerpoint/2010/main" val="48296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924800" cy="1524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40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Controls Were Functioning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4800600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Invoice administrators ensured payments were authorized and supported</a:t>
            </a:r>
          </a:p>
          <a:p>
            <a:pPr lvl="2">
              <a:spcAft>
                <a:spcPts val="1800"/>
              </a:spcAft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Aft>
                <a:spcPts val="1800"/>
              </a:spcAft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chemeClr val="tx1"/>
              </a:solidFill>
            </a:endParaRPr>
          </a:p>
          <a:p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28678476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473</Words>
  <Application>Microsoft Office PowerPoint</Application>
  <PresentationFormat>On-screen Show (4:3)</PresentationFormat>
  <Paragraphs>136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Courier New</vt:lpstr>
      <vt:lpstr>Palatino Linotype</vt:lpstr>
      <vt:lpstr>Executive</vt:lpstr>
      <vt:lpstr>Renew Atlanta: Fire Station Renovations</vt:lpstr>
      <vt:lpstr>Stakeholder Concerns</vt:lpstr>
      <vt:lpstr>Audit Objectives</vt:lpstr>
      <vt:lpstr>Methodology</vt:lpstr>
      <vt:lpstr>Findings </vt:lpstr>
      <vt:lpstr>Insufficient Funds Allocated</vt:lpstr>
      <vt:lpstr>High Design Costs</vt:lpstr>
      <vt:lpstr>Procurement Is a Challenge</vt:lpstr>
      <vt:lpstr>Payment Controls Were Functioning</vt:lpstr>
      <vt:lpstr>Recommendations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2018-02-27T21:01:31Z</dcterms:created>
  <dcterms:modified xsi:type="dcterms:W3CDTF">2018-09-11T12:41:11Z</dcterms:modified>
</cp:coreProperties>
</file>