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3" d="100"/>
          <a:sy n="73" d="100"/>
        </p:scale>
        <p:origin x="3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21B3F-DC90-4A26-9B64-5E2284FBC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58CDD-0BEE-42AB-B81E-B9D1DF6E5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852602-43CE-4F87-BB48-18916C2AC468}"/>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74A7720F-30CC-4F61-BBE8-A8FC4C8BE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9C331-D134-457A-8F41-C81EFADB8C56}"/>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21133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21255-E64C-4FDF-AF8C-9EE4EE7F4F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AE32F6-FEB5-4FDB-9DAD-61AA0D5821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FDA8E4-85DC-4584-8705-65480BD1A08A}"/>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F286910C-E596-48AF-A9B4-889E6A816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3F654-95D3-4006-96F9-5B2C8CC0CB1D}"/>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231033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42AF23-09DA-49B8-BE05-923C4D7DDE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F3B6E6-6E2B-43E1-BDF9-1A27DE8DD8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FE6FA-DE4A-4451-83A6-B0B9024230B9}"/>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6069F33F-8923-494D-8E68-839BBB0B8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AEE32-F241-4905-8FC6-EE32DDE45ACD}"/>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211417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932F-55F1-439C-B8A9-8F94EA7580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832248-9C39-48F2-86D8-6EAB771A6E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95EA9-7F32-4DD7-B479-54D4709999C4}"/>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84CD4103-2980-4A11-96E0-2D39E9821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77AA60-E3CE-4E56-8631-B2D1449E1CD2}"/>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124381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9C821-E6E1-4D9B-9EBA-CE8D48DE2F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96DD48-A254-45A7-8D58-95F46997D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9788CE-B884-4EEA-9901-1A5FD1257148}"/>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5AA9C085-F437-412F-8BA2-8A98D9F0D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B3477-5C1D-45E6-BD37-765863394822}"/>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238193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C6A4-58E0-4B85-B95B-805FCDBC7B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868AB6-2761-466E-8BB1-347C5F0926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EA1546-7060-45DF-81F6-439F4BAB86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26F0B1-CC60-4A86-8B55-674D8EC8B527}"/>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6" name="Footer Placeholder 5">
            <a:extLst>
              <a:ext uri="{FF2B5EF4-FFF2-40B4-BE49-F238E27FC236}">
                <a16:creationId xmlns:a16="http://schemas.microsoft.com/office/drawing/2014/main" id="{4927BDE9-391C-43D9-B942-89B306FC13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8F6A9-6A7A-4928-BF4A-301EC2A03EBE}"/>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110021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13E06-0D7C-44A8-A4FE-39D4A199B3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CB8CF7-CA39-4608-BACA-270BE9C5D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5B6C81-A260-4002-A8A8-6A744883438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94964E-A3E0-48C6-872F-3645D20769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303499-AC1D-4B91-A57C-36DE235EB7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BE5B6C-2F99-44F1-A05B-0E9E0663A950}"/>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8" name="Footer Placeholder 7">
            <a:extLst>
              <a:ext uri="{FF2B5EF4-FFF2-40B4-BE49-F238E27FC236}">
                <a16:creationId xmlns:a16="http://schemas.microsoft.com/office/drawing/2014/main" id="{5E74884D-FABF-4B2F-9561-78A3570647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2CAFDF-4486-4610-BFB5-B7E5D9D95F4B}"/>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348752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D4522-E833-48B3-876C-F342B97057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EE9897-762F-45D2-9055-47945E066109}"/>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4" name="Footer Placeholder 3">
            <a:extLst>
              <a:ext uri="{FF2B5EF4-FFF2-40B4-BE49-F238E27FC236}">
                <a16:creationId xmlns:a16="http://schemas.microsoft.com/office/drawing/2014/main" id="{C6523577-F812-4FA5-9CA8-6EE680AE33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67D0F1-18B5-42FC-9536-3F1F9BA2708A}"/>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155434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9837E-BB32-44E4-B215-53CD23D147D7}"/>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3" name="Footer Placeholder 2">
            <a:extLst>
              <a:ext uri="{FF2B5EF4-FFF2-40B4-BE49-F238E27FC236}">
                <a16:creationId xmlns:a16="http://schemas.microsoft.com/office/drawing/2014/main" id="{3E3AFEEE-79ED-41BD-9542-114A45A9F8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2A85CF-FF32-4BA4-A097-C9F32D16C87C}"/>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57913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AFEB-ECBD-4603-85EF-A2A4EAAB4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C75804-0EFF-47F1-BE4D-2CF01863B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156874-35A5-4FBC-8FA7-079934C67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54C8A7-C67F-4DD2-AD76-E4E22B6E6415}"/>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6" name="Footer Placeholder 5">
            <a:extLst>
              <a:ext uri="{FF2B5EF4-FFF2-40B4-BE49-F238E27FC236}">
                <a16:creationId xmlns:a16="http://schemas.microsoft.com/office/drawing/2014/main" id="{D9E21642-46B5-4B84-BC69-7F931A9EEA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44E610-89C9-41CF-A15D-D6CB3BE52901}"/>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375198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5E02-9224-41DE-925E-8E2940199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739EBD-4F1E-4DB4-B2AC-4B76F29604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9DE90-06C6-4EED-B4E7-01B9C726D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BA4EDF-0BFE-4BF7-8920-B89A2D3EB7FC}"/>
              </a:ext>
            </a:extLst>
          </p:cNvPr>
          <p:cNvSpPr>
            <a:spLocks noGrp="1"/>
          </p:cNvSpPr>
          <p:nvPr>
            <p:ph type="dt" sz="half" idx="10"/>
          </p:nvPr>
        </p:nvSpPr>
        <p:spPr/>
        <p:txBody>
          <a:bodyPr/>
          <a:lstStyle/>
          <a:p>
            <a:fld id="{B8987CAB-F267-41F0-8232-6C314A22736F}" type="datetimeFigureOut">
              <a:rPr lang="en-US" smtClean="0"/>
              <a:t>8/28/2018</a:t>
            </a:fld>
            <a:endParaRPr lang="en-US"/>
          </a:p>
        </p:txBody>
      </p:sp>
      <p:sp>
        <p:nvSpPr>
          <p:cNvPr id="6" name="Footer Placeholder 5">
            <a:extLst>
              <a:ext uri="{FF2B5EF4-FFF2-40B4-BE49-F238E27FC236}">
                <a16:creationId xmlns:a16="http://schemas.microsoft.com/office/drawing/2014/main" id="{708276CB-E2FA-4B68-AE3A-88646EBD4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428CD-2B5B-44B8-986F-4F89F3354263}"/>
              </a:ext>
            </a:extLst>
          </p:cNvPr>
          <p:cNvSpPr>
            <a:spLocks noGrp="1"/>
          </p:cNvSpPr>
          <p:nvPr>
            <p:ph type="sldNum" sz="quarter" idx="12"/>
          </p:nvPr>
        </p:nvSpPr>
        <p:spPr/>
        <p:txBody>
          <a:bodyPr/>
          <a:lstStyle/>
          <a:p>
            <a:fld id="{FCD5F47F-388F-4153-AB53-06848AAFA6CC}" type="slidenum">
              <a:rPr lang="en-US" smtClean="0"/>
              <a:t>‹#›</a:t>
            </a:fld>
            <a:endParaRPr lang="en-US"/>
          </a:p>
        </p:txBody>
      </p:sp>
    </p:spTree>
    <p:extLst>
      <p:ext uri="{BB962C8B-B14F-4D97-AF65-F5344CB8AC3E}">
        <p14:creationId xmlns:p14="http://schemas.microsoft.com/office/powerpoint/2010/main" val="352044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97A1FD-1D22-44E0-98C2-60ABC586E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CBA865-D127-4F86-AB29-4E53FE9B9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38F41-FE9E-42EF-BF85-303086377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87CAB-F267-41F0-8232-6C314A22736F}" type="datetimeFigureOut">
              <a:rPr lang="en-US" smtClean="0"/>
              <a:t>8/28/2018</a:t>
            </a:fld>
            <a:endParaRPr lang="en-US"/>
          </a:p>
        </p:txBody>
      </p:sp>
      <p:sp>
        <p:nvSpPr>
          <p:cNvPr id="5" name="Footer Placeholder 4">
            <a:extLst>
              <a:ext uri="{FF2B5EF4-FFF2-40B4-BE49-F238E27FC236}">
                <a16:creationId xmlns:a16="http://schemas.microsoft.com/office/drawing/2014/main" id="{F4C9DDE3-770E-4B3E-A5C9-072816CD8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448C14-A2CA-45E9-8BDE-A397D08E57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5F47F-388F-4153-AB53-06848AAFA6CC}" type="slidenum">
              <a:rPr lang="en-US" smtClean="0"/>
              <a:t>‹#›</a:t>
            </a:fld>
            <a:endParaRPr lang="en-US"/>
          </a:p>
        </p:txBody>
      </p:sp>
    </p:spTree>
    <p:extLst>
      <p:ext uri="{BB962C8B-B14F-4D97-AF65-F5344CB8AC3E}">
        <p14:creationId xmlns:p14="http://schemas.microsoft.com/office/powerpoint/2010/main" val="33452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F48AB-812C-4305-8DD4-434B35A44CEA}"/>
              </a:ext>
            </a:extLst>
          </p:cNvPr>
          <p:cNvSpPr>
            <a:spLocks noGrp="1"/>
          </p:cNvSpPr>
          <p:nvPr>
            <p:ph type="ctrTitle"/>
          </p:nvPr>
        </p:nvSpPr>
        <p:spPr>
          <a:xfrm>
            <a:off x="1524000" y="901338"/>
            <a:ext cx="9144000" cy="1750422"/>
          </a:xfrm>
        </p:spPr>
        <p:txBody>
          <a:bodyPr>
            <a:normAutofit/>
          </a:bodyPr>
          <a:lstStyle/>
          <a:p>
            <a:r>
              <a:rPr lang="en-US" dirty="0"/>
              <a:t>Department of Compliance Proposal </a:t>
            </a:r>
          </a:p>
        </p:txBody>
      </p:sp>
      <p:sp>
        <p:nvSpPr>
          <p:cNvPr id="3" name="Subtitle 2">
            <a:extLst>
              <a:ext uri="{FF2B5EF4-FFF2-40B4-BE49-F238E27FC236}">
                <a16:creationId xmlns:a16="http://schemas.microsoft.com/office/drawing/2014/main" id="{8B756864-56CE-4F5C-97A1-084B6C175FCE}"/>
              </a:ext>
            </a:extLst>
          </p:cNvPr>
          <p:cNvSpPr>
            <a:spLocks noGrp="1"/>
          </p:cNvSpPr>
          <p:nvPr>
            <p:ph type="subTitle" idx="1"/>
          </p:nvPr>
        </p:nvSpPr>
        <p:spPr>
          <a:xfrm>
            <a:off x="1524000" y="3110003"/>
            <a:ext cx="9144000" cy="3303860"/>
          </a:xfrm>
        </p:spPr>
        <p:txBody>
          <a:bodyPr>
            <a:normAutofit/>
          </a:bodyPr>
          <a:lstStyle/>
          <a:p>
            <a:r>
              <a:rPr lang="en-US" sz="2800" dirty="0"/>
              <a:t>Office of Felicia Moore</a:t>
            </a:r>
          </a:p>
          <a:p>
            <a:r>
              <a:rPr lang="en-US" sz="2800" dirty="0"/>
              <a:t>Atlanta City Council President </a:t>
            </a:r>
          </a:p>
        </p:txBody>
      </p:sp>
      <p:pic>
        <p:nvPicPr>
          <p:cNvPr id="4" name="Picture 3">
            <a:extLst>
              <a:ext uri="{FF2B5EF4-FFF2-40B4-BE49-F238E27FC236}">
                <a16:creationId xmlns:a16="http://schemas.microsoft.com/office/drawing/2014/main" id="{67FBF310-717B-4B0B-9E11-C6FF149C4840}"/>
              </a:ext>
            </a:extLst>
          </p:cNvPr>
          <p:cNvPicPr>
            <a:picLocks noChangeAspect="1"/>
          </p:cNvPicPr>
          <p:nvPr/>
        </p:nvPicPr>
        <p:blipFill>
          <a:blip r:embed="rId2"/>
          <a:stretch>
            <a:fillRect/>
          </a:stretch>
        </p:blipFill>
        <p:spPr>
          <a:xfrm>
            <a:off x="5303520" y="4415704"/>
            <a:ext cx="1219200" cy="1238250"/>
          </a:xfrm>
          <a:prstGeom prst="rect">
            <a:avLst/>
          </a:prstGeom>
        </p:spPr>
      </p:pic>
    </p:spTree>
    <p:extLst>
      <p:ext uri="{BB962C8B-B14F-4D97-AF65-F5344CB8AC3E}">
        <p14:creationId xmlns:p14="http://schemas.microsoft.com/office/powerpoint/2010/main" val="406520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8104-D648-4D66-8730-B85F5C571739}"/>
              </a:ext>
            </a:extLst>
          </p:cNvPr>
          <p:cNvSpPr>
            <a:spLocks noGrp="1"/>
          </p:cNvSpPr>
          <p:nvPr>
            <p:ph type="title"/>
          </p:nvPr>
        </p:nvSpPr>
        <p:spPr/>
        <p:txBody>
          <a:bodyPr>
            <a:normAutofit/>
          </a:bodyPr>
          <a:lstStyle/>
          <a:p>
            <a:pPr algn="ctr"/>
            <a:r>
              <a:rPr lang="en-US" u="sng" dirty="0"/>
              <a:t>Department of Compliance</a:t>
            </a:r>
          </a:p>
        </p:txBody>
      </p:sp>
      <p:sp>
        <p:nvSpPr>
          <p:cNvPr id="3" name="Content Placeholder 2">
            <a:extLst>
              <a:ext uri="{FF2B5EF4-FFF2-40B4-BE49-F238E27FC236}">
                <a16:creationId xmlns:a16="http://schemas.microsoft.com/office/drawing/2014/main" id="{1B5E9D54-C150-4CCC-A190-22BAE118FE89}"/>
              </a:ext>
            </a:extLst>
          </p:cNvPr>
          <p:cNvSpPr>
            <a:spLocks noGrp="1"/>
          </p:cNvSpPr>
          <p:nvPr>
            <p:ph idx="1"/>
          </p:nvPr>
        </p:nvSpPr>
        <p:spPr>
          <a:xfrm>
            <a:off x="667294" y="1593669"/>
            <a:ext cx="10857411" cy="4767942"/>
          </a:xfrm>
        </p:spPr>
        <p:txBody>
          <a:bodyPr>
            <a:normAutofit lnSpcReduction="10000"/>
          </a:bodyPr>
          <a:lstStyle/>
          <a:p>
            <a:pPr marL="0" indent="0" algn="just">
              <a:buNone/>
            </a:pPr>
            <a:endParaRPr lang="en-US" dirty="0"/>
          </a:p>
          <a:p>
            <a:pPr marL="0" lvl="0" indent="0">
              <a:buNone/>
            </a:pPr>
            <a:r>
              <a:rPr lang="en-US" dirty="0">
                <a:solidFill>
                  <a:prstClr val="black"/>
                </a:solidFill>
              </a:rPr>
              <a:t>To ensure public trust in the enforcement, there must be an </a:t>
            </a:r>
            <a:r>
              <a:rPr lang="en-US" b="1" u="sng" dirty="0">
                <a:solidFill>
                  <a:prstClr val="black"/>
                </a:solidFill>
              </a:rPr>
              <a:t>independent</a:t>
            </a:r>
            <a:r>
              <a:rPr lang="en-US" dirty="0">
                <a:solidFill>
                  <a:prstClr val="black"/>
                </a:solidFill>
              </a:rPr>
              <a:t> enforcement mechanism. </a:t>
            </a:r>
          </a:p>
          <a:p>
            <a:pPr marL="0" lvl="0" indent="0" algn="just">
              <a:buNone/>
            </a:pPr>
            <a:endParaRPr lang="en-US" sz="1200" dirty="0"/>
          </a:p>
          <a:p>
            <a:pPr marL="0" indent="0" algn="just">
              <a:buNone/>
            </a:pPr>
            <a:r>
              <a:rPr lang="en-US" dirty="0"/>
              <a:t>Proposal:</a:t>
            </a:r>
          </a:p>
          <a:p>
            <a:pPr algn="just"/>
            <a:r>
              <a:rPr lang="en-US" dirty="0"/>
              <a:t>A Chief Compliance Director who will be hired by an appointed board. </a:t>
            </a:r>
          </a:p>
          <a:p>
            <a:pPr marL="0" indent="0" algn="just">
              <a:buNone/>
            </a:pPr>
            <a:endParaRPr lang="en-US" dirty="0"/>
          </a:p>
          <a:p>
            <a:pPr algn="just"/>
            <a:r>
              <a:rPr lang="en-US" dirty="0"/>
              <a:t>A Board of Compliance with members nominated by organizations, appointed by the Mayor/Council and confirmed by Council/Mayor. </a:t>
            </a:r>
          </a:p>
          <a:p>
            <a:pPr algn="just"/>
            <a:endParaRPr lang="en-US" dirty="0"/>
          </a:p>
          <a:p>
            <a:pPr marL="0" indent="0" algn="ctr">
              <a:buNone/>
            </a:pPr>
            <a:r>
              <a:rPr lang="en-US" b="1" dirty="0"/>
              <a:t>Independence, Monitoring, Enforcement </a:t>
            </a:r>
          </a:p>
          <a:p>
            <a:endParaRPr lang="en-US" dirty="0"/>
          </a:p>
        </p:txBody>
      </p:sp>
    </p:spTree>
    <p:extLst>
      <p:ext uri="{BB962C8B-B14F-4D97-AF65-F5344CB8AC3E}">
        <p14:creationId xmlns:p14="http://schemas.microsoft.com/office/powerpoint/2010/main" val="360535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w: Bent-Up 33">
            <a:extLst>
              <a:ext uri="{FF2B5EF4-FFF2-40B4-BE49-F238E27FC236}">
                <a16:creationId xmlns:a16="http://schemas.microsoft.com/office/drawing/2014/main" id="{1ECA82E9-0505-41F6-8F04-F12323AF9619}"/>
              </a:ext>
            </a:extLst>
          </p:cNvPr>
          <p:cNvSpPr/>
          <p:nvPr/>
        </p:nvSpPr>
        <p:spPr>
          <a:xfrm rot="16200000">
            <a:off x="3556884" y="2740594"/>
            <a:ext cx="1342075" cy="1767088"/>
          </a:xfrm>
          <a:prstGeom prst="bentUpArrow">
            <a:avLst>
              <a:gd name="adj1" fmla="val 10847"/>
              <a:gd name="adj2" fmla="val 20552"/>
              <a:gd name="adj3" fmla="val 1243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 name="Arrow: Bent-Up 37">
            <a:extLst>
              <a:ext uri="{FF2B5EF4-FFF2-40B4-BE49-F238E27FC236}">
                <a16:creationId xmlns:a16="http://schemas.microsoft.com/office/drawing/2014/main" id="{CA2DCD70-0B0B-4C60-B1A3-1A56C56A5F62}"/>
              </a:ext>
            </a:extLst>
          </p:cNvPr>
          <p:cNvSpPr/>
          <p:nvPr/>
        </p:nvSpPr>
        <p:spPr>
          <a:xfrm rot="16200000">
            <a:off x="7163198" y="3998826"/>
            <a:ext cx="1342075" cy="1898832"/>
          </a:xfrm>
          <a:prstGeom prst="bentUpArrow">
            <a:avLst>
              <a:gd name="adj1" fmla="val 8901"/>
              <a:gd name="adj2" fmla="val 20552"/>
              <a:gd name="adj3" fmla="val 1243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2" name="Arrow: Down 21">
            <a:extLst>
              <a:ext uri="{FF2B5EF4-FFF2-40B4-BE49-F238E27FC236}">
                <a16:creationId xmlns:a16="http://schemas.microsoft.com/office/drawing/2014/main" id="{B1E6FFAB-E11A-4FA4-AA38-508E0A1C82C2}"/>
              </a:ext>
            </a:extLst>
          </p:cNvPr>
          <p:cNvSpPr/>
          <p:nvPr/>
        </p:nvSpPr>
        <p:spPr>
          <a:xfrm>
            <a:off x="5016156" y="4598730"/>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1" name="Arrow: Down 20">
            <a:extLst>
              <a:ext uri="{FF2B5EF4-FFF2-40B4-BE49-F238E27FC236}">
                <a16:creationId xmlns:a16="http://schemas.microsoft.com/office/drawing/2014/main" id="{291A5F37-2015-4F40-8CB8-22B149DD7CB0}"/>
              </a:ext>
            </a:extLst>
          </p:cNvPr>
          <p:cNvSpPr/>
          <p:nvPr/>
        </p:nvSpPr>
        <p:spPr>
          <a:xfrm>
            <a:off x="6351419" y="4585450"/>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Arrow: Down 19">
            <a:extLst>
              <a:ext uri="{FF2B5EF4-FFF2-40B4-BE49-F238E27FC236}">
                <a16:creationId xmlns:a16="http://schemas.microsoft.com/office/drawing/2014/main" id="{E700813A-95F5-4131-A712-F0643D3CE28C}"/>
              </a:ext>
            </a:extLst>
          </p:cNvPr>
          <p:cNvSpPr/>
          <p:nvPr/>
        </p:nvSpPr>
        <p:spPr>
          <a:xfrm>
            <a:off x="3525580" y="4569592"/>
            <a:ext cx="533400" cy="1257300"/>
          </a:xfrm>
          <a:prstGeom prst="downArrow">
            <a:avLst>
              <a:gd name="adj1" fmla="val 20690"/>
              <a:gd name="adj2" fmla="val 50862"/>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4" name="Arrow: Bent-Up 13">
            <a:extLst>
              <a:ext uri="{FF2B5EF4-FFF2-40B4-BE49-F238E27FC236}">
                <a16:creationId xmlns:a16="http://schemas.microsoft.com/office/drawing/2014/main" id="{860EF93B-1028-44A0-BAA0-72DF5355151E}"/>
              </a:ext>
            </a:extLst>
          </p:cNvPr>
          <p:cNvSpPr/>
          <p:nvPr/>
        </p:nvSpPr>
        <p:spPr>
          <a:xfrm rot="10800000">
            <a:off x="1600196" y="4380621"/>
            <a:ext cx="1914118" cy="1898832"/>
          </a:xfrm>
          <a:prstGeom prst="bentUpArrow">
            <a:avLst>
              <a:gd name="adj1" fmla="val 6837"/>
              <a:gd name="adj2" fmla="val 20552"/>
              <a:gd name="adj3" fmla="val 15876"/>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 name="Arrow: Left-Right-Up 6">
            <a:extLst>
              <a:ext uri="{FF2B5EF4-FFF2-40B4-BE49-F238E27FC236}">
                <a16:creationId xmlns:a16="http://schemas.microsoft.com/office/drawing/2014/main" id="{11839A94-393F-4697-B295-26ECC19F775C}"/>
              </a:ext>
            </a:extLst>
          </p:cNvPr>
          <p:cNvSpPr/>
          <p:nvPr/>
        </p:nvSpPr>
        <p:spPr>
          <a:xfrm>
            <a:off x="3079995" y="1152856"/>
            <a:ext cx="3872323" cy="1917785"/>
          </a:xfrm>
          <a:prstGeom prst="leftRightUpArrow">
            <a:avLst>
              <a:gd name="adj1" fmla="val 8720"/>
              <a:gd name="adj2" fmla="val 16939"/>
              <a:gd name="adj3" fmla="val 20270"/>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 name="Flowchart: Process 3">
            <a:extLst>
              <a:ext uri="{FF2B5EF4-FFF2-40B4-BE49-F238E27FC236}">
                <a16:creationId xmlns:a16="http://schemas.microsoft.com/office/drawing/2014/main" id="{1BB84578-1780-4731-B6D3-68951721B76B}"/>
              </a:ext>
            </a:extLst>
          </p:cNvPr>
          <p:cNvSpPr/>
          <p:nvPr/>
        </p:nvSpPr>
        <p:spPr>
          <a:xfrm>
            <a:off x="3145273" y="265331"/>
            <a:ext cx="3743325" cy="1571625"/>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24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30">
            <a:extLst>
              <a:ext uri="{FF2B5EF4-FFF2-40B4-BE49-F238E27FC236}">
                <a16:creationId xmlns:a16="http://schemas.microsoft.com/office/drawing/2014/main" id="{94159F84-F41B-4C7A-9759-0D85A40F3FCC}"/>
              </a:ext>
            </a:extLst>
          </p:cNvPr>
          <p:cNvSpPr txBox="1"/>
          <p:nvPr/>
        </p:nvSpPr>
        <p:spPr>
          <a:xfrm>
            <a:off x="3736655" y="380200"/>
            <a:ext cx="2559002"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Department  of Compliance</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Flowchart: Process 7">
            <a:extLst>
              <a:ext uri="{FF2B5EF4-FFF2-40B4-BE49-F238E27FC236}">
                <a16:creationId xmlns:a16="http://schemas.microsoft.com/office/drawing/2014/main" id="{55DB2ED3-4ADB-4EB7-BD54-6DDB1FC705B4}"/>
              </a:ext>
            </a:extLst>
          </p:cNvPr>
          <p:cNvSpPr/>
          <p:nvPr/>
        </p:nvSpPr>
        <p:spPr>
          <a:xfrm>
            <a:off x="6003590" y="1990713"/>
            <a:ext cx="3464652" cy="1917785"/>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31">
            <a:extLst>
              <a:ext uri="{FF2B5EF4-FFF2-40B4-BE49-F238E27FC236}">
                <a16:creationId xmlns:a16="http://schemas.microsoft.com/office/drawing/2014/main" id="{2229B807-F9B7-4B81-B35A-7104B3B68C07}"/>
              </a:ext>
            </a:extLst>
          </p:cNvPr>
          <p:cNvSpPr txBox="1"/>
          <p:nvPr/>
        </p:nvSpPr>
        <p:spPr>
          <a:xfrm>
            <a:off x="6498596" y="2075729"/>
            <a:ext cx="2533650"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Board of Compliance</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a:extLst>
              <a:ext uri="{FF2B5EF4-FFF2-40B4-BE49-F238E27FC236}">
                <a16:creationId xmlns:a16="http://schemas.microsoft.com/office/drawing/2014/main" id="{AA352D03-22AD-418C-99C4-07BACD4539FA}"/>
              </a:ext>
            </a:extLst>
          </p:cNvPr>
          <p:cNvSpPr txBox="1">
            <a:spLocks noChangeArrowheads="1"/>
          </p:cNvSpPr>
          <p:nvPr/>
        </p:nvSpPr>
        <p:spPr bwMode="auto">
          <a:xfrm>
            <a:off x="6099253" y="2522690"/>
            <a:ext cx="2947067" cy="1193346"/>
          </a:xfrm>
          <a:prstGeom prst="rect">
            <a:avLst/>
          </a:prstGeom>
          <a:solidFill>
            <a:srgbClr val="5B9BD5"/>
          </a:solidFill>
          <a:ln w="9525">
            <a:solidFill>
              <a:srgbClr val="5B9BD5"/>
            </a:solidFill>
            <a:miter lim="800000"/>
            <a:headEnd/>
            <a:tailEnd/>
          </a:ln>
        </p:spPr>
        <p:txBody>
          <a:bodyPr rot="0" vert="horz" wrap="square" lIns="91440" tIns="45720" rIns="91440" bIns="45720" anchor="t" anchorCtr="0">
            <a:noAutofit/>
          </a:bodyPr>
          <a:lstStyle/>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Similar in structure to Board of Ethics with organization appointees from related areas of discipline.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Selection of Director of Compliance.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Recommend employee action</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Make findings, determinations, penalties and referrals for criminal prosecution.</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11" name="Flowchart: Process 10">
            <a:extLst>
              <a:ext uri="{FF2B5EF4-FFF2-40B4-BE49-F238E27FC236}">
                <a16:creationId xmlns:a16="http://schemas.microsoft.com/office/drawing/2014/main" id="{3A03ABDF-E0A1-4514-BE04-20236261C744}"/>
              </a:ext>
            </a:extLst>
          </p:cNvPr>
          <p:cNvSpPr/>
          <p:nvPr/>
        </p:nvSpPr>
        <p:spPr>
          <a:xfrm>
            <a:off x="1038677" y="2032501"/>
            <a:ext cx="2552700" cy="1885950"/>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30">
            <a:extLst>
              <a:ext uri="{FF2B5EF4-FFF2-40B4-BE49-F238E27FC236}">
                <a16:creationId xmlns:a16="http://schemas.microsoft.com/office/drawing/2014/main" id="{936618EB-9EBE-4A1A-A952-2A1851A0FECB}"/>
              </a:ext>
            </a:extLst>
          </p:cNvPr>
          <p:cNvSpPr txBox="1"/>
          <p:nvPr/>
        </p:nvSpPr>
        <p:spPr>
          <a:xfrm>
            <a:off x="1242983" y="2147710"/>
            <a:ext cx="2238375" cy="381000"/>
          </a:xfrm>
          <a:prstGeom prst="rect">
            <a:avLst/>
          </a:prstGeom>
          <a:solidFill>
            <a:srgbClr val="70AD47">
              <a:lumMod val="60000"/>
              <a:lumOff val="40000"/>
            </a:srgbClr>
          </a:solidFill>
          <a:ln w="6350">
            <a:solidFill>
              <a:srgbClr val="70AD47">
                <a:lumMod val="60000"/>
                <a:lumOff val="4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Director of Compliance</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3">
            <a:extLst>
              <a:ext uri="{FF2B5EF4-FFF2-40B4-BE49-F238E27FC236}">
                <a16:creationId xmlns:a16="http://schemas.microsoft.com/office/drawing/2014/main" id="{F345F128-10D5-43F9-897C-9EE93A9C703F}"/>
              </a:ext>
            </a:extLst>
          </p:cNvPr>
          <p:cNvSpPr txBox="1"/>
          <p:nvPr/>
        </p:nvSpPr>
        <p:spPr>
          <a:xfrm>
            <a:off x="1091610" y="2717032"/>
            <a:ext cx="2352675" cy="977715"/>
          </a:xfrm>
          <a:prstGeom prst="rect">
            <a:avLst/>
          </a:prstGeom>
          <a:solidFill>
            <a:srgbClr val="5B9BD5"/>
          </a:solidFill>
          <a:ln w="6350">
            <a:solidFill>
              <a:srgbClr val="5B9BD5"/>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marR="0" lvl="0" indent="-1714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Hired by Board of Compliance for Independence.</a:t>
            </a:r>
          </a:p>
          <a:p>
            <a:pPr marR="0" lvl="0" defTabSz="914400" eaLnBrk="1" fontAlgn="auto" latinLnBrk="0" hangingPunct="1">
              <a:lnSpc>
                <a:spcPct val="107000"/>
              </a:lnSpc>
              <a:spcBef>
                <a:spcPts val="0"/>
              </a:spcBef>
              <a:spcAft>
                <a:spcPts val="0"/>
              </a:spcAft>
              <a:buClrTx/>
              <a:buSzTx/>
              <a:tabLst/>
              <a:defRPr/>
            </a:pP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defTabSz="91440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Supervise /hire staff/investigate.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 name="Flowchart: Process 14">
            <a:extLst>
              <a:ext uri="{FF2B5EF4-FFF2-40B4-BE49-F238E27FC236}">
                <a16:creationId xmlns:a16="http://schemas.microsoft.com/office/drawing/2014/main" id="{4BFDC88F-6DAF-4B2B-B6F5-1B4D7D559EF4}"/>
              </a:ext>
            </a:extLst>
          </p:cNvPr>
          <p:cNvSpPr/>
          <p:nvPr/>
        </p:nvSpPr>
        <p:spPr>
          <a:xfrm>
            <a:off x="2704011" y="4079712"/>
            <a:ext cx="5372191" cy="735858"/>
          </a:xfrm>
          <a:prstGeom prst="flowChartProcess">
            <a:avLst/>
          </a:prstGeom>
          <a:solidFill>
            <a:srgbClr val="5B9BD5"/>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11">
            <a:extLst>
              <a:ext uri="{FF2B5EF4-FFF2-40B4-BE49-F238E27FC236}">
                <a16:creationId xmlns:a16="http://schemas.microsoft.com/office/drawing/2014/main" id="{BA921364-69B6-442F-8CFF-A0E1CBACAEF8}"/>
              </a:ext>
            </a:extLst>
          </p:cNvPr>
          <p:cNvSpPr txBox="1"/>
          <p:nvPr/>
        </p:nvSpPr>
        <p:spPr>
          <a:xfrm>
            <a:off x="3623248" y="4107816"/>
            <a:ext cx="3505200" cy="381000"/>
          </a:xfrm>
          <a:prstGeom prst="rect">
            <a:avLst/>
          </a:prstGeom>
          <a:solidFill>
            <a:srgbClr val="5B9BD5"/>
          </a:solidFill>
          <a:ln w="6350">
            <a:solidFill>
              <a:srgbClr val="5B9BD5"/>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rPr>
              <a:t>Suggested Areas of Authority</a:t>
            </a:r>
            <a:endParaRPr kumimoji="0" lang="en-US" sz="1800" b="0" i="0" u="none" strike="noStrike" kern="0" cap="none" spc="0" normalizeH="0" baseline="0" noProof="0" dirty="0">
              <a:ln>
                <a:noFill/>
              </a:ln>
              <a:solidFill>
                <a:sysClr val="windowText" lastClr="000000"/>
              </a:solidFill>
              <a:effectLst/>
              <a:uLnTx/>
              <a:uFillTx/>
            </a:endParaRPr>
          </a:p>
        </p:txBody>
      </p:sp>
      <p:sp>
        <p:nvSpPr>
          <p:cNvPr id="40" name="Flowchart: Process 39">
            <a:extLst>
              <a:ext uri="{FF2B5EF4-FFF2-40B4-BE49-F238E27FC236}">
                <a16:creationId xmlns:a16="http://schemas.microsoft.com/office/drawing/2014/main" id="{227D38CB-F6BE-4607-AAA4-9E9BB458FCD1}"/>
              </a:ext>
            </a:extLst>
          </p:cNvPr>
          <p:cNvSpPr/>
          <p:nvPr/>
        </p:nvSpPr>
        <p:spPr>
          <a:xfrm>
            <a:off x="6422925" y="5119459"/>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Flowchart: Process 41">
            <a:extLst>
              <a:ext uri="{FF2B5EF4-FFF2-40B4-BE49-F238E27FC236}">
                <a16:creationId xmlns:a16="http://schemas.microsoft.com/office/drawing/2014/main" id="{FFF1A220-9001-46B3-911C-DA7EB3204AB7}"/>
              </a:ext>
            </a:extLst>
          </p:cNvPr>
          <p:cNvSpPr/>
          <p:nvPr/>
        </p:nvSpPr>
        <p:spPr>
          <a:xfrm>
            <a:off x="8125216" y="5116328"/>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Flowchart: Process 42">
            <a:extLst>
              <a:ext uri="{FF2B5EF4-FFF2-40B4-BE49-F238E27FC236}">
                <a16:creationId xmlns:a16="http://schemas.microsoft.com/office/drawing/2014/main" id="{6829870E-44B0-4B2F-96C6-673071215184}"/>
              </a:ext>
            </a:extLst>
          </p:cNvPr>
          <p:cNvSpPr/>
          <p:nvPr/>
        </p:nvSpPr>
        <p:spPr>
          <a:xfrm>
            <a:off x="4720634" y="5120300"/>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Flowchart: Process 43">
            <a:extLst>
              <a:ext uri="{FF2B5EF4-FFF2-40B4-BE49-F238E27FC236}">
                <a16:creationId xmlns:a16="http://schemas.microsoft.com/office/drawing/2014/main" id="{C8DC580E-D97D-4B66-ADD7-6457380B8CCD}"/>
              </a:ext>
            </a:extLst>
          </p:cNvPr>
          <p:cNvSpPr/>
          <p:nvPr/>
        </p:nvSpPr>
        <p:spPr>
          <a:xfrm>
            <a:off x="2998952" y="5116328"/>
            <a:ext cx="1734320" cy="1548090"/>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Flowchart: Process 44">
            <a:extLst>
              <a:ext uri="{FF2B5EF4-FFF2-40B4-BE49-F238E27FC236}">
                <a16:creationId xmlns:a16="http://schemas.microsoft.com/office/drawing/2014/main" id="{412152CA-B47A-4916-BF50-ACE52669E1DB}"/>
              </a:ext>
            </a:extLst>
          </p:cNvPr>
          <p:cNvSpPr/>
          <p:nvPr/>
        </p:nvSpPr>
        <p:spPr>
          <a:xfrm>
            <a:off x="1345675" y="5119458"/>
            <a:ext cx="1734320" cy="1540987"/>
          </a:xfrm>
          <a:prstGeom prst="flowChartProcess">
            <a:avLst/>
          </a:prstGeom>
          <a:solidFill>
            <a:srgbClr val="5B9BD5"/>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9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Box 45">
            <a:extLst>
              <a:ext uri="{FF2B5EF4-FFF2-40B4-BE49-F238E27FC236}">
                <a16:creationId xmlns:a16="http://schemas.microsoft.com/office/drawing/2014/main" id="{E121B7B1-A564-46D1-9DE4-E2D209EC4811}"/>
              </a:ext>
            </a:extLst>
          </p:cNvPr>
          <p:cNvSpPr txBox="1"/>
          <p:nvPr/>
        </p:nvSpPr>
        <p:spPr>
          <a:xfrm>
            <a:off x="1475011" y="5174344"/>
            <a:ext cx="1485971" cy="746808"/>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Transparency</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Open records</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Lobbying reporting</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Box 46">
            <a:extLst>
              <a:ext uri="{FF2B5EF4-FFF2-40B4-BE49-F238E27FC236}">
                <a16:creationId xmlns:a16="http://schemas.microsoft.com/office/drawing/2014/main" id="{66395A10-113D-4AAB-9E10-5A65152B9C04}"/>
              </a:ext>
            </a:extLst>
          </p:cNvPr>
          <p:cNvSpPr txBox="1"/>
          <p:nvPr/>
        </p:nvSpPr>
        <p:spPr>
          <a:xfrm>
            <a:off x="3145273" y="5198242"/>
            <a:ext cx="1498872" cy="1463414"/>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Integrity</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Mayor’s Office of Contract Compliance.</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Law Dept. Compliance Officer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Integrity Hotline</a:t>
            </a:r>
            <a:endParaRPr lang="en-US" sz="11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6DBFCEEE-4A2E-499A-AD06-50ADF6BCAD2A}"/>
              </a:ext>
            </a:extLst>
          </p:cNvPr>
          <p:cNvSpPr txBox="1"/>
          <p:nvPr/>
        </p:nvSpPr>
        <p:spPr>
          <a:xfrm>
            <a:off x="4782286" y="5198242"/>
            <a:ext cx="1653277" cy="1416863"/>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City Code</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Purchasing cards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Travel policy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 HR Pay and other issues</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defRPr/>
            </a:pPr>
            <a:r>
              <a:rPr lang="en-US" sz="11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9" name="TextBox 48">
            <a:extLst>
              <a:ext uri="{FF2B5EF4-FFF2-40B4-BE49-F238E27FC236}">
                <a16:creationId xmlns:a16="http://schemas.microsoft.com/office/drawing/2014/main" id="{98B7ED29-96B9-4CBA-8F8C-3F775CCE886A}"/>
              </a:ext>
            </a:extLst>
          </p:cNvPr>
          <p:cNvSpPr txBox="1"/>
          <p:nvPr/>
        </p:nvSpPr>
        <p:spPr>
          <a:xfrm>
            <a:off x="6514972" y="5198242"/>
            <a:ext cx="1561230" cy="944426"/>
          </a:xfrm>
          <a:prstGeom prst="rect">
            <a:avLst/>
          </a:prstGeom>
          <a:noFill/>
        </p:spPr>
        <p:txBody>
          <a:bodyPr wrap="square" rtlCol="0">
            <a:spAutoFit/>
          </a:bodyPr>
          <a:lstStyle/>
          <a:p>
            <a:pPr lvl="0" algn="ctr">
              <a:lnSpc>
                <a:spcPct val="107000"/>
              </a:lnSpc>
              <a:spcAft>
                <a:spcPts val="800"/>
              </a:spcAft>
              <a:defRPr/>
            </a:pPr>
            <a:r>
              <a:rPr lang="en-US" sz="1200" b="1" u="sng"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Federal, State, County Regulations </a:t>
            </a:r>
            <a:endParaRPr lang="en-US"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Gratuities </a:t>
            </a:r>
            <a:endParaRPr lang="en-US" sz="16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spcAft>
                <a:spcPts val="800"/>
              </a:spcAft>
              <a:buFont typeface="Arial" panose="020B0604020202020204" pitchFamily="34" charset="0"/>
              <a:buChar char="•"/>
              <a:defRPr/>
            </a:pPr>
            <a:r>
              <a:rPr lang="en-US" sz="1100" kern="0" dirty="0">
                <a:solidFill>
                  <a:srgbClr val="FFFFFF"/>
                </a:solidFill>
                <a:latin typeface="Calibri" panose="020F0502020204030204" pitchFamily="34" charset="0"/>
                <a:ea typeface="Calibri" panose="020F0502020204030204" pitchFamily="34" charset="0"/>
                <a:cs typeface="Times New Roman" panose="02020603050405020304" pitchFamily="18" charset="0"/>
              </a:rPr>
              <a:t>Reporting</a:t>
            </a:r>
            <a:endParaRPr lang="en-US" sz="2800" dirty="0"/>
          </a:p>
        </p:txBody>
      </p:sp>
      <p:sp>
        <p:nvSpPr>
          <p:cNvPr id="50" name="TextBox 49">
            <a:extLst>
              <a:ext uri="{FF2B5EF4-FFF2-40B4-BE49-F238E27FC236}">
                <a16:creationId xmlns:a16="http://schemas.microsoft.com/office/drawing/2014/main" id="{39E405E3-239C-40D4-A75E-91F889564806}"/>
              </a:ext>
            </a:extLst>
          </p:cNvPr>
          <p:cNvSpPr txBox="1"/>
          <p:nvPr/>
        </p:nvSpPr>
        <p:spPr>
          <a:xfrm>
            <a:off x="8198009" y="5198242"/>
            <a:ext cx="1589219" cy="1292662"/>
          </a:xfrm>
          <a:prstGeom prst="rect">
            <a:avLst/>
          </a:prstGeom>
          <a:noFill/>
        </p:spPr>
        <p:txBody>
          <a:bodyPr wrap="square" rtlCol="0">
            <a:spAutoFit/>
          </a:bodyPr>
          <a:lstStyle/>
          <a:p>
            <a:pPr algn="ctr"/>
            <a:r>
              <a:rPr lang="en-US" sz="1200" b="1" u="sng" dirty="0">
                <a:solidFill>
                  <a:schemeClr val="bg1"/>
                </a:solidFill>
              </a:rPr>
              <a:t>Enforcement </a:t>
            </a:r>
          </a:p>
          <a:p>
            <a:endParaRPr lang="en-US" sz="1100" dirty="0">
              <a:solidFill>
                <a:schemeClr val="bg1"/>
              </a:solidFill>
            </a:endParaRPr>
          </a:p>
          <a:p>
            <a:pPr marL="171450" indent="-171450">
              <a:buFont typeface="Arial" panose="020B0604020202020204" pitchFamily="34" charset="0"/>
              <a:buChar char="•"/>
            </a:pPr>
            <a:r>
              <a:rPr lang="en-US" sz="1100" dirty="0">
                <a:solidFill>
                  <a:schemeClr val="bg1"/>
                </a:solidFill>
              </a:rPr>
              <a:t>All elected officials and their employees</a:t>
            </a:r>
          </a:p>
          <a:p>
            <a:r>
              <a:rPr lang="en-US" sz="1100" dirty="0">
                <a:solidFill>
                  <a:schemeClr val="bg1"/>
                </a:solidFill>
              </a:rPr>
              <a:t> </a:t>
            </a:r>
          </a:p>
          <a:p>
            <a:pPr marL="171450" indent="-171450">
              <a:buFont typeface="Arial" panose="020B0604020202020204" pitchFamily="34" charset="0"/>
              <a:buChar char="•"/>
            </a:pPr>
            <a:r>
              <a:rPr lang="en-US" sz="1100" dirty="0">
                <a:solidFill>
                  <a:schemeClr val="bg1"/>
                </a:solidFill>
              </a:rPr>
              <a:t>Members of boards, commissions etc. </a:t>
            </a:r>
          </a:p>
        </p:txBody>
      </p:sp>
      <p:sp>
        <p:nvSpPr>
          <p:cNvPr id="51" name="TextBox 50">
            <a:extLst>
              <a:ext uri="{FF2B5EF4-FFF2-40B4-BE49-F238E27FC236}">
                <a16:creationId xmlns:a16="http://schemas.microsoft.com/office/drawing/2014/main" id="{377FA22A-FAB6-4881-9C63-4074FA2C41E2}"/>
              </a:ext>
            </a:extLst>
          </p:cNvPr>
          <p:cNvSpPr txBox="1"/>
          <p:nvPr/>
        </p:nvSpPr>
        <p:spPr>
          <a:xfrm>
            <a:off x="3344377" y="875264"/>
            <a:ext cx="3409120"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Create an independent organization. </a:t>
            </a:r>
          </a:p>
          <a:p>
            <a:endParaRPr lang="en-US" sz="1200" dirty="0">
              <a:solidFill>
                <a:schemeClr val="bg1"/>
              </a:solidFill>
            </a:endParaRPr>
          </a:p>
          <a:p>
            <a:pPr marL="285750" indent="-285750">
              <a:buFont typeface="Arial" panose="020B0604020202020204" pitchFamily="34" charset="0"/>
              <a:buChar char="•"/>
            </a:pPr>
            <a:r>
              <a:rPr lang="en-US" sz="1200" dirty="0">
                <a:solidFill>
                  <a:schemeClr val="bg1"/>
                </a:solidFill>
              </a:rPr>
              <a:t>Consolidate and enforce transparency, oversight and accountability functions.</a:t>
            </a:r>
          </a:p>
        </p:txBody>
      </p:sp>
      <p:sp>
        <p:nvSpPr>
          <p:cNvPr id="52" name="TextBox 51">
            <a:extLst>
              <a:ext uri="{FF2B5EF4-FFF2-40B4-BE49-F238E27FC236}">
                <a16:creationId xmlns:a16="http://schemas.microsoft.com/office/drawing/2014/main" id="{F69F5381-7018-4C99-9149-B672233B80E6}"/>
              </a:ext>
            </a:extLst>
          </p:cNvPr>
          <p:cNvSpPr txBox="1"/>
          <p:nvPr/>
        </p:nvSpPr>
        <p:spPr>
          <a:xfrm>
            <a:off x="2876112" y="4405090"/>
            <a:ext cx="5115220" cy="276999"/>
          </a:xfrm>
          <a:prstGeom prst="rect">
            <a:avLst/>
          </a:prstGeom>
          <a:noFill/>
        </p:spPr>
        <p:txBody>
          <a:bodyPr wrap="square" rtlCol="0">
            <a:spAutoFit/>
          </a:bodyPr>
          <a:lstStyle/>
          <a:p>
            <a:pPr algn="ctr"/>
            <a:r>
              <a:rPr lang="en-US" sz="1200" dirty="0">
                <a:solidFill>
                  <a:schemeClr val="bg1"/>
                </a:solidFill>
              </a:rPr>
              <a:t>Consolidate ordinance proposals for: Open Records, Transparency and Integrity.</a:t>
            </a:r>
          </a:p>
        </p:txBody>
      </p:sp>
    </p:spTree>
    <p:extLst>
      <p:ext uri="{BB962C8B-B14F-4D97-AF65-F5344CB8AC3E}">
        <p14:creationId xmlns:p14="http://schemas.microsoft.com/office/powerpoint/2010/main" val="420696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AC98-A95F-457E-84D6-D2903A073302}"/>
              </a:ext>
            </a:extLst>
          </p:cNvPr>
          <p:cNvSpPr>
            <a:spLocks noGrp="1"/>
          </p:cNvSpPr>
          <p:nvPr>
            <p:ph type="title"/>
          </p:nvPr>
        </p:nvSpPr>
        <p:spPr/>
        <p:txBody>
          <a:bodyPr/>
          <a:lstStyle/>
          <a:p>
            <a:pPr algn="ctr"/>
            <a:r>
              <a:rPr lang="en-US" u="sng" dirty="0"/>
              <a:t>Best Practices in Other Cities</a:t>
            </a:r>
          </a:p>
        </p:txBody>
      </p:sp>
      <p:sp>
        <p:nvSpPr>
          <p:cNvPr id="3" name="Content Placeholder 2">
            <a:extLst>
              <a:ext uri="{FF2B5EF4-FFF2-40B4-BE49-F238E27FC236}">
                <a16:creationId xmlns:a16="http://schemas.microsoft.com/office/drawing/2014/main" id="{AAD77850-FA2C-4A1A-9DBF-D7A6DA0A8C5A}"/>
              </a:ext>
            </a:extLst>
          </p:cNvPr>
          <p:cNvSpPr>
            <a:spLocks noGrp="1"/>
          </p:cNvSpPr>
          <p:nvPr>
            <p:ph idx="1"/>
          </p:nvPr>
        </p:nvSpPr>
        <p:spPr>
          <a:xfrm>
            <a:off x="838200" y="1690687"/>
            <a:ext cx="10515600" cy="4710113"/>
          </a:xfrm>
        </p:spPr>
        <p:txBody>
          <a:bodyPr>
            <a:normAutofit fontScale="92500" lnSpcReduction="10000"/>
          </a:bodyPr>
          <a:lstStyle/>
          <a:p>
            <a:pPr marL="0" indent="0">
              <a:buNone/>
            </a:pPr>
            <a:r>
              <a:rPr lang="en-US" sz="2400" dirty="0"/>
              <a:t>Review of best practices in other cities reflect the housing of compliance functions under the purview of existing departments or combined with other functions. While all of these examples have elements of compliance enforcement, this proposal has a more comprehensive and independent concept for establishing a Department of Compliance. </a:t>
            </a:r>
          </a:p>
          <a:p>
            <a:pPr marL="0" indent="0">
              <a:buNone/>
            </a:pPr>
            <a:endParaRPr lang="en-US" sz="2400" dirty="0"/>
          </a:p>
          <a:p>
            <a:r>
              <a:rPr lang="en-US" sz="2400" dirty="0"/>
              <a:t>City of Austin, Texas : Ethics &amp; Compliance Team under the Law Department. </a:t>
            </a:r>
          </a:p>
          <a:p>
            <a:pPr marL="0" indent="0">
              <a:buNone/>
            </a:pPr>
            <a:endParaRPr lang="en-US" sz="2400" dirty="0"/>
          </a:p>
          <a:p>
            <a:r>
              <a:rPr lang="en-US" sz="2400" dirty="0"/>
              <a:t>City of Chicago, Illinois: Office of Compliance under the Department of Public Health. </a:t>
            </a:r>
          </a:p>
          <a:p>
            <a:pPr marL="0" indent="0">
              <a:buNone/>
            </a:pPr>
            <a:endParaRPr lang="en-US" sz="2400" dirty="0"/>
          </a:p>
          <a:p>
            <a:r>
              <a:rPr lang="en-US" sz="2400" dirty="0"/>
              <a:t>City of Richmond, Virginia: Provides Compliance certification for the Office of the City Auditor. </a:t>
            </a:r>
          </a:p>
          <a:p>
            <a:pPr marL="0" indent="0">
              <a:buNone/>
            </a:pPr>
            <a:endParaRPr lang="en-US" sz="2400" dirty="0"/>
          </a:p>
          <a:p>
            <a:r>
              <a:rPr lang="en-US" sz="2400" dirty="0"/>
              <a:t>City of Jacksonville, Florida: </a:t>
            </a:r>
            <a:r>
              <a:rPr lang="en-US" sz="2400" dirty="0">
                <a:effectLst/>
              </a:rPr>
              <a:t>The Office of Ethics, Compliance and Oversight (ECO)</a:t>
            </a:r>
            <a:endParaRPr lang="en-US" sz="2400" dirty="0"/>
          </a:p>
          <a:p>
            <a:endParaRPr lang="en-US" sz="2600" dirty="0"/>
          </a:p>
          <a:p>
            <a:pPr marL="0" indent="0">
              <a:buNone/>
            </a:pPr>
            <a:endParaRPr lang="en-US" dirty="0"/>
          </a:p>
        </p:txBody>
      </p:sp>
    </p:spTree>
    <p:extLst>
      <p:ext uri="{BB962C8B-B14F-4D97-AF65-F5344CB8AC3E}">
        <p14:creationId xmlns:p14="http://schemas.microsoft.com/office/powerpoint/2010/main" val="272262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8CDD8-5BAB-4A8E-B621-E77D1CA9BBD2}"/>
              </a:ext>
            </a:extLst>
          </p:cNvPr>
          <p:cNvSpPr>
            <a:spLocks noGrp="1"/>
          </p:cNvSpPr>
          <p:nvPr>
            <p:ph type="title"/>
          </p:nvPr>
        </p:nvSpPr>
        <p:spPr>
          <a:xfrm>
            <a:off x="838200" y="704760"/>
            <a:ext cx="10515600" cy="928098"/>
          </a:xfrm>
        </p:spPr>
        <p:txBody>
          <a:bodyPr>
            <a:normAutofit/>
          </a:bodyPr>
          <a:lstStyle/>
          <a:p>
            <a:pPr algn="ctr"/>
            <a:r>
              <a:rPr lang="en-US" u="sng" dirty="0"/>
              <a:t>Department of Compliance Proposal</a:t>
            </a:r>
          </a:p>
        </p:txBody>
      </p:sp>
      <p:sp>
        <p:nvSpPr>
          <p:cNvPr id="3" name="Content Placeholder 2">
            <a:extLst>
              <a:ext uri="{FF2B5EF4-FFF2-40B4-BE49-F238E27FC236}">
                <a16:creationId xmlns:a16="http://schemas.microsoft.com/office/drawing/2014/main" id="{B51C3D83-CD8C-49E2-8B02-0AC734B65A1A}"/>
              </a:ext>
            </a:extLst>
          </p:cNvPr>
          <p:cNvSpPr>
            <a:spLocks noGrp="1"/>
          </p:cNvSpPr>
          <p:nvPr>
            <p:ph idx="1"/>
          </p:nvPr>
        </p:nvSpPr>
        <p:spPr>
          <a:xfrm>
            <a:off x="1123405" y="2089286"/>
            <a:ext cx="9692641" cy="3815126"/>
          </a:xfrm>
        </p:spPr>
        <p:txBody>
          <a:bodyPr>
            <a:normAutofit/>
          </a:bodyPr>
          <a:lstStyle/>
          <a:p>
            <a:pPr marL="0" indent="0" algn="just">
              <a:buNone/>
            </a:pPr>
            <a:r>
              <a:rPr lang="en-US" dirty="0"/>
              <a:t>“Policy proposals are only as good as their enforcement.” </a:t>
            </a:r>
          </a:p>
          <a:p>
            <a:pPr algn="just">
              <a:buFontTx/>
              <a:buChar char="-"/>
            </a:pPr>
            <a:r>
              <a:rPr lang="en-US" dirty="0"/>
              <a:t>Felicia Moore </a:t>
            </a:r>
          </a:p>
          <a:p>
            <a:pPr algn="just">
              <a:buFontTx/>
              <a:buChar char="-"/>
            </a:pPr>
            <a:endParaRPr lang="en-US" dirty="0"/>
          </a:p>
          <a:p>
            <a:pPr marL="0" indent="0" algn="just">
              <a:buNone/>
            </a:pPr>
            <a:r>
              <a:rPr lang="en-US" dirty="0"/>
              <a:t>“We need, first of all, for there to be accountability, for there to be somebody who is responsible for enforcing standards and holding people’s feet to the fire.”</a:t>
            </a:r>
          </a:p>
          <a:p>
            <a:pPr marL="0" indent="0" algn="just">
              <a:buNone/>
            </a:pPr>
            <a:r>
              <a:rPr lang="en-US" dirty="0"/>
              <a:t>- Jennifer Granholm </a:t>
            </a:r>
          </a:p>
        </p:txBody>
      </p:sp>
    </p:spTree>
    <p:extLst>
      <p:ext uri="{BB962C8B-B14F-4D97-AF65-F5344CB8AC3E}">
        <p14:creationId xmlns:p14="http://schemas.microsoft.com/office/powerpoint/2010/main" val="1832257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399</Words>
  <Application>Microsoft Office PowerPoint</Application>
  <PresentationFormat>Widescreen</PresentationFormat>
  <Paragraphs>79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Office Theme</vt:lpstr>
      <vt:lpstr>Department of Compliance Proposal </vt:lpstr>
      <vt:lpstr>Department of Compliance</vt:lpstr>
      <vt:lpstr>PowerPoint Presentation</vt:lpstr>
      <vt:lpstr>Best Practices in Other Cities</vt:lpstr>
      <vt:lpstr>Department of Compliance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Compliance </dc:title>
  <dc:creator>Cassanova, Janelle</dc:creator>
  <cp:lastModifiedBy>Cassanova, Janelle</cp:lastModifiedBy>
  <cp:revision>30</cp:revision>
  <cp:lastPrinted>2018-08-29T15:52:55Z</cp:lastPrinted>
  <dcterms:created xsi:type="dcterms:W3CDTF">2018-08-28T20:24:28Z</dcterms:created>
  <dcterms:modified xsi:type="dcterms:W3CDTF">2018-08-29T16:22:11Z</dcterms:modified>
</cp:coreProperties>
</file>