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48" r:id="rId1"/>
    <p:sldMasterId id="2147483864" r:id="rId2"/>
  </p:sldMasterIdLst>
  <p:notesMasterIdLst>
    <p:notesMasterId r:id="rId19"/>
  </p:notesMasterIdLst>
  <p:handoutMasterIdLst>
    <p:handoutMasterId r:id="rId20"/>
  </p:handoutMasterIdLst>
  <p:sldIdLst>
    <p:sldId id="256" r:id="rId3"/>
    <p:sldId id="273" r:id="rId4"/>
    <p:sldId id="277" r:id="rId5"/>
    <p:sldId id="274" r:id="rId6"/>
    <p:sldId id="275" r:id="rId7"/>
    <p:sldId id="276" r:id="rId8"/>
    <p:sldId id="283" r:id="rId9"/>
    <p:sldId id="284" r:id="rId10"/>
    <p:sldId id="278" r:id="rId11"/>
    <p:sldId id="279" r:id="rId12"/>
    <p:sldId id="285" r:id="rId13"/>
    <p:sldId id="280" r:id="rId14"/>
    <p:sldId id="281" r:id="rId15"/>
    <p:sldId id="282" r:id="rId16"/>
    <p:sldId id="286" r:id="rId17"/>
    <p:sldId id="264" r:id="rId18"/>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500050"/>
    <a:srgbClr val="66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63" autoAdjust="0"/>
    <p:restoredTop sz="60572" autoAdjust="0"/>
  </p:normalViewPr>
  <p:slideViewPr>
    <p:cSldViewPr>
      <p:cViewPr varScale="1">
        <p:scale>
          <a:sx n="69" d="100"/>
          <a:sy n="69" d="100"/>
        </p:scale>
        <p:origin x="2850"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9" tIns="46149" rIns="92299" bIns="46149" rtlCol="0"/>
          <a:lstStyle>
            <a:lvl1pPr algn="l">
              <a:defRPr sz="1200"/>
            </a:lvl1pPr>
          </a:lstStyle>
          <a:p>
            <a:endParaRPr lang="en-US" dirty="0"/>
          </a:p>
        </p:txBody>
      </p:sp>
      <p:sp>
        <p:nvSpPr>
          <p:cNvPr id="3" name="Date Placeholder 2"/>
          <p:cNvSpPr>
            <a:spLocks noGrp="1"/>
          </p:cNvSpPr>
          <p:nvPr>
            <p:ph type="dt" sz="quarter" idx="1"/>
          </p:nvPr>
        </p:nvSpPr>
        <p:spPr>
          <a:xfrm>
            <a:off x="3927776" y="0"/>
            <a:ext cx="3004820" cy="461010"/>
          </a:xfrm>
          <a:prstGeom prst="rect">
            <a:avLst/>
          </a:prstGeom>
        </p:spPr>
        <p:txBody>
          <a:bodyPr vert="horz" lIns="92299" tIns="46149" rIns="92299" bIns="46149" rtlCol="0"/>
          <a:lstStyle>
            <a:lvl1pPr algn="r">
              <a:defRPr sz="1200"/>
            </a:lvl1pPr>
          </a:lstStyle>
          <a:p>
            <a:fld id="{F7CCA336-F38F-48AF-B7F9-B9E4E1B6716F}" type="datetimeFigureOut">
              <a:rPr lang="en-US" smtClean="0"/>
              <a:t>8/29/2018</a:t>
            </a:fld>
            <a:endParaRPr lang="en-US" dirty="0"/>
          </a:p>
        </p:txBody>
      </p:sp>
      <p:sp>
        <p:nvSpPr>
          <p:cNvPr id="4" name="Footer Placeholder 3"/>
          <p:cNvSpPr>
            <a:spLocks noGrp="1"/>
          </p:cNvSpPr>
          <p:nvPr>
            <p:ph type="ftr" sz="quarter" idx="2"/>
          </p:nvPr>
        </p:nvSpPr>
        <p:spPr>
          <a:xfrm>
            <a:off x="0" y="8757590"/>
            <a:ext cx="3004820" cy="461010"/>
          </a:xfrm>
          <a:prstGeom prst="rect">
            <a:avLst/>
          </a:prstGeom>
        </p:spPr>
        <p:txBody>
          <a:bodyPr vert="horz" lIns="92299" tIns="46149" rIns="92299" bIns="4614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776" y="8757590"/>
            <a:ext cx="3004820" cy="461010"/>
          </a:xfrm>
          <a:prstGeom prst="rect">
            <a:avLst/>
          </a:prstGeom>
        </p:spPr>
        <p:txBody>
          <a:bodyPr vert="horz" lIns="92299" tIns="46149" rIns="92299" bIns="46149" rtlCol="0" anchor="b"/>
          <a:lstStyle>
            <a:lvl1pPr algn="r">
              <a:defRPr sz="1200"/>
            </a:lvl1pPr>
          </a:lstStyle>
          <a:p>
            <a:fld id="{ECD3C73A-29C0-45F4-BB5C-187D0C3506F0}" type="slidenum">
              <a:rPr lang="en-US" smtClean="0"/>
              <a:t>‹#›</a:t>
            </a:fld>
            <a:endParaRPr lang="en-US" dirty="0"/>
          </a:p>
        </p:txBody>
      </p:sp>
    </p:spTree>
    <p:extLst>
      <p:ext uri="{BB962C8B-B14F-4D97-AF65-F5344CB8AC3E}">
        <p14:creationId xmlns:p14="http://schemas.microsoft.com/office/powerpoint/2010/main" val="3691959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299" tIns="46149" rIns="92299" bIns="46149" rtlCol="0"/>
          <a:lstStyle>
            <a:lvl1pPr algn="l">
              <a:defRPr sz="1200"/>
            </a:lvl1pPr>
          </a:lstStyle>
          <a:p>
            <a:endParaRPr lang="en-US" dirty="0"/>
          </a:p>
        </p:txBody>
      </p:sp>
      <p:sp>
        <p:nvSpPr>
          <p:cNvPr id="3" name="Date Placeholder 2"/>
          <p:cNvSpPr>
            <a:spLocks noGrp="1"/>
          </p:cNvSpPr>
          <p:nvPr>
            <p:ph type="dt" idx="1"/>
          </p:nvPr>
        </p:nvSpPr>
        <p:spPr>
          <a:xfrm>
            <a:off x="3927776" y="0"/>
            <a:ext cx="3004820" cy="461010"/>
          </a:xfrm>
          <a:prstGeom prst="rect">
            <a:avLst/>
          </a:prstGeom>
        </p:spPr>
        <p:txBody>
          <a:bodyPr vert="horz" lIns="92299" tIns="46149" rIns="92299" bIns="46149" rtlCol="0"/>
          <a:lstStyle>
            <a:lvl1pPr algn="r">
              <a:defRPr sz="1200"/>
            </a:lvl1pPr>
          </a:lstStyle>
          <a:p>
            <a:fld id="{4E3F1D8E-6436-45A5-8040-394B62323B81}" type="datetimeFigureOut">
              <a:rPr lang="en-US" smtClean="0"/>
              <a:t>8/29/2018</a:t>
            </a:fld>
            <a:endParaRPr lang="en-US" dirty="0"/>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299" tIns="46149" rIns="92299" bIns="46149" rtlCol="0" anchor="ctr"/>
          <a:lstStyle/>
          <a:p>
            <a:endParaRPr lang="en-US" dirty="0"/>
          </a:p>
        </p:txBody>
      </p:sp>
      <p:sp>
        <p:nvSpPr>
          <p:cNvPr id="5" name="Notes Placeholder 4"/>
          <p:cNvSpPr>
            <a:spLocks noGrp="1"/>
          </p:cNvSpPr>
          <p:nvPr>
            <p:ph type="body" sz="quarter" idx="3"/>
          </p:nvPr>
        </p:nvSpPr>
        <p:spPr>
          <a:xfrm>
            <a:off x="693420" y="4379596"/>
            <a:ext cx="5547360" cy="4149090"/>
          </a:xfrm>
          <a:prstGeom prst="rect">
            <a:avLst/>
          </a:prstGeom>
        </p:spPr>
        <p:txBody>
          <a:bodyPr vert="horz" lIns="92299" tIns="46149" rIns="92299" bIns="461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57590"/>
            <a:ext cx="3004820" cy="461010"/>
          </a:xfrm>
          <a:prstGeom prst="rect">
            <a:avLst/>
          </a:prstGeom>
        </p:spPr>
        <p:txBody>
          <a:bodyPr vert="horz" lIns="92299" tIns="46149" rIns="92299" bIns="461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27776" y="8757590"/>
            <a:ext cx="3004820" cy="461010"/>
          </a:xfrm>
          <a:prstGeom prst="rect">
            <a:avLst/>
          </a:prstGeom>
        </p:spPr>
        <p:txBody>
          <a:bodyPr vert="horz" lIns="92299" tIns="46149" rIns="92299" bIns="46149" rtlCol="0" anchor="b"/>
          <a:lstStyle>
            <a:lvl1pPr algn="r">
              <a:defRPr sz="1200"/>
            </a:lvl1pPr>
          </a:lstStyle>
          <a:p>
            <a:fld id="{74C00671-62EC-409E-8BF3-4318651B76FA}" type="slidenum">
              <a:rPr lang="en-US" smtClean="0"/>
              <a:t>‹#›</a:t>
            </a:fld>
            <a:endParaRPr lang="en-US" dirty="0"/>
          </a:p>
        </p:txBody>
      </p:sp>
    </p:spTree>
    <p:extLst>
      <p:ext uri="{BB962C8B-B14F-4D97-AF65-F5344CB8AC3E}">
        <p14:creationId xmlns:p14="http://schemas.microsoft.com/office/powerpoint/2010/main" val="1855609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a:t>
            </a:fld>
            <a:endParaRPr lang="en-US" dirty="0"/>
          </a:p>
        </p:txBody>
      </p:sp>
    </p:spTree>
    <p:extLst>
      <p:ext uri="{BB962C8B-B14F-4D97-AF65-F5344CB8AC3E}">
        <p14:creationId xmlns:p14="http://schemas.microsoft.com/office/powerpoint/2010/main" val="3574732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13</a:t>
            </a:fld>
            <a:endParaRPr lang="en-US" dirty="0"/>
          </a:p>
        </p:txBody>
      </p:sp>
    </p:spTree>
    <p:extLst>
      <p:ext uri="{BB962C8B-B14F-4D97-AF65-F5344CB8AC3E}">
        <p14:creationId xmlns:p14="http://schemas.microsoft.com/office/powerpoint/2010/main" val="41698836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14</a:t>
            </a:fld>
            <a:endParaRPr lang="en-US" dirty="0"/>
          </a:p>
        </p:txBody>
      </p:sp>
    </p:spTree>
    <p:extLst>
      <p:ext uri="{BB962C8B-B14F-4D97-AF65-F5344CB8AC3E}">
        <p14:creationId xmlns:p14="http://schemas.microsoft.com/office/powerpoint/2010/main" val="689959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15</a:t>
            </a:fld>
            <a:endParaRPr lang="en-US" dirty="0"/>
          </a:p>
        </p:txBody>
      </p:sp>
    </p:spTree>
    <p:extLst>
      <p:ext uri="{BB962C8B-B14F-4D97-AF65-F5344CB8AC3E}">
        <p14:creationId xmlns:p14="http://schemas.microsoft.com/office/powerpoint/2010/main" val="1043640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16</a:t>
            </a:fld>
            <a:endParaRPr lang="en-US" dirty="0"/>
          </a:p>
        </p:txBody>
      </p:sp>
    </p:spTree>
    <p:extLst>
      <p:ext uri="{BB962C8B-B14F-4D97-AF65-F5344CB8AC3E}">
        <p14:creationId xmlns:p14="http://schemas.microsoft.com/office/powerpoint/2010/main" val="2390931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2</a:t>
            </a:fld>
            <a:endParaRPr lang="en-US" dirty="0"/>
          </a:p>
        </p:txBody>
      </p:sp>
    </p:spTree>
    <p:extLst>
      <p:ext uri="{BB962C8B-B14F-4D97-AF65-F5344CB8AC3E}">
        <p14:creationId xmlns:p14="http://schemas.microsoft.com/office/powerpoint/2010/main" val="515558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3</a:t>
            </a:fld>
            <a:endParaRPr lang="en-US" dirty="0"/>
          </a:p>
        </p:txBody>
      </p:sp>
    </p:spTree>
    <p:extLst>
      <p:ext uri="{BB962C8B-B14F-4D97-AF65-F5344CB8AC3E}">
        <p14:creationId xmlns:p14="http://schemas.microsoft.com/office/powerpoint/2010/main" val="575315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4</a:t>
            </a:fld>
            <a:endParaRPr lang="en-US" dirty="0"/>
          </a:p>
        </p:txBody>
      </p:sp>
    </p:spTree>
    <p:extLst>
      <p:ext uri="{BB962C8B-B14F-4D97-AF65-F5344CB8AC3E}">
        <p14:creationId xmlns:p14="http://schemas.microsoft.com/office/powerpoint/2010/main" val="3213014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6</a:t>
            </a:fld>
            <a:endParaRPr lang="en-US" dirty="0"/>
          </a:p>
        </p:txBody>
      </p:sp>
    </p:spTree>
    <p:extLst>
      <p:ext uri="{BB962C8B-B14F-4D97-AF65-F5344CB8AC3E}">
        <p14:creationId xmlns:p14="http://schemas.microsoft.com/office/powerpoint/2010/main" val="1568993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7</a:t>
            </a:fld>
            <a:endParaRPr lang="en-US" dirty="0"/>
          </a:p>
        </p:txBody>
      </p:sp>
    </p:spTree>
    <p:extLst>
      <p:ext uri="{BB962C8B-B14F-4D97-AF65-F5344CB8AC3E}">
        <p14:creationId xmlns:p14="http://schemas.microsoft.com/office/powerpoint/2010/main" val="3187814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8</a:t>
            </a:fld>
            <a:endParaRPr lang="en-US" dirty="0"/>
          </a:p>
        </p:txBody>
      </p:sp>
    </p:spTree>
    <p:extLst>
      <p:ext uri="{BB962C8B-B14F-4D97-AF65-F5344CB8AC3E}">
        <p14:creationId xmlns:p14="http://schemas.microsoft.com/office/powerpoint/2010/main" val="14602342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9</a:t>
            </a:fld>
            <a:endParaRPr lang="en-US" dirty="0"/>
          </a:p>
        </p:txBody>
      </p:sp>
    </p:spTree>
    <p:extLst>
      <p:ext uri="{BB962C8B-B14F-4D97-AF65-F5344CB8AC3E}">
        <p14:creationId xmlns:p14="http://schemas.microsoft.com/office/powerpoint/2010/main" val="2892983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C00671-62EC-409E-8BF3-4318651B76FA}" type="slidenum">
              <a:rPr lang="en-US" smtClean="0"/>
              <a:t>12</a:t>
            </a:fld>
            <a:endParaRPr lang="en-US" dirty="0"/>
          </a:p>
        </p:txBody>
      </p:sp>
    </p:spTree>
    <p:extLst>
      <p:ext uri="{BB962C8B-B14F-4D97-AF65-F5344CB8AC3E}">
        <p14:creationId xmlns:p14="http://schemas.microsoft.com/office/powerpoint/2010/main" val="1532467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5182D-F4E5-4094-91F2-4B8FC92DE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CC9F71-585F-4C53-9D93-D1B5C1E65F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23EE92-B0EB-41F3-BA50-44618AD993D5}"/>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5" name="Footer Placeholder 4">
            <a:extLst>
              <a:ext uri="{FF2B5EF4-FFF2-40B4-BE49-F238E27FC236}">
                <a16:creationId xmlns:a16="http://schemas.microsoft.com/office/drawing/2014/main" id="{FE964DFA-0CD5-4EE3-8DCB-616E368AA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5C76A5-492E-4991-BF85-51C02233C44F}"/>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501154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6D9A1-7B62-4F8C-9FDA-84CC60AA50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3A9CE43-46DD-4CF8-AB4B-59F6F3575A0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E5BC3-C2C1-4793-A4E8-907AD46A58B1}"/>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5" name="Footer Placeholder 4">
            <a:extLst>
              <a:ext uri="{FF2B5EF4-FFF2-40B4-BE49-F238E27FC236}">
                <a16:creationId xmlns:a16="http://schemas.microsoft.com/office/drawing/2014/main" id="{CE05C160-E7B6-4F85-8AF0-8868F081F5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849E0E-51BA-49C2-9C4E-7A3432D21952}"/>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4137344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AA2A219-C21B-4C13-874F-3CD0FE0FDF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3CB92C-20E4-4C24-8A41-280A003902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A52D89-E97C-4916-91D3-37D1D2C7244E}"/>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5" name="Footer Placeholder 4">
            <a:extLst>
              <a:ext uri="{FF2B5EF4-FFF2-40B4-BE49-F238E27FC236}">
                <a16:creationId xmlns:a16="http://schemas.microsoft.com/office/drawing/2014/main" id="{858C0EAB-E995-4B20-86B1-712C6E1DF7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640F91-12A1-443F-9106-5757570EA5D7}"/>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3833402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8" name="Slide Number Placeholder 7"/>
          <p:cNvSpPr>
            <a:spLocks noGrp="1"/>
          </p:cNvSpPr>
          <p:nvPr>
            <p:ph type="sldNum" sz="quarter" idx="11"/>
          </p:nvPr>
        </p:nvSpPr>
        <p:spPr/>
        <p:txBody>
          <a:bodyPr/>
          <a:lstStyle>
            <a:lvl1pPr>
              <a:defRPr/>
            </a:lvl1pPr>
          </a:lstStyle>
          <a:p>
            <a:fld id="{950B8DA1-CCC7-4673-86B2-00DEA040D3C7}" type="slidenum">
              <a:rPr lang="en-US" smtClean="0"/>
              <a:pPr/>
              <a:t>‹#›</a:t>
            </a:fld>
            <a:endParaRPr lang="en-US" dirty="0"/>
          </a:p>
        </p:txBody>
      </p:sp>
      <p:sp>
        <p:nvSpPr>
          <p:cNvPr id="9" name="Footer Placeholder 8"/>
          <p:cNvSpPr>
            <a:spLocks noGrp="1"/>
          </p:cNvSpPr>
          <p:nvPr>
            <p:ph type="ftr" sz="quarter" idx="12"/>
          </p:nvPr>
        </p:nvSpPr>
        <p:spPr>
          <a:xfrm>
            <a:off x="704742" y="6356350"/>
            <a:ext cx="2847975" cy="365125"/>
          </a:xfrm>
        </p:spPr>
        <p:txBody>
          <a:bodyPr/>
          <a:lstStyle/>
          <a:p>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0F4AF30-94D3-4CA0-BBB0-AD4A5FDE4FD6}"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FE62F-FF29-4DC3-8D62-5ABEDB1968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1841ED-73DB-4DC4-AABC-5440D89711B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F1FF32-C953-459F-A3AF-FD17BD84E6C9}"/>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5" name="Footer Placeholder 4">
            <a:extLst>
              <a:ext uri="{FF2B5EF4-FFF2-40B4-BE49-F238E27FC236}">
                <a16:creationId xmlns:a16="http://schemas.microsoft.com/office/drawing/2014/main" id="{D4C3B089-6239-48D1-B13E-82D9A3994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D2F152-349D-474C-B64D-F7247818A2B8}"/>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41131945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87F4B9-072B-4C97-8F77-67621F56A04E}" type="datetimeFigureOut">
              <a:rPr lang="en-US" smtClean="0"/>
              <a:t>8/29/2018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0F4AF30-94D3-4CA0-BBB0-AD4A5FDE4FD6}"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3CD85-6350-4995-AF2A-E98AC06DB1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B3E78A-652C-4104-BDBA-7DCC7161C7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666D2D9-C003-489A-A2A4-BF59B8C07CEB}"/>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5" name="Footer Placeholder 4">
            <a:extLst>
              <a:ext uri="{FF2B5EF4-FFF2-40B4-BE49-F238E27FC236}">
                <a16:creationId xmlns:a16="http://schemas.microsoft.com/office/drawing/2014/main" id="{8E274C93-C70C-4D96-B415-5E1840594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46EF91-CD7F-4EEF-97ED-0A160CC6C860}"/>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4087286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600C1-A5E0-463A-895A-8F20AF3139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661FC5-34AD-461F-8A29-50C7729F307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26F5DA-3C0E-4D7A-8FF3-55FDF3B7961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1D0854-5767-4CFC-AEBC-285F3E9AE40C}"/>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6" name="Footer Placeholder 5">
            <a:extLst>
              <a:ext uri="{FF2B5EF4-FFF2-40B4-BE49-F238E27FC236}">
                <a16:creationId xmlns:a16="http://schemas.microsoft.com/office/drawing/2014/main" id="{B0D3BCC5-C6E4-4CAF-BB26-FE2E54C7D0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5E4452-F31C-40AA-86EB-2669CAEAB255}"/>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2815883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E47EB-9EE6-4AAE-B8F9-AD9969A3B1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509D6E-F41E-4ECB-BD40-6EC775D90F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FC5131A-67D0-4101-9CDA-8B8F78421C0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8488AC-DCDE-4D30-AA51-1060340B3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29BF9D-6BB2-49C2-96E8-6EC1C416C7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43F45E-2787-4ED3-96DC-42DB41C53E95}"/>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8" name="Footer Placeholder 7">
            <a:extLst>
              <a:ext uri="{FF2B5EF4-FFF2-40B4-BE49-F238E27FC236}">
                <a16:creationId xmlns:a16="http://schemas.microsoft.com/office/drawing/2014/main" id="{28EE42C2-5F3F-45EF-8C15-7844E74430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70E79B-E3EB-4E31-9D88-B6555FE5EF48}"/>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307054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087E-E1BE-42E8-85A2-0CBE1ABFC6F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BF0953-E60A-4932-AA12-D2E7DED8CABC}"/>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4" name="Footer Placeholder 3">
            <a:extLst>
              <a:ext uri="{FF2B5EF4-FFF2-40B4-BE49-F238E27FC236}">
                <a16:creationId xmlns:a16="http://schemas.microsoft.com/office/drawing/2014/main" id="{813C7B7A-6F72-44AF-B3B0-13852D58914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80F1BE3-656F-4441-880B-43EE43C0982C}"/>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4223878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160EC5-7943-49A9-AB6E-54C341E5D676}"/>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3" name="Footer Placeholder 2">
            <a:extLst>
              <a:ext uri="{FF2B5EF4-FFF2-40B4-BE49-F238E27FC236}">
                <a16:creationId xmlns:a16="http://schemas.microsoft.com/office/drawing/2014/main" id="{0BF05E2A-E645-415A-AE61-94A8707317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F20286A-0992-418F-B986-A38BEC19B503}"/>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881885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57A57-8C7E-407B-9FDA-EE4C53310C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B84EC0-26C0-45E9-A101-522A88CFEF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2079E6-14E3-48B3-869F-42DCA760F4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1E2BFF-BACD-4E31-92C7-8A562E7129AA}"/>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6" name="Footer Placeholder 5">
            <a:extLst>
              <a:ext uri="{FF2B5EF4-FFF2-40B4-BE49-F238E27FC236}">
                <a16:creationId xmlns:a16="http://schemas.microsoft.com/office/drawing/2014/main" id="{AB888B1D-8474-4EC3-969F-AC4F8E5FEE2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AB4D1D-9732-4930-9D3E-51EA2B2CB97B}"/>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712313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BD433-A283-4D1F-BB6F-1B8F56988B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4FF17DD-D2EF-4EE9-8521-D31EA510C2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6F24ED8-A3CF-4A51-930E-81AE55DE20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0A4D45-9A85-4D60-89CD-7EB12346FE84}"/>
              </a:ext>
            </a:extLst>
          </p:cNvPr>
          <p:cNvSpPr>
            <a:spLocks noGrp="1"/>
          </p:cNvSpPr>
          <p:nvPr>
            <p:ph type="dt" sz="half" idx="10"/>
          </p:nvPr>
        </p:nvSpPr>
        <p:spPr/>
        <p:txBody>
          <a:bodyPr/>
          <a:lstStyle/>
          <a:p>
            <a:fld id="{A68AF750-9054-4E7B-8098-517D81B823B1}" type="datetimeFigureOut">
              <a:rPr lang="en-US" smtClean="0"/>
              <a:t>8/29/2018</a:t>
            </a:fld>
            <a:endParaRPr lang="en-US"/>
          </a:p>
        </p:txBody>
      </p:sp>
      <p:sp>
        <p:nvSpPr>
          <p:cNvPr id="6" name="Footer Placeholder 5">
            <a:extLst>
              <a:ext uri="{FF2B5EF4-FFF2-40B4-BE49-F238E27FC236}">
                <a16:creationId xmlns:a16="http://schemas.microsoft.com/office/drawing/2014/main" id="{92B6382A-E348-48B0-80F5-D1AD46DD91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5ABB35-1561-4F86-8AE1-2C9AE87A9EA6}"/>
              </a:ext>
            </a:extLst>
          </p:cNvPr>
          <p:cNvSpPr>
            <a:spLocks noGrp="1"/>
          </p:cNvSpPr>
          <p:nvPr>
            <p:ph type="sldNum" sz="quarter" idx="12"/>
          </p:nvPr>
        </p:nvSpPr>
        <p:spPr/>
        <p:txBody>
          <a:bodyPr/>
          <a:lstStyle/>
          <a:p>
            <a:fld id="{A8662BF7-1DAC-4DA8-A31B-0ECA54936337}" type="slidenum">
              <a:rPr lang="en-US" smtClean="0"/>
              <a:t>‹#›</a:t>
            </a:fld>
            <a:endParaRPr lang="en-US"/>
          </a:p>
        </p:txBody>
      </p:sp>
    </p:spTree>
    <p:extLst>
      <p:ext uri="{BB962C8B-B14F-4D97-AF65-F5344CB8AC3E}">
        <p14:creationId xmlns:p14="http://schemas.microsoft.com/office/powerpoint/2010/main" val="134398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A48230-9902-40A5-BEBC-163C51B74B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8F3FCB9-E894-4FD7-813B-FF99AB63BF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3D1CFF-FC43-45E2-8D3C-FEE5638335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8AF750-9054-4E7B-8098-517D81B823B1}" type="datetimeFigureOut">
              <a:rPr lang="en-US" smtClean="0"/>
              <a:t>8/29/2018</a:t>
            </a:fld>
            <a:endParaRPr lang="en-US"/>
          </a:p>
        </p:txBody>
      </p:sp>
      <p:sp>
        <p:nvSpPr>
          <p:cNvPr id="5" name="Footer Placeholder 4">
            <a:extLst>
              <a:ext uri="{FF2B5EF4-FFF2-40B4-BE49-F238E27FC236}">
                <a16:creationId xmlns:a16="http://schemas.microsoft.com/office/drawing/2014/main" id="{76361ADE-DA96-4A3B-B109-F2ED54BCEE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679ED0-D342-4C47-9E7F-BE043CFAC0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662BF7-1DAC-4DA8-A31B-0ECA54936337}" type="slidenum">
              <a:rPr lang="en-US" smtClean="0"/>
              <a:t>‹#›</a:t>
            </a:fld>
            <a:endParaRPr lang="en-US"/>
          </a:p>
        </p:txBody>
      </p:sp>
    </p:spTree>
    <p:extLst>
      <p:ext uri="{BB962C8B-B14F-4D97-AF65-F5344CB8AC3E}">
        <p14:creationId xmlns:p14="http://schemas.microsoft.com/office/powerpoint/2010/main" val="310754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987F4B9-072B-4C97-8F77-67621F56A04E}" type="datetimeFigureOut">
              <a:rPr lang="en-US" smtClean="0"/>
              <a:t>8/29/2018</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0F4AF30-94D3-4CA0-BBB0-AD4A5FDE4F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12804"/>
            <a:ext cx="7772400" cy="2209800"/>
          </a:xfrm>
        </p:spPr>
        <p:txBody>
          <a:bodyPr/>
          <a:lstStyle/>
          <a:p>
            <a:r>
              <a:rPr lang="en-US" sz="4000" dirty="0">
                <a:solidFill>
                  <a:srgbClr val="500050"/>
                </a:solidFill>
                <a:latin typeface="Arial" panose="020B0604020202020204" pitchFamily="34" charset="0"/>
                <a:cs typeface="Arial" panose="020B0604020202020204" pitchFamily="34" charset="0"/>
              </a:rPr>
              <a:t>Review of Bonuses and Contest Winnings</a:t>
            </a:r>
          </a:p>
        </p:txBody>
      </p:sp>
      <p:sp>
        <p:nvSpPr>
          <p:cNvPr id="3" name="Subtitle 2"/>
          <p:cNvSpPr>
            <a:spLocks noGrp="1"/>
          </p:cNvSpPr>
          <p:nvPr>
            <p:ph type="subTitle" idx="1"/>
          </p:nvPr>
        </p:nvSpPr>
        <p:spPr>
          <a:xfrm>
            <a:off x="838200" y="4953000"/>
            <a:ext cx="6400800" cy="1600200"/>
          </a:xfrm>
        </p:spPr>
        <p:txBody>
          <a:bodyPr>
            <a:normAutofit fontScale="92500" lnSpcReduction="10000"/>
          </a:bodyPr>
          <a:lstStyle/>
          <a:p>
            <a:pPr algn="l"/>
            <a:r>
              <a:rPr lang="en-US" b="1" dirty="0">
                <a:solidFill>
                  <a:schemeClr val="tx1"/>
                </a:solidFill>
                <a:latin typeface="Arial" panose="020B0604020202020204" pitchFamily="34" charset="0"/>
                <a:cs typeface="Arial" panose="020B0604020202020204" pitchFamily="34" charset="0"/>
              </a:rPr>
              <a:t>Ethics Office</a:t>
            </a:r>
          </a:p>
          <a:p>
            <a:pPr algn="l"/>
            <a:r>
              <a:rPr lang="en-US" b="1" dirty="0">
                <a:solidFill>
                  <a:schemeClr val="tx1"/>
                </a:solidFill>
                <a:latin typeface="Arial" panose="020B0604020202020204" pitchFamily="34" charset="0"/>
                <a:cs typeface="Arial" panose="020B0604020202020204" pitchFamily="34" charset="0"/>
              </a:rPr>
              <a:t>City Auditor’s Office</a:t>
            </a:r>
          </a:p>
          <a:p>
            <a:pPr algn="l"/>
            <a:endParaRPr lang="en-US" b="1" dirty="0">
              <a:solidFill>
                <a:schemeClr val="tx1"/>
              </a:solidFill>
              <a:latin typeface="Arial" panose="020B0604020202020204" pitchFamily="34" charset="0"/>
              <a:cs typeface="Arial" panose="020B0604020202020204" pitchFamily="34" charset="0"/>
            </a:endParaRPr>
          </a:p>
          <a:p>
            <a:pPr algn="l"/>
            <a:r>
              <a:rPr lang="en-US" b="1" dirty="0">
                <a:solidFill>
                  <a:schemeClr val="tx1"/>
                </a:solidFill>
                <a:latin typeface="Arial" panose="020B0604020202020204" pitchFamily="34" charset="0"/>
                <a:cs typeface="Arial" panose="020B0604020202020204" pitchFamily="34" charset="0"/>
              </a:rPr>
              <a:t>August 29, 2018</a:t>
            </a:r>
          </a:p>
          <a:p>
            <a:endParaRPr lang="en-US" dirty="0"/>
          </a:p>
        </p:txBody>
      </p:sp>
      <p:pic>
        <p:nvPicPr>
          <p:cNvPr id="4" name="Picture 3">
            <a:extLst>
              <a:ext uri="{FF2B5EF4-FFF2-40B4-BE49-F238E27FC236}">
                <a16:creationId xmlns:a16="http://schemas.microsoft.com/office/drawing/2014/main" id="{BB9BBC2C-0FE7-457D-8AF2-7DE34C001546}"/>
              </a:ext>
            </a:extLst>
          </p:cNvPr>
          <p:cNvPicPr>
            <a:picLocks noChangeAspect="1"/>
          </p:cNvPicPr>
          <p:nvPr/>
        </p:nvPicPr>
        <p:blipFill rotWithShape="1">
          <a:blip r:embed="rId3"/>
          <a:srcRect l="26666" t="45209" r="27500" b="36260"/>
          <a:stretch/>
        </p:blipFill>
        <p:spPr>
          <a:xfrm>
            <a:off x="0" y="0"/>
            <a:ext cx="9144000" cy="1676400"/>
          </a:xfrm>
          <a:prstGeom prst="rect">
            <a:avLst/>
          </a:prstGeom>
        </p:spPr>
      </p:pic>
    </p:spTree>
    <p:extLst>
      <p:ext uri="{BB962C8B-B14F-4D97-AF65-F5344CB8AC3E}">
        <p14:creationId xmlns:p14="http://schemas.microsoft.com/office/powerpoint/2010/main" val="3989984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Contest Winnings Raise Ethical Concerns</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rmAutofit/>
          </a:bodyPr>
          <a:lstStyle/>
          <a:p>
            <a:r>
              <a:rPr lang="en-US" sz="2800" dirty="0">
                <a:solidFill>
                  <a:schemeClr val="tx1"/>
                </a:solidFill>
                <a:latin typeface="Arial" panose="020B0604020202020204" pitchFamily="34" charset="0"/>
                <a:cs typeface="Arial" panose="020B0604020202020204" pitchFamily="34" charset="0"/>
              </a:rPr>
              <a:t>The monetary gifts provided to the holiday party contest winners raise ethical concerns under the City’s Standards of Conduct (“Code of Ethics”)</a:t>
            </a:r>
          </a:p>
          <a:p>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The value of the contest winnings awarded to employees was not reasonable and raised the appearance of impropriety</a:t>
            </a:r>
          </a:p>
        </p:txBody>
      </p:sp>
    </p:spTree>
    <p:extLst>
      <p:ext uri="{BB962C8B-B14F-4D97-AF65-F5344CB8AC3E}">
        <p14:creationId xmlns:p14="http://schemas.microsoft.com/office/powerpoint/2010/main" val="255583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City Council Bonuses Violated City Code and Gratuities Clause </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rmAutofit/>
          </a:bodyPr>
          <a:lstStyle/>
          <a:p>
            <a:r>
              <a:rPr lang="en-US" sz="2800" dirty="0">
                <a:solidFill>
                  <a:schemeClr val="tx1"/>
                </a:solidFill>
                <a:latin typeface="Arial" panose="020B0604020202020204" pitchFamily="34" charset="0"/>
                <a:cs typeface="Arial" panose="020B0604020202020204" pitchFamily="34" charset="0"/>
              </a:rPr>
              <a:t>Council members have control and discretion over their budgets yet City Code limits how funds can be expended. City Code does not allow excess funds to be allocated to council assistants as year end bonuses. </a:t>
            </a:r>
          </a:p>
          <a:p>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The bonuses distributed were gifts that violate the Gratuities Clause. </a:t>
            </a:r>
          </a:p>
        </p:txBody>
      </p:sp>
    </p:spTree>
    <p:extLst>
      <p:ext uri="{BB962C8B-B14F-4D97-AF65-F5344CB8AC3E}">
        <p14:creationId xmlns:p14="http://schemas.microsoft.com/office/powerpoint/2010/main" val="3632458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Most Bonuses were Processed Through Accounts Payable</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Autofit/>
          </a:bodyPr>
          <a:lstStyle/>
          <a:p>
            <a:r>
              <a:rPr lang="en-US" sz="2800" dirty="0">
                <a:solidFill>
                  <a:schemeClr val="tx1"/>
                </a:solidFill>
                <a:latin typeface="Arial" panose="020B0604020202020204" pitchFamily="34" charset="0"/>
                <a:cs typeface="Arial" panose="020B0604020202020204" pitchFamily="34" charset="0"/>
              </a:rPr>
              <a:t>Finance processed the Executive and DHR bonuses through the accounts payable system rather than the payroll system </a:t>
            </a:r>
          </a:p>
          <a:p>
            <a:r>
              <a:rPr lang="en-US" sz="2800" dirty="0">
                <a:solidFill>
                  <a:schemeClr val="tx1"/>
                </a:solidFill>
                <a:latin typeface="Arial" panose="020B0604020202020204" pitchFamily="34" charset="0"/>
                <a:cs typeface="Arial" panose="020B0604020202020204" pitchFamily="34" charset="0"/>
              </a:rPr>
              <a:t>After making payments, Finance processed balance adjustments in the payroll system to ensure the income was included on employee W-2s</a:t>
            </a:r>
          </a:p>
          <a:p>
            <a:r>
              <a:rPr lang="en-US" sz="2800" dirty="0">
                <a:solidFill>
                  <a:schemeClr val="tx1"/>
                </a:solidFill>
                <a:latin typeface="Arial" panose="020B0604020202020204" pitchFamily="34" charset="0"/>
                <a:cs typeface="Arial" panose="020B0604020202020204" pitchFamily="34" charset="0"/>
              </a:rPr>
              <a:t>Process circumvented normal controls and resulted in errors</a:t>
            </a:r>
          </a:p>
        </p:txBody>
      </p:sp>
    </p:spTree>
    <p:extLst>
      <p:ext uri="{BB962C8B-B14F-4D97-AF65-F5344CB8AC3E}">
        <p14:creationId xmlns:p14="http://schemas.microsoft.com/office/powerpoint/2010/main" val="3049108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Former CFO Abused His Position to Approve Payment to Himself</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rmAutofit/>
          </a:bodyPr>
          <a:lstStyle/>
          <a:p>
            <a:r>
              <a:rPr lang="en-US" sz="2800" dirty="0">
                <a:solidFill>
                  <a:schemeClr val="tx1"/>
                </a:solidFill>
                <a:latin typeface="Arial" panose="020B0604020202020204" pitchFamily="34" charset="0"/>
                <a:cs typeface="Arial" panose="020B0604020202020204" pitchFamily="34" charset="0"/>
              </a:rPr>
              <a:t>Beard admitted that on December 19, 2017, he instructed his Accounts Payable staff to process the bonus payments, which included a $15,000 bonus grossed up to $21,261 for himself </a:t>
            </a:r>
          </a:p>
          <a:p>
            <a:r>
              <a:rPr lang="en-US" sz="2800" dirty="0">
                <a:solidFill>
                  <a:schemeClr val="tx1"/>
                </a:solidFill>
                <a:latin typeface="Arial" panose="020B0604020202020204" pitchFamily="34" charset="0"/>
                <a:cs typeface="Arial" panose="020B0604020202020204" pitchFamily="34" charset="0"/>
              </a:rPr>
              <a:t>Did not document justification or authorization</a:t>
            </a:r>
          </a:p>
          <a:p>
            <a:r>
              <a:rPr lang="en-US" sz="2800" i="1" dirty="0">
                <a:solidFill>
                  <a:schemeClr val="tx1"/>
                </a:solidFill>
                <a:latin typeface="Arial" panose="020B0604020202020204" pitchFamily="34" charset="0"/>
                <a:cs typeface="Arial" panose="020B0604020202020204" pitchFamily="34" charset="0"/>
              </a:rPr>
              <a:t>Government Auditing Standards</a:t>
            </a:r>
            <a:r>
              <a:rPr lang="en-US" sz="2800" dirty="0">
                <a:solidFill>
                  <a:schemeClr val="tx1"/>
                </a:solidFill>
                <a:latin typeface="Arial" panose="020B0604020202020204" pitchFamily="34" charset="0"/>
                <a:cs typeface="Arial" panose="020B0604020202020204" pitchFamily="34" charset="0"/>
              </a:rPr>
              <a:t> define abuse as behavior that is deficient or improper including misuse of authority or position for personal financial interests</a:t>
            </a:r>
          </a:p>
        </p:txBody>
      </p:sp>
    </p:spTree>
    <p:extLst>
      <p:ext uri="{BB962C8B-B14F-4D97-AF65-F5344CB8AC3E}">
        <p14:creationId xmlns:p14="http://schemas.microsoft.com/office/powerpoint/2010/main" val="4086108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Next Steps</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rmAutofit/>
          </a:bodyPr>
          <a:lstStyle/>
          <a:p>
            <a:r>
              <a:rPr lang="en-US" sz="3600" dirty="0">
                <a:solidFill>
                  <a:schemeClr val="tx1"/>
                </a:solidFill>
                <a:latin typeface="Arial" panose="020B0604020202020204" pitchFamily="34" charset="0"/>
                <a:cs typeface="Arial" panose="020B0604020202020204" pitchFamily="34" charset="0"/>
              </a:rPr>
              <a:t>City Council should consider working with the Department of Law to determine the appropriate remedy moving forward and ensure that the City’s policies and practices comply with state law </a:t>
            </a:r>
          </a:p>
        </p:txBody>
      </p:sp>
    </p:spTree>
    <p:extLst>
      <p:ext uri="{BB962C8B-B14F-4D97-AF65-F5344CB8AC3E}">
        <p14:creationId xmlns:p14="http://schemas.microsoft.com/office/powerpoint/2010/main" val="41140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75EC-7F36-4DB9-BEC0-5FB66450A20A}"/>
              </a:ext>
            </a:extLst>
          </p:cNvPr>
          <p:cNvSpPr>
            <a:spLocks noGrp="1"/>
          </p:cNvSpPr>
          <p:nvPr>
            <p:ph type="title"/>
          </p:nvPr>
        </p:nvSpPr>
        <p:spPr/>
        <p:txBody>
          <a:bodyPr/>
          <a:lstStyle/>
          <a:p>
            <a:r>
              <a:rPr lang="en-US" dirty="0">
                <a:solidFill>
                  <a:srgbClr val="660066"/>
                </a:solidFill>
                <a:latin typeface="Arial" panose="020B0604020202020204" pitchFamily="34" charset="0"/>
                <a:cs typeface="Arial" panose="020B0604020202020204" pitchFamily="34" charset="0"/>
              </a:rPr>
              <a:t>Next Steps</a:t>
            </a:r>
            <a:endParaRPr lang="en-US" dirty="0"/>
          </a:p>
        </p:txBody>
      </p:sp>
      <p:sp>
        <p:nvSpPr>
          <p:cNvPr id="3" name="Content Placeholder 2">
            <a:extLst>
              <a:ext uri="{FF2B5EF4-FFF2-40B4-BE49-F238E27FC236}">
                <a16:creationId xmlns:a16="http://schemas.microsoft.com/office/drawing/2014/main" id="{9DDD93B2-0755-403A-A38E-D86457983081}"/>
              </a:ext>
            </a:extLst>
          </p:cNvPr>
          <p:cNvSpPr>
            <a:spLocks noGrp="1"/>
          </p:cNvSpPr>
          <p:nvPr>
            <p:ph idx="1"/>
          </p:nvPr>
        </p:nvSpPr>
        <p:spPr/>
        <p:txBody>
          <a:bodyPr>
            <a:normAutofit fontScale="40000" lnSpcReduction="20000"/>
          </a:bodyPr>
          <a:lstStyle/>
          <a:p>
            <a:endParaRPr lang="en-US" sz="4000" dirty="0"/>
          </a:p>
          <a:p>
            <a:r>
              <a:rPr lang="en-US" sz="5800" b="1" dirty="0">
                <a:solidFill>
                  <a:schemeClr val="tx1"/>
                </a:solidFill>
                <a:latin typeface="Arial" panose="020B0604020202020204" pitchFamily="34" charset="0"/>
                <a:cs typeface="Arial" panose="020B0604020202020204" pitchFamily="34" charset="0"/>
              </a:rPr>
              <a:t>Consideration should be given to</a:t>
            </a:r>
            <a:r>
              <a:rPr lang="en-US" sz="5800" dirty="0">
                <a:solidFill>
                  <a:schemeClr val="tx1"/>
                </a:solidFill>
                <a:latin typeface="Arial" panose="020B0604020202020204" pitchFamily="34" charset="0"/>
                <a:cs typeface="Arial" panose="020B0604020202020204" pitchFamily="34" charset="0"/>
              </a:rPr>
              <a:t>: </a:t>
            </a:r>
          </a:p>
          <a:p>
            <a:endParaRPr lang="en-US" sz="5800" dirty="0">
              <a:solidFill>
                <a:schemeClr val="tx1"/>
              </a:solidFill>
              <a:latin typeface="Arial" panose="020B0604020202020204" pitchFamily="34" charset="0"/>
              <a:cs typeface="Arial" panose="020B0604020202020204" pitchFamily="34" charset="0"/>
            </a:endParaRPr>
          </a:p>
          <a:p>
            <a:pPr lvl="1"/>
            <a:r>
              <a:rPr lang="en-US" sz="5800" dirty="0">
                <a:solidFill>
                  <a:schemeClr val="tx1"/>
                </a:solidFill>
                <a:latin typeface="Arial" panose="020B0604020202020204" pitchFamily="34" charset="0"/>
                <a:cs typeface="Arial" panose="020B0604020202020204" pitchFamily="34" charset="0"/>
              </a:rPr>
              <a:t>Preparing legislation consistent with state law to prohibit the payment of bonuses that are not specifically provided for in City Code;</a:t>
            </a:r>
          </a:p>
          <a:p>
            <a:pPr lvl="1"/>
            <a:r>
              <a:rPr lang="en-US" sz="5800" dirty="0">
                <a:solidFill>
                  <a:schemeClr val="tx1"/>
                </a:solidFill>
                <a:latin typeface="Arial" panose="020B0604020202020204" pitchFamily="34" charset="0"/>
                <a:cs typeface="Arial" panose="020B0604020202020204" pitchFamily="34" charset="0"/>
              </a:rPr>
              <a:t>Reviewing the Personnel Code to ensure repealed and expired provisions are removed and the </a:t>
            </a:r>
            <a:r>
              <a:rPr lang="en-US" sz="5800" dirty="0" err="1">
                <a:solidFill>
                  <a:schemeClr val="tx1"/>
                </a:solidFill>
                <a:latin typeface="Arial" panose="020B0604020202020204" pitchFamily="34" charset="0"/>
                <a:cs typeface="Arial" panose="020B0604020202020204" pitchFamily="34" charset="0"/>
              </a:rPr>
              <a:t>Municode</a:t>
            </a:r>
            <a:r>
              <a:rPr lang="en-US" sz="5800" dirty="0">
                <a:solidFill>
                  <a:schemeClr val="tx1"/>
                </a:solidFill>
                <a:latin typeface="Arial" panose="020B0604020202020204" pitchFamily="34" charset="0"/>
                <a:cs typeface="Arial" panose="020B0604020202020204" pitchFamily="34" charset="0"/>
              </a:rPr>
              <a:t> is updated accordingly; </a:t>
            </a:r>
          </a:p>
          <a:p>
            <a:pPr lvl="1"/>
            <a:r>
              <a:rPr lang="en-US" sz="5800" dirty="0">
                <a:solidFill>
                  <a:schemeClr val="tx1"/>
                </a:solidFill>
                <a:latin typeface="Arial" panose="020B0604020202020204" pitchFamily="34" charset="0"/>
                <a:cs typeface="Arial" panose="020B0604020202020204" pitchFamily="34" charset="0"/>
              </a:rPr>
              <a:t>Codifying Department of Finance policies and procedures to ensure compliance with City Code; and </a:t>
            </a:r>
          </a:p>
          <a:p>
            <a:pPr lvl="1"/>
            <a:r>
              <a:rPr lang="en-US" sz="5800" dirty="0">
                <a:solidFill>
                  <a:schemeClr val="tx1"/>
                </a:solidFill>
                <a:latin typeface="Arial" panose="020B0604020202020204" pitchFamily="34" charset="0"/>
                <a:cs typeface="Arial" panose="020B0604020202020204" pitchFamily="34" charset="0"/>
              </a:rPr>
              <a:t>Correcting taxes due on bonus payments, where applicable</a:t>
            </a:r>
          </a:p>
          <a:p>
            <a:endParaRPr lang="en-US" dirty="0"/>
          </a:p>
        </p:txBody>
      </p:sp>
    </p:spTree>
    <p:extLst>
      <p:ext uri="{BB962C8B-B14F-4D97-AF65-F5344CB8AC3E}">
        <p14:creationId xmlns:p14="http://schemas.microsoft.com/office/powerpoint/2010/main" val="16362561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05000"/>
            <a:ext cx="8229600" cy="1600200"/>
          </a:xfrm>
        </p:spPr>
        <p:txBody>
          <a:bodyPr/>
          <a:lstStyle/>
          <a:p>
            <a:r>
              <a:rPr lang="en-US" dirty="0">
                <a:solidFill>
                  <a:srgbClr val="660066"/>
                </a:solidFill>
              </a:rPr>
              <a:t>Questions?</a:t>
            </a:r>
          </a:p>
        </p:txBody>
      </p:sp>
      <p:pic>
        <p:nvPicPr>
          <p:cNvPr id="5" name="Picture 4">
            <a:extLst>
              <a:ext uri="{FF2B5EF4-FFF2-40B4-BE49-F238E27FC236}">
                <a16:creationId xmlns:a16="http://schemas.microsoft.com/office/drawing/2014/main" id="{593B6318-A37A-4908-8899-51D0E38ADFE4}"/>
              </a:ext>
            </a:extLst>
          </p:cNvPr>
          <p:cNvPicPr>
            <a:picLocks noChangeAspect="1"/>
          </p:cNvPicPr>
          <p:nvPr/>
        </p:nvPicPr>
        <p:blipFill rotWithShape="1">
          <a:blip r:embed="rId3"/>
          <a:srcRect l="26666" t="45209" r="27500" b="36260"/>
          <a:stretch/>
        </p:blipFill>
        <p:spPr>
          <a:xfrm>
            <a:off x="0" y="5181600"/>
            <a:ext cx="9144000" cy="1676400"/>
          </a:xfrm>
          <a:prstGeom prst="rect">
            <a:avLst/>
          </a:prstGeom>
        </p:spPr>
      </p:pic>
    </p:spTree>
    <p:extLst>
      <p:ext uri="{BB962C8B-B14F-4D97-AF65-F5344CB8AC3E}">
        <p14:creationId xmlns:p14="http://schemas.microsoft.com/office/powerpoint/2010/main" val="1366011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010400" cy="838200"/>
          </a:xfrm>
        </p:spPr>
        <p:txBody>
          <a:bodyPr/>
          <a:lstStyle/>
          <a:p>
            <a:r>
              <a:rPr lang="en-US" sz="4000" dirty="0">
                <a:solidFill>
                  <a:srgbClr val="660066"/>
                </a:solidFill>
                <a:latin typeface="Arial" panose="020B0604020202020204" pitchFamily="34" charset="0"/>
                <a:cs typeface="Arial" panose="020B0604020202020204" pitchFamily="34" charset="0"/>
              </a:rPr>
              <a:t>Objectives</a:t>
            </a:r>
          </a:p>
        </p:txBody>
      </p:sp>
      <p:sp>
        <p:nvSpPr>
          <p:cNvPr id="3" name="Content Placeholder 2"/>
          <p:cNvSpPr>
            <a:spLocks noGrp="1"/>
          </p:cNvSpPr>
          <p:nvPr>
            <p:ph idx="1"/>
          </p:nvPr>
        </p:nvSpPr>
        <p:spPr>
          <a:xfrm>
            <a:off x="457200" y="1219200"/>
            <a:ext cx="8229600" cy="5334000"/>
          </a:xfrm>
        </p:spPr>
        <p:txBody>
          <a:bodyPr>
            <a:normAutofit/>
          </a:bodyPr>
          <a:lstStyle/>
          <a:p>
            <a:pPr marL="0" indent="0">
              <a:buNone/>
            </a:pPr>
            <a:endParaRPr lang="en-US" dirty="0"/>
          </a:p>
          <a:p>
            <a:r>
              <a:rPr lang="en-US" sz="2800" dirty="0">
                <a:solidFill>
                  <a:schemeClr val="tx1"/>
                </a:solidFill>
                <a:latin typeface="Arial" panose="020B0604020202020204" pitchFamily="34" charset="0"/>
                <a:cs typeface="Arial" panose="020B0604020202020204" pitchFamily="34" charset="0"/>
              </a:rPr>
              <a:t>Determine whether the City paid bonuses and awarded holiday cash prizes to employees in violation of local and state law; </a:t>
            </a:r>
          </a:p>
          <a:p>
            <a:r>
              <a:rPr lang="en-US" sz="2800" dirty="0">
                <a:solidFill>
                  <a:schemeClr val="tx1"/>
                </a:solidFill>
                <a:latin typeface="Arial" panose="020B0604020202020204" pitchFamily="34" charset="0"/>
                <a:cs typeface="Arial" panose="020B0604020202020204" pitchFamily="34" charset="0"/>
              </a:rPr>
              <a:t>Identify the processes that were followed to make those payments; and </a:t>
            </a:r>
          </a:p>
          <a:p>
            <a:r>
              <a:rPr lang="en-US" sz="2800" dirty="0">
                <a:solidFill>
                  <a:schemeClr val="tx1"/>
                </a:solidFill>
                <a:latin typeface="Arial" panose="020B0604020202020204" pitchFamily="34" charset="0"/>
                <a:cs typeface="Arial" panose="020B0604020202020204" pitchFamily="34" charset="0"/>
              </a:rPr>
              <a:t>Determine whether former Chief Financial Officer, Jim Beard, abused his position to authorize a bonus payment for himself </a:t>
            </a:r>
          </a:p>
          <a:p>
            <a:pPr marL="0" indent="0">
              <a:buNone/>
            </a:pPr>
            <a:r>
              <a:rPr lang="en-US" dirty="0"/>
              <a:t>	</a:t>
            </a:r>
          </a:p>
          <a:p>
            <a:pPr marL="0" indent="0">
              <a:buNone/>
            </a:pPr>
            <a:r>
              <a:rPr lang="en-US" b="1" dirty="0"/>
              <a:t> </a:t>
            </a:r>
          </a:p>
          <a:p>
            <a:pPr lvl="0"/>
            <a:endParaRPr lang="en-US" sz="2900" b="1" dirty="0"/>
          </a:p>
        </p:txBody>
      </p:sp>
    </p:spTree>
    <p:extLst>
      <p:ext uri="{BB962C8B-B14F-4D97-AF65-F5344CB8AC3E}">
        <p14:creationId xmlns:p14="http://schemas.microsoft.com/office/powerpoint/2010/main" val="1895864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47E8-4F79-46FC-8561-37D8E71126EF}"/>
              </a:ext>
            </a:extLst>
          </p:cNvPr>
          <p:cNvSpPr>
            <a:spLocks noGrp="1"/>
          </p:cNvSpPr>
          <p:nvPr>
            <p:ph type="title"/>
          </p:nvPr>
        </p:nvSpPr>
        <p:spPr>
          <a:xfrm>
            <a:off x="381000" y="304800"/>
            <a:ext cx="8229600" cy="1066800"/>
          </a:xfrm>
        </p:spPr>
        <p:txBody>
          <a:bodyPr/>
          <a:lstStyle/>
          <a:p>
            <a:r>
              <a:rPr lang="en-US" sz="4000" dirty="0">
                <a:solidFill>
                  <a:srgbClr val="660066"/>
                </a:solidFill>
                <a:latin typeface="Arial" panose="020B0604020202020204" pitchFamily="34" charset="0"/>
                <a:cs typeface="Arial" panose="020B0604020202020204" pitchFamily="34" charset="0"/>
              </a:rPr>
              <a:t>Bonuses and Contest Winnings</a:t>
            </a:r>
            <a:endParaRPr lang="en-US" sz="4000" dirty="0"/>
          </a:p>
        </p:txBody>
      </p:sp>
      <p:sp>
        <p:nvSpPr>
          <p:cNvPr id="3" name="Content Placeholder 2">
            <a:extLst>
              <a:ext uri="{FF2B5EF4-FFF2-40B4-BE49-F238E27FC236}">
                <a16:creationId xmlns:a16="http://schemas.microsoft.com/office/drawing/2014/main" id="{6E481ACB-5037-44C7-AB38-CF01DC3E5020}"/>
              </a:ext>
            </a:extLst>
          </p:cNvPr>
          <p:cNvSpPr>
            <a:spLocks noGrp="1"/>
          </p:cNvSpPr>
          <p:nvPr>
            <p:ph idx="1"/>
          </p:nvPr>
        </p:nvSpPr>
        <p:spPr/>
        <p:txBody>
          <a:bodyPr>
            <a:normAutofit lnSpcReduction="10000"/>
          </a:bodyPr>
          <a:lstStyle/>
          <a:p>
            <a:r>
              <a:rPr lang="en-US" sz="2800" dirty="0">
                <a:solidFill>
                  <a:schemeClr val="tx1"/>
                </a:solidFill>
                <a:latin typeface="Arial" panose="020B0604020202020204" pitchFamily="34" charset="0"/>
                <a:cs typeface="Arial" panose="020B0604020202020204" pitchFamily="34" charset="0"/>
              </a:rPr>
              <a:t>Payments to 131 employees between November 2017 and February 2018</a:t>
            </a:r>
          </a:p>
          <a:p>
            <a:r>
              <a:rPr lang="en-US" sz="2800" dirty="0">
                <a:solidFill>
                  <a:schemeClr val="tx1"/>
                </a:solidFill>
                <a:latin typeface="Arial" panose="020B0604020202020204" pitchFamily="34" charset="0"/>
                <a:cs typeface="Arial" panose="020B0604020202020204" pitchFamily="34" charset="0"/>
              </a:rPr>
              <a:t>Executive bonuses ranged from $3,701 to $21,261</a:t>
            </a:r>
          </a:p>
          <a:p>
            <a:r>
              <a:rPr lang="en-US" sz="2800" dirty="0">
                <a:solidFill>
                  <a:schemeClr val="tx1"/>
                </a:solidFill>
                <a:latin typeface="Arial" panose="020B0604020202020204" pitchFamily="34" charset="0"/>
                <a:cs typeface="Arial" panose="020B0604020202020204" pitchFamily="34" charset="0"/>
              </a:rPr>
              <a:t>City Council assistant bonuses ranged from $370 to $30,839</a:t>
            </a:r>
          </a:p>
          <a:p>
            <a:r>
              <a:rPr lang="en-US" sz="2800" dirty="0">
                <a:solidFill>
                  <a:schemeClr val="tx1"/>
                </a:solidFill>
                <a:latin typeface="Arial" panose="020B0604020202020204" pitchFamily="34" charset="0"/>
                <a:cs typeface="Arial" panose="020B0604020202020204" pitchFamily="34" charset="0"/>
              </a:rPr>
              <a:t>Human Resources bonuses ranged from $2,537 to $11,104</a:t>
            </a:r>
          </a:p>
          <a:p>
            <a:r>
              <a:rPr lang="en-US" sz="2800" dirty="0">
                <a:solidFill>
                  <a:schemeClr val="tx1"/>
                </a:solidFill>
                <a:latin typeface="Arial" panose="020B0604020202020204" pitchFamily="34" charset="0"/>
                <a:cs typeface="Arial" panose="020B0604020202020204" pitchFamily="34" charset="0"/>
              </a:rPr>
              <a:t>Most payments were “grossed up” to cover payroll taxes</a:t>
            </a:r>
          </a:p>
        </p:txBody>
      </p:sp>
    </p:spTree>
    <p:extLst>
      <p:ext uri="{BB962C8B-B14F-4D97-AF65-F5344CB8AC3E}">
        <p14:creationId xmlns:p14="http://schemas.microsoft.com/office/powerpoint/2010/main" val="314775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D6A10-7351-4E55-82C4-C5B545DAB067}"/>
              </a:ext>
            </a:extLst>
          </p:cNvPr>
          <p:cNvSpPr>
            <a:spLocks noGrp="1"/>
          </p:cNvSpPr>
          <p:nvPr>
            <p:ph type="title"/>
          </p:nvPr>
        </p:nvSpPr>
        <p:spPr>
          <a:xfrm>
            <a:off x="381000" y="381000"/>
            <a:ext cx="8229600" cy="1447800"/>
          </a:xfrm>
        </p:spPr>
        <p:txBody>
          <a:bodyPr/>
          <a:lstStyle/>
          <a:p>
            <a:r>
              <a:rPr lang="en-US" sz="4000" dirty="0">
                <a:solidFill>
                  <a:srgbClr val="660066"/>
                </a:solidFill>
                <a:latin typeface="Arial" panose="020B0604020202020204" pitchFamily="34" charset="0"/>
                <a:cs typeface="Arial" panose="020B0604020202020204" pitchFamily="34" charset="0"/>
              </a:rPr>
              <a:t>Bonuses and Contest Winnings</a:t>
            </a:r>
            <a:br>
              <a:rPr lang="en-US" sz="4000" dirty="0">
                <a:solidFill>
                  <a:srgbClr val="660066"/>
                </a:solidFill>
                <a:latin typeface="Arial" panose="020B0604020202020204" pitchFamily="34" charset="0"/>
                <a:cs typeface="Arial" panose="020B0604020202020204" pitchFamily="34" charset="0"/>
              </a:rPr>
            </a:br>
            <a:endParaRPr lang="en-US" sz="4000" dirty="0">
              <a:solidFill>
                <a:srgbClr val="660066"/>
              </a:solidFill>
              <a:latin typeface="Arial" panose="020B0604020202020204" pitchFamily="34" charset="0"/>
              <a:cs typeface="Arial" panose="020B0604020202020204" pitchFamily="34" charset="0"/>
            </a:endParaRPr>
          </a:p>
        </p:txBody>
      </p:sp>
      <p:graphicFrame>
        <p:nvGraphicFramePr>
          <p:cNvPr id="4" name="Content Placeholder 3">
            <a:extLst>
              <a:ext uri="{FF2B5EF4-FFF2-40B4-BE49-F238E27FC236}">
                <a16:creationId xmlns:a16="http://schemas.microsoft.com/office/drawing/2014/main" id="{4DF85214-418C-42D5-847D-B0EE9BA4C913}"/>
              </a:ext>
            </a:extLst>
          </p:cNvPr>
          <p:cNvGraphicFramePr>
            <a:graphicFrameLocks noGrp="1"/>
          </p:cNvGraphicFramePr>
          <p:nvPr>
            <p:ph idx="1"/>
            <p:extLst>
              <p:ext uri="{D42A27DB-BD31-4B8C-83A1-F6EECF244321}">
                <p14:modId xmlns:p14="http://schemas.microsoft.com/office/powerpoint/2010/main" val="2877978292"/>
              </p:ext>
            </p:extLst>
          </p:nvPr>
        </p:nvGraphicFramePr>
        <p:xfrm>
          <a:off x="457200" y="1600200"/>
          <a:ext cx="8229600" cy="3505200"/>
        </p:xfrm>
        <a:graphic>
          <a:graphicData uri="http://schemas.openxmlformats.org/drawingml/2006/table">
            <a:tbl>
              <a:tblPr firstRow="1" bandRow="1">
                <a:tableStyleId>{5C22544A-7EE6-4342-B048-85BDC9FD1C3A}</a:tableStyleId>
              </a:tblPr>
              <a:tblGrid>
                <a:gridCol w="7086600">
                  <a:extLst>
                    <a:ext uri="{9D8B030D-6E8A-4147-A177-3AD203B41FA5}">
                      <a16:colId xmlns:a16="http://schemas.microsoft.com/office/drawing/2014/main" val="623674553"/>
                    </a:ext>
                  </a:extLst>
                </a:gridCol>
                <a:gridCol w="1143000">
                  <a:extLst>
                    <a:ext uri="{9D8B030D-6E8A-4147-A177-3AD203B41FA5}">
                      <a16:colId xmlns:a16="http://schemas.microsoft.com/office/drawing/2014/main" val="775351157"/>
                    </a:ext>
                  </a:extLst>
                </a:gridCol>
              </a:tblGrid>
              <a:tr h="370840">
                <a:tc>
                  <a:txBody>
                    <a:bodyPr/>
                    <a:lstStyle/>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Distribution Type:</a:t>
                      </a:r>
                    </a:p>
                  </a:txBody>
                  <a:tcPr>
                    <a:solidFill>
                      <a:srgbClr val="500050"/>
                    </a:solidFill>
                  </a:tcPr>
                </a:tc>
                <a:tc>
                  <a:txBody>
                    <a:bodyPr/>
                    <a:lstStyle/>
                    <a:p>
                      <a:pPr algn="ctr"/>
                      <a:r>
                        <a:rPr lang="en-US" dirty="0">
                          <a:latin typeface="Arial" panose="020B0604020202020204" pitchFamily="34" charset="0"/>
                          <a:cs typeface="Arial" panose="020B0604020202020204" pitchFamily="34" charset="0"/>
                        </a:rPr>
                        <a:t>Amount Paid</a:t>
                      </a:r>
                    </a:p>
                  </a:txBody>
                  <a:tcPr>
                    <a:solidFill>
                      <a:srgbClr val="500050"/>
                    </a:solidFill>
                  </a:tcPr>
                </a:tc>
                <a:extLst>
                  <a:ext uri="{0D108BD9-81ED-4DB2-BD59-A6C34878D82A}">
                    <a16:rowId xmlns:a16="http://schemas.microsoft.com/office/drawing/2014/main" val="1926343049"/>
                  </a:ext>
                </a:extLst>
              </a:tr>
              <a:tr h="370840">
                <a:tc>
                  <a:txBody>
                    <a:bodyPr/>
                    <a:lstStyle/>
                    <a:p>
                      <a:r>
                        <a:rPr lang="en-US" dirty="0">
                          <a:solidFill>
                            <a:schemeClr val="tx1"/>
                          </a:solidFill>
                          <a:latin typeface="Arial" panose="020B0604020202020204" pitchFamily="34" charset="0"/>
                          <a:cs typeface="Arial" panose="020B0604020202020204" pitchFamily="34" charset="0"/>
                        </a:rPr>
                        <a:t>Bonuses distributed by former Mayor</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$573,121</a:t>
                      </a:r>
                    </a:p>
                  </a:txBody>
                  <a:tcPr/>
                </a:tc>
                <a:extLst>
                  <a:ext uri="{0D108BD9-81ED-4DB2-BD59-A6C34878D82A}">
                    <a16:rowId xmlns:a16="http://schemas.microsoft.com/office/drawing/2014/main" val="559329774"/>
                  </a:ext>
                </a:extLst>
              </a:tr>
              <a:tr h="370840">
                <a:tc>
                  <a:txBody>
                    <a:bodyPr/>
                    <a:lstStyle/>
                    <a:p>
                      <a:r>
                        <a:rPr lang="en-US" dirty="0">
                          <a:solidFill>
                            <a:schemeClr val="tx1"/>
                          </a:solidFill>
                          <a:latin typeface="Arial" panose="020B0604020202020204" pitchFamily="34" charset="0"/>
                          <a:cs typeface="Arial" panose="020B0604020202020204" pitchFamily="34" charset="0"/>
                        </a:rPr>
                        <a:t>Duplicate bonuses paid in error</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$58,008</a:t>
                      </a:r>
                    </a:p>
                  </a:txBody>
                  <a:tcPr/>
                </a:tc>
                <a:extLst>
                  <a:ext uri="{0D108BD9-81ED-4DB2-BD59-A6C34878D82A}">
                    <a16:rowId xmlns:a16="http://schemas.microsoft.com/office/drawing/2014/main" val="2660568971"/>
                  </a:ext>
                </a:extLst>
              </a:tr>
              <a:tr h="370840">
                <a:tc>
                  <a:txBody>
                    <a:bodyPr/>
                    <a:lstStyle/>
                    <a:p>
                      <a:r>
                        <a:rPr lang="en-US" dirty="0">
                          <a:solidFill>
                            <a:schemeClr val="tx1"/>
                          </a:solidFill>
                          <a:latin typeface="Arial" panose="020B0604020202020204" pitchFamily="34" charset="0"/>
                          <a:cs typeface="Arial" panose="020B0604020202020204" pitchFamily="34" charset="0"/>
                        </a:rPr>
                        <a:t>Contest winnings distributed by former Mayor</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$36,000</a:t>
                      </a:r>
                    </a:p>
                  </a:txBody>
                  <a:tcPr/>
                </a:tc>
                <a:extLst>
                  <a:ext uri="{0D108BD9-81ED-4DB2-BD59-A6C34878D82A}">
                    <a16:rowId xmlns:a16="http://schemas.microsoft.com/office/drawing/2014/main" val="2592817025"/>
                  </a:ext>
                </a:extLst>
              </a:tr>
              <a:tr h="370840">
                <a:tc>
                  <a:txBody>
                    <a:bodyPr/>
                    <a:lstStyle/>
                    <a:p>
                      <a:r>
                        <a:rPr lang="en-US" dirty="0">
                          <a:solidFill>
                            <a:schemeClr val="tx1"/>
                          </a:solidFill>
                          <a:latin typeface="Arial" panose="020B0604020202020204" pitchFamily="34" charset="0"/>
                          <a:cs typeface="Arial" panose="020B0604020202020204" pitchFamily="34" charset="0"/>
                        </a:rPr>
                        <a:t>Bonuses distributed by former Human Resources Commissioner</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$83,967</a:t>
                      </a:r>
                    </a:p>
                  </a:txBody>
                  <a:tcPr/>
                </a:tc>
                <a:extLst>
                  <a:ext uri="{0D108BD9-81ED-4DB2-BD59-A6C34878D82A}">
                    <a16:rowId xmlns:a16="http://schemas.microsoft.com/office/drawing/2014/main" val="2062619405"/>
                  </a:ext>
                </a:extLst>
              </a:tr>
              <a:tr h="370840">
                <a:tc>
                  <a:txBody>
                    <a:bodyPr/>
                    <a:lstStyle/>
                    <a:p>
                      <a:r>
                        <a:rPr lang="en-US" dirty="0">
                          <a:solidFill>
                            <a:schemeClr val="tx1"/>
                          </a:solidFill>
                          <a:latin typeface="Arial" panose="020B0604020202020204" pitchFamily="34" charset="0"/>
                          <a:cs typeface="Arial" panose="020B0604020202020204" pitchFamily="34" charset="0"/>
                        </a:rPr>
                        <a:t>Contest winnings distributed by former Human Resources Commissioner</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$31,195</a:t>
                      </a:r>
                    </a:p>
                  </a:txBody>
                  <a:tcPr/>
                </a:tc>
                <a:extLst>
                  <a:ext uri="{0D108BD9-81ED-4DB2-BD59-A6C34878D82A}">
                    <a16:rowId xmlns:a16="http://schemas.microsoft.com/office/drawing/2014/main" val="1351738511"/>
                  </a:ext>
                </a:extLst>
              </a:tr>
              <a:tr h="370840">
                <a:tc>
                  <a:txBody>
                    <a:bodyPr/>
                    <a:lstStyle/>
                    <a:p>
                      <a:r>
                        <a:rPr lang="en-US" dirty="0">
                          <a:solidFill>
                            <a:schemeClr val="tx1"/>
                          </a:solidFill>
                          <a:latin typeface="Arial" panose="020B0604020202020204" pitchFamily="34" charset="0"/>
                          <a:cs typeface="Arial" panose="020B0604020202020204" pitchFamily="34" charset="0"/>
                        </a:rPr>
                        <a:t>Bonuses distributed by City Council members</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$87,000</a:t>
                      </a:r>
                    </a:p>
                  </a:txBody>
                  <a:tcPr/>
                </a:tc>
                <a:extLst>
                  <a:ext uri="{0D108BD9-81ED-4DB2-BD59-A6C34878D82A}">
                    <a16:rowId xmlns:a16="http://schemas.microsoft.com/office/drawing/2014/main" val="2674233836"/>
                  </a:ext>
                </a:extLst>
              </a:tr>
              <a:tr h="370840">
                <a:tc>
                  <a:txBody>
                    <a:bodyPr/>
                    <a:lstStyle/>
                    <a:p>
                      <a:pPr algn="r"/>
                      <a:r>
                        <a:rPr lang="en-US" dirty="0">
                          <a:solidFill>
                            <a:schemeClr val="tx1"/>
                          </a:solidFill>
                          <a:latin typeface="Arial" panose="020B0604020202020204" pitchFamily="34" charset="0"/>
                          <a:cs typeface="Arial" panose="020B0604020202020204" pitchFamily="34" charset="0"/>
                        </a:rPr>
                        <a:t>TOTAL</a:t>
                      </a:r>
                    </a:p>
                  </a:txBody>
                  <a:tcPr/>
                </a:tc>
                <a:tc>
                  <a:txBody>
                    <a:bodyPr/>
                    <a:lstStyle/>
                    <a:p>
                      <a:pPr algn="r"/>
                      <a:r>
                        <a:rPr lang="en-US" dirty="0">
                          <a:solidFill>
                            <a:schemeClr val="tx1"/>
                          </a:solidFill>
                          <a:latin typeface="Arial" panose="020B0604020202020204" pitchFamily="34" charset="0"/>
                          <a:cs typeface="Arial" panose="020B0604020202020204" pitchFamily="34" charset="0"/>
                        </a:rPr>
                        <a:t>$869,291</a:t>
                      </a:r>
                    </a:p>
                  </a:txBody>
                  <a:tcPr/>
                </a:tc>
                <a:extLst>
                  <a:ext uri="{0D108BD9-81ED-4DB2-BD59-A6C34878D82A}">
                    <a16:rowId xmlns:a16="http://schemas.microsoft.com/office/drawing/2014/main" val="604376125"/>
                  </a:ext>
                </a:extLst>
              </a:tr>
            </a:tbl>
          </a:graphicData>
        </a:graphic>
      </p:graphicFrame>
    </p:spTree>
    <p:extLst>
      <p:ext uri="{BB962C8B-B14F-4D97-AF65-F5344CB8AC3E}">
        <p14:creationId xmlns:p14="http://schemas.microsoft.com/office/powerpoint/2010/main" val="45253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147044-BF7D-49A0-A3F4-C84F87C6AAA8}"/>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Summary of Findings</a:t>
            </a:r>
            <a:endParaRPr lang="en-US" sz="4000" dirty="0"/>
          </a:p>
        </p:txBody>
      </p:sp>
      <p:sp>
        <p:nvSpPr>
          <p:cNvPr id="3" name="Content Placeholder 2">
            <a:extLst>
              <a:ext uri="{FF2B5EF4-FFF2-40B4-BE49-F238E27FC236}">
                <a16:creationId xmlns:a16="http://schemas.microsoft.com/office/drawing/2014/main" id="{CA116F93-6ED5-4D7D-8329-69BB52EF1F6D}"/>
              </a:ext>
            </a:extLst>
          </p:cNvPr>
          <p:cNvSpPr>
            <a:spLocks noGrp="1"/>
          </p:cNvSpPr>
          <p:nvPr>
            <p:ph idx="1"/>
          </p:nvPr>
        </p:nvSpPr>
        <p:spPr/>
        <p:txBody>
          <a:bodyPr>
            <a:normAutofit fontScale="92500"/>
          </a:bodyPr>
          <a:lstStyle/>
          <a:p>
            <a:pPr marL="0" indent="0">
              <a:buNone/>
            </a:pPr>
            <a:endParaRPr lang="en-US" dirty="0"/>
          </a:p>
          <a:p>
            <a:r>
              <a:rPr lang="en-US" sz="2800" dirty="0">
                <a:solidFill>
                  <a:schemeClr val="tx1"/>
                </a:solidFill>
                <a:latin typeface="Arial" panose="020B0604020202020204" pitchFamily="34" charset="0"/>
                <a:cs typeface="Arial" panose="020B0604020202020204" pitchFamily="34" charset="0"/>
              </a:rPr>
              <a:t>The Executive bonuses and contest winnings were not allowed under existing city and state law </a:t>
            </a:r>
          </a:p>
          <a:p>
            <a:r>
              <a:rPr lang="en-US" sz="2800" dirty="0">
                <a:solidFill>
                  <a:schemeClr val="tx1"/>
                </a:solidFill>
                <a:latin typeface="Arial" panose="020B0604020202020204" pitchFamily="34" charset="0"/>
                <a:cs typeface="Arial" panose="020B0604020202020204" pitchFamily="34" charset="0"/>
              </a:rPr>
              <a:t>The City Council bonuses and payments were not allowed under city and state law 	</a:t>
            </a:r>
          </a:p>
          <a:p>
            <a:r>
              <a:rPr lang="en-US" sz="2800" dirty="0">
                <a:solidFill>
                  <a:schemeClr val="tx1"/>
                </a:solidFill>
                <a:latin typeface="Arial" panose="020B0604020202020204" pitchFamily="34" charset="0"/>
                <a:cs typeface="Arial" panose="020B0604020202020204" pitchFamily="34" charset="0"/>
              </a:rPr>
              <a:t>The use of City funds for contest winnings was inappropriate</a:t>
            </a:r>
          </a:p>
          <a:p>
            <a:r>
              <a:rPr lang="en-US" sz="2800" dirty="0">
                <a:solidFill>
                  <a:schemeClr val="tx1"/>
                </a:solidFill>
                <a:latin typeface="Arial" panose="020B0604020202020204" pitchFamily="34" charset="0"/>
                <a:cs typeface="Arial" panose="020B0604020202020204" pitchFamily="34" charset="0"/>
              </a:rPr>
              <a:t>Former Chief Financial Officer, Jim Beard, abused his position to authorize a bonus payment for himself</a:t>
            </a:r>
          </a:p>
        </p:txBody>
      </p:sp>
    </p:spTree>
    <p:extLst>
      <p:ext uri="{BB962C8B-B14F-4D97-AF65-F5344CB8AC3E}">
        <p14:creationId xmlns:p14="http://schemas.microsoft.com/office/powerpoint/2010/main" val="1318629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Executive Bonuses and Contest Winnings Violated City Code</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rmAutofit/>
          </a:bodyPr>
          <a:lstStyle/>
          <a:p>
            <a:r>
              <a:rPr lang="en-US" sz="2800" dirty="0">
                <a:solidFill>
                  <a:schemeClr val="tx1"/>
                </a:solidFill>
                <a:latin typeface="Arial" panose="020B0604020202020204" pitchFamily="34" charset="0"/>
                <a:cs typeface="Arial" panose="020B0604020202020204" pitchFamily="34" charset="0"/>
              </a:rPr>
              <a:t>Bonuses and contest winner payments were not part of any approved salary increase or approved modification to the classification and compensation system</a:t>
            </a:r>
          </a:p>
          <a:p>
            <a:r>
              <a:rPr lang="en-US" sz="2800" dirty="0">
                <a:solidFill>
                  <a:schemeClr val="tx1"/>
                </a:solidFill>
                <a:latin typeface="Arial" panose="020B0604020202020204" pitchFamily="34" charset="0"/>
                <a:cs typeface="Arial" panose="020B0604020202020204" pitchFamily="34" charset="0"/>
              </a:rPr>
              <a:t>No ordinance or provision of the pay plan authorizes the Mayor to grant bonuses to employees or to unilaterally increase the pay of city employees</a:t>
            </a:r>
          </a:p>
        </p:txBody>
      </p:sp>
    </p:spTree>
    <p:extLst>
      <p:ext uri="{BB962C8B-B14F-4D97-AF65-F5344CB8AC3E}">
        <p14:creationId xmlns:p14="http://schemas.microsoft.com/office/powerpoint/2010/main" val="1985479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a:xfrm>
            <a:off x="381000" y="-152400"/>
            <a:ext cx="8305800" cy="1752600"/>
          </a:xfrm>
        </p:spPr>
        <p:txBody>
          <a:bodyPr/>
          <a:lstStyle/>
          <a:p>
            <a:r>
              <a:rPr lang="en-US" sz="3800" dirty="0">
                <a:solidFill>
                  <a:srgbClr val="660066"/>
                </a:solidFill>
                <a:latin typeface="Arial" panose="020B0604020202020204" pitchFamily="34" charset="0"/>
                <a:cs typeface="Arial" panose="020B0604020202020204" pitchFamily="34" charset="0"/>
              </a:rPr>
              <a:t>Bonuses and Contest Winnings were Gifts that Violated Gratuities Clause</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Autofit/>
          </a:bodyPr>
          <a:lstStyle/>
          <a:p>
            <a:r>
              <a:rPr lang="en-US" sz="2800" dirty="0">
                <a:solidFill>
                  <a:schemeClr val="tx1"/>
                </a:solidFill>
                <a:latin typeface="Arial" panose="020B0604020202020204" pitchFamily="34" charset="0"/>
                <a:cs typeface="Arial" panose="020B0604020202020204" pitchFamily="34" charset="0"/>
              </a:rPr>
              <a:t>The bonuses and contest winner payments were gifts in violation of the Gratuities Clause unless (1) Mayor Reed had the authority to grant the bonuses, and (2) these bonuses provided the City with a substantial prospective benefit</a:t>
            </a:r>
          </a:p>
          <a:p>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Because the payments by Mayor Reed do not represent legitimate compensation or salary authorized by City Code, they are properly characterized as gifts</a:t>
            </a:r>
          </a:p>
        </p:txBody>
      </p:sp>
    </p:spTree>
    <p:extLst>
      <p:ext uri="{BB962C8B-B14F-4D97-AF65-F5344CB8AC3E}">
        <p14:creationId xmlns:p14="http://schemas.microsoft.com/office/powerpoint/2010/main" val="40586783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p:txBody>
          <a:bodyPr/>
          <a:lstStyle/>
          <a:p>
            <a:r>
              <a:rPr lang="en-US" sz="4000" dirty="0">
                <a:solidFill>
                  <a:srgbClr val="660066"/>
                </a:solidFill>
                <a:latin typeface="Arial" panose="020B0604020202020204" pitchFamily="34" charset="0"/>
                <a:cs typeface="Arial" panose="020B0604020202020204" pitchFamily="34" charset="0"/>
              </a:rPr>
              <a:t>HR Bonuses and Contest Winnings Violated City Code</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rmAutofit/>
          </a:bodyPr>
          <a:lstStyle/>
          <a:p>
            <a:r>
              <a:rPr lang="en-US" sz="2800" dirty="0">
                <a:solidFill>
                  <a:schemeClr val="tx1"/>
                </a:solidFill>
                <a:latin typeface="Arial" panose="020B0604020202020204" pitchFamily="34" charset="0"/>
                <a:cs typeface="Arial" panose="020B0604020202020204" pitchFamily="34" charset="0"/>
              </a:rPr>
              <a:t>Bonuses and contest winner payments were not part of any approved salary increase or approved modification to the classification and compensation system</a:t>
            </a:r>
          </a:p>
          <a:p>
            <a:r>
              <a:rPr lang="en-US" sz="2800" dirty="0">
                <a:solidFill>
                  <a:schemeClr val="tx1"/>
                </a:solidFill>
                <a:latin typeface="Arial" panose="020B0604020202020204" pitchFamily="34" charset="0"/>
                <a:cs typeface="Arial" panose="020B0604020202020204" pitchFamily="34" charset="0"/>
              </a:rPr>
              <a:t>No ordinance or provision of the pay plan authorizes the former HR Commissioner to grant bonuses to employees or to unilaterally increase the pay of city employees</a:t>
            </a:r>
          </a:p>
        </p:txBody>
      </p:sp>
    </p:spTree>
    <p:extLst>
      <p:ext uri="{BB962C8B-B14F-4D97-AF65-F5344CB8AC3E}">
        <p14:creationId xmlns:p14="http://schemas.microsoft.com/office/powerpoint/2010/main" val="2140657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DCA4F-8F6B-4034-BCA8-80DFB8737F7B}"/>
              </a:ext>
            </a:extLst>
          </p:cNvPr>
          <p:cNvSpPr>
            <a:spLocks noGrp="1"/>
          </p:cNvSpPr>
          <p:nvPr>
            <p:ph type="title"/>
          </p:nvPr>
        </p:nvSpPr>
        <p:spPr>
          <a:xfrm>
            <a:off x="152400" y="533400"/>
            <a:ext cx="8534400" cy="1066800"/>
          </a:xfrm>
        </p:spPr>
        <p:txBody>
          <a:bodyPr/>
          <a:lstStyle/>
          <a:p>
            <a:r>
              <a:rPr lang="en-US" sz="3600" dirty="0">
                <a:solidFill>
                  <a:srgbClr val="660066"/>
                </a:solidFill>
                <a:latin typeface="Arial" panose="020B0604020202020204" pitchFamily="34" charset="0"/>
                <a:cs typeface="Arial" panose="020B0604020202020204" pitchFamily="34" charset="0"/>
              </a:rPr>
              <a:t>HR Bonuses and Contest Winnings were Gifts that Violated Gratuities Clause</a:t>
            </a:r>
          </a:p>
        </p:txBody>
      </p:sp>
      <p:sp>
        <p:nvSpPr>
          <p:cNvPr id="3" name="Content Placeholder 2">
            <a:extLst>
              <a:ext uri="{FF2B5EF4-FFF2-40B4-BE49-F238E27FC236}">
                <a16:creationId xmlns:a16="http://schemas.microsoft.com/office/drawing/2014/main" id="{B287781A-3709-413D-8B1F-75F2E418A056}"/>
              </a:ext>
            </a:extLst>
          </p:cNvPr>
          <p:cNvSpPr>
            <a:spLocks noGrp="1"/>
          </p:cNvSpPr>
          <p:nvPr>
            <p:ph idx="1"/>
          </p:nvPr>
        </p:nvSpPr>
        <p:spPr/>
        <p:txBody>
          <a:bodyPr>
            <a:noAutofit/>
          </a:bodyPr>
          <a:lstStyle/>
          <a:p>
            <a:r>
              <a:rPr lang="en-US" sz="2800" dirty="0">
                <a:solidFill>
                  <a:schemeClr val="tx1"/>
                </a:solidFill>
                <a:latin typeface="Arial" panose="020B0604020202020204" pitchFamily="34" charset="0"/>
                <a:cs typeface="Arial" panose="020B0604020202020204" pitchFamily="34" charset="0"/>
              </a:rPr>
              <a:t>The bonuses and contest winner payments were gifts in violation of the Gratuities Clause unless (1) Yancy had the authority to grant the bonuses, and (2) these bonuses provided the City with a substantial prospective benefit</a:t>
            </a:r>
          </a:p>
          <a:p>
            <a:endParaRPr lang="en-US" sz="2800" dirty="0">
              <a:solidFill>
                <a:schemeClr val="tx1"/>
              </a:solidFill>
              <a:latin typeface="Arial" panose="020B0604020202020204" pitchFamily="34" charset="0"/>
              <a:cs typeface="Arial" panose="020B0604020202020204" pitchFamily="34" charset="0"/>
            </a:endParaRPr>
          </a:p>
          <a:p>
            <a:r>
              <a:rPr lang="en-US" sz="2800" dirty="0">
                <a:solidFill>
                  <a:schemeClr val="tx1"/>
                </a:solidFill>
                <a:latin typeface="Arial" panose="020B0604020202020204" pitchFamily="34" charset="0"/>
                <a:cs typeface="Arial" panose="020B0604020202020204" pitchFamily="34" charset="0"/>
              </a:rPr>
              <a:t>Because the payments by Yancy do not represent legitimate compensation or salary authorized by City Code, they are properly characterized as gifts</a:t>
            </a:r>
          </a:p>
        </p:txBody>
      </p:sp>
    </p:spTree>
    <p:extLst>
      <p:ext uri="{BB962C8B-B14F-4D97-AF65-F5344CB8AC3E}">
        <p14:creationId xmlns:p14="http://schemas.microsoft.com/office/powerpoint/2010/main" val="2856621151"/>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0</TotalTime>
  <Words>828</Words>
  <Application>Microsoft Office PowerPoint</Application>
  <PresentationFormat>On-screen Show (4:3)</PresentationFormat>
  <Paragraphs>96</Paragraphs>
  <Slides>16</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Calibri Light</vt:lpstr>
      <vt:lpstr>Century Gothic</vt:lpstr>
      <vt:lpstr>Courier New</vt:lpstr>
      <vt:lpstr>Palatino Linotype</vt:lpstr>
      <vt:lpstr>Office Theme</vt:lpstr>
      <vt:lpstr>Executive</vt:lpstr>
      <vt:lpstr>Review of Bonuses and Contest Winnings</vt:lpstr>
      <vt:lpstr>Objectives</vt:lpstr>
      <vt:lpstr>Bonuses and Contest Winnings</vt:lpstr>
      <vt:lpstr>Bonuses and Contest Winnings </vt:lpstr>
      <vt:lpstr>Summary of Findings</vt:lpstr>
      <vt:lpstr>Executive Bonuses and Contest Winnings Violated City Code</vt:lpstr>
      <vt:lpstr>Bonuses and Contest Winnings were Gifts that Violated Gratuities Clause</vt:lpstr>
      <vt:lpstr>HR Bonuses and Contest Winnings Violated City Code</vt:lpstr>
      <vt:lpstr>HR Bonuses and Contest Winnings were Gifts that Violated Gratuities Clause</vt:lpstr>
      <vt:lpstr>Contest Winnings Raise Ethical Concerns</vt:lpstr>
      <vt:lpstr>City Council Bonuses Violated City Code and Gratuities Clause </vt:lpstr>
      <vt:lpstr>Most Bonuses were Processed Through Accounts Payable</vt:lpstr>
      <vt:lpstr>Former CFO Abused His Position to Approve Payment to Himself</vt:lpstr>
      <vt:lpstr>Next Steps</vt:lpstr>
      <vt:lpstr>Next Steps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2018-02-27T21:01:31Z</dcterms:created>
  <dcterms:modified xsi:type="dcterms:W3CDTF">2018-08-29T13:21:01Z</dcterms:modified>
</cp:coreProperties>
</file>