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58" r:id="rId5"/>
  </p:sldMasterIdLst>
  <p:notesMasterIdLst>
    <p:notesMasterId r:id="rId22"/>
  </p:notesMasterIdLst>
  <p:handoutMasterIdLst>
    <p:handoutMasterId r:id="rId23"/>
  </p:handoutMasterIdLst>
  <p:sldIdLst>
    <p:sldId id="256" r:id="rId6"/>
    <p:sldId id="356" r:id="rId7"/>
    <p:sldId id="367" r:id="rId8"/>
    <p:sldId id="365" r:id="rId9"/>
    <p:sldId id="368" r:id="rId10"/>
    <p:sldId id="380" r:id="rId11"/>
    <p:sldId id="390" r:id="rId12"/>
    <p:sldId id="375" r:id="rId13"/>
    <p:sldId id="374" r:id="rId14"/>
    <p:sldId id="392" r:id="rId15"/>
    <p:sldId id="393" r:id="rId16"/>
    <p:sldId id="394" r:id="rId17"/>
    <p:sldId id="395" r:id="rId18"/>
    <p:sldId id="396" r:id="rId19"/>
    <p:sldId id="373" r:id="rId20"/>
    <p:sldId id="333" r:id="rId21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339933"/>
    <a:srgbClr val="006666"/>
    <a:srgbClr val="008080"/>
    <a:srgbClr val="FF6600"/>
    <a:srgbClr val="777777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05" autoAdjust="0"/>
    <p:restoredTop sz="94532" autoAdjust="0"/>
  </p:normalViewPr>
  <p:slideViewPr>
    <p:cSldViewPr>
      <p:cViewPr varScale="1">
        <p:scale>
          <a:sx n="104" d="100"/>
          <a:sy n="104" d="100"/>
        </p:scale>
        <p:origin x="117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Service Requests</c:v>
          </c:tx>
          <c:spPr>
            <a:ln w="34925"/>
          </c:spPr>
          <c:marker>
            <c:symbol val="none"/>
          </c:marker>
          <c:cat>
            <c:numRef>
              <c:f>'SR Data'!$K$82:$K$94</c:f>
              <c:numCache>
                <c:formatCode>mmm\-yy</c:formatCode>
                <c:ptCount val="13"/>
                <c:pt idx="0">
                  <c:v>42903</c:v>
                </c:pt>
                <c:pt idx="1">
                  <c:v>42933</c:v>
                </c:pt>
                <c:pt idx="2">
                  <c:v>42964</c:v>
                </c:pt>
                <c:pt idx="3">
                  <c:v>42995</c:v>
                </c:pt>
                <c:pt idx="4">
                  <c:v>43025</c:v>
                </c:pt>
                <c:pt idx="5">
                  <c:v>43056</c:v>
                </c:pt>
                <c:pt idx="6">
                  <c:v>43086</c:v>
                </c:pt>
                <c:pt idx="7">
                  <c:v>43117</c:v>
                </c:pt>
                <c:pt idx="8">
                  <c:v>43148</c:v>
                </c:pt>
                <c:pt idx="9">
                  <c:v>43176</c:v>
                </c:pt>
                <c:pt idx="10">
                  <c:v>43207</c:v>
                </c:pt>
                <c:pt idx="11">
                  <c:v>43237</c:v>
                </c:pt>
                <c:pt idx="12">
                  <c:v>43268</c:v>
                </c:pt>
              </c:numCache>
            </c:numRef>
          </c:cat>
          <c:val>
            <c:numRef>
              <c:f>'SR Data'!$L$82:$L$94</c:f>
              <c:numCache>
                <c:formatCode>#,##0</c:formatCode>
                <c:ptCount val="13"/>
                <c:pt idx="0">
                  <c:v>47716</c:v>
                </c:pt>
                <c:pt idx="1">
                  <c:v>44011</c:v>
                </c:pt>
                <c:pt idx="2">
                  <c:v>47366</c:v>
                </c:pt>
                <c:pt idx="3">
                  <c:v>41452</c:v>
                </c:pt>
                <c:pt idx="4">
                  <c:v>46036</c:v>
                </c:pt>
                <c:pt idx="5">
                  <c:v>36957</c:v>
                </c:pt>
                <c:pt idx="6">
                  <c:v>36027</c:v>
                </c:pt>
                <c:pt idx="7">
                  <c:v>45560</c:v>
                </c:pt>
                <c:pt idx="8">
                  <c:v>43900</c:v>
                </c:pt>
                <c:pt idx="9">
                  <c:v>36662</c:v>
                </c:pt>
                <c:pt idx="10">
                  <c:v>20713</c:v>
                </c:pt>
                <c:pt idx="11">
                  <c:v>30622</c:v>
                </c:pt>
                <c:pt idx="12">
                  <c:v>35591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022-4164-831B-99FC9A0B2929}"/>
            </c:ext>
          </c:extLst>
        </c:ser>
        <c:ser>
          <c:idx val="1"/>
          <c:order val="1"/>
          <c:tx>
            <c:v>Calls Handled</c:v>
          </c:tx>
          <c:spPr>
            <a:ln w="34925"/>
          </c:spPr>
          <c:marker>
            <c:symbol val="none"/>
          </c:marker>
          <c:cat>
            <c:numRef>
              <c:f>'SR Data'!$K$82:$K$94</c:f>
              <c:numCache>
                <c:formatCode>mmm\-yy</c:formatCode>
                <c:ptCount val="13"/>
                <c:pt idx="0">
                  <c:v>42903</c:v>
                </c:pt>
                <c:pt idx="1">
                  <c:v>42933</c:v>
                </c:pt>
                <c:pt idx="2">
                  <c:v>42964</c:v>
                </c:pt>
                <c:pt idx="3">
                  <c:v>42995</c:v>
                </c:pt>
                <c:pt idx="4">
                  <c:v>43025</c:v>
                </c:pt>
                <c:pt idx="5">
                  <c:v>43056</c:v>
                </c:pt>
                <c:pt idx="6">
                  <c:v>43086</c:v>
                </c:pt>
                <c:pt idx="7">
                  <c:v>43117</c:v>
                </c:pt>
                <c:pt idx="8">
                  <c:v>43148</c:v>
                </c:pt>
                <c:pt idx="9">
                  <c:v>43176</c:v>
                </c:pt>
                <c:pt idx="10">
                  <c:v>43207</c:v>
                </c:pt>
                <c:pt idx="11">
                  <c:v>43237</c:v>
                </c:pt>
                <c:pt idx="12">
                  <c:v>43268</c:v>
                </c:pt>
              </c:numCache>
            </c:numRef>
          </c:cat>
          <c:val>
            <c:numRef>
              <c:f>'SR Data'!$AM$82:$AM$94</c:f>
              <c:numCache>
                <c:formatCode>#,##0</c:formatCode>
                <c:ptCount val="13"/>
                <c:pt idx="0">
                  <c:v>36007</c:v>
                </c:pt>
                <c:pt idx="1">
                  <c:v>34397</c:v>
                </c:pt>
                <c:pt idx="2">
                  <c:v>35925</c:v>
                </c:pt>
                <c:pt idx="3">
                  <c:v>31196</c:v>
                </c:pt>
                <c:pt idx="4">
                  <c:v>35050</c:v>
                </c:pt>
                <c:pt idx="5">
                  <c:v>29174</c:v>
                </c:pt>
                <c:pt idx="6">
                  <c:v>28457</c:v>
                </c:pt>
                <c:pt idx="7" formatCode="#,##0;[Red]#,##0">
                  <c:v>37408</c:v>
                </c:pt>
                <c:pt idx="8">
                  <c:v>35218</c:v>
                </c:pt>
                <c:pt idx="9">
                  <c:v>40475</c:v>
                </c:pt>
                <c:pt idx="10">
                  <c:v>51678</c:v>
                </c:pt>
                <c:pt idx="11">
                  <c:v>54131</c:v>
                </c:pt>
                <c:pt idx="12">
                  <c:v>46542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022-4164-831B-99FC9A0B29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6153856"/>
        <c:axId val="65655936"/>
      </c:lineChart>
      <c:dateAx>
        <c:axId val="66153856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crossAx val="65655936"/>
        <c:crosses val="autoZero"/>
        <c:auto val="1"/>
        <c:lblOffset val="100"/>
        <c:baseTimeUnit val="months"/>
      </c:dateAx>
      <c:valAx>
        <c:axId val="65655936"/>
        <c:scaling>
          <c:orientation val="minMax"/>
          <c:max val="55000"/>
          <c:min val="15000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/>
                  <a:t>Calls/Service</a:t>
                </a:r>
                <a:r>
                  <a:rPr lang="en-US" sz="1200" baseline="0"/>
                  <a:t> Requests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4.0586245772266064E-2"/>
              <c:y val="0.22229533112369862"/>
            </c:manualLayout>
          </c:layout>
          <c:overlay val="0"/>
        </c:title>
        <c:numFmt formatCode="#,##0" sourceLinked="1"/>
        <c:majorTickMark val="none"/>
        <c:minorTickMark val="none"/>
        <c:tickLblPos val="nextTo"/>
        <c:crossAx val="6615385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v>Service Level</c:v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'CSC Monthly Stats Data'!$F$44:$F$56</c:f>
              <c:numCache>
                <c:formatCode>[$-409]mmm\-yy;@</c:formatCode>
                <c:ptCount val="13"/>
                <c:pt idx="0">
                  <c:v>42903</c:v>
                </c:pt>
                <c:pt idx="1">
                  <c:v>42933</c:v>
                </c:pt>
                <c:pt idx="2">
                  <c:v>42964</c:v>
                </c:pt>
                <c:pt idx="3">
                  <c:v>42995</c:v>
                </c:pt>
                <c:pt idx="4">
                  <c:v>43025</c:v>
                </c:pt>
                <c:pt idx="5">
                  <c:v>43056</c:v>
                </c:pt>
                <c:pt idx="6">
                  <c:v>43086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</c:numCache>
            </c:numRef>
          </c:cat>
          <c:val>
            <c:numRef>
              <c:f>'CSC Monthly Stats Data'!$G$44:$G$56</c:f>
              <c:numCache>
                <c:formatCode>0%</c:formatCode>
                <c:ptCount val="13"/>
                <c:pt idx="0">
                  <c:v>0.84243203325857452</c:v>
                </c:pt>
                <c:pt idx="1">
                  <c:v>0.82601337738738012</c:v>
                </c:pt>
                <c:pt idx="2">
                  <c:v>0.89138676069033163</c:v>
                </c:pt>
                <c:pt idx="3">
                  <c:v>0.8656900588495855</c:v>
                </c:pt>
                <c:pt idx="4">
                  <c:v>0.87868381794128414</c:v>
                </c:pt>
                <c:pt idx="5">
                  <c:v>0.92933786078098468</c:v>
                </c:pt>
                <c:pt idx="6">
                  <c:v>0.89141467540706276</c:v>
                </c:pt>
                <c:pt idx="7">
                  <c:v>0.68648391776299333</c:v>
                </c:pt>
                <c:pt idx="8">
                  <c:v>0.68</c:v>
                </c:pt>
                <c:pt idx="9">
                  <c:v>0.89190000000000003</c:v>
                </c:pt>
                <c:pt idx="10">
                  <c:v>0.94679999999999997</c:v>
                </c:pt>
                <c:pt idx="11">
                  <c:v>0.90259999999999996</c:v>
                </c:pt>
                <c:pt idx="12">
                  <c:v>0.83789999999999998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7D89-48C3-A16B-9832117841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01762528"/>
        <c:axId val="601758264"/>
      </c:lineChart>
      <c:dateAx>
        <c:axId val="601762528"/>
        <c:scaling>
          <c:orientation val="minMax"/>
        </c:scaling>
        <c:delete val="1"/>
        <c:axPos val="b"/>
        <c:numFmt formatCode="[$-409]mmm\-yy;@" sourceLinked="1"/>
        <c:majorTickMark val="none"/>
        <c:minorTickMark val="none"/>
        <c:tickLblPos val="nextTo"/>
        <c:crossAx val="601758264"/>
        <c:crosses val="autoZero"/>
        <c:auto val="1"/>
        <c:lblOffset val="100"/>
        <c:baseTimeUnit val="days"/>
      </c:dateAx>
      <c:valAx>
        <c:axId val="601758264"/>
        <c:scaling>
          <c:orientation val="minMax"/>
          <c:min val="0.65000000000000013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Service Level</a:t>
                </a:r>
              </a:p>
            </c:rich>
          </c:tx>
          <c:layout>
            <c:manualLayout>
              <c:xMode val="edge"/>
              <c:yMode val="edge"/>
              <c:x val="0"/>
              <c:y val="0.324327004928075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0176252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6820031974563682"/>
          <c:y val="6.3861427043841748E-2"/>
          <c:w val="0.81273660609989229"/>
          <c:h val="0.64475624574705936"/>
        </c:manualLayout>
      </c:layout>
      <c:lineChart>
        <c:grouping val="standard"/>
        <c:varyColors val="0"/>
        <c:ser>
          <c:idx val="1"/>
          <c:order val="0"/>
          <c:tx>
            <c:strRef>
              <c:f>Sheet1!$C$4</c:f>
              <c:strCache>
                <c:ptCount val="1"/>
                <c:pt idx="0">
                  <c:v>DWM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Sheet1!$A$22:$A$34</c:f>
              <c:numCache>
                <c:formatCode>mmm\-yy</c:formatCode>
                <c:ptCount val="13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</c:numCache>
            </c:numRef>
          </c:cat>
          <c:val>
            <c:numRef>
              <c:f>Sheet1!$C$22:$C$34</c:f>
              <c:numCache>
                <c:formatCode>0%</c:formatCode>
                <c:ptCount val="13"/>
                <c:pt idx="0">
                  <c:v>0.64</c:v>
                </c:pt>
                <c:pt idx="1">
                  <c:v>0.53</c:v>
                </c:pt>
                <c:pt idx="2">
                  <c:v>0.52</c:v>
                </c:pt>
                <c:pt idx="3">
                  <c:v>0.51</c:v>
                </c:pt>
                <c:pt idx="4">
                  <c:v>0.52</c:v>
                </c:pt>
                <c:pt idx="5">
                  <c:v>0.6</c:v>
                </c:pt>
                <c:pt idx="6">
                  <c:v>0.62</c:v>
                </c:pt>
                <c:pt idx="7">
                  <c:v>0.56000000000000005</c:v>
                </c:pt>
                <c:pt idx="8">
                  <c:v>0.53</c:v>
                </c:pt>
                <c:pt idx="9">
                  <c:v>0.54</c:v>
                </c:pt>
                <c:pt idx="10">
                  <c:v>0.47</c:v>
                </c:pt>
                <c:pt idx="11">
                  <c:v>0.49</c:v>
                </c:pt>
                <c:pt idx="12">
                  <c:v>0.51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D067-4A77-81DC-8D88D352F622}"/>
            </c:ext>
          </c:extLst>
        </c:ser>
        <c:ser>
          <c:idx val="3"/>
          <c:order val="1"/>
          <c:tx>
            <c:strRef>
              <c:f>Sheet1!$E$4</c:f>
              <c:strCache>
                <c:ptCount val="1"/>
                <c:pt idx="0">
                  <c:v>DPW</c:v>
                </c:pt>
              </c:strCache>
            </c:strRef>
          </c:tx>
          <c:spPr>
            <a:ln w="34925">
              <a:solidFill>
                <a:schemeClr val="accent1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Sheet1!$A$22:$A$34</c:f>
              <c:numCache>
                <c:formatCode>mmm\-yy</c:formatCode>
                <c:ptCount val="13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</c:numCache>
            </c:numRef>
          </c:cat>
          <c:val>
            <c:numRef>
              <c:f>Sheet1!$E$22:$E$34</c:f>
              <c:numCache>
                <c:formatCode>0%</c:formatCode>
                <c:ptCount val="13"/>
                <c:pt idx="0">
                  <c:v>0.18</c:v>
                </c:pt>
                <c:pt idx="1">
                  <c:v>0.31</c:v>
                </c:pt>
                <c:pt idx="2">
                  <c:v>0.31</c:v>
                </c:pt>
                <c:pt idx="3">
                  <c:v>0.32</c:v>
                </c:pt>
                <c:pt idx="4">
                  <c:v>0.32</c:v>
                </c:pt>
                <c:pt idx="5">
                  <c:v>0.21</c:v>
                </c:pt>
                <c:pt idx="6">
                  <c:v>0.2</c:v>
                </c:pt>
                <c:pt idx="7">
                  <c:v>0.22</c:v>
                </c:pt>
                <c:pt idx="8">
                  <c:v>0.19</c:v>
                </c:pt>
                <c:pt idx="9">
                  <c:v>0.22</c:v>
                </c:pt>
                <c:pt idx="10">
                  <c:v>0.33</c:v>
                </c:pt>
                <c:pt idx="11">
                  <c:v>0.32</c:v>
                </c:pt>
                <c:pt idx="12">
                  <c:v>0.28000000000000003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D067-4A77-81DC-8D88D352F622}"/>
            </c:ext>
          </c:extLst>
        </c:ser>
        <c:ser>
          <c:idx val="5"/>
          <c:order val="2"/>
          <c:tx>
            <c:strRef>
              <c:f>Sheet1!$G$4</c:f>
              <c:strCache>
                <c:ptCount val="1"/>
                <c:pt idx="0">
                  <c:v>Finance</c:v>
                </c:pt>
              </c:strCache>
            </c:strRef>
          </c:tx>
          <c:spPr>
            <a:ln w="34925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Sheet1!$A$22:$A$34</c:f>
              <c:numCache>
                <c:formatCode>mmm\-yy</c:formatCode>
                <c:ptCount val="13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</c:numCache>
            </c:numRef>
          </c:cat>
          <c:val>
            <c:numRef>
              <c:f>Sheet1!$G$22:$G$34</c:f>
              <c:numCache>
                <c:formatCode>0%</c:formatCode>
                <c:ptCount val="13"/>
                <c:pt idx="0">
                  <c:v>0.06</c:v>
                </c:pt>
                <c:pt idx="1">
                  <c:v>0.03</c:v>
                </c:pt>
                <c:pt idx="2">
                  <c:v>0.03</c:v>
                </c:pt>
                <c:pt idx="3">
                  <c:v>0.03</c:v>
                </c:pt>
                <c:pt idx="4">
                  <c:v>0.03</c:v>
                </c:pt>
                <c:pt idx="5">
                  <c:v>0.03</c:v>
                </c:pt>
                <c:pt idx="6">
                  <c:v>0.04</c:v>
                </c:pt>
                <c:pt idx="7">
                  <c:v>7.0000000000000007E-2</c:v>
                </c:pt>
                <c:pt idx="8">
                  <c:v>0.1</c:v>
                </c:pt>
                <c:pt idx="9">
                  <c:v>6.5000000000000002E-2</c:v>
                </c:pt>
                <c:pt idx="10">
                  <c:v>0.04</c:v>
                </c:pt>
                <c:pt idx="11">
                  <c:v>0.03</c:v>
                </c:pt>
                <c:pt idx="12">
                  <c:v>0.03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D067-4A77-81DC-8D88D352F622}"/>
            </c:ext>
          </c:extLst>
        </c:ser>
        <c:ser>
          <c:idx val="0"/>
          <c:order val="3"/>
          <c:tx>
            <c:strRef>
              <c:f>Sheet1!$I$4</c:f>
              <c:strCache>
                <c:ptCount val="1"/>
                <c:pt idx="0">
                  <c:v>Code Enforcement</c:v>
                </c:pt>
              </c:strCache>
            </c:strRef>
          </c:tx>
          <c:spPr>
            <a:ln w="34925">
              <a:solidFill>
                <a:srgbClr val="7030A0"/>
              </a:solidFill>
            </a:ln>
          </c:spPr>
          <c:marker>
            <c:symbol val="none"/>
          </c:marker>
          <c:cat>
            <c:numRef>
              <c:f>Sheet1!$A$22:$A$34</c:f>
              <c:numCache>
                <c:formatCode>mmm\-yy</c:formatCode>
                <c:ptCount val="13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</c:numCache>
            </c:numRef>
          </c:cat>
          <c:val>
            <c:numRef>
              <c:f>Sheet1!$I$22:$I$34</c:f>
              <c:numCache>
                <c:formatCode>General</c:formatCode>
                <c:ptCount val="13"/>
                <c:pt idx="7" formatCode="0%">
                  <c:v>0.03</c:v>
                </c:pt>
                <c:pt idx="8" formatCode="0%">
                  <c:v>0.04</c:v>
                </c:pt>
                <c:pt idx="9" formatCode="0%">
                  <c:v>0.04</c:v>
                </c:pt>
                <c:pt idx="10" formatCode="0%">
                  <c:v>0.03</c:v>
                </c:pt>
                <c:pt idx="11" formatCode="0%">
                  <c:v>0.04</c:v>
                </c:pt>
                <c:pt idx="12" formatCode="0%">
                  <c:v>0.04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067-4A77-81DC-8D88D352F622}"/>
            </c:ext>
          </c:extLst>
        </c:ser>
        <c:ser>
          <c:idx val="2"/>
          <c:order val="4"/>
          <c:tx>
            <c:strRef>
              <c:f>Sheet1!$J$4</c:f>
              <c:strCache>
                <c:ptCount val="1"/>
                <c:pt idx="0">
                  <c:v>Other%</c:v>
                </c:pt>
              </c:strCache>
            </c:strRef>
          </c:tx>
          <c:spPr>
            <a:ln w="34925">
              <a:solidFill>
                <a:srgbClr val="92D050"/>
              </a:solidFill>
            </a:ln>
          </c:spPr>
          <c:marker>
            <c:symbol val="none"/>
          </c:marker>
          <c:cat>
            <c:numRef>
              <c:f>Sheet1!$A$22:$A$34</c:f>
              <c:numCache>
                <c:formatCode>mmm\-yy</c:formatCode>
                <c:ptCount val="13"/>
                <c:pt idx="0">
                  <c:v>42887</c:v>
                </c:pt>
                <c:pt idx="1">
                  <c:v>42917</c:v>
                </c:pt>
                <c:pt idx="2">
                  <c:v>42948</c:v>
                </c:pt>
                <c:pt idx="3">
                  <c:v>42979</c:v>
                </c:pt>
                <c:pt idx="4">
                  <c:v>43009</c:v>
                </c:pt>
                <c:pt idx="5">
                  <c:v>43040</c:v>
                </c:pt>
                <c:pt idx="6">
                  <c:v>43070</c:v>
                </c:pt>
                <c:pt idx="7">
                  <c:v>43101</c:v>
                </c:pt>
                <c:pt idx="8">
                  <c:v>43132</c:v>
                </c:pt>
                <c:pt idx="9">
                  <c:v>43160</c:v>
                </c:pt>
                <c:pt idx="10">
                  <c:v>43191</c:v>
                </c:pt>
                <c:pt idx="11">
                  <c:v>43221</c:v>
                </c:pt>
                <c:pt idx="12">
                  <c:v>43252</c:v>
                </c:pt>
              </c:numCache>
            </c:numRef>
          </c:cat>
          <c:val>
            <c:numRef>
              <c:f>Sheet1!$J$22:$J$34</c:f>
              <c:numCache>
                <c:formatCode>0%</c:formatCode>
                <c:ptCount val="13"/>
                <c:pt idx="0">
                  <c:v>0.12</c:v>
                </c:pt>
                <c:pt idx="1">
                  <c:v>0.13</c:v>
                </c:pt>
                <c:pt idx="2">
                  <c:v>0.14000000000000001</c:v>
                </c:pt>
                <c:pt idx="3">
                  <c:v>0.14000000000000001</c:v>
                </c:pt>
                <c:pt idx="4">
                  <c:v>0.13</c:v>
                </c:pt>
                <c:pt idx="5">
                  <c:v>0.16</c:v>
                </c:pt>
                <c:pt idx="6">
                  <c:v>0.14000000000000001</c:v>
                </c:pt>
                <c:pt idx="7">
                  <c:v>0.12</c:v>
                </c:pt>
                <c:pt idx="8">
                  <c:v>0.14000000000000001</c:v>
                </c:pt>
                <c:pt idx="9">
                  <c:v>0.13</c:v>
                </c:pt>
                <c:pt idx="10">
                  <c:v>0.13</c:v>
                </c:pt>
                <c:pt idx="11">
                  <c:v>0.12</c:v>
                </c:pt>
                <c:pt idx="12">
                  <c:v>0.14000000000000001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D067-4A77-81DC-8D88D352F62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1342080"/>
        <c:axId val="61343616"/>
      </c:lineChart>
      <c:dateAx>
        <c:axId val="6134208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ln>
            <a:noFill/>
          </a:ln>
        </c:spPr>
        <c:crossAx val="61343616"/>
        <c:crosses val="autoZero"/>
        <c:auto val="1"/>
        <c:lblOffset val="100"/>
        <c:baseTimeUnit val="months"/>
      </c:dateAx>
      <c:valAx>
        <c:axId val="6134361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/>
                  <a:t>Percentage</a:t>
                </a:r>
                <a:r>
                  <a:rPr lang="en-US" sz="1200" baseline="0"/>
                  <a:t> of Total Volume</a:t>
                </a:r>
                <a:endParaRPr lang="en-US" sz="1200"/>
              </a:p>
            </c:rich>
          </c:tx>
          <c:layout>
            <c:manualLayout>
              <c:xMode val="edge"/>
              <c:yMode val="edge"/>
              <c:x val="4.3094988703853587E-2"/>
              <c:y val="0.10992077379216489"/>
            </c:manualLayout>
          </c:layout>
          <c:overlay val="0"/>
        </c:title>
        <c:numFmt formatCode="0%" sourceLinked="1"/>
        <c:majorTickMark val="none"/>
        <c:minorTickMark val="none"/>
        <c:tickLblPos val="nextTo"/>
        <c:spPr>
          <a:ln>
            <a:noFill/>
          </a:ln>
        </c:spPr>
        <c:crossAx val="613420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>
                <a:latin typeface="+mn-lt"/>
                <a:cs typeface="Lucida Sans Unicode" panose="020B0602030504020204" pitchFamily="34" charset="0"/>
              </a:defRPr>
            </a:pPr>
            <a:endParaRPr lang="en-US"/>
          </a:p>
        </c:txPr>
      </c:dTable>
      <c:spPr>
        <a:ln>
          <a:noFill/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0"/>
            <a:ext cx="3043979" cy="465773"/>
          </a:xfrm>
          <a:prstGeom prst="rect">
            <a:avLst/>
          </a:prstGeom>
        </p:spPr>
        <p:txBody>
          <a:bodyPr vert="horz" lIns="91565" tIns="45783" rIns="91565" bIns="4578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3" y="0"/>
            <a:ext cx="3043979" cy="465773"/>
          </a:xfrm>
          <a:prstGeom prst="rect">
            <a:avLst/>
          </a:prstGeom>
        </p:spPr>
        <p:txBody>
          <a:bodyPr vert="horz" lIns="91565" tIns="45783" rIns="91565" bIns="45783" rtlCol="0"/>
          <a:lstStyle>
            <a:lvl1pPr algn="r">
              <a:defRPr sz="1200"/>
            </a:lvl1pPr>
          </a:lstStyle>
          <a:p>
            <a:fld id="{1584B703-7583-4157-9DC9-A6DA3D377F98}" type="datetimeFigureOut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8841738"/>
            <a:ext cx="3043979" cy="465773"/>
          </a:xfrm>
          <a:prstGeom prst="rect">
            <a:avLst/>
          </a:prstGeom>
        </p:spPr>
        <p:txBody>
          <a:bodyPr vert="horz" lIns="91565" tIns="45783" rIns="91565" bIns="4578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3" y="8841738"/>
            <a:ext cx="3043979" cy="465773"/>
          </a:xfrm>
          <a:prstGeom prst="rect">
            <a:avLst/>
          </a:prstGeom>
        </p:spPr>
        <p:txBody>
          <a:bodyPr vert="horz" lIns="91565" tIns="45783" rIns="91565" bIns="45783" rtlCol="0" anchor="b"/>
          <a:lstStyle>
            <a:lvl1pPr algn="r">
              <a:defRPr sz="1200"/>
            </a:lvl1pPr>
          </a:lstStyle>
          <a:p>
            <a:fld id="{BD4870E9-F42A-4A71-B8AB-3562B322F00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5167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43343" cy="465455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4" y="2"/>
            <a:ext cx="3043343" cy="465455"/>
          </a:xfrm>
          <a:prstGeom prst="rect">
            <a:avLst/>
          </a:prstGeom>
        </p:spPr>
        <p:txBody>
          <a:bodyPr vert="horz" lIns="93305" tIns="46653" rIns="93305" bIns="46653" rtlCol="0"/>
          <a:lstStyle>
            <a:lvl1pPr algn="r">
              <a:defRPr sz="1200"/>
            </a:lvl1pPr>
          </a:lstStyle>
          <a:p>
            <a:fld id="{3842907C-D0AA-4C58-9F94-58B40AD65B29}" type="datetimeFigureOut">
              <a:rPr lang="en-US" smtClean="0"/>
              <a:pPr/>
              <a:t>7/11/2018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05" tIns="46653" rIns="93305" bIns="4665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05" tIns="46653" rIns="93305" bIns="466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2"/>
            <a:ext cx="3043343" cy="465455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4" y="8842032"/>
            <a:ext cx="3043343" cy="465455"/>
          </a:xfrm>
          <a:prstGeom prst="rect">
            <a:avLst/>
          </a:prstGeom>
        </p:spPr>
        <p:txBody>
          <a:bodyPr vert="horz" lIns="93305" tIns="46653" rIns="93305" bIns="46653" rtlCol="0" anchor="b"/>
          <a:lstStyle>
            <a:lvl1pPr algn="r">
              <a:defRPr sz="1200"/>
            </a:lvl1pPr>
          </a:lstStyle>
          <a:p>
            <a:fld id="{1D76769E-C829-4283-B80E-CB90D995C2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839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21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121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975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4056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449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547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5366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7957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114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9482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582807"/>
            <a:ext cx="7772400" cy="1199704"/>
          </a:xfrm>
        </p:spPr>
        <p:txBody>
          <a:bodyPr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hape 6"/>
          <p:cNvSpPr>
            <a:spLocks/>
          </p:cNvSpPr>
          <p:nvPr/>
        </p:nvSpPr>
        <p:spPr bwMode="auto">
          <a:xfrm>
            <a:off x="1687513" y="4953000"/>
            <a:ext cx="7456487" cy="488154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4697" y="0"/>
              </a:cxn>
              <a:cxn ang="0">
                <a:pos x="4697" y="367"/>
              </a:cxn>
              <a:cxn ang="0">
                <a:pos x="0" y="218"/>
              </a:cxn>
              <a:cxn ang="0">
                <a:pos x="4697" y="0"/>
              </a:cxn>
            </a:cxnLst>
            <a:rect l="0" t="0" r="0" b="0"/>
            <a:pathLst>
              <a:path w="4697" h="367">
                <a:moveTo>
                  <a:pt x="4697" y="0"/>
                </a:moveTo>
                <a:lnTo>
                  <a:pt x="4697" y="367"/>
                </a:lnTo>
                <a:lnTo>
                  <a:pt x="0" y="218"/>
                </a:lnTo>
                <a:lnTo>
                  <a:pt x="4697" y="0"/>
                </a:lnTo>
                <a:close/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35443" y="5237744"/>
            <a:ext cx="9108557" cy="7886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0" y="0"/>
                </a:moveTo>
                <a:lnTo>
                  <a:pt x="5760" y="0"/>
                </a:lnTo>
                <a:lnTo>
                  <a:pt x="5760" y="528"/>
                </a:lnTo>
                <a:lnTo>
                  <a:pt x="48" y="0"/>
                </a:lnTo>
              </a:path>
            </a:pathLst>
          </a:custGeom>
          <a:solidFill>
            <a:srgbClr val="7777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1" name="Shape 10"/>
          <p:cNvSpPr>
            <a:spLocks/>
          </p:cNvSpPr>
          <p:nvPr/>
        </p:nvSpPr>
        <p:spPr bwMode="auto">
          <a:xfrm>
            <a:off x="0" y="5000978"/>
            <a:ext cx="9144000" cy="186411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0" y="1248"/>
              </a:cxn>
              <a:cxn ang="0">
                <a:pos x="5760" y="1248"/>
              </a:cxn>
              <a:cxn ang="0">
                <a:pos x="5760" y="528"/>
              </a:cxn>
              <a:cxn ang="0">
                <a:pos x="0" y="0"/>
              </a:cxn>
            </a:cxnLst>
            <a:rect l="0" t="0" r="0" b="0"/>
            <a:pathLst>
              <a:path w="5760" h="1248">
                <a:moveTo>
                  <a:pt x="0" y="0"/>
                </a:moveTo>
                <a:lnTo>
                  <a:pt x="0" y="1248"/>
                </a:lnTo>
                <a:lnTo>
                  <a:pt x="5760" y="1248"/>
                </a:lnTo>
                <a:lnTo>
                  <a:pt x="5760" y="528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-3765" y="4997671"/>
            <a:ext cx="9147765" cy="790302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B08867B-511D-4C91-9DE5-380EECBB50BD}" type="datetime2">
              <a:rPr lang="en-US" smtClean="0"/>
              <a:pPr/>
              <a:t>Wednesday, July 11, 2018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en-US" dirty="0">
                <a:solidFill>
                  <a:schemeClr val="accent1">
                    <a:tint val="20000"/>
                  </a:schemeClr>
                </a:solidFill>
              </a:rPr>
              <a:t>For CoA Internal Use Only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5292C34-3E5E-4BA5-AF54-F1601B144FB0}" type="slidenum">
              <a:rPr lang="en-US" smtClean="0"/>
              <a:pPr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3658-B352-471A-80C9-1AF051CB26BE}" type="datetime2">
              <a:rPr lang="en-US" smtClean="0"/>
              <a:pPr/>
              <a:t>Wednesday, July 11,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49671-F877-43AB-A830-166E5A01C288}" type="datetime2">
              <a:rPr lang="en-US" smtClean="0"/>
              <a:pPr/>
              <a:t>Wednesday, July 11,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36119" y="6407944"/>
            <a:ext cx="2350681" cy="365125"/>
          </a:xfrm>
        </p:spPr>
        <p:txBody>
          <a:bodyPr/>
          <a:lstStyle>
            <a:lvl1pPr algn="r">
              <a:defRPr sz="900" i="1"/>
            </a:lvl1pPr>
            <a:extLst/>
          </a:lstStyle>
          <a:p>
            <a:r>
              <a:rPr lang="en-US" dirty="0"/>
              <a:t>For CoA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7315200" cy="1143000"/>
          </a:xfrm>
        </p:spPr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888512"/>
            <a:ext cx="4572000" cy="1454888"/>
          </a:xfrm>
        </p:spPr>
        <p:txBody>
          <a:bodyPr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B32184-3B40-42A7-AC8C-701E6D27B9DD}" type="datetime2">
              <a:rPr lang="en-US" smtClean="0"/>
              <a:pPr/>
              <a:t>Wednesday, July 11,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CC018-F5A2-4E82-BC40-9677B4C33CAB}" type="datetime2">
              <a:rPr lang="en-US" smtClean="0"/>
              <a:pPr/>
              <a:t>Wednesday, July 11,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72430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72430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0575B-3FE8-4B14-9A13-1788442813DD}" type="datetime2">
              <a:rPr lang="en-US" smtClean="0"/>
              <a:pPr/>
              <a:t>Wednesday, July 11, 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D27E7-9D86-408F-AC9A-98802B32B5D9}" type="datetime2">
              <a:rPr lang="en-US" smtClean="0"/>
              <a:pPr/>
              <a:t>Wednesday, July 11, 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798B5-F664-4AE2-ABAC-42A1A09D4F55}" type="datetime2">
              <a:rPr lang="en-US" smtClean="0"/>
              <a:pPr/>
              <a:t>Wednesday, July 11,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34000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5A2D73B5-C779-4902-8D2A-79A1113C5643}" type="datetime2">
              <a:rPr lang="en-US" smtClean="0"/>
              <a:pPr/>
              <a:t>Wednesday, July 11, 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For CoA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371568"/>
            <a:ext cx="7162800" cy="648232"/>
          </a:xfrm>
          <a:noFill/>
        </p:spPr>
        <p:txBody>
          <a:bodyPr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892777F-930B-4E57-BE14-FFBE0C38786B}" type="datetime2">
              <a:rPr lang="en-US" smtClean="0"/>
              <a:pPr/>
              <a:t>Wednesday, July 11, 2018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dirty="0">
                <a:solidFill>
                  <a:schemeClr val="tx1"/>
                </a:solidFill>
              </a:rPr>
              <a:t>For CoA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C410EEA-824F-4D46-AFE7-60426C8C06B0}" type="slidenum">
              <a:rPr lang="en-US" smtClean="0"/>
              <a:pPr/>
              <a:t>‹#›</a:t>
            </a:fld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07688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hap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9" name="Shap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/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2" name="Shap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77777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/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>
              <a:defRPr sz="1000">
                <a:solidFill>
                  <a:schemeClr val="tx1"/>
                </a:solidFill>
              </a:defRPr>
            </a:lvl1pPr>
            <a:extLst/>
          </a:lstStyle>
          <a:p>
            <a:fld id="{36264DC4-4E1B-4498-9FC3-431B4D9F5116}" type="datetime2">
              <a:rPr lang="en-US" smtClean="0"/>
              <a:pPr/>
              <a:t>Wednesday, July 11, 2018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>
                <a:solidFill>
                  <a:schemeClr val="tx1"/>
                </a:solidFill>
              </a:defRPr>
            </a:lvl1pPr>
            <a:extLst/>
          </a:lstStyle>
          <a:p>
            <a:pPr algn="r"/>
            <a:r>
              <a:rPr lang="en-US" sz="1000" dirty="0">
                <a:solidFill>
                  <a:schemeClr val="tx1"/>
                </a:solidFill>
              </a:rPr>
              <a:t>For CoA Internal Use Only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>
              <a:defRPr sz="1000" b="0">
                <a:solidFill>
                  <a:schemeClr val="tx1"/>
                </a:solidFill>
              </a:defRPr>
            </a:lvl1pPr>
            <a:extLst/>
          </a:lstStyle>
          <a:p>
            <a:fld id="{45292C34-3E5E-4BA5-AF54-F1601B144FB0}" type="slidenum">
              <a:rPr lang="en-US" sz="1400" smtClean="0">
                <a:solidFill>
                  <a:schemeClr val="tx2">
                    <a:shade val="50000"/>
                  </a:schemeClr>
                </a:solidFill>
              </a:rPr>
              <a:pPr/>
              <a:t>‹#›</a:t>
            </a:fld>
            <a:endParaRPr lang="en-US" sz="1000" b="0" dirty="0">
              <a:solidFill>
                <a:schemeClr val="tx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0" y="1447800"/>
            <a:ext cx="9144000" cy="0"/>
          </a:xfrm>
          <a:prstGeom prst="line">
            <a:avLst/>
          </a:prstGeom>
          <a:ln w="28575">
            <a:solidFill>
              <a:srgbClr val="7777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ATL-311_logo.gif"/>
          <p:cNvPicPr>
            <a:picLocks noChangeAspect="1"/>
          </p:cNvPicPr>
          <p:nvPr userDrawn="1"/>
        </p:nvPicPr>
        <p:blipFill>
          <a:blip r:embed="rId14" cstate="print"/>
          <a:stretch>
            <a:fillRect/>
          </a:stretch>
        </p:blipFill>
        <p:spPr>
          <a:xfrm>
            <a:off x="7848600" y="228600"/>
            <a:ext cx="1067152" cy="10696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Calibri" pitchFamily="34" charset="0"/>
          <a:ea typeface="+mj-ea"/>
          <a:cs typeface="Calibri" pitchFamily="34" charset="0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sz="27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sz="23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sz="21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9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sz="1800" kern="1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TL-311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2356744" cy="2362200"/>
          </a:xfrm>
          <a:prstGeom prst="rect">
            <a:avLst/>
          </a:prstGeom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3429000" y="1828800"/>
            <a:ext cx="5181600" cy="32004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extLst/>
          </a:lstStyle>
          <a:p>
            <a:pPr algn="l"/>
            <a:br>
              <a:rPr lang="en-US" sz="60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6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algn="l"/>
            <a:r>
              <a:rPr lang="en-US" sz="44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Finance/Executive Committee Update</a:t>
            </a:r>
          </a:p>
          <a:p>
            <a:pPr algn="l"/>
            <a:endParaRPr lang="en-US" sz="1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July 11, 2018</a:t>
            </a:r>
          </a:p>
          <a:p>
            <a:pPr algn="l"/>
            <a:endParaRPr lang="en-US" sz="44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l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Rocky Atkins</a:t>
            </a:r>
          </a:p>
          <a:p>
            <a:pPr algn="l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Executive Director </a:t>
            </a:r>
          </a:p>
          <a:p>
            <a:pPr algn="l"/>
            <a:r>
              <a:rPr lang="en-US" sz="2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Office of Customer Service</a:t>
            </a:r>
            <a:endParaRPr lang="en-US" sz="2000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ATL311 Mobile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088D5A-074F-4273-82AF-74F686182F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81" y="1447799"/>
            <a:ext cx="3043238" cy="54102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81AA1C-5028-41C7-9AE8-3C7DB9056F9F}"/>
              </a:ext>
            </a:extLst>
          </p:cNvPr>
          <p:cNvSpPr txBox="1"/>
          <p:nvPr/>
        </p:nvSpPr>
        <p:spPr>
          <a:xfrm>
            <a:off x="11545" y="1981200"/>
            <a:ext cx="2884055" cy="3924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256032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 3"/>
              <a:buChar char=""/>
              <a:defRPr/>
            </a:pPr>
            <a:r>
              <a:rPr lang="en-US" sz="1600" dirty="0">
                <a:solidFill>
                  <a:schemeClr val="tx2"/>
                </a:solidFill>
                <a:latin typeface="Calibri" pitchFamily="34" charset="0"/>
              </a:rPr>
              <a:t>Final testing underway for phase 1 for Android &amp; iPhone</a:t>
            </a:r>
          </a:p>
          <a:p>
            <a:pPr marL="365760" indent="-256032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 3"/>
              <a:buChar char=""/>
              <a:defRPr/>
            </a:pPr>
            <a:endParaRPr lang="en-US" sz="1600" dirty="0">
              <a:solidFill>
                <a:schemeClr val="tx2"/>
              </a:solidFill>
              <a:latin typeface="Calibri" pitchFamily="34" charset="0"/>
            </a:endParaRPr>
          </a:p>
          <a:p>
            <a:pPr marL="365760" indent="-256032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 3"/>
              <a:buChar char=""/>
              <a:defRPr/>
            </a:pPr>
            <a:r>
              <a:rPr lang="en-US" sz="1600" dirty="0">
                <a:solidFill>
                  <a:schemeClr val="tx2"/>
                </a:solidFill>
                <a:latin typeface="Calibri" pitchFamily="34" charset="0"/>
              </a:rPr>
              <a:t>Initial focus on DPW and Code Enforcement</a:t>
            </a:r>
          </a:p>
          <a:p>
            <a:pPr marL="365760" indent="-256032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 3"/>
              <a:buChar char=""/>
              <a:defRPr/>
            </a:pPr>
            <a:endParaRPr lang="en-US" sz="1600" dirty="0">
              <a:solidFill>
                <a:schemeClr val="tx2"/>
              </a:solidFill>
              <a:latin typeface="Calibri" pitchFamily="34" charset="0"/>
            </a:endParaRPr>
          </a:p>
          <a:p>
            <a:pPr marL="365760" indent="-256032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 3"/>
              <a:buChar char=""/>
              <a:defRPr/>
            </a:pPr>
            <a:r>
              <a:rPr lang="en-US" sz="1600" dirty="0">
                <a:solidFill>
                  <a:schemeClr val="tx2"/>
                </a:solidFill>
                <a:latin typeface="Calibri" pitchFamily="34" charset="0"/>
              </a:rPr>
              <a:t>My City will provide location-specific info on everything from City Council district to closest fire station</a:t>
            </a:r>
          </a:p>
          <a:p>
            <a:pPr marL="365760" indent="-256032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65000"/>
              <a:buFont typeface="Wingdings 3"/>
              <a:buChar char=""/>
              <a:defRPr/>
            </a:pPr>
            <a:endParaRPr lang="en-US" sz="1600" dirty="0">
              <a:solidFill>
                <a:schemeClr val="tx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8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ATL311 Mobile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0" name="Rectangle 2"/>
          <p:cNvSpPr>
            <a:spLocks noGrp="1"/>
          </p:cNvSpPr>
          <p:nvPr>
            <p:ph idx="1"/>
          </p:nvPr>
        </p:nvSpPr>
        <p:spPr>
          <a:xfrm>
            <a:off x="1138237" y="2739867"/>
            <a:ext cx="5076001" cy="2670334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9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9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500" dirty="0">
              <a:solidFill>
                <a:schemeClr val="tx2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46E8AD-85BC-4B89-BD1F-0B7FAAF06E4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81" y="1447800"/>
            <a:ext cx="3043238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4208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ATL311 Mobile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0" name="Rectangle 2"/>
          <p:cNvSpPr>
            <a:spLocks noGrp="1"/>
          </p:cNvSpPr>
          <p:nvPr>
            <p:ph idx="1"/>
          </p:nvPr>
        </p:nvSpPr>
        <p:spPr>
          <a:xfrm>
            <a:off x="1138237" y="2739867"/>
            <a:ext cx="5076001" cy="2670334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9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9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500" dirty="0">
              <a:solidFill>
                <a:schemeClr val="tx2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52EEFC5-6DC3-45CB-8514-8D1D80533E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81" y="1447796"/>
            <a:ext cx="3043239" cy="541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7168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ATL311 Mobile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0" name="Rectangle 2"/>
          <p:cNvSpPr>
            <a:spLocks noGrp="1"/>
          </p:cNvSpPr>
          <p:nvPr>
            <p:ph idx="1"/>
          </p:nvPr>
        </p:nvSpPr>
        <p:spPr>
          <a:xfrm>
            <a:off x="1138237" y="2739867"/>
            <a:ext cx="5076001" cy="2670334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9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9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500" dirty="0">
              <a:solidFill>
                <a:schemeClr val="tx2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14C7878-0319-4C67-A8F2-FF288504681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81" y="1447798"/>
            <a:ext cx="3043238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6126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ATL311 Mobile App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Rectangle 2"/>
          <p:cNvSpPr>
            <a:spLocks noGrp="1"/>
          </p:cNvSpPr>
          <p:nvPr>
            <p:ph idx="1"/>
          </p:nvPr>
        </p:nvSpPr>
        <p:spPr>
          <a:xfrm>
            <a:off x="1138237" y="2739867"/>
            <a:ext cx="5076001" cy="2670334"/>
          </a:xfrm>
        </p:spPr>
        <p:txBody>
          <a:bodyPr>
            <a:norm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2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9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9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endParaRPr lang="en-US" sz="2500" dirty="0">
              <a:solidFill>
                <a:schemeClr val="tx2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150DD86-F87A-4B4B-88ED-D9D9920F5C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0381" y="1447798"/>
            <a:ext cx="3043238" cy="54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585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690872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2"/>
                </a:solidFill>
              </a:rPr>
              <a:t>ATL311 Mobile App launch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2"/>
                </a:solidFill>
              </a:rPr>
              <a:t>Service Order Management (SOM) launch for Parks, DWM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solidFill>
                  <a:schemeClr val="tx2"/>
                </a:solidFill>
              </a:rPr>
              <a:t>NotifyATL</a:t>
            </a:r>
            <a:r>
              <a:rPr lang="en-US" sz="3200" dirty="0">
                <a:solidFill>
                  <a:schemeClr val="tx2"/>
                </a:solidFill>
              </a:rPr>
              <a:t> relaunch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2"/>
                </a:solidFill>
              </a:rPr>
              <a:t>Consolidated district-specific performance reporting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2"/>
                </a:solidFill>
              </a:rPr>
              <a:t>ATL311 Newsletter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2"/>
                </a:solidFill>
              </a:rPr>
              <a:t>Customer surveys via the ATL311 voice response system (IVR)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tx2"/>
                </a:solidFill>
              </a:rPr>
              <a:t>Continue consolidation of calls into ATL311</a:t>
            </a:r>
          </a:p>
          <a:p>
            <a:pPr lvl="1">
              <a:lnSpc>
                <a:spcPct val="150000"/>
              </a:lnSpc>
            </a:pPr>
            <a:r>
              <a:rPr lang="en-US" sz="2900" dirty="0">
                <a:solidFill>
                  <a:schemeClr val="tx2"/>
                </a:solidFill>
              </a:rPr>
              <a:t>Atlanta Municipal Court – August target</a:t>
            </a:r>
          </a:p>
          <a:p>
            <a:pPr lvl="1">
              <a:lnSpc>
                <a:spcPct val="150000"/>
              </a:lnSpc>
            </a:pPr>
            <a:r>
              <a:rPr lang="en-US" sz="2900" dirty="0" err="1">
                <a:solidFill>
                  <a:schemeClr val="tx2"/>
                </a:solidFill>
              </a:rPr>
              <a:t>WorkSource</a:t>
            </a:r>
            <a:r>
              <a:rPr lang="en-US" sz="2900" dirty="0">
                <a:solidFill>
                  <a:schemeClr val="tx2"/>
                </a:solidFill>
              </a:rPr>
              <a:t> Atlanta, Office of Film &amp; Entertainment, Corrections under review</a:t>
            </a:r>
          </a:p>
          <a:p>
            <a:endParaRPr lang="en-US" sz="2400" dirty="0"/>
          </a:p>
          <a:p>
            <a:pPr lvl="1"/>
            <a:endParaRPr lang="en-US" sz="20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CoA Internal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Next 6 Months</a:t>
            </a:r>
          </a:p>
        </p:txBody>
      </p:sp>
    </p:spTree>
    <p:extLst>
      <p:ext uri="{BB962C8B-B14F-4D97-AF65-F5344CB8AC3E}">
        <p14:creationId xmlns:p14="http://schemas.microsoft.com/office/powerpoint/2010/main" val="2003305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ctrTitle"/>
          </p:nvPr>
        </p:nvSpPr>
        <p:spPr>
          <a:xfrm>
            <a:off x="2819400" y="5791200"/>
            <a:ext cx="5867400" cy="762000"/>
          </a:xfrm>
        </p:spPr>
        <p:txBody>
          <a:bodyPr>
            <a:noAutofit/>
          </a:bodyPr>
          <a:lstStyle/>
          <a:p>
            <a:b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One Source for City Services</a:t>
            </a: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 descr="ATL-311_logo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8200" y="1541813"/>
            <a:ext cx="2356744" cy="2362200"/>
          </a:xfrm>
          <a:prstGeom prst="rect">
            <a:avLst/>
          </a:prstGeom>
        </p:spPr>
      </p:pic>
      <p:sp>
        <p:nvSpPr>
          <p:cNvPr id="7" name="Rectangle 1"/>
          <p:cNvSpPr txBox="1">
            <a:spLocks/>
          </p:cNvSpPr>
          <p:nvPr/>
        </p:nvSpPr>
        <p:spPr>
          <a:xfrm>
            <a:off x="3429000" y="1600200"/>
            <a:ext cx="5181600" cy="1752600"/>
          </a:xfrm>
          <a:prstGeom prst="rect">
            <a:avLst/>
          </a:prstGeom>
        </p:spPr>
        <p:txBody>
          <a:bodyPr vert="horz" anchor="b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sz="48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alibri" pitchFamily="34" charset="0"/>
                <a:ea typeface="+mj-ea"/>
                <a:cs typeface="Calibri" pitchFamily="34" charset="0"/>
              </a:defRPr>
            </a:lvl1pPr>
            <a:extLst/>
          </a:lstStyle>
          <a:p>
            <a:pPr algn="ctr"/>
            <a:r>
              <a:rPr lang="en-US" sz="44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Questions?</a:t>
            </a:r>
          </a:p>
          <a:p>
            <a:pPr algn="l"/>
            <a:endParaRPr lang="en-US" sz="18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55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3DFE-55C0-4FD9-9D40-BF717441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January – June 2018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64D6A-7350-4AC1-A224-F62B3CF4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Expanded our reach and improved our core customer service capabilities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800" dirty="0">
                <a:solidFill>
                  <a:schemeClr val="tx2"/>
                </a:solidFill>
              </a:rPr>
              <a:t>Extended ATL311 opening hours to 8pm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800" dirty="0">
                <a:solidFill>
                  <a:schemeClr val="tx2"/>
                </a:solidFill>
              </a:rPr>
              <a:t>Began handling calls for Code Enforcement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800" dirty="0">
                <a:solidFill>
                  <a:schemeClr val="tx2"/>
                </a:solidFill>
              </a:rPr>
              <a:t>Expanded social media capability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800" dirty="0">
                <a:solidFill>
                  <a:schemeClr val="tx2"/>
                </a:solidFill>
              </a:rPr>
              <a:t>Ramped up </a:t>
            </a:r>
            <a:r>
              <a:rPr lang="en-US" sz="1800" dirty="0" err="1">
                <a:solidFill>
                  <a:schemeClr val="tx2"/>
                </a:solidFill>
              </a:rPr>
              <a:t>NotifyATL</a:t>
            </a:r>
            <a:r>
              <a:rPr lang="en-US" sz="1800" dirty="0">
                <a:solidFill>
                  <a:schemeClr val="tx2"/>
                </a:solidFill>
              </a:rPr>
              <a:t> utilization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800" dirty="0">
                <a:solidFill>
                  <a:schemeClr val="tx2"/>
                </a:solidFill>
              </a:rPr>
              <a:t>Expanded community outreach efforts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800" dirty="0">
                <a:solidFill>
                  <a:schemeClr val="tx2"/>
                </a:solidFill>
              </a:rPr>
              <a:t>Operational / process improvements: call center infrastructure, DPW/DWM collaboration </a:t>
            </a:r>
          </a:p>
          <a:p>
            <a:pPr lvl="2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defRPr/>
            </a:pPr>
            <a:r>
              <a:rPr lang="en-US" sz="1800" dirty="0">
                <a:solidFill>
                  <a:schemeClr val="tx2"/>
                </a:solidFill>
              </a:rPr>
              <a:t>ATL311 Mobile </a:t>
            </a:r>
            <a:r>
              <a:rPr lang="en-US" sz="2000" dirty="0">
                <a:solidFill>
                  <a:schemeClr val="tx2"/>
                </a:solidFill>
              </a:rPr>
              <a:t>App</a:t>
            </a:r>
            <a:endParaRPr lang="en-US" sz="22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Finished FY18 under budget</a:t>
            </a:r>
          </a:p>
        </p:txBody>
      </p:sp>
    </p:spTree>
    <p:extLst>
      <p:ext uri="{BB962C8B-B14F-4D97-AF65-F5344CB8AC3E}">
        <p14:creationId xmlns:p14="http://schemas.microsoft.com/office/powerpoint/2010/main" val="2245198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Autofit/>
          </a:bodyPr>
          <a:lstStyle/>
          <a:p>
            <a:r>
              <a:rPr lang="en-US" sz="3800" dirty="0"/>
              <a:t>Call / Service Request Volume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00200" y="5791200"/>
            <a:ext cx="6553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Over 260,000 calls handled in the first half of 2018.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Increase due to weather events (Jan/Feb) and cyber-attack.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3303778"/>
              </p:ext>
            </p:extLst>
          </p:nvPr>
        </p:nvGraphicFramePr>
        <p:xfrm>
          <a:off x="76200" y="1600200"/>
          <a:ext cx="9067800" cy="4038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F2FD5F2F-3C12-445B-8A56-9CD60A110CDB}"/>
              </a:ext>
            </a:extLst>
          </p:cNvPr>
          <p:cNvSpPr/>
          <p:nvPr/>
        </p:nvSpPr>
        <p:spPr>
          <a:xfrm>
            <a:off x="1600200" y="4572000"/>
            <a:ext cx="7412832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039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Service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5715000"/>
            <a:ext cx="70104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Weather impact to SL in Jan/Feb</a:t>
            </a:r>
          </a:p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Shorter call handling times pushed SL up in March - May </a:t>
            </a: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6A302CDA-2B36-4588-8F76-AE83583B256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5915253"/>
              </p:ext>
            </p:extLst>
          </p:nvPr>
        </p:nvGraphicFramePr>
        <p:xfrm>
          <a:off x="228600" y="1600200"/>
          <a:ext cx="8686800" cy="3962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C9A30A-41AA-4904-A0ED-2CFE3FDE9EBB}"/>
              </a:ext>
            </a:extLst>
          </p:cNvPr>
          <p:cNvCxnSpPr>
            <a:cxnSpLocks/>
          </p:cNvCxnSpPr>
          <p:nvPr/>
        </p:nvCxnSpPr>
        <p:spPr>
          <a:xfrm>
            <a:off x="1066800" y="3124200"/>
            <a:ext cx="7696200" cy="0"/>
          </a:xfrm>
          <a:prstGeom prst="line">
            <a:avLst/>
          </a:prstGeom>
          <a:ln w="28575">
            <a:solidFill>
              <a:srgbClr val="008000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04828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800" dirty="0"/>
              <a:t>311 Usage by Department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54484" y="5715000"/>
            <a:ext cx="7315200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2"/>
                </a:solidFill>
                <a:latin typeface="Calibri" pitchFamily="34" charset="0"/>
              </a:rPr>
              <a:t>DWM continues to represent roughly half of ATL311’s volume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0000000-0008-0000-00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3474634"/>
              </p:ext>
            </p:extLst>
          </p:nvPr>
        </p:nvGraphicFramePr>
        <p:xfrm>
          <a:off x="76199" y="1371600"/>
          <a:ext cx="9067801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1B9C02D9-88AA-4D6A-98ED-438FE7315781}"/>
              </a:ext>
            </a:extLst>
          </p:cNvPr>
          <p:cNvSpPr/>
          <p:nvPr/>
        </p:nvSpPr>
        <p:spPr>
          <a:xfrm>
            <a:off x="1676400" y="3886200"/>
            <a:ext cx="7336632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14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Upgraded ATL311 telephony infrastructure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Service Order Management (SOM)</a:t>
            </a:r>
          </a:p>
          <a:p>
            <a:pPr lvl="1">
              <a:lnSpc>
                <a:spcPct val="150000"/>
              </a:lnSpc>
            </a:pPr>
            <a:r>
              <a:rPr lang="en-US" sz="2100" dirty="0">
                <a:solidFill>
                  <a:schemeClr val="tx2"/>
                </a:solidFill>
              </a:rPr>
              <a:t>Operational for ATL311, DPW, some DWM departments, OEAM</a:t>
            </a:r>
          </a:p>
          <a:p>
            <a:pPr lvl="1">
              <a:lnSpc>
                <a:spcPct val="150000"/>
              </a:lnSpc>
            </a:pPr>
            <a:r>
              <a:rPr lang="en-US" sz="2100" dirty="0">
                <a:solidFill>
                  <a:schemeClr val="tx2"/>
                </a:solidFill>
              </a:rPr>
              <a:t>Launch for Parks &amp; Rec, remaining DWM teams in the next 3 months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/>
                </a:solidFill>
              </a:rPr>
              <a:t>Ongoing collaboration between ATL311 / DWM / DPW on multiple initiatives, including:</a:t>
            </a:r>
          </a:p>
          <a:p>
            <a:pPr lvl="1">
              <a:lnSpc>
                <a:spcPct val="150000"/>
              </a:lnSpc>
            </a:pPr>
            <a:r>
              <a:rPr lang="en-US" sz="2100" dirty="0">
                <a:solidFill>
                  <a:schemeClr val="tx2"/>
                </a:solidFill>
              </a:rPr>
              <a:t>Improved end-to-end management of service requests</a:t>
            </a:r>
          </a:p>
          <a:p>
            <a:pPr lvl="1">
              <a:lnSpc>
                <a:spcPct val="150000"/>
              </a:lnSpc>
            </a:pPr>
            <a:r>
              <a:rPr lang="en-US" sz="2100" dirty="0">
                <a:solidFill>
                  <a:schemeClr val="tx2"/>
                </a:solidFill>
              </a:rPr>
              <a:t>Rewrite of Knowledge Based Articles (KBAs) to ensure customers receive accurate information on the phone and via the ATL311 portal</a:t>
            </a:r>
          </a:p>
          <a:p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CoA Internal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Operational Improvements</a:t>
            </a:r>
          </a:p>
        </p:txBody>
      </p:sp>
    </p:spTree>
    <p:extLst>
      <p:ext uri="{BB962C8B-B14F-4D97-AF65-F5344CB8AC3E}">
        <p14:creationId xmlns:p14="http://schemas.microsoft.com/office/powerpoint/2010/main" val="3194399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E3DFE-55C0-4FD9-9D40-BF717441B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Social Media Highlights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064D6A-7350-4AC1-A224-F62B3CF483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Autofit/>
          </a:bodyPr>
          <a:lstStyle/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pPr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2000" dirty="0">
                <a:solidFill>
                  <a:schemeClr val="tx2"/>
                </a:solidFill>
              </a:rPr>
              <a:t>Increasingly important support and communications channel</a:t>
            </a:r>
            <a:endParaRPr lang="en-US" sz="1800" dirty="0">
              <a:solidFill>
                <a:schemeClr val="tx2"/>
              </a:solidFill>
            </a:endParaRP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2"/>
                </a:solidFill>
              </a:rPr>
              <a:t>820 service requests in June, up from 88 in January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2"/>
                </a:solidFill>
              </a:rPr>
              <a:t>Live on </a:t>
            </a:r>
            <a:r>
              <a:rPr lang="en-US" sz="1800" dirty="0" err="1">
                <a:solidFill>
                  <a:schemeClr val="tx2"/>
                </a:solidFill>
              </a:rPr>
              <a:t>NextDoor</a:t>
            </a:r>
            <a:r>
              <a:rPr lang="en-US" sz="1800" dirty="0">
                <a:solidFill>
                  <a:schemeClr val="tx2"/>
                </a:solidFill>
              </a:rPr>
              <a:t> in February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800" dirty="0" err="1">
                <a:solidFill>
                  <a:schemeClr val="tx2"/>
                </a:solidFill>
              </a:rPr>
              <a:t>SeeClickFix</a:t>
            </a:r>
            <a:r>
              <a:rPr lang="en-US" sz="1800" dirty="0">
                <a:solidFill>
                  <a:schemeClr val="tx2"/>
                </a:solidFill>
              </a:rPr>
              <a:t> growth driven by District 2’s Let’s Fix It Together campaign and District 9 code enforcement requests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2"/>
                </a:solidFill>
              </a:rPr>
              <a:t>Collaboration with other departments / ATL311 tagging</a:t>
            </a:r>
          </a:p>
          <a:p>
            <a:pPr lvl="1">
              <a:spcBef>
                <a:spcPct val="20000"/>
              </a:spcBef>
              <a:spcAft>
                <a:spcPts val="600"/>
              </a:spcAft>
              <a:defRPr/>
            </a:pPr>
            <a:r>
              <a:rPr lang="en-US" sz="1800" dirty="0">
                <a:solidFill>
                  <a:schemeClr val="tx2"/>
                </a:solidFill>
              </a:rPr>
              <a:t>Growth in community advocates</a:t>
            </a:r>
          </a:p>
          <a:p>
            <a:pPr marL="109728" indent="0">
              <a:spcBef>
                <a:spcPct val="20000"/>
              </a:spcBef>
              <a:spcAft>
                <a:spcPts val="600"/>
              </a:spcAft>
              <a:buNone/>
              <a:defRPr/>
            </a:pPr>
            <a:endParaRPr lang="en-US" sz="2000" dirty="0">
              <a:solidFill>
                <a:schemeClr val="tx2"/>
              </a:solidFill>
            </a:endParaRPr>
          </a:p>
          <a:p>
            <a:endParaRPr lang="en-US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F9C6D5-A3B5-4DB0-8166-60F5BA23F0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66" y="4648200"/>
            <a:ext cx="4386134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668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CoA Internal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/>
              <a:t>ATL311 Community Outreach</a:t>
            </a:r>
          </a:p>
        </p:txBody>
      </p:sp>
      <p:sp>
        <p:nvSpPr>
          <p:cNvPr id="6" name="Subtitle 5"/>
          <p:cNvSpPr>
            <a:spLocks noGrp="1"/>
          </p:cNvSpPr>
          <p:nvPr>
            <p:ph idx="1"/>
          </p:nvPr>
        </p:nvSpPr>
        <p:spPr>
          <a:xfrm>
            <a:off x="457200" y="2548129"/>
            <a:ext cx="8229600" cy="3471671"/>
          </a:xfrm>
        </p:spPr>
        <p:txBody>
          <a:bodyPr numCol="2"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AFRD Block Party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Atlanta </a:t>
            </a:r>
            <a:r>
              <a:rPr lang="en-US" sz="6400" dirty="0" err="1">
                <a:solidFill>
                  <a:schemeClr val="tx2"/>
                </a:solidFill>
              </a:rPr>
              <a:t>Prepareathon</a:t>
            </a:r>
            <a:endParaRPr lang="en-US" sz="64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Atlanta Streets Alive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Buckhead Neighborhood meeting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Live Fresh Cascade Festival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Keep Atlanta Beautiful Tea w/ Seniors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Earth Day Clean Up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Fight Against Blight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Fourth and Sand Neighborhood meeting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Freedom Farmers Market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National DPW Month</a:t>
            </a:r>
          </a:p>
          <a:p>
            <a:pPr>
              <a:lnSpc>
                <a:spcPct val="120000"/>
              </a:lnSpc>
            </a:pPr>
            <a:endParaRPr lang="en-US" sz="6400" dirty="0">
              <a:solidFill>
                <a:schemeClr val="tx2"/>
              </a:solidFill>
            </a:endParaRP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Office of Immigrant Affairs MyCity Academy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Office of Resilience Vendor Fair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Old Fourth Ward Alliance meeting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Peachtree Road Farmer’s Market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Public Safety Events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Safety Awareness Fairs 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South </a:t>
            </a:r>
            <a:r>
              <a:rPr lang="en-US" sz="6400" dirty="0" err="1">
                <a:solidFill>
                  <a:schemeClr val="tx2"/>
                </a:solidFill>
              </a:rPr>
              <a:t>Atlantans</a:t>
            </a:r>
            <a:r>
              <a:rPr lang="en-US" sz="6400" dirty="0">
                <a:solidFill>
                  <a:schemeClr val="tx2"/>
                </a:solidFill>
              </a:rPr>
              <a:t> For Neighborhood Development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17</a:t>
            </a:r>
            <a:r>
              <a:rPr lang="en-US" sz="6400" baseline="30000" dirty="0">
                <a:solidFill>
                  <a:schemeClr val="tx2"/>
                </a:solidFill>
              </a:rPr>
              <a:t>th</a:t>
            </a:r>
            <a:r>
              <a:rPr lang="en-US" sz="6400" dirty="0">
                <a:solidFill>
                  <a:schemeClr val="tx2"/>
                </a:solidFill>
              </a:rPr>
              <a:t> Annual Focus Upon Senior Services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2018 Seasoned Fair</a:t>
            </a:r>
          </a:p>
          <a:p>
            <a:pPr>
              <a:lnSpc>
                <a:spcPct val="120000"/>
              </a:lnSpc>
            </a:pPr>
            <a:r>
              <a:rPr lang="en-US" sz="6400" dirty="0">
                <a:solidFill>
                  <a:schemeClr val="tx2"/>
                </a:solidFill>
              </a:rPr>
              <a:t>Various NPU meetings</a:t>
            </a:r>
          </a:p>
          <a:p>
            <a:pPr algn="l">
              <a:lnSpc>
                <a:spcPct val="150000"/>
              </a:lnSpc>
            </a:pPr>
            <a:endParaRPr lang="en-US" sz="6000" dirty="0"/>
          </a:p>
          <a:p>
            <a:pPr algn="l">
              <a:lnSpc>
                <a:spcPct val="150000"/>
              </a:lnSpc>
            </a:pPr>
            <a:endParaRPr lang="en-US" sz="1100" dirty="0"/>
          </a:p>
          <a:p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E56A4C-8623-43A3-85B0-5E638BCE4EF0}"/>
              </a:ext>
            </a:extLst>
          </p:cNvPr>
          <p:cNvSpPr txBox="1"/>
          <p:nvPr/>
        </p:nvSpPr>
        <p:spPr>
          <a:xfrm>
            <a:off x="457200" y="1828800"/>
            <a:ext cx="7772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9728" lvl="0">
              <a:spcBef>
                <a:spcPct val="20000"/>
              </a:spcBef>
              <a:spcAft>
                <a:spcPts val="600"/>
              </a:spcAft>
              <a:buClr>
                <a:srgbClr val="4F81BD"/>
              </a:buClr>
              <a:buSzPct val="65000"/>
              <a:defRPr/>
            </a:pPr>
            <a:r>
              <a:rPr lang="en-US" sz="2000" dirty="0">
                <a:solidFill>
                  <a:srgbClr val="1F497D"/>
                </a:solidFill>
                <a:latin typeface="Calibri" pitchFamily="34" charset="0"/>
                <a:cs typeface="Calibri" pitchFamily="34" charset="0"/>
              </a:rPr>
              <a:t>Supported over 25 community events and neighborhood meetings throughout the city, including:</a:t>
            </a:r>
          </a:p>
        </p:txBody>
      </p:sp>
    </p:spTree>
    <p:extLst>
      <p:ext uri="{BB962C8B-B14F-4D97-AF65-F5344CB8AC3E}">
        <p14:creationId xmlns:p14="http://schemas.microsoft.com/office/powerpoint/2010/main" val="42393718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4196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The City of Atlanta’s mass notification system based on Everbridge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Used extensively in the last 6 months for weather alerts, the ransomware attack, the 14</a:t>
            </a:r>
            <a:r>
              <a:rPr lang="en-US" sz="2000" baseline="30000" dirty="0">
                <a:solidFill>
                  <a:schemeClr val="tx2"/>
                </a:solidFill>
              </a:rPr>
              <a:t>th</a:t>
            </a:r>
            <a:r>
              <a:rPr lang="en-US" sz="2000" dirty="0">
                <a:solidFill>
                  <a:schemeClr val="tx2"/>
                </a:solidFill>
              </a:rPr>
              <a:t> Street water main repair and DPW route changes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solidFill>
                  <a:schemeClr val="tx2"/>
                </a:solidFill>
              </a:rPr>
              <a:t>Re-launch planning underway, including consolidation of multiple departments under single </a:t>
            </a:r>
            <a:r>
              <a:rPr lang="en-US" sz="2000" dirty="0" err="1">
                <a:solidFill>
                  <a:schemeClr val="tx2"/>
                </a:solidFill>
              </a:rPr>
              <a:t>NotifyATL</a:t>
            </a:r>
            <a:r>
              <a:rPr lang="en-US" sz="2000" dirty="0">
                <a:solidFill>
                  <a:schemeClr val="tx2"/>
                </a:solidFill>
              </a:rPr>
              <a:t> brand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CoA Internal Use Only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10EEA-824F-4D46-AFE7-60426C8C06B0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dirty="0" err="1"/>
              <a:t>NotifyATL</a:t>
            </a:r>
            <a:r>
              <a:rPr lang="en-US" sz="3800" dirty="0"/>
              <a:t> Update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3B8A373-F40B-498B-9363-9F8618B35D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500" y="5063836"/>
            <a:ext cx="6477000" cy="110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3955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ainstrmSes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BF390290033243A2459241AD1377C7" ma:contentTypeVersion="0" ma:contentTypeDescription="Create a new document." ma:contentTypeScope="" ma:versionID="f0c2d8762672916e7d1f225807c3460d">
  <xsd:schema xmlns:xsd="http://www.w3.org/2001/XMLSchema" xmlns:xs="http://www.w3.org/2001/XMLSchema" xmlns:p="http://schemas.microsoft.com/office/2006/metadata/properties" xmlns:ns2="9e4d45b2-2173-4e53-bbd4-f373173ab10c" targetNamespace="http://schemas.microsoft.com/office/2006/metadata/properties" ma:root="true" ma:fieldsID="92069ada2541c9074f6a1652a8f7c160" ns2:_="">
    <xsd:import namespace="9e4d45b2-2173-4e53-bbd4-f373173ab10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ssig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d45b2-2173-4e53-bbd4-f373173ab10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ssign" ma:index="11" nillable="true" ma:displayName="Assign" ma:list="UserInfo" ma:SharePointGroup="0" ma:internalName="Assign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sign xmlns="9e4d45b2-2173-4e53-bbd4-f373173ab10c">
      <ns2:UserInfo xmlns:ns2="9e4d45b2-2173-4e53-bbd4-f373173ab10c">
        <ns2:DisplayName/>
        <ns2:AccountId xsi:nil="true"/>
        <ns2:AccountType/>
      </ns2:UserInfo>
    </Assign>
    <_dlc_DocId xmlns="9e4d45b2-2173-4e53-bbd4-f373173ab10c">NHJSHHCH7342-99-6</_dlc_DocId>
    <_dlc_DocIdUrl xmlns="9e4d45b2-2173-4e53-bbd4-f373173ab10c">
      <Url>http://dit-intra-03/mayor/ATL311/311/_layouts/DocIdRedir.aspx?ID=NHJSHHCH7342-99-6</Url>
      <Description>NHJSHHCH7342-99-6</Description>
    </_dlc_DocIdUrl>
  </documentManagement>
</p:properti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78C53FC-10F2-4AFA-A7E2-A58B87D7DA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e4d45b2-2173-4e53-bbd4-f373173ab1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FAED6A-D7E5-41C7-9BB0-A07D194DA9F0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9e4d45b2-2173-4e53-bbd4-f373173ab10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93050B5-B2F9-4C80-81CF-D8BD0A35A375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AF0627CD-80A7-4F76-9925-D8D385D3D7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567</Words>
  <Application>Microsoft Office PowerPoint</Application>
  <PresentationFormat>On-screen Show (4:3)</PresentationFormat>
  <Paragraphs>140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Lucida Sans Unicode</vt:lpstr>
      <vt:lpstr>Verdana</vt:lpstr>
      <vt:lpstr>Wingdings 2</vt:lpstr>
      <vt:lpstr>Wingdings 3</vt:lpstr>
      <vt:lpstr>BrainstrmSess</vt:lpstr>
      <vt:lpstr>PowerPoint Presentation</vt:lpstr>
      <vt:lpstr>January – June 2018 Highlights</vt:lpstr>
      <vt:lpstr>Call / Service Request Volume</vt:lpstr>
      <vt:lpstr>Service Level</vt:lpstr>
      <vt:lpstr>311 Usage by Department</vt:lpstr>
      <vt:lpstr>Operational Improvements</vt:lpstr>
      <vt:lpstr>Social Media Highlights</vt:lpstr>
      <vt:lpstr>ATL311 Community Outreach</vt:lpstr>
      <vt:lpstr>NotifyATL Update</vt:lpstr>
      <vt:lpstr>ATL311 Mobile App</vt:lpstr>
      <vt:lpstr>ATL311 Mobile App</vt:lpstr>
      <vt:lpstr>ATL311 Mobile App</vt:lpstr>
      <vt:lpstr>ATL311 Mobile App</vt:lpstr>
      <vt:lpstr>ATL311 Mobile App</vt:lpstr>
      <vt:lpstr>Next 6 Months</vt:lpstr>
      <vt:lpstr> One Source for City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2012-07-17T15:38:36Z</dcterms:created>
  <dcterms:modified xsi:type="dcterms:W3CDTF">2018-07-11T12:27:15Z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  <property fmtid="{D5CDD505-2E9C-101B-9397-08002B2CF9AE}" pid="3" name="ContentTypeId">
    <vt:lpwstr>0x0101004FBF390290033243A2459241AD1377C7</vt:lpwstr>
  </property>
  <property fmtid="{D5CDD505-2E9C-101B-9397-08002B2CF9AE}" pid="4" name="_dlc_DocIdItemGuid">
    <vt:lpwstr>5e54419f-51d5-4e11-b1f3-e1d3151cc034</vt:lpwstr>
  </property>
</Properties>
</file>