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9" r:id="rId1"/>
  </p:sldMasterIdLst>
  <p:notesMasterIdLst>
    <p:notesMasterId r:id="rId17"/>
  </p:notesMasterIdLst>
  <p:handoutMasterIdLst>
    <p:handoutMasterId r:id="rId18"/>
  </p:handoutMasterIdLst>
  <p:sldIdLst>
    <p:sldId id="268" r:id="rId2"/>
    <p:sldId id="342" r:id="rId3"/>
    <p:sldId id="354" r:id="rId4"/>
    <p:sldId id="336" r:id="rId5"/>
    <p:sldId id="280" r:id="rId6"/>
    <p:sldId id="321" r:id="rId7"/>
    <p:sldId id="281" r:id="rId8"/>
    <p:sldId id="353" r:id="rId9"/>
    <p:sldId id="322" r:id="rId10"/>
    <p:sldId id="304" r:id="rId11"/>
    <p:sldId id="348" r:id="rId12"/>
    <p:sldId id="349" r:id="rId13"/>
    <p:sldId id="350" r:id="rId14"/>
    <p:sldId id="351" r:id="rId15"/>
    <p:sldId id="314" r:id="rId16"/>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3AC"/>
    <a:srgbClr val="001B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127" autoAdjust="0"/>
    <p:restoredTop sz="94660"/>
  </p:normalViewPr>
  <p:slideViewPr>
    <p:cSldViewPr snapToGrid="0">
      <p:cViewPr varScale="1">
        <p:scale>
          <a:sx n="115" d="100"/>
          <a:sy n="115" d="100"/>
        </p:scale>
        <p:origin x="306" y="84"/>
      </p:cViewPr>
      <p:guideLst>
        <p:guide pos="3840"/>
        <p:guide orient="horz" pos="2160"/>
      </p:guideLst>
    </p:cSldViewPr>
  </p:slideViewPr>
  <p:notesTextViewPr>
    <p:cViewPr>
      <p:scale>
        <a:sx n="1" d="1"/>
        <a:sy n="1" d="1"/>
      </p:scale>
      <p:origin x="0" y="0"/>
    </p:cViewPr>
  </p:notesTextViewPr>
  <p:notesViewPr>
    <p:cSldViewPr snapToGrid="0">
      <p:cViewPr varScale="1">
        <p:scale>
          <a:sx n="82" d="100"/>
          <a:sy n="82" d="100"/>
        </p:scale>
        <p:origin x="3852"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15" tIns="46657" rIns="93315" bIns="46657" rtlCol="0"/>
          <a:lstStyle>
            <a:lvl1pPr algn="l">
              <a:defRPr sz="1200"/>
            </a:lvl1pPr>
          </a:lstStyle>
          <a:p>
            <a:endParaRPr lang="en-US" dirty="0"/>
          </a:p>
        </p:txBody>
      </p:sp>
      <p:sp>
        <p:nvSpPr>
          <p:cNvPr id="3" name="Date Placeholder 2"/>
          <p:cNvSpPr>
            <a:spLocks noGrp="1"/>
          </p:cNvSpPr>
          <p:nvPr>
            <p:ph type="dt" sz="quarter" idx="1"/>
          </p:nvPr>
        </p:nvSpPr>
        <p:spPr>
          <a:xfrm>
            <a:off x="3978132" y="0"/>
            <a:ext cx="3043343" cy="467072"/>
          </a:xfrm>
          <a:prstGeom prst="rect">
            <a:avLst/>
          </a:prstGeom>
        </p:spPr>
        <p:txBody>
          <a:bodyPr vert="horz" lIns="93315" tIns="46657" rIns="93315" bIns="46657" rtlCol="0"/>
          <a:lstStyle>
            <a:lvl1pPr algn="r">
              <a:defRPr sz="1200"/>
            </a:lvl1pPr>
          </a:lstStyle>
          <a:p>
            <a:fld id="{6AC4FB8F-ED15-48AB-97BD-17129D4E699D}" type="datetimeFigureOut">
              <a:rPr lang="en-US" smtClean="0"/>
              <a:t>7/10/2018</a:t>
            </a:fld>
            <a:endParaRPr lang="en-US" dirty="0"/>
          </a:p>
        </p:txBody>
      </p:sp>
      <p:sp>
        <p:nvSpPr>
          <p:cNvPr id="4" name="Footer Placeholder 3"/>
          <p:cNvSpPr>
            <a:spLocks noGrp="1"/>
          </p:cNvSpPr>
          <p:nvPr>
            <p:ph type="ftr" sz="quarter" idx="2"/>
          </p:nvPr>
        </p:nvSpPr>
        <p:spPr>
          <a:xfrm>
            <a:off x="0" y="8842031"/>
            <a:ext cx="3043343" cy="467071"/>
          </a:xfrm>
          <a:prstGeom prst="rect">
            <a:avLst/>
          </a:prstGeom>
        </p:spPr>
        <p:txBody>
          <a:bodyPr vert="horz" lIns="93315" tIns="46657" rIns="93315" bIns="46657"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132" y="8842031"/>
            <a:ext cx="3043343" cy="467071"/>
          </a:xfrm>
          <a:prstGeom prst="rect">
            <a:avLst/>
          </a:prstGeom>
        </p:spPr>
        <p:txBody>
          <a:bodyPr vert="horz" lIns="93315" tIns="46657" rIns="93315" bIns="46657" rtlCol="0" anchor="b"/>
          <a:lstStyle>
            <a:lvl1pPr algn="r">
              <a:defRPr sz="1200"/>
            </a:lvl1pPr>
          </a:lstStyle>
          <a:p>
            <a:fld id="{7E6B3739-9081-478F-812E-AE7CE140632E}" type="slidenum">
              <a:rPr lang="en-US" smtClean="0"/>
              <a:t>‹#›</a:t>
            </a:fld>
            <a:endParaRPr lang="en-US" dirty="0"/>
          </a:p>
        </p:txBody>
      </p:sp>
    </p:spTree>
    <p:extLst>
      <p:ext uri="{BB962C8B-B14F-4D97-AF65-F5344CB8AC3E}">
        <p14:creationId xmlns:p14="http://schemas.microsoft.com/office/powerpoint/2010/main" val="41121049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15" tIns="46657" rIns="93315" bIns="46657" rtlCol="0"/>
          <a:lstStyle>
            <a:lvl1pPr algn="l">
              <a:defRPr sz="1200"/>
            </a:lvl1pPr>
          </a:lstStyle>
          <a:p>
            <a:endParaRPr lang="en-US" dirty="0"/>
          </a:p>
        </p:txBody>
      </p:sp>
      <p:sp>
        <p:nvSpPr>
          <p:cNvPr id="3" name="Date Placeholder 2"/>
          <p:cNvSpPr>
            <a:spLocks noGrp="1"/>
          </p:cNvSpPr>
          <p:nvPr>
            <p:ph type="dt" idx="1"/>
          </p:nvPr>
        </p:nvSpPr>
        <p:spPr>
          <a:xfrm>
            <a:off x="3978132" y="0"/>
            <a:ext cx="3043343" cy="467072"/>
          </a:xfrm>
          <a:prstGeom prst="rect">
            <a:avLst/>
          </a:prstGeom>
        </p:spPr>
        <p:txBody>
          <a:bodyPr vert="horz" lIns="93315" tIns="46657" rIns="93315" bIns="46657" rtlCol="0"/>
          <a:lstStyle>
            <a:lvl1pPr algn="r">
              <a:defRPr sz="1200"/>
            </a:lvl1pPr>
          </a:lstStyle>
          <a:p>
            <a:fld id="{BBC9D437-CD83-4825-AD0D-5E7B341BC79B}" type="datetimeFigureOut">
              <a:rPr lang="en-US" smtClean="0"/>
              <a:t>7/10/2018</a:t>
            </a:fld>
            <a:endParaRPr lang="en-US" dirty="0"/>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15" tIns="46657" rIns="93315" bIns="46657" rtlCol="0" anchor="ctr"/>
          <a:lstStyle/>
          <a:p>
            <a:endParaRPr lang="en-US" dirty="0"/>
          </a:p>
        </p:txBody>
      </p:sp>
      <p:sp>
        <p:nvSpPr>
          <p:cNvPr id="5" name="Notes Placeholder 4"/>
          <p:cNvSpPr>
            <a:spLocks noGrp="1"/>
          </p:cNvSpPr>
          <p:nvPr>
            <p:ph type="body" sz="quarter" idx="3"/>
          </p:nvPr>
        </p:nvSpPr>
        <p:spPr>
          <a:xfrm>
            <a:off x="702310" y="4480005"/>
            <a:ext cx="5618480" cy="3141821"/>
          </a:xfrm>
          <a:prstGeom prst="rect">
            <a:avLst/>
          </a:prstGeom>
        </p:spPr>
        <p:txBody>
          <a:bodyPr vert="horz" lIns="93315" tIns="46657" rIns="93315" bIns="4665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1"/>
            <a:ext cx="3043343" cy="467071"/>
          </a:xfrm>
          <a:prstGeom prst="rect">
            <a:avLst/>
          </a:prstGeom>
        </p:spPr>
        <p:txBody>
          <a:bodyPr vert="horz" lIns="93315" tIns="46657" rIns="93315" bIns="46657"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31"/>
            <a:ext cx="3043343" cy="467071"/>
          </a:xfrm>
          <a:prstGeom prst="rect">
            <a:avLst/>
          </a:prstGeom>
        </p:spPr>
        <p:txBody>
          <a:bodyPr vert="horz" lIns="93315" tIns="46657" rIns="93315" bIns="46657" rtlCol="0" anchor="b"/>
          <a:lstStyle>
            <a:lvl1pPr algn="r">
              <a:defRPr sz="1200"/>
            </a:lvl1pPr>
          </a:lstStyle>
          <a:p>
            <a:fld id="{560CF8BB-EBC7-4B8F-9632-A5A136FBB880}" type="slidenum">
              <a:rPr lang="en-US" smtClean="0"/>
              <a:t>‹#›</a:t>
            </a:fld>
            <a:endParaRPr lang="en-US" dirty="0"/>
          </a:p>
        </p:txBody>
      </p:sp>
    </p:spTree>
    <p:extLst>
      <p:ext uri="{BB962C8B-B14F-4D97-AF65-F5344CB8AC3E}">
        <p14:creationId xmlns:p14="http://schemas.microsoft.com/office/powerpoint/2010/main" val="11703696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60CF8BB-EBC7-4B8F-9632-A5A136FBB880}" type="slidenum">
              <a:rPr lang="en-US" smtClean="0"/>
              <a:t>1</a:t>
            </a:fld>
            <a:endParaRPr lang="en-US" dirty="0"/>
          </a:p>
        </p:txBody>
      </p:sp>
    </p:spTree>
    <p:extLst>
      <p:ext uri="{BB962C8B-B14F-4D97-AF65-F5344CB8AC3E}">
        <p14:creationId xmlns:p14="http://schemas.microsoft.com/office/powerpoint/2010/main" val="9097404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60CF8BB-EBC7-4B8F-9632-A5A136FBB880}" type="slidenum">
              <a:rPr lang="en-US" smtClean="0"/>
              <a:t>2</a:t>
            </a:fld>
            <a:endParaRPr lang="en-US" dirty="0"/>
          </a:p>
        </p:txBody>
      </p:sp>
    </p:spTree>
    <p:extLst>
      <p:ext uri="{BB962C8B-B14F-4D97-AF65-F5344CB8AC3E}">
        <p14:creationId xmlns:p14="http://schemas.microsoft.com/office/powerpoint/2010/main" val="22665672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52475" y="1184275"/>
            <a:ext cx="5686425" cy="31988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942694-68FB-48D2-9831-CEB156C3713A}" type="slidenum">
              <a:rPr lang="en-US" smtClean="0"/>
              <a:pPr/>
              <a:t>4</a:t>
            </a:fld>
            <a:endParaRPr lang="en-US"/>
          </a:p>
        </p:txBody>
      </p:sp>
    </p:spTree>
    <p:extLst>
      <p:ext uri="{BB962C8B-B14F-4D97-AF65-F5344CB8AC3E}">
        <p14:creationId xmlns:p14="http://schemas.microsoft.com/office/powerpoint/2010/main" val="37502102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942694-68FB-48D2-9831-CEB156C3713A}"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1472580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81C7B3D2-18A7-4218-BEB3-AA7261273782}" type="datetime1">
              <a:rPr lang="en-US" smtClean="0"/>
              <a:t>7/10/2018</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r>
              <a:rPr lang="en-US"/>
              <a:t>Add a footer</a:t>
            </a:r>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E31375A4-56A4-47D6-9801-1991572033F7}" type="slidenum">
              <a:rPr lang="en-US" smtClean="0"/>
              <a:pPr/>
              <a:t>‹#›</a:t>
            </a:fld>
            <a:endParaRPr lang="en-US" dirty="0"/>
          </a:p>
        </p:txBody>
      </p:sp>
    </p:spTree>
    <p:extLst>
      <p:ext uri="{BB962C8B-B14F-4D97-AF65-F5344CB8AC3E}">
        <p14:creationId xmlns:p14="http://schemas.microsoft.com/office/powerpoint/2010/main" val="2026170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C44D6F-3032-404B-B0B0-2A7A068A391F}" type="datetime1">
              <a:rPr lang="en-US" smtClean="0"/>
              <a:t>7/10/2018</a:t>
            </a:fld>
            <a:endParaRPr lang="en-US" dirty="0"/>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2346518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A983348E-68C6-4ABC-A007-0557BED280BB}" type="datetime1">
              <a:rPr lang="en-US" smtClean="0"/>
              <a:t>7/10/2018</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r>
              <a:rPr lang="en-US"/>
              <a:t>Add a footer</a:t>
            </a:r>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E31375A4-56A4-47D6-9801-1991572033F7}" type="slidenum">
              <a:rPr lang="en-US" smtClean="0"/>
              <a:t>‹#›</a:t>
            </a:fld>
            <a:endParaRPr lang="en-US" dirty="0"/>
          </a:p>
        </p:txBody>
      </p:sp>
    </p:spTree>
    <p:extLst>
      <p:ext uri="{BB962C8B-B14F-4D97-AF65-F5344CB8AC3E}">
        <p14:creationId xmlns:p14="http://schemas.microsoft.com/office/powerpoint/2010/main" val="3088136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1BB68A-4F20-4F91-9639-B12461E2C7E6}" type="datetime1">
              <a:rPr lang="en-US" smtClean="0"/>
              <a:t>7/10/2018</a:t>
            </a:fld>
            <a:endParaRPr lang="en-US" dirty="0"/>
          </a:p>
        </p:txBody>
      </p:sp>
      <p:sp>
        <p:nvSpPr>
          <p:cNvPr id="3" name="Footer Placeholder 2"/>
          <p:cNvSpPr>
            <a:spLocks noGrp="1"/>
          </p:cNvSpPr>
          <p:nvPr>
            <p:ph type="ftr" sz="quarter" idx="11"/>
          </p:nvPr>
        </p:nvSpPr>
        <p:spPr/>
        <p:txBody>
          <a:bodyPr/>
          <a:lstStyle/>
          <a:p>
            <a:r>
              <a:rPr lang="en-US" dirty="0"/>
              <a:t>Add a footer</a:t>
            </a:r>
          </a:p>
        </p:txBody>
      </p:sp>
      <p:sp>
        <p:nvSpPr>
          <p:cNvPr id="4" name="Slide Number Placeholder 3"/>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99F7E7D-1607-4616-93B1-A60D76315048}" type="datetime1">
              <a:rPr lang="en-US" smtClean="0"/>
              <a:t>7/10/2018</a:t>
            </a:fld>
            <a:endParaRPr lang="en-US" dirty="0"/>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E31375A4-56A4-47D6-9801-1991572033F7}" type="slidenum">
              <a:rPr lang="en-US" smtClean="0"/>
              <a:pPr/>
              <a:t>‹#›</a:t>
            </a:fld>
            <a:endParaRPr lang="en-US" dirty="0"/>
          </a:p>
        </p:txBody>
      </p:sp>
    </p:spTree>
    <p:extLst>
      <p:ext uri="{BB962C8B-B14F-4D97-AF65-F5344CB8AC3E}">
        <p14:creationId xmlns:p14="http://schemas.microsoft.com/office/powerpoint/2010/main" val="4104628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8C763BE6-B9C3-42DA-BAB4-6026FA836777}" type="datetime1">
              <a:rPr lang="en-US" smtClean="0"/>
              <a:t>7/10/2018</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r>
              <a:rPr lang="en-US"/>
              <a:t>Add a footer</a:t>
            </a:r>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068653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2F03401-F876-4237-86B7-C31F9CCE67CB}" type="datetime1">
              <a:rPr lang="en-US" smtClean="0"/>
              <a:t>7/10/2018</a:t>
            </a:fld>
            <a:endParaRPr lang="en-US" dirty="0"/>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2038480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1085492-86FD-4C32-A119-C90F689421B7}" type="datetime1">
              <a:rPr lang="en-US" smtClean="0"/>
              <a:t>7/10/2018</a:t>
            </a:fld>
            <a:endParaRPr lang="en-US" dirty="0"/>
          </a:p>
        </p:txBody>
      </p:sp>
      <p:sp>
        <p:nvSpPr>
          <p:cNvPr id="8" name="Footer Placeholder 7"/>
          <p:cNvSpPr>
            <a:spLocks noGrp="1"/>
          </p:cNvSpPr>
          <p:nvPr>
            <p:ph type="ftr" sz="quarter" idx="11"/>
          </p:nvPr>
        </p:nvSpPr>
        <p:spPr/>
        <p:txBody>
          <a:bodyPr/>
          <a:lstStyle/>
          <a:p>
            <a:r>
              <a:rPr lang="en-US"/>
              <a:t>Add a footer</a:t>
            </a:r>
            <a:endParaRPr lang="en-US" dirty="0"/>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1866608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371558F-7D73-46C9-9E23-D545207A6EDA}" type="datetime1">
              <a:rPr lang="en-US" smtClean="0"/>
              <a:t>7/10/2018</a:t>
            </a:fld>
            <a:endParaRPr lang="en-US" dirty="0"/>
          </a:p>
        </p:txBody>
      </p:sp>
      <p:sp>
        <p:nvSpPr>
          <p:cNvPr id="4" name="Footer Placeholder 3"/>
          <p:cNvSpPr>
            <a:spLocks noGrp="1"/>
          </p:cNvSpPr>
          <p:nvPr>
            <p:ph type="ftr" sz="quarter" idx="11"/>
          </p:nvPr>
        </p:nvSpPr>
        <p:spPr/>
        <p:txBody>
          <a:bodyPr/>
          <a:lstStyle/>
          <a:p>
            <a:r>
              <a:rPr lang="en-US"/>
              <a:t>Add a footer</a:t>
            </a:r>
            <a:endParaRPr lang="en-US" dirty="0"/>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dirty="0"/>
          </a:p>
        </p:txBody>
      </p:sp>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Tree>
    <p:extLst>
      <p:ext uri="{BB962C8B-B14F-4D97-AF65-F5344CB8AC3E}">
        <p14:creationId xmlns:p14="http://schemas.microsoft.com/office/powerpoint/2010/main" val="3353921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60C8EC-C485-4C5A-9ACB-C046166E189C}" type="datetime1">
              <a:rPr lang="en-US" smtClean="0"/>
              <a:t>7/10/2018</a:t>
            </a:fld>
            <a:endParaRPr lang="en-US" dirty="0"/>
          </a:p>
        </p:txBody>
      </p:sp>
      <p:sp>
        <p:nvSpPr>
          <p:cNvPr id="3" name="Footer Placeholder 2"/>
          <p:cNvSpPr>
            <a:spLocks noGrp="1"/>
          </p:cNvSpPr>
          <p:nvPr>
            <p:ph type="ftr" sz="quarter" idx="11"/>
          </p:nvPr>
        </p:nvSpPr>
        <p:spPr/>
        <p:txBody>
          <a:bodyPr/>
          <a:lstStyle/>
          <a:p>
            <a:r>
              <a:rPr lang="en-US"/>
              <a:t>Add a footer</a:t>
            </a:r>
            <a:endParaRPr lang="en-US" dirty="0"/>
          </a:p>
        </p:txBody>
      </p:sp>
      <p:sp>
        <p:nvSpPr>
          <p:cNvPr id="4" name="Slide Number Placeholder 3"/>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4140222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634EE7E8-5B9C-4895-890C-35EFF8B1AE8B}" type="datetime1">
              <a:rPr lang="en-US" smtClean="0"/>
              <a:t>7/10/2018</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r>
              <a:rPr lang="en-US"/>
              <a:t>Add a footer</a:t>
            </a:r>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E31375A4-56A4-47D6-9801-1991572033F7}" type="slidenum">
              <a:rPr lang="en-US" smtClean="0"/>
              <a:t>‹#›</a:t>
            </a:fld>
            <a:endParaRPr lang="en-US" dirty="0"/>
          </a:p>
        </p:txBody>
      </p:sp>
    </p:spTree>
    <p:extLst>
      <p:ext uri="{BB962C8B-B14F-4D97-AF65-F5344CB8AC3E}">
        <p14:creationId xmlns:p14="http://schemas.microsoft.com/office/powerpoint/2010/main" val="551918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8866FB4-69F6-4100-8DEB-6602C4677B66}" type="datetime1">
              <a:rPr lang="en-US" smtClean="0"/>
              <a:t>7/10/2018</a:t>
            </a:fld>
            <a:endParaRPr lang="en-US" dirty="0"/>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
        <p:nvSpPr>
          <p:cNvPr id="8" name="Rectangle 7"/>
          <p:cNvSpPr/>
          <p:nvPr userDrawn="1"/>
        </p:nvSpPr>
        <p:spPr>
          <a:xfrm>
            <a:off x="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2003224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EFDF4425-A725-436C-B20A-85A08C2EAF8B}" type="datetime1">
              <a:rPr lang="en-US" smtClean="0"/>
              <a:t>7/10/2018</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r>
              <a:rPr lang="en-US"/>
              <a:t>Add a footer</a:t>
            </a:r>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E31375A4-56A4-47D6-9801-1991572033F7}" type="slidenum">
              <a:rPr lang="en-US" smtClean="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749435679"/>
      </p:ext>
    </p:extLst>
  </p:cSld>
  <p:clrMap bg1="lt1" tx1="dk1" bg2="lt2" tx2="dk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 id="2147483794" r:id="rId5"/>
    <p:sldLayoutId id="2147483795" r:id="rId6"/>
    <p:sldLayoutId id="2147483796" r:id="rId7"/>
    <p:sldLayoutId id="2147483797" r:id="rId8"/>
    <p:sldLayoutId id="2147483798" r:id="rId9"/>
    <p:sldLayoutId id="2147483799" r:id="rId10"/>
    <p:sldLayoutId id="2147483800" r:id="rId11"/>
    <p:sldLayoutId id="2147483655"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8" Type="http://schemas.openxmlformats.org/officeDocument/2006/relationships/image" Target="../media/image25.jpeg"/><Relationship Id="rId13" Type="http://schemas.openxmlformats.org/officeDocument/2006/relationships/image" Target="../media/image30.jpeg"/><Relationship Id="rId3" Type="http://schemas.openxmlformats.org/officeDocument/2006/relationships/image" Target="../media/image20.jpeg"/><Relationship Id="rId7" Type="http://schemas.openxmlformats.org/officeDocument/2006/relationships/image" Target="../media/image24.jpeg"/><Relationship Id="rId12" Type="http://schemas.openxmlformats.org/officeDocument/2006/relationships/image" Target="../media/image29.png"/><Relationship Id="rId17" Type="http://schemas.openxmlformats.org/officeDocument/2006/relationships/image" Target="../media/image8.png"/><Relationship Id="rId2" Type="http://schemas.openxmlformats.org/officeDocument/2006/relationships/image" Target="../media/image19.jpeg"/><Relationship Id="rId16"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28.jpeg"/><Relationship Id="rId5" Type="http://schemas.openxmlformats.org/officeDocument/2006/relationships/image" Target="../media/image22.jpeg"/><Relationship Id="rId15" Type="http://schemas.openxmlformats.org/officeDocument/2006/relationships/image" Target="../media/image32.png"/><Relationship Id="rId10" Type="http://schemas.openxmlformats.org/officeDocument/2006/relationships/image" Target="../media/image27.png"/><Relationship Id="rId4" Type="http://schemas.openxmlformats.org/officeDocument/2006/relationships/image" Target="../media/image21.gif"/><Relationship Id="rId9" Type="http://schemas.openxmlformats.org/officeDocument/2006/relationships/image" Target="../media/image26.png"/><Relationship Id="rId14" Type="http://schemas.openxmlformats.org/officeDocument/2006/relationships/image" Target="../media/image31.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052221" y="3231371"/>
            <a:ext cx="7989752" cy="1504844"/>
          </a:xfrm>
        </p:spPr>
        <p:txBody>
          <a:bodyPr>
            <a:normAutofit/>
          </a:bodyPr>
          <a:lstStyle/>
          <a:p>
            <a:pPr algn="ctr"/>
            <a:r>
              <a:rPr lang="en-US" sz="4000" dirty="0">
                <a:solidFill>
                  <a:schemeClr val="bg1"/>
                </a:solidFill>
              </a:rPr>
              <a:t>Transportation Committee</a:t>
            </a:r>
            <a:br>
              <a:rPr lang="en-US" sz="4000" dirty="0">
                <a:solidFill>
                  <a:schemeClr val="bg1"/>
                </a:solidFill>
              </a:rPr>
            </a:br>
            <a:r>
              <a:rPr lang="en-US" sz="4000" dirty="0">
                <a:solidFill>
                  <a:schemeClr val="bg1"/>
                </a:solidFill>
              </a:rPr>
              <a:t>Quarterly Review</a:t>
            </a:r>
          </a:p>
        </p:txBody>
      </p:sp>
      <p:sp>
        <p:nvSpPr>
          <p:cNvPr id="3" name="Subtitle 2"/>
          <p:cNvSpPr>
            <a:spLocks noGrp="1"/>
          </p:cNvSpPr>
          <p:nvPr>
            <p:ph type="subTitle" idx="1"/>
          </p:nvPr>
        </p:nvSpPr>
        <p:spPr>
          <a:xfrm>
            <a:off x="1670672" y="5119154"/>
            <a:ext cx="8752850" cy="1097280"/>
          </a:xfrm>
        </p:spPr>
        <p:txBody>
          <a:bodyPr>
            <a:normAutofit/>
          </a:bodyPr>
          <a:lstStyle/>
          <a:p>
            <a:pPr algn="ctr"/>
            <a:r>
              <a:rPr lang="en-US" sz="2200" cap="none" dirty="0">
                <a:solidFill>
                  <a:schemeClr val="bg2"/>
                </a:solidFill>
              </a:rPr>
              <a:t>Tom Weyandt,  Interim Renew Atlanta General Manager</a:t>
            </a:r>
          </a:p>
          <a:p>
            <a:pPr algn="ctr"/>
            <a:r>
              <a:rPr lang="en-US" sz="2200" cap="none" dirty="0">
                <a:solidFill>
                  <a:schemeClr val="bg2"/>
                </a:solidFill>
              </a:rPr>
              <a:t>Michele Wynn,  Horizontal Program Management Officer</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01553" y="621437"/>
            <a:ext cx="5291091" cy="2416860"/>
          </a:xfrm>
          <a:prstGeom prst="rect">
            <a:avLst/>
          </a:prstGeom>
        </p:spPr>
      </p:pic>
      <p:sp>
        <p:nvSpPr>
          <p:cNvPr id="6" name="TextBox 5"/>
          <p:cNvSpPr txBox="1"/>
          <p:nvPr/>
        </p:nvSpPr>
        <p:spPr>
          <a:xfrm>
            <a:off x="3769975" y="6430096"/>
            <a:ext cx="3790765" cy="338554"/>
          </a:xfrm>
          <a:prstGeom prst="rect">
            <a:avLst/>
          </a:prstGeom>
          <a:noFill/>
        </p:spPr>
        <p:txBody>
          <a:bodyPr wrap="square" rtlCol="0">
            <a:spAutoFit/>
          </a:bodyPr>
          <a:lstStyle/>
          <a:p>
            <a:pPr algn="ctr"/>
            <a:r>
              <a:rPr lang="en-US" sz="1600" dirty="0">
                <a:solidFill>
                  <a:srgbClr val="002060"/>
                </a:solidFill>
              </a:rPr>
              <a:t>JULY 11, 2018</a:t>
            </a:r>
          </a:p>
        </p:txBody>
      </p:sp>
      <p:sp>
        <p:nvSpPr>
          <p:cNvPr id="11" name="Slide Number Placeholder 10"/>
          <p:cNvSpPr>
            <a:spLocks noGrp="1"/>
          </p:cNvSpPr>
          <p:nvPr>
            <p:ph type="sldNum" sz="quarter" idx="12"/>
          </p:nvPr>
        </p:nvSpPr>
        <p:spPr>
          <a:xfrm>
            <a:off x="11175560" y="6492875"/>
            <a:ext cx="1016440" cy="365125"/>
          </a:xfrm>
        </p:spPr>
        <p:txBody>
          <a:bodyPr/>
          <a:lstStyle/>
          <a:p>
            <a:fld id="{E31375A4-56A4-47D6-9801-1991572033F7}" type="slidenum">
              <a:rPr lang="en-US" sz="1600" b="1" smtClean="0"/>
              <a:pPr/>
              <a:t>1</a:t>
            </a:fld>
            <a:endParaRPr lang="en-US" sz="1600" b="1" dirty="0"/>
          </a:p>
        </p:txBody>
      </p:sp>
    </p:spTree>
    <p:extLst>
      <p:ext uri="{BB962C8B-B14F-4D97-AF65-F5344CB8AC3E}">
        <p14:creationId xmlns:p14="http://schemas.microsoft.com/office/powerpoint/2010/main" val="2413251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534875" y="250459"/>
            <a:ext cx="7822269" cy="524763"/>
          </a:xfrm>
        </p:spPr>
        <p:txBody>
          <a:bodyPr>
            <a:noAutofit/>
          </a:bodyPr>
          <a:lstStyle/>
          <a:p>
            <a:r>
              <a:rPr lang="en-US" sz="3200" dirty="0">
                <a:solidFill>
                  <a:schemeClr val="tx2">
                    <a:lumMod val="75000"/>
                    <a:lumOff val="25000"/>
                  </a:schemeClr>
                </a:solidFill>
              </a:rPr>
              <a:t>Smart City Initiatives</a:t>
            </a:r>
          </a:p>
        </p:txBody>
      </p:sp>
      <p:sp>
        <p:nvSpPr>
          <p:cNvPr id="3" name="Content Placeholder 2"/>
          <p:cNvSpPr>
            <a:spLocks noGrp="1"/>
          </p:cNvSpPr>
          <p:nvPr>
            <p:ph type="body" sz="half" idx="2"/>
          </p:nvPr>
        </p:nvSpPr>
        <p:spPr>
          <a:xfrm>
            <a:off x="534875" y="658777"/>
            <a:ext cx="5848170" cy="4570386"/>
          </a:xfrm>
        </p:spPr>
        <p:txBody>
          <a:bodyPr>
            <a:noAutofit/>
          </a:bodyPr>
          <a:lstStyle/>
          <a:p>
            <a:pPr marL="285750" indent="-285750">
              <a:buFont typeface="Wingdings" panose="05000000000000000000" pitchFamily="2" charset="2"/>
              <a:buChar char="Ø"/>
            </a:pPr>
            <a:r>
              <a:rPr lang="en-US" sz="1550" dirty="0">
                <a:solidFill>
                  <a:schemeClr val="bg2">
                    <a:lumMod val="25000"/>
                  </a:schemeClr>
                </a:solidFill>
                <a:latin typeface="Gill Sans MT" panose="020B0502020104020203" pitchFamily="34" charset="0"/>
              </a:rPr>
              <a:t>Philips Arena, Georgia World Congress Center, Mercedes Benz Stadium, Centennial Olympic Park, etc.</a:t>
            </a:r>
          </a:p>
          <a:p>
            <a:pPr marL="285750" indent="-285750">
              <a:buFont typeface="Wingdings" panose="05000000000000000000" pitchFamily="2" charset="2"/>
              <a:buChar char="Ø"/>
            </a:pPr>
            <a:r>
              <a:rPr lang="en-US" sz="1550" dirty="0">
                <a:solidFill>
                  <a:schemeClr val="bg2">
                    <a:lumMod val="25000"/>
                  </a:schemeClr>
                </a:solidFill>
                <a:latin typeface="Gill Sans MT" panose="020B0502020104020203" pitchFamily="34" charset="0"/>
              </a:rPr>
              <a:t>Upcoming active traffic management efforts:</a:t>
            </a:r>
          </a:p>
          <a:p>
            <a:pPr marL="741363" lvl="2" indent="-284163">
              <a:buFont typeface="Wingdings" panose="05000000000000000000" pitchFamily="2" charset="2"/>
              <a:buChar char="Ø"/>
            </a:pPr>
            <a:endParaRPr lang="en-US" sz="1350" dirty="0">
              <a:solidFill>
                <a:schemeClr val="bg2">
                  <a:lumMod val="25000"/>
                </a:schemeClr>
              </a:solidFill>
              <a:latin typeface="Gill Sans MT" panose="020B0502020104020203" pitchFamily="34" charset="0"/>
            </a:endParaRPr>
          </a:p>
          <a:p>
            <a:pPr marL="741363" lvl="2" indent="-284163">
              <a:buFont typeface="Wingdings" panose="05000000000000000000" pitchFamily="2" charset="2"/>
              <a:buChar char="Ø"/>
            </a:pPr>
            <a:endParaRPr lang="en-US" sz="1350" dirty="0">
              <a:solidFill>
                <a:schemeClr val="bg2">
                  <a:lumMod val="25000"/>
                </a:schemeClr>
              </a:solidFill>
              <a:latin typeface="Gill Sans MT" panose="020B0502020104020203" pitchFamily="34" charset="0"/>
            </a:endParaRPr>
          </a:p>
          <a:p>
            <a:pPr marL="741363" lvl="2" indent="-284163">
              <a:buFont typeface="Wingdings" panose="05000000000000000000" pitchFamily="2" charset="2"/>
              <a:buChar char="Ø"/>
            </a:pPr>
            <a:endParaRPr lang="en-US" sz="1350" dirty="0">
              <a:solidFill>
                <a:schemeClr val="bg2">
                  <a:lumMod val="25000"/>
                </a:schemeClr>
              </a:solidFill>
              <a:latin typeface="Gill Sans MT" panose="020B0502020104020203" pitchFamily="34" charset="0"/>
            </a:endParaRPr>
          </a:p>
          <a:p>
            <a:pPr marL="741363" lvl="2" indent="-284163">
              <a:buFont typeface="Wingdings" panose="05000000000000000000" pitchFamily="2" charset="2"/>
              <a:buChar char="Ø"/>
            </a:pPr>
            <a:endParaRPr lang="en-US" sz="1350" dirty="0">
              <a:solidFill>
                <a:schemeClr val="bg2">
                  <a:lumMod val="25000"/>
                </a:schemeClr>
              </a:solidFill>
              <a:latin typeface="Gill Sans MT" panose="020B0502020104020203" pitchFamily="34" charset="0"/>
            </a:endParaRPr>
          </a:p>
          <a:p>
            <a:pPr marL="741363" lvl="2" indent="-284163">
              <a:buFont typeface="Wingdings" panose="05000000000000000000" pitchFamily="2" charset="2"/>
              <a:buChar char="Ø"/>
            </a:pPr>
            <a:endParaRPr lang="en-US" sz="1350" dirty="0">
              <a:solidFill>
                <a:schemeClr val="bg2">
                  <a:lumMod val="25000"/>
                </a:schemeClr>
              </a:solidFill>
              <a:latin typeface="Gill Sans MT" panose="020B0502020104020203" pitchFamily="34" charset="0"/>
            </a:endParaRPr>
          </a:p>
          <a:p>
            <a:pPr marL="741363" lvl="2" indent="-284163">
              <a:buFont typeface="Wingdings" panose="05000000000000000000" pitchFamily="2" charset="2"/>
              <a:buChar char="Ø"/>
            </a:pPr>
            <a:endParaRPr lang="en-US" sz="1350" dirty="0">
              <a:solidFill>
                <a:schemeClr val="bg2">
                  <a:lumMod val="25000"/>
                </a:schemeClr>
              </a:solidFill>
              <a:latin typeface="Gill Sans MT" panose="020B0502020104020203" pitchFamily="34" charset="0"/>
            </a:endParaRPr>
          </a:p>
          <a:p>
            <a:pPr marL="284163" lvl="1" indent="-284163">
              <a:buFont typeface="Wingdings" panose="05000000000000000000" pitchFamily="2" charset="2"/>
              <a:buChar char="Ø"/>
            </a:pPr>
            <a:r>
              <a:rPr lang="en-US" sz="1550" dirty="0">
                <a:solidFill>
                  <a:schemeClr val="bg2">
                    <a:lumMod val="25000"/>
                  </a:schemeClr>
                </a:solidFill>
                <a:latin typeface="Gill Sans MT" panose="020B0502020104020203" pitchFamily="34" charset="0"/>
              </a:rPr>
              <a:t>Super Bowl January 2019 – here we come!</a:t>
            </a:r>
          </a:p>
          <a:p>
            <a:pPr marL="628650" lvl="1" indent="-285750">
              <a:buFont typeface="Wingdings" panose="05000000000000000000" pitchFamily="2" charset="2"/>
              <a:buChar char="§"/>
            </a:pPr>
            <a:endParaRPr lang="en-US" sz="1500" dirty="0">
              <a:solidFill>
                <a:schemeClr val="bg2">
                  <a:lumMod val="25000"/>
                </a:schemeClr>
              </a:solidFill>
            </a:endParaRPr>
          </a:p>
        </p:txBody>
      </p:sp>
      <p:sp>
        <p:nvSpPr>
          <p:cNvPr id="6" name="AutoShape 4" descr="Image result for quotation mark png"/>
          <p:cNvSpPr>
            <a:spLocks noChangeAspect="1" noChangeArrowheads="1"/>
          </p:cNvSpPr>
          <p:nvPr/>
        </p:nvSpPr>
        <p:spPr bwMode="auto">
          <a:xfrm>
            <a:off x="3173475" y="2943970"/>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dirty="0">
              <a:solidFill>
                <a:prstClr val="white"/>
              </a:solidFill>
            </a:endParaRPr>
          </a:p>
        </p:txBody>
      </p:sp>
      <p:grpSp>
        <p:nvGrpSpPr>
          <p:cNvPr id="21" name="Group 20"/>
          <p:cNvGrpSpPr/>
          <p:nvPr/>
        </p:nvGrpSpPr>
        <p:grpSpPr>
          <a:xfrm>
            <a:off x="7569671" y="619468"/>
            <a:ext cx="4305984" cy="3119147"/>
            <a:chOff x="4684023" y="629822"/>
            <a:chExt cx="4037121" cy="3027286"/>
          </a:xfrm>
        </p:grpSpPr>
        <p:grpSp>
          <p:nvGrpSpPr>
            <p:cNvPr id="9" name="Group 8"/>
            <p:cNvGrpSpPr/>
            <p:nvPr/>
          </p:nvGrpSpPr>
          <p:grpSpPr>
            <a:xfrm>
              <a:off x="4684023" y="629822"/>
              <a:ext cx="4037121" cy="3027286"/>
              <a:chOff x="4817193" y="780746"/>
              <a:chExt cx="4037121" cy="3027286"/>
            </a:xfrm>
          </p:grpSpPr>
          <p:pic>
            <p:nvPicPr>
              <p:cNvPr id="2052" name="Picture 4" descr="Image result for quote bubb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7193" y="780746"/>
                <a:ext cx="4037121" cy="3027286"/>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5251272" y="1129628"/>
                <a:ext cx="3317202" cy="1738938"/>
                <a:chOff x="5208475" y="556251"/>
                <a:chExt cx="3894360" cy="1738938"/>
              </a:xfrm>
            </p:grpSpPr>
            <p:sp>
              <p:nvSpPr>
                <p:cNvPr id="19" name="TextBox 18"/>
                <p:cNvSpPr txBox="1"/>
                <p:nvPr/>
              </p:nvSpPr>
              <p:spPr>
                <a:xfrm>
                  <a:off x="5208475" y="556251"/>
                  <a:ext cx="3894360" cy="1738938"/>
                </a:xfrm>
                <a:prstGeom prst="rect">
                  <a:avLst/>
                </a:prstGeom>
                <a:noFill/>
              </p:spPr>
              <p:txBody>
                <a:bodyPr wrap="square" rtlCol="0">
                  <a:spAutoFit/>
                </a:bodyPr>
                <a:lstStyle/>
                <a:p>
                  <a:r>
                    <a:rPr lang="en-US" sz="1600" i="1" dirty="0">
                      <a:solidFill>
                        <a:schemeClr val="bg2">
                          <a:lumMod val="25000"/>
                        </a:schemeClr>
                      </a:solidFill>
                      <a:latin typeface="Gill Sans MT" panose="020B0502020104020203" pitchFamily="34" charset="0"/>
                    </a:rPr>
                    <a:t>“ </a:t>
                  </a:r>
                  <a:r>
                    <a:rPr lang="en-US" sz="1250" i="1" dirty="0">
                      <a:solidFill>
                        <a:schemeClr val="bg2">
                          <a:lumMod val="25000"/>
                        </a:schemeClr>
                      </a:solidFill>
                      <a:latin typeface="Gill Sans MT" panose="020B0502020104020203" pitchFamily="34" charset="0"/>
                    </a:rPr>
                    <a:t>I just wanted to express my gratitude on all of the coordinated efforts that have made real, measurable improvements to the fan experience coming to and leaving from our games thus far.  The attention to each detail and the follow up emails and meetings have been incredibly helpful to make immediate improvements and to make sure all are aligned on the playbook we are using.  Thank you very much. </a:t>
                  </a:r>
                  <a:r>
                    <a:rPr lang="en-US" sz="1600" i="1" dirty="0">
                      <a:solidFill>
                        <a:schemeClr val="bg2">
                          <a:lumMod val="25000"/>
                        </a:schemeClr>
                      </a:solidFill>
                      <a:latin typeface="Gill Sans MT" panose="020B0502020104020203" pitchFamily="34" charset="0"/>
                    </a:rPr>
                    <a:t>”</a:t>
                  </a:r>
                </a:p>
              </p:txBody>
            </p:sp>
            <p:pic>
              <p:nvPicPr>
                <p:cNvPr id="24" name="Picture 23"/>
                <p:cNvPicPr>
                  <a:picLocks noChangeAspect="1"/>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7868046" y="2063793"/>
                  <a:ext cx="138594" cy="134177"/>
                </a:xfrm>
                <a:prstGeom prst="rect">
                  <a:avLst/>
                </a:prstGeom>
              </p:spPr>
            </p:pic>
          </p:grpSp>
        </p:grpSp>
        <p:sp>
          <p:nvSpPr>
            <p:cNvPr id="2" name="Rectangle 1"/>
            <p:cNvSpPr/>
            <p:nvPr/>
          </p:nvSpPr>
          <p:spPr>
            <a:xfrm>
              <a:off x="5952608" y="3058269"/>
              <a:ext cx="2339136" cy="477054"/>
            </a:xfrm>
            <a:prstGeom prst="rect">
              <a:avLst/>
            </a:prstGeom>
          </p:spPr>
          <p:txBody>
            <a:bodyPr wrap="square">
              <a:spAutoFit/>
            </a:bodyPr>
            <a:lstStyle/>
            <a:p>
              <a:pPr defTabSz="685800" eaLnBrk="0" fontAlgn="base" hangingPunct="0">
                <a:spcBef>
                  <a:spcPct val="0"/>
                </a:spcBef>
                <a:spcAft>
                  <a:spcPct val="0"/>
                </a:spcAft>
              </a:pPr>
              <a:r>
                <a:rPr lang="en-GB" altLang="en-US" sz="1250" i="1" dirty="0">
                  <a:solidFill>
                    <a:schemeClr val="bg2">
                      <a:lumMod val="25000"/>
                    </a:schemeClr>
                  </a:solidFill>
                  <a:latin typeface="Gill Sans MT" panose="020B0502020104020203" pitchFamily="34" charset="0"/>
                  <a:ea typeface="Calibri" panose="020F0502020204030204" pitchFamily="34" charset="0"/>
                  <a:cs typeface="Times New Roman" panose="02020603050405020304" pitchFamily="18" charset="0"/>
                </a:rPr>
                <a:t>– Mike Gomes, SVP, Fan Experience, </a:t>
              </a:r>
            </a:p>
            <a:p>
              <a:pPr defTabSz="685800" eaLnBrk="0" fontAlgn="base" hangingPunct="0">
                <a:spcBef>
                  <a:spcPct val="0"/>
                </a:spcBef>
                <a:spcAft>
                  <a:spcPct val="0"/>
                </a:spcAft>
              </a:pPr>
              <a:r>
                <a:rPr lang="en-GB" altLang="en-US" sz="1250" i="1" dirty="0">
                  <a:solidFill>
                    <a:schemeClr val="bg2">
                      <a:lumMod val="25000"/>
                    </a:schemeClr>
                  </a:solidFill>
                  <a:latin typeface="Gill Sans MT" panose="020B0502020104020203" pitchFamily="34" charset="0"/>
                  <a:ea typeface="Calibri" panose="020F0502020204030204" pitchFamily="34" charset="0"/>
                  <a:cs typeface="Times New Roman" panose="02020603050405020304" pitchFamily="18" charset="0"/>
                </a:rPr>
                <a:t>AMB Sports + Entertainment </a:t>
              </a:r>
              <a:endParaRPr lang="en-GB" altLang="en-US" sz="1250" i="1" dirty="0">
                <a:solidFill>
                  <a:schemeClr val="bg2">
                    <a:lumMod val="25000"/>
                  </a:schemeClr>
                </a:solidFill>
                <a:latin typeface="Gill Sans MT" panose="020B0502020104020203" pitchFamily="34" charset="0"/>
              </a:endParaRPr>
            </a:p>
          </p:txBody>
        </p:sp>
      </p:grpSp>
      <p:grpSp>
        <p:nvGrpSpPr>
          <p:cNvPr id="20" name="Group 19"/>
          <p:cNvGrpSpPr/>
          <p:nvPr/>
        </p:nvGrpSpPr>
        <p:grpSpPr>
          <a:xfrm>
            <a:off x="7766685" y="3763407"/>
            <a:ext cx="3911956" cy="3017815"/>
            <a:chOff x="4737853" y="3788108"/>
            <a:chExt cx="4037121" cy="3027286"/>
          </a:xfrm>
        </p:grpSpPr>
        <p:grpSp>
          <p:nvGrpSpPr>
            <p:cNvPr id="18" name="Group 17"/>
            <p:cNvGrpSpPr/>
            <p:nvPr/>
          </p:nvGrpSpPr>
          <p:grpSpPr>
            <a:xfrm>
              <a:off x="4737853" y="3788108"/>
              <a:ext cx="4037121" cy="3027286"/>
              <a:chOff x="4737853" y="3788108"/>
              <a:chExt cx="4037121" cy="3027286"/>
            </a:xfrm>
          </p:grpSpPr>
          <p:grpSp>
            <p:nvGrpSpPr>
              <p:cNvPr id="25" name="Group 24"/>
              <p:cNvGrpSpPr/>
              <p:nvPr/>
            </p:nvGrpSpPr>
            <p:grpSpPr>
              <a:xfrm>
                <a:off x="4737853" y="3788108"/>
                <a:ext cx="4037121" cy="3027286"/>
                <a:chOff x="4817193" y="780746"/>
                <a:chExt cx="4037121" cy="3027286"/>
              </a:xfrm>
            </p:grpSpPr>
            <p:pic>
              <p:nvPicPr>
                <p:cNvPr id="26" name="Picture 4" descr="Image result for quote bubb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7193" y="780746"/>
                  <a:ext cx="4037121" cy="3027286"/>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8"/>
                <p:cNvPicPr>
                  <a:picLocks noChangeAspect="1"/>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7516692" y="2637170"/>
                  <a:ext cx="118054" cy="134177"/>
                </a:xfrm>
                <a:prstGeom prst="rect">
                  <a:avLst/>
                </a:prstGeom>
              </p:spPr>
            </p:pic>
          </p:grpSp>
          <p:sp>
            <p:nvSpPr>
              <p:cNvPr id="17" name="TextBox 16"/>
              <p:cNvSpPr txBox="1"/>
              <p:nvPr/>
            </p:nvSpPr>
            <p:spPr>
              <a:xfrm>
                <a:off x="5064762" y="4280459"/>
                <a:ext cx="3560534" cy="1431161"/>
              </a:xfrm>
              <a:prstGeom prst="rect">
                <a:avLst/>
              </a:prstGeom>
              <a:noFill/>
            </p:spPr>
            <p:txBody>
              <a:bodyPr wrap="square" rtlCol="0">
                <a:spAutoFit/>
              </a:bodyPr>
              <a:lstStyle/>
              <a:p>
                <a:r>
                  <a:rPr lang="en-US" sz="1700" i="1" dirty="0">
                    <a:solidFill>
                      <a:schemeClr val="bg2">
                        <a:lumMod val="25000"/>
                      </a:schemeClr>
                    </a:solidFill>
                  </a:rPr>
                  <a:t>“ </a:t>
                </a:r>
                <a:r>
                  <a:rPr lang="en-US" sz="1300" i="1" dirty="0">
                    <a:solidFill>
                      <a:schemeClr val="bg2">
                        <a:lumMod val="25000"/>
                      </a:schemeClr>
                    </a:solidFill>
                    <a:latin typeface="Gill Sans MT" panose="020B0502020104020203" pitchFamily="34" charset="0"/>
                  </a:rPr>
                  <a:t>We had 50 members of the CFP production team in the city this weekend observing all operations and they were very pleased with traffic!! </a:t>
                </a:r>
              </a:p>
              <a:p>
                <a:endParaRPr lang="en-US" sz="1300" i="1" dirty="0">
                  <a:solidFill>
                    <a:schemeClr val="bg2">
                      <a:lumMod val="25000"/>
                    </a:schemeClr>
                  </a:solidFill>
                  <a:latin typeface="Gill Sans MT" panose="020B0502020104020203" pitchFamily="34" charset="0"/>
                </a:endParaRPr>
              </a:p>
              <a:p>
                <a:r>
                  <a:rPr lang="en-US" sz="1300" i="1" dirty="0">
                    <a:solidFill>
                      <a:schemeClr val="bg2">
                        <a:lumMod val="25000"/>
                      </a:schemeClr>
                    </a:solidFill>
                    <a:latin typeface="Gill Sans MT" panose="020B0502020104020203" pitchFamily="34" charset="0"/>
                  </a:rPr>
                  <a:t>Congratulations on all the great work you and the team have done!! </a:t>
                </a:r>
                <a:r>
                  <a:rPr lang="en-US" sz="1700" i="1" dirty="0">
                    <a:solidFill>
                      <a:schemeClr val="bg2">
                        <a:lumMod val="25000"/>
                      </a:schemeClr>
                    </a:solidFill>
                    <a:latin typeface="Gill Sans MT" panose="020B0502020104020203" pitchFamily="34" charset="0"/>
                  </a:rPr>
                  <a:t>”</a:t>
                </a:r>
                <a:endParaRPr lang="en-GB" altLang="en-US" sz="1700" i="1" dirty="0">
                  <a:solidFill>
                    <a:schemeClr val="bg2">
                      <a:lumMod val="25000"/>
                    </a:schemeClr>
                  </a:solidFill>
                  <a:latin typeface="Gill Sans MT" panose="020B0502020104020203" pitchFamily="34" charset="0"/>
                </a:endParaRPr>
              </a:p>
            </p:txBody>
          </p:sp>
        </p:grpSp>
        <p:sp>
          <p:nvSpPr>
            <p:cNvPr id="15" name="Rectangle 14"/>
            <p:cNvSpPr/>
            <p:nvPr/>
          </p:nvSpPr>
          <p:spPr>
            <a:xfrm>
              <a:off x="6045670" y="5625584"/>
              <a:ext cx="2675473" cy="1061829"/>
            </a:xfrm>
            <a:prstGeom prst="rect">
              <a:avLst/>
            </a:prstGeom>
          </p:spPr>
          <p:txBody>
            <a:bodyPr wrap="square">
              <a:spAutoFit/>
            </a:bodyPr>
            <a:lstStyle/>
            <a:p>
              <a:endParaRPr lang="en-US" sz="2000" i="1" dirty="0">
                <a:solidFill>
                  <a:schemeClr val="bg2">
                    <a:lumMod val="25000"/>
                  </a:schemeClr>
                </a:solidFill>
                <a:latin typeface="Gill Sans MT" panose="020B0502020104020203" pitchFamily="34" charset="0"/>
              </a:endParaRPr>
            </a:p>
            <a:p>
              <a:pPr defTabSz="685800" eaLnBrk="0" fontAlgn="base" hangingPunct="0">
                <a:spcBef>
                  <a:spcPct val="0"/>
                </a:spcBef>
                <a:spcAft>
                  <a:spcPct val="0"/>
                </a:spcAft>
              </a:pPr>
              <a:r>
                <a:rPr lang="en-GB" altLang="en-US" i="1" dirty="0">
                  <a:solidFill>
                    <a:schemeClr val="bg2">
                      <a:lumMod val="25000"/>
                    </a:schemeClr>
                  </a:solidFill>
                  <a:latin typeface="Gill Sans MT" panose="020B0502020104020203" pitchFamily="34" charset="0"/>
                  <a:ea typeface="Calibri" panose="020F0502020204030204" pitchFamily="34" charset="0"/>
                  <a:cs typeface="Times New Roman" panose="02020603050405020304" pitchFamily="18" charset="0"/>
                </a:rPr>
                <a:t> </a:t>
              </a:r>
              <a:endParaRPr lang="en-US" altLang="en-US" i="1" dirty="0">
                <a:solidFill>
                  <a:schemeClr val="bg2">
                    <a:lumMod val="25000"/>
                  </a:schemeClr>
                </a:solidFill>
                <a:latin typeface="Gill Sans MT" panose="020B0502020104020203" pitchFamily="34" charset="0"/>
              </a:endParaRPr>
            </a:p>
            <a:p>
              <a:pPr defTabSz="685800" eaLnBrk="0" fontAlgn="base" hangingPunct="0">
                <a:spcBef>
                  <a:spcPct val="0"/>
                </a:spcBef>
                <a:spcAft>
                  <a:spcPct val="0"/>
                </a:spcAft>
              </a:pPr>
              <a:r>
                <a:rPr lang="en-GB" altLang="en-US" sz="1250" i="1" dirty="0">
                  <a:solidFill>
                    <a:schemeClr val="bg2">
                      <a:lumMod val="25000"/>
                    </a:schemeClr>
                  </a:solidFill>
                  <a:latin typeface="Gill Sans MT" panose="020B0502020104020203" pitchFamily="34" charset="0"/>
                  <a:ea typeface="Calibri" panose="020F0502020204030204" pitchFamily="34" charset="0"/>
                  <a:cs typeface="Times New Roman" panose="02020603050405020304" pitchFamily="18" charset="0"/>
                </a:rPr>
                <a:t>– Amy Patterson, Manager, Operations &amp; Logistics, Atlanta Football Host Committee </a:t>
              </a:r>
              <a:endParaRPr lang="en-GB" altLang="en-US" sz="1250" i="1" dirty="0">
                <a:solidFill>
                  <a:schemeClr val="bg2">
                    <a:lumMod val="25000"/>
                  </a:schemeClr>
                </a:solidFill>
                <a:latin typeface="Gill Sans MT" panose="020B0502020104020203" pitchFamily="34" charset="0"/>
              </a:endParaRPr>
            </a:p>
          </p:txBody>
        </p:sp>
      </p:grpSp>
      <p:pic>
        <p:nvPicPr>
          <p:cNvPr id="1026" name="Picture 2" descr="Image result for super bowl 201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96009" y="4741628"/>
            <a:ext cx="3397980" cy="1912013"/>
          </a:xfrm>
          <a:prstGeom prst="roundRect">
            <a:avLst>
              <a:gd name="adj" fmla="val 8594"/>
            </a:avLst>
          </a:prstGeom>
          <a:solidFill>
            <a:srgbClr val="FFFFFF">
              <a:shade val="85000"/>
            </a:srgbClr>
          </a:solidFill>
          <a:ln>
            <a:solidFill>
              <a:srgbClr val="0070C0"/>
            </a:solidFill>
          </a:ln>
          <a:effectLst/>
          <a:extLst/>
        </p:spPr>
      </p:pic>
      <p:pic>
        <p:nvPicPr>
          <p:cNvPr id="1028" name="Picture 4" descr="Image result for football 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46009" y="4126609"/>
            <a:ext cx="410860" cy="41086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69883" y="78266"/>
            <a:ext cx="709015" cy="722565"/>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3157567925"/>
              </p:ext>
            </p:extLst>
          </p:nvPr>
        </p:nvGraphicFramePr>
        <p:xfrm>
          <a:off x="933638" y="2285912"/>
          <a:ext cx="6103101" cy="1475557"/>
        </p:xfrm>
        <a:graphic>
          <a:graphicData uri="http://schemas.openxmlformats.org/drawingml/2006/table">
            <a:tbl>
              <a:tblPr>
                <a:tableStyleId>{5C22544A-7EE6-4342-B048-85BDC9FD1C3A}</a:tableStyleId>
              </a:tblPr>
              <a:tblGrid>
                <a:gridCol w="884297">
                  <a:extLst>
                    <a:ext uri="{9D8B030D-6E8A-4147-A177-3AD203B41FA5}">
                      <a16:colId xmlns:a16="http://schemas.microsoft.com/office/drawing/2014/main" val="20000"/>
                    </a:ext>
                  </a:extLst>
                </a:gridCol>
                <a:gridCol w="811814">
                  <a:extLst>
                    <a:ext uri="{9D8B030D-6E8A-4147-A177-3AD203B41FA5}">
                      <a16:colId xmlns:a16="http://schemas.microsoft.com/office/drawing/2014/main" val="20001"/>
                    </a:ext>
                  </a:extLst>
                </a:gridCol>
                <a:gridCol w="965707">
                  <a:extLst>
                    <a:ext uri="{9D8B030D-6E8A-4147-A177-3AD203B41FA5}">
                      <a16:colId xmlns:a16="http://schemas.microsoft.com/office/drawing/2014/main" val="20002"/>
                    </a:ext>
                  </a:extLst>
                </a:gridCol>
                <a:gridCol w="2095131">
                  <a:extLst>
                    <a:ext uri="{9D8B030D-6E8A-4147-A177-3AD203B41FA5}">
                      <a16:colId xmlns:a16="http://schemas.microsoft.com/office/drawing/2014/main" val="20003"/>
                    </a:ext>
                  </a:extLst>
                </a:gridCol>
                <a:gridCol w="1346152">
                  <a:extLst>
                    <a:ext uri="{9D8B030D-6E8A-4147-A177-3AD203B41FA5}">
                      <a16:colId xmlns:a16="http://schemas.microsoft.com/office/drawing/2014/main" val="20004"/>
                    </a:ext>
                  </a:extLst>
                </a:gridCol>
              </a:tblGrid>
              <a:tr h="136890">
                <a:tc>
                  <a:txBody>
                    <a:bodyPr/>
                    <a:lstStyle/>
                    <a:p>
                      <a:pPr algn="ctr" fontAlgn="ctr"/>
                      <a:r>
                        <a:rPr lang="en-US" sz="1300" b="1" i="0" u="none" strike="noStrike" dirty="0">
                          <a:solidFill>
                            <a:schemeClr val="bg1"/>
                          </a:solidFill>
                          <a:effectLst/>
                          <a:latin typeface="+mj-lt"/>
                        </a:rPr>
                        <a:t>Date</a:t>
                      </a:r>
                    </a:p>
                  </a:txBody>
                  <a:tcPr marL="7620" marR="7620" marT="7620" marB="0" anchor="ctr">
                    <a:solidFill>
                      <a:srgbClr val="002060"/>
                    </a:solidFill>
                  </a:tcPr>
                </a:tc>
                <a:tc>
                  <a:txBody>
                    <a:bodyPr/>
                    <a:lstStyle/>
                    <a:p>
                      <a:pPr algn="ctr" fontAlgn="ctr"/>
                      <a:r>
                        <a:rPr lang="en-US" sz="1300" b="1" i="0" u="none" strike="noStrike" dirty="0">
                          <a:solidFill>
                            <a:schemeClr val="bg1"/>
                          </a:solidFill>
                          <a:effectLst/>
                          <a:latin typeface="+mj-lt"/>
                        </a:rPr>
                        <a:t>Day</a:t>
                      </a:r>
                    </a:p>
                  </a:txBody>
                  <a:tcPr marL="7620" marR="7620" marT="7620" marB="0" anchor="ctr">
                    <a:solidFill>
                      <a:srgbClr val="002060"/>
                    </a:solidFill>
                  </a:tcPr>
                </a:tc>
                <a:tc>
                  <a:txBody>
                    <a:bodyPr/>
                    <a:lstStyle/>
                    <a:p>
                      <a:pPr algn="ctr" fontAlgn="ctr"/>
                      <a:r>
                        <a:rPr lang="en-US" sz="1300" b="1" i="0" u="none" strike="noStrike" dirty="0">
                          <a:solidFill>
                            <a:schemeClr val="bg1"/>
                          </a:solidFill>
                          <a:effectLst/>
                          <a:latin typeface="+mj-lt"/>
                        </a:rPr>
                        <a:t>Start Time</a:t>
                      </a:r>
                    </a:p>
                  </a:txBody>
                  <a:tcPr marL="7620" marR="7620" marT="7620" marB="0" anchor="ctr">
                    <a:solidFill>
                      <a:srgbClr val="002060"/>
                    </a:solidFill>
                  </a:tcPr>
                </a:tc>
                <a:tc>
                  <a:txBody>
                    <a:bodyPr/>
                    <a:lstStyle/>
                    <a:p>
                      <a:pPr algn="ctr" fontAlgn="ctr"/>
                      <a:r>
                        <a:rPr lang="en-US" sz="1300" b="1" i="0" u="none" strike="noStrike" dirty="0">
                          <a:solidFill>
                            <a:schemeClr val="bg1"/>
                          </a:solidFill>
                          <a:effectLst/>
                          <a:latin typeface="+mj-lt"/>
                        </a:rPr>
                        <a:t>Event</a:t>
                      </a:r>
                    </a:p>
                  </a:txBody>
                  <a:tcPr marL="7620" marR="7620" marT="7620" marB="0" anchor="ctr">
                    <a:solidFill>
                      <a:srgbClr val="002060"/>
                    </a:solidFill>
                  </a:tcPr>
                </a:tc>
                <a:tc>
                  <a:txBody>
                    <a:bodyPr/>
                    <a:lstStyle/>
                    <a:p>
                      <a:pPr algn="ctr" fontAlgn="ctr"/>
                      <a:r>
                        <a:rPr lang="en-US" sz="1300" b="1" i="0" u="none" strike="noStrike" dirty="0">
                          <a:solidFill>
                            <a:schemeClr val="bg1"/>
                          </a:solidFill>
                          <a:effectLst/>
                          <a:latin typeface="+mj-lt"/>
                        </a:rPr>
                        <a:t>Estimated Attendance</a:t>
                      </a:r>
                    </a:p>
                  </a:txBody>
                  <a:tcPr marL="7620" marR="7620" marT="7620" marB="0" anchor="ctr">
                    <a:solidFill>
                      <a:srgbClr val="002060"/>
                    </a:solidFill>
                  </a:tcPr>
                </a:tc>
                <a:extLst>
                  <a:ext uri="{0D108BD9-81ED-4DB2-BD59-A6C34878D82A}">
                    <a16:rowId xmlns:a16="http://schemas.microsoft.com/office/drawing/2014/main" val="10000"/>
                  </a:ext>
                </a:extLst>
              </a:tr>
              <a:tr h="248737">
                <a:tc>
                  <a:txBody>
                    <a:bodyPr/>
                    <a:lstStyle/>
                    <a:p>
                      <a:pPr algn="ctr" fontAlgn="ctr"/>
                      <a:r>
                        <a:rPr lang="en-US" sz="1300" u="none" strike="noStrike">
                          <a:solidFill>
                            <a:schemeClr val="bg1"/>
                          </a:solidFill>
                          <a:effectLst/>
                          <a:latin typeface="+mj-lt"/>
                        </a:rPr>
                        <a:t>5/20/2018</a:t>
                      </a:r>
                      <a:endParaRPr lang="en-US" sz="1300" b="0" i="0" u="none" strike="noStrike">
                        <a:solidFill>
                          <a:schemeClr val="bg1"/>
                        </a:solidFill>
                        <a:effectLst/>
                        <a:latin typeface="+mj-lt"/>
                      </a:endParaRPr>
                    </a:p>
                  </a:txBody>
                  <a:tcPr marL="7620" marR="7620" marT="7620" marB="0" anchor="ctr">
                    <a:solidFill>
                      <a:srgbClr val="002060"/>
                    </a:solidFill>
                  </a:tcPr>
                </a:tc>
                <a:tc>
                  <a:txBody>
                    <a:bodyPr/>
                    <a:lstStyle/>
                    <a:p>
                      <a:pPr algn="ctr" fontAlgn="ctr"/>
                      <a:r>
                        <a:rPr lang="en-US" sz="1300" u="none" strike="noStrike" dirty="0">
                          <a:effectLst/>
                          <a:latin typeface="+mj-lt"/>
                        </a:rPr>
                        <a:t>Sunday</a:t>
                      </a:r>
                      <a:endParaRPr lang="en-US" sz="1300" b="0" i="0" u="none" strike="noStrike" dirty="0">
                        <a:solidFill>
                          <a:srgbClr val="000000"/>
                        </a:solidFill>
                        <a:effectLst/>
                        <a:latin typeface="+mj-lt"/>
                      </a:endParaRPr>
                    </a:p>
                  </a:txBody>
                  <a:tcPr marL="7620" marR="7620" marT="7620" marB="0" anchor="ctr"/>
                </a:tc>
                <a:tc>
                  <a:txBody>
                    <a:bodyPr/>
                    <a:lstStyle/>
                    <a:p>
                      <a:pPr algn="ctr" fontAlgn="ctr"/>
                      <a:r>
                        <a:rPr lang="en-US" sz="1300" u="none" strike="noStrike" dirty="0">
                          <a:effectLst/>
                          <a:latin typeface="+mj-lt"/>
                        </a:rPr>
                        <a:t>7:00 pm</a:t>
                      </a:r>
                      <a:endParaRPr lang="en-US" sz="1300" b="0" i="0" u="none" strike="noStrike" dirty="0">
                        <a:solidFill>
                          <a:srgbClr val="000000"/>
                        </a:solidFill>
                        <a:effectLst/>
                        <a:latin typeface="+mj-lt"/>
                      </a:endParaRPr>
                    </a:p>
                  </a:txBody>
                  <a:tcPr marL="7620" marR="7620" marT="7620" marB="0" anchor="ctr"/>
                </a:tc>
                <a:tc>
                  <a:txBody>
                    <a:bodyPr/>
                    <a:lstStyle/>
                    <a:p>
                      <a:pPr algn="ctr" fontAlgn="ctr"/>
                      <a:r>
                        <a:rPr lang="en-US" sz="1300" u="none" strike="noStrike" dirty="0">
                          <a:effectLst/>
                          <a:latin typeface="+mj-lt"/>
                        </a:rPr>
                        <a:t>United vs Red Bulls</a:t>
                      </a:r>
                      <a:endParaRPr lang="en-US" sz="1300" b="0" i="0" u="none" strike="noStrike" dirty="0">
                        <a:solidFill>
                          <a:srgbClr val="000000"/>
                        </a:solidFill>
                        <a:effectLst/>
                        <a:latin typeface="+mj-lt"/>
                      </a:endParaRPr>
                    </a:p>
                  </a:txBody>
                  <a:tcPr marL="7620" marR="7620" marT="7620" marB="0" anchor="ctr"/>
                </a:tc>
                <a:tc>
                  <a:txBody>
                    <a:bodyPr/>
                    <a:lstStyle/>
                    <a:p>
                      <a:pPr algn="ctr" fontAlgn="ctr"/>
                      <a:r>
                        <a:rPr lang="en-US" sz="1300" u="none" strike="noStrike">
                          <a:effectLst/>
                          <a:latin typeface="+mj-lt"/>
                        </a:rPr>
                        <a:t>35,000</a:t>
                      </a:r>
                      <a:endParaRPr lang="en-US" sz="1300" b="0" i="0" u="none" strike="noStrike">
                        <a:solidFill>
                          <a:srgbClr val="000000"/>
                        </a:solidFill>
                        <a:effectLst/>
                        <a:latin typeface="+mj-lt"/>
                      </a:endParaRPr>
                    </a:p>
                  </a:txBody>
                  <a:tcPr marL="7620" marR="7620" marT="7620" marB="0" anchor="ctr"/>
                </a:tc>
                <a:extLst>
                  <a:ext uri="{0D108BD9-81ED-4DB2-BD59-A6C34878D82A}">
                    <a16:rowId xmlns:a16="http://schemas.microsoft.com/office/drawing/2014/main" val="10001"/>
                  </a:ext>
                </a:extLst>
              </a:tr>
              <a:tr h="182880">
                <a:tc>
                  <a:txBody>
                    <a:bodyPr/>
                    <a:lstStyle/>
                    <a:p>
                      <a:pPr algn="ctr" fontAlgn="ctr"/>
                      <a:r>
                        <a:rPr lang="en-US" sz="1300" u="none" strike="noStrike">
                          <a:solidFill>
                            <a:schemeClr val="bg1"/>
                          </a:solidFill>
                          <a:effectLst/>
                          <a:latin typeface="+mj-lt"/>
                        </a:rPr>
                        <a:t>5/26/2018</a:t>
                      </a:r>
                      <a:endParaRPr lang="en-US" sz="1300" b="0" i="0" u="none" strike="noStrike">
                        <a:solidFill>
                          <a:schemeClr val="bg1"/>
                        </a:solidFill>
                        <a:effectLst/>
                        <a:latin typeface="+mj-lt"/>
                      </a:endParaRPr>
                    </a:p>
                  </a:txBody>
                  <a:tcPr marL="7620" marR="7620" marT="7620" marB="0" anchor="ctr">
                    <a:solidFill>
                      <a:srgbClr val="002060"/>
                    </a:solidFill>
                  </a:tcPr>
                </a:tc>
                <a:tc>
                  <a:txBody>
                    <a:bodyPr/>
                    <a:lstStyle/>
                    <a:p>
                      <a:pPr algn="ctr" fontAlgn="ctr"/>
                      <a:r>
                        <a:rPr lang="en-US" sz="1300" u="none" strike="noStrike">
                          <a:effectLst/>
                          <a:latin typeface="+mj-lt"/>
                        </a:rPr>
                        <a:t>Saturday</a:t>
                      </a:r>
                      <a:endParaRPr lang="en-US" sz="1300" b="0" i="0" u="none" strike="noStrike">
                        <a:solidFill>
                          <a:srgbClr val="000000"/>
                        </a:solidFill>
                        <a:effectLst/>
                        <a:latin typeface="+mj-lt"/>
                      </a:endParaRPr>
                    </a:p>
                  </a:txBody>
                  <a:tcPr marL="7620" marR="7620" marT="7620" marB="0" anchor="ctr"/>
                </a:tc>
                <a:tc>
                  <a:txBody>
                    <a:bodyPr/>
                    <a:lstStyle/>
                    <a:p>
                      <a:pPr algn="ctr" fontAlgn="ctr"/>
                      <a:r>
                        <a:rPr lang="en-US" sz="1300" u="none" strike="noStrike" dirty="0">
                          <a:effectLst/>
                          <a:latin typeface="+mj-lt"/>
                        </a:rPr>
                        <a:t>7:00 pm</a:t>
                      </a:r>
                      <a:endParaRPr lang="en-US" sz="1300" b="0" i="0" u="none" strike="noStrike" dirty="0">
                        <a:solidFill>
                          <a:srgbClr val="000000"/>
                        </a:solidFill>
                        <a:effectLst/>
                        <a:latin typeface="+mj-lt"/>
                      </a:endParaRPr>
                    </a:p>
                  </a:txBody>
                  <a:tcPr marL="7620" marR="7620" marT="7620" marB="0" anchor="ctr"/>
                </a:tc>
                <a:tc>
                  <a:txBody>
                    <a:bodyPr/>
                    <a:lstStyle/>
                    <a:p>
                      <a:pPr algn="ctr" fontAlgn="ctr"/>
                      <a:r>
                        <a:rPr lang="en-US" sz="1300" u="none" strike="noStrike">
                          <a:effectLst/>
                          <a:latin typeface="+mj-lt"/>
                        </a:rPr>
                        <a:t>Kenny Chesney</a:t>
                      </a:r>
                      <a:endParaRPr lang="en-US" sz="1300" b="0" i="0" u="none" strike="noStrike">
                        <a:solidFill>
                          <a:srgbClr val="000000"/>
                        </a:solidFill>
                        <a:effectLst/>
                        <a:latin typeface="+mj-lt"/>
                      </a:endParaRPr>
                    </a:p>
                  </a:txBody>
                  <a:tcPr marL="7620" marR="7620" marT="7620" marB="0" anchor="ctr"/>
                </a:tc>
                <a:tc>
                  <a:txBody>
                    <a:bodyPr/>
                    <a:lstStyle/>
                    <a:p>
                      <a:pPr algn="ctr" fontAlgn="ctr"/>
                      <a:r>
                        <a:rPr lang="en-US" sz="1300" u="none" strike="noStrike" dirty="0">
                          <a:effectLst/>
                          <a:latin typeface="+mj-lt"/>
                        </a:rPr>
                        <a:t>65,000</a:t>
                      </a:r>
                      <a:endParaRPr lang="en-US" sz="1300" b="0" i="0" u="none" strike="noStrike" dirty="0">
                        <a:solidFill>
                          <a:srgbClr val="000000"/>
                        </a:solidFill>
                        <a:effectLst/>
                        <a:latin typeface="+mj-lt"/>
                      </a:endParaRPr>
                    </a:p>
                  </a:txBody>
                  <a:tcPr marL="7620" marR="7620" marT="7620" marB="0" anchor="ctr"/>
                </a:tc>
                <a:extLst>
                  <a:ext uri="{0D108BD9-81ED-4DB2-BD59-A6C34878D82A}">
                    <a16:rowId xmlns:a16="http://schemas.microsoft.com/office/drawing/2014/main" val="10002"/>
                  </a:ext>
                </a:extLst>
              </a:tr>
              <a:tr h="182880">
                <a:tc>
                  <a:txBody>
                    <a:bodyPr/>
                    <a:lstStyle/>
                    <a:p>
                      <a:pPr algn="ctr" fontAlgn="ctr"/>
                      <a:r>
                        <a:rPr lang="en-US" sz="1300" u="none" strike="noStrike">
                          <a:solidFill>
                            <a:schemeClr val="bg1"/>
                          </a:solidFill>
                          <a:effectLst/>
                          <a:latin typeface="+mj-lt"/>
                        </a:rPr>
                        <a:t>6/2/2018</a:t>
                      </a:r>
                      <a:endParaRPr lang="en-US" sz="1300" b="0" i="0" u="none" strike="noStrike">
                        <a:solidFill>
                          <a:schemeClr val="bg1"/>
                        </a:solidFill>
                        <a:effectLst/>
                        <a:latin typeface="+mj-lt"/>
                      </a:endParaRPr>
                    </a:p>
                  </a:txBody>
                  <a:tcPr marL="7620" marR="7620" marT="7620" marB="0" anchor="ctr">
                    <a:solidFill>
                      <a:srgbClr val="002060"/>
                    </a:solidFill>
                  </a:tcPr>
                </a:tc>
                <a:tc>
                  <a:txBody>
                    <a:bodyPr/>
                    <a:lstStyle/>
                    <a:p>
                      <a:pPr algn="ctr" fontAlgn="ctr"/>
                      <a:r>
                        <a:rPr lang="en-US" sz="1300" u="none" strike="noStrike">
                          <a:effectLst/>
                          <a:latin typeface="+mj-lt"/>
                        </a:rPr>
                        <a:t>Saturday</a:t>
                      </a:r>
                      <a:endParaRPr lang="en-US" sz="1300" b="0" i="0" u="none" strike="noStrike">
                        <a:solidFill>
                          <a:srgbClr val="000000"/>
                        </a:solidFill>
                        <a:effectLst/>
                        <a:latin typeface="+mj-lt"/>
                      </a:endParaRPr>
                    </a:p>
                  </a:txBody>
                  <a:tcPr marL="7620" marR="7620" marT="7620" marB="0" anchor="ctr"/>
                </a:tc>
                <a:tc>
                  <a:txBody>
                    <a:bodyPr/>
                    <a:lstStyle/>
                    <a:p>
                      <a:pPr algn="ctr" fontAlgn="ctr"/>
                      <a:r>
                        <a:rPr lang="en-US" sz="1300" u="none" strike="noStrike" kern="1200" dirty="0">
                          <a:solidFill>
                            <a:schemeClr val="dk1"/>
                          </a:solidFill>
                          <a:effectLst/>
                          <a:latin typeface="+mn-lt"/>
                          <a:ea typeface="+mn-ea"/>
                          <a:cs typeface="+mn-cs"/>
                        </a:rPr>
                        <a:t>7:00 pm</a:t>
                      </a:r>
                      <a:endParaRPr lang="en-US" sz="1300" b="0" i="0" u="none" strike="noStrike" kern="1200" dirty="0">
                        <a:solidFill>
                          <a:srgbClr val="000000"/>
                        </a:solidFill>
                        <a:effectLst/>
                        <a:latin typeface="+mn-lt"/>
                        <a:ea typeface="+mn-ea"/>
                        <a:cs typeface="+mn-cs"/>
                      </a:endParaRPr>
                    </a:p>
                  </a:txBody>
                  <a:tcPr marL="7620" marR="7620" marT="7620" marB="0" anchor="ctr"/>
                </a:tc>
                <a:tc>
                  <a:txBody>
                    <a:bodyPr/>
                    <a:lstStyle/>
                    <a:p>
                      <a:pPr algn="ctr" fontAlgn="ctr"/>
                      <a:r>
                        <a:rPr lang="en-US" sz="1300" u="none" strike="noStrike">
                          <a:effectLst/>
                          <a:latin typeface="+mj-lt"/>
                        </a:rPr>
                        <a:t>United vs Philly</a:t>
                      </a:r>
                      <a:endParaRPr lang="en-US" sz="1300" b="0" i="0" u="none" strike="noStrike">
                        <a:solidFill>
                          <a:srgbClr val="000000"/>
                        </a:solidFill>
                        <a:effectLst/>
                        <a:latin typeface="+mj-lt"/>
                      </a:endParaRPr>
                    </a:p>
                  </a:txBody>
                  <a:tcPr marL="7620" marR="7620" marT="7620" marB="0" anchor="ctr"/>
                </a:tc>
                <a:tc>
                  <a:txBody>
                    <a:bodyPr/>
                    <a:lstStyle/>
                    <a:p>
                      <a:pPr algn="ctr" fontAlgn="ctr"/>
                      <a:r>
                        <a:rPr lang="en-US" sz="1300" u="none" strike="noStrike" dirty="0">
                          <a:effectLst/>
                          <a:latin typeface="+mj-lt"/>
                        </a:rPr>
                        <a:t>35,000</a:t>
                      </a:r>
                      <a:endParaRPr lang="en-US" sz="1300" b="0" i="0" u="none" strike="noStrike" dirty="0">
                        <a:solidFill>
                          <a:srgbClr val="000000"/>
                        </a:solidFill>
                        <a:effectLst/>
                        <a:latin typeface="+mj-lt"/>
                      </a:endParaRPr>
                    </a:p>
                  </a:txBody>
                  <a:tcPr marL="7620" marR="7620" marT="7620" marB="0" anchor="ctr"/>
                </a:tc>
                <a:extLst>
                  <a:ext uri="{0D108BD9-81ED-4DB2-BD59-A6C34878D82A}">
                    <a16:rowId xmlns:a16="http://schemas.microsoft.com/office/drawing/2014/main" val="10003"/>
                  </a:ext>
                </a:extLst>
              </a:tr>
              <a:tr h="182880">
                <a:tc>
                  <a:txBody>
                    <a:bodyPr/>
                    <a:lstStyle/>
                    <a:p>
                      <a:pPr algn="ctr" fontAlgn="ctr"/>
                      <a:r>
                        <a:rPr lang="en-US" sz="1300" u="none" strike="noStrike">
                          <a:solidFill>
                            <a:schemeClr val="bg1"/>
                          </a:solidFill>
                          <a:effectLst/>
                          <a:latin typeface="+mj-lt"/>
                        </a:rPr>
                        <a:t>6/24/2018</a:t>
                      </a:r>
                      <a:endParaRPr lang="en-US" sz="1300" b="0" i="0" u="none" strike="noStrike">
                        <a:solidFill>
                          <a:schemeClr val="bg1"/>
                        </a:solidFill>
                        <a:effectLst/>
                        <a:latin typeface="+mj-lt"/>
                      </a:endParaRPr>
                    </a:p>
                  </a:txBody>
                  <a:tcPr marL="7620" marR="7620" marT="7620" marB="0" anchor="ctr">
                    <a:solidFill>
                      <a:srgbClr val="002060"/>
                    </a:solidFill>
                  </a:tcPr>
                </a:tc>
                <a:tc>
                  <a:txBody>
                    <a:bodyPr/>
                    <a:lstStyle/>
                    <a:p>
                      <a:pPr algn="ctr" fontAlgn="ctr"/>
                      <a:r>
                        <a:rPr lang="en-US" sz="1300" u="none" strike="noStrike">
                          <a:effectLst/>
                          <a:latin typeface="+mj-lt"/>
                        </a:rPr>
                        <a:t>Sunday</a:t>
                      </a:r>
                      <a:endParaRPr lang="en-US" sz="1300" b="0" i="0" u="none" strike="noStrike">
                        <a:solidFill>
                          <a:srgbClr val="000000"/>
                        </a:solidFill>
                        <a:effectLst/>
                        <a:latin typeface="+mj-lt"/>
                      </a:endParaRPr>
                    </a:p>
                  </a:txBody>
                  <a:tcPr marL="7620" marR="7620" marT="7620" marB="0" anchor="ctr"/>
                </a:tc>
                <a:tc>
                  <a:txBody>
                    <a:bodyPr/>
                    <a:lstStyle/>
                    <a:p>
                      <a:pPr algn="ctr" fontAlgn="ctr"/>
                      <a:r>
                        <a:rPr lang="en-US" sz="1300" u="none" strike="noStrike">
                          <a:effectLst/>
                          <a:latin typeface="+mj-lt"/>
                        </a:rPr>
                        <a:t>4:30 pm</a:t>
                      </a:r>
                      <a:endParaRPr lang="en-US" sz="1300" b="0" i="0" u="none" strike="noStrike" dirty="0">
                        <a:solidFill>
                          <a:srgbClr val="000000"/>
                        </a:solidFill>
                        <a:effectLst/>
                        <a:latin typeface="+mj-lt"/>
                      </a:endParaRPr>
                    </a:p>
                  </a:txBody>
                  <a:tcPr marL="7620" marR="7620" marT="7620" marB="0" anchor="ctr"/>
                </a:tc>
                <a:tc>
                  <a:txBody>
                    <a:bodyPr/>
                    <a:lstStyle/>
                    <a:p>
                      <a:pPr algn="ctr" fontAlgn="ctr"/>
                      <a:r>
                        <a:rPr lang="en-US" sz="1300" u="none" strike="noStrike">
                          <a:effectLst/>
                          <a:latin typeface="+mj-lt"/>
                        </a:rPr>
                        <a:t>United vs Portland</a:t>
                      </a:r>
                      <a:endParaRPr lang="en-US" sz="1300" b="0" i="0" u="none" strike="noStrike">
                        <a:solidFill>
                          <a:srgbClr val="000000"/>
                        </a:solidFill>
                        <a:effectLst/>
                        <a:latin typeface="+mj-lt"/>
                      </a:endParaRPr>
                    </a:p>
                  </a:txBody>
                  <a:tcPr marL="7620" marR="7620" marT="7620" marB="0" anchor="ctr"/>
                </a:tc>
                <a:tc>
                  <a:txBody>
                    <a:bodyPr/>
                    <a:lstStyle/>
                    <a:p>
                      <a:pPr algn="ctr" fontAlgn="ctr"/>
                      <a:r>
                        <a:rPr lang="en-US" sz="1300" u="none" strike="noStrike" dirty="0">
                          <a:effectLst/>
                          <a:latin typeface="+mj-lt"/>
                        </a:rPr>
                        <a:t>35,000</a:t>
                      </a:r>
                      <a:endParaRPr lang="en-US" sz="1300" b="0" i="0" u="none" strike="noStrike" dirty="0">
                        <a:solidFill>
                          <a:srgbClr val="000000"/>
                        </a:solidFill>
                        <a:effectLst/>
                        <a:latin typeface="+mj-lt"/>
                      </a:endParaRPr>
                    </a:p>
                  </a:txBody>
                  <a:tcPr marL="7620" marR="7620" marT="7620" marB="0" anchor="ctr"/>
                </a:tc>
                <a:extLst>
                  <a:ext uri="{0D108BD9-81ED-4DB2-BD59-A6C34878D82A}">
                    <a16:rowId xmlns:a16="http://schemas.microsoft.com/office/drawing/2014/main" val="10004"/>
                  </a:ext>
                </a:extLst>
              </a:tr>
              <a:tr h="182880">
                <a:tc>
                  <a:txBody>
                    <a:bodyPr/>
                    <a:lstStyle/>
                    <a:p>
                      <a:pPr algn="ctr" fontAlgn="ctr"/>
                      <a:r>
                        <a:rPr lang="en-US" sz="1300" u="none" strike="noStrike" dirty="0">
                          <a:solidFill>
                            <a:schemeClr val="bg1"/>
                          </a:solidFill>
                          <a:effectLst/>
                          <a:latin typeface="+mj-lt"/>
                        </a:rPr>
                        <a:t>6/30/2018</a:t>
                      </a:r>
                      <a:endParaRPr lang="en-US" sz="1300" b="0" i="0" u="none" strike="noStrike" dirty="0">
                        <a:solidFill>
                          <a:schemeClr val="bg1"/>
                        </a:solidFill>
                        <a:effectLst/>
                        <a:latin typeface="+mj-lt"/>
                      </a:endParaRPr>
                    </a:p>
                  </a:txBody>
                  <a:tcPr marL="7620" marR="7620" marT="7620" marB="0" anchor="ctr">
                    <a:solidFill>
                      <a:srgbClr val="002060"/>
                    </a:solidFill>
                  </a:tcPr>
                </a:tc>
                <a:tc>
                  <a:txBody>
                    <a:bodyPr/>
                    <a:lstStyle/>
                    <a:p>
                      <a:pPr algn="ctr" fontAlgn="ctr"/>
                      <a:r>
                        <a:rPr lang="en-US" sz="1300" u="none" strike="noStrike">
                          <a:effectLst/>
                          <a:latin typeface="+mj-lt"/>
                        </a:rPr>
                        <a:t>Saturday</a:t>
                      </a:r>
                      <a:endParaRPr lang="en-US" sz="1300" b="0" i="0" u="none" strike="noStrike">
                        <a:solidFill>
                          <a:srgbClr val="000000"/>
                        </a:solidFill>
                        <a:effectLst/>
                        <a:latin typeface="+mj-lt"/>
                      </a:endParaRPr>
                    </a:p>
                  </a:txBody>
                  <a:tcPr marL="7620" marR="7620" marT="7620" marB="0" anchor="ctr"/>
                </a:tc>
                <a:tc>
                  <a:txBody>
                    <a:bodyPr/>
                    <a:lstStyle/>
                    <a:p>
                      <a:pPr algn="ctr" fontAlgn="ctr"/>
                      <a:r>
                        <a:rPr lang="en-US" sz="1300" u="none" strike="noStrike" kern="1200" dirty="0">
                          <a:solidFill>
                            <a:schemeClr val="dk1"/>
                          </a:solidFill>
                          <a:effectLst/>
                          <a:latin typeface="+mn-lt"/>
                          <a:ea typeface="+mn-ea"/>
                          <a:cs typeface="+mn-cs"/>
                        </a:rPr>
                        <a:t>7:00 pm</a:t>
                      </a:r>
                      <a:endParaRPr lang="en-US" sz="1300" b="0" i="0" u="none" strike="noStrike" kern="1200" dirty="0">
                        <a:solidFill>
                          <a:srgbClr val="000000"/>
                        </a:solidFill>
                        <a:effectLst/>
                        <a:latin typeface="+mn-lt"/>
                        <a:ea typeface="+mn-ea"/>
                        <a:cs typeface="+mn-cs"/>
                      </a:endParaRPr>
                    </a:p>
                  </a:txBody>
                  <a:tcPr marL="7620" marR="7620" marT="7620" marB="0" anchor="ctr"/>
                </a:tc>
                <a:tc>
                  <a:txBody>
                    <a:bodyPr/>
                    <a:lstStyle/>
                    <a:p>
                      <a:pPr algn="ctr" fontAlgn="ctr"/>
                      <a:r>
                        <a:rPr lang="en-US" sz="1300" u="none" strike="noStrike">
                          <a:effectLst/>
                          <a:latin typeface="+mj-lt"/>
                        </a:rPr>
                        <a:t>United vs Orlando</a:t>
                      </a:r>
                      <a:endParaRPr lang="en-US" sz="1300" b="0" i="0" u="none" strike="noStrike">
                        <a:solidFill>
                          <a:srgbClr val="FF0000"/>
                        </a:solidFill>
                        <a:effectLst/>
                        <a:latin typeface="+mj-lt"/>
                      </a:endParaRPr>
                    </a:p>
                  </a:txBody>
                  <a:tcPr marL="7620" marR="7620" marT="7620" marB="0" anchor="ctr"/>
                </a:tc>
                <a:tc>
                  <a:txBody>
                    <a:bodyPr/>
                    <a:lstStyle/>
                    <a:p>
                      <a:pPr algn="ctr" fontAlgn="ctr"/>
                      <a:r>
                        <a:rPr lang="en-US" sz="1300" u="none" strike="noStrike" dirty="0">
                          <a:effectLst/>
                          <a:latin typeface="+mj-lt"/>
                        </a:rPr>
                        <a:t>70,000</a:t>
                      </a:r>
                      <a:endParaRPr lang="en-US" sz="1300" b="0" i="0" u="none" strike="noStrike" dirty="0">
                        <a:solidFill>
                          <a:srgbClr val="000000"/>
                        </a:solidFill>
                        <a:effectLst/>
                        <a:latin typeface="+mj-lt"/>
                      </a:endParaRPr>
                    </a:p>
                  </a:txBody>
                  <a:tcPr marL="7620" marR="7620" marT="7620" marB="0" anchor="ctr"/>
                </a:tc>
                <a:extLst>
                  <a:ext uri="{0D108BD9-81ED-4DB2-BD59-A6C34878D82A}">
                    <a16:rowId xmlns:a16="http://schemas.microsoft.com/office/drawing/2014/main" val="10005"/>
                  </a:ext>
                </a:extLst>
              </a:tr>
            </a:tbl>
          </a:graphicData>
        </a:graphic>
      </p:graphicFrame>
      <p:sp>
        <p:nvSpPr>
          <p:cNvPr id="7" name="Slide Number Placeholder 6"/>
          <p:cNvSpPr>
            <a:spLocks noGrp="1"/>
          </p:cNvSpPr>
          <p:nvPr>
            <p:ph type="sldNum" sz="quarter" idx="12"/>
          </p:nvPr>
        </p:nvSpPr>
        <p:spPr>
          <a:xfrm>
            <a:off x="11128021" y="6534869"/>
            <a:ext cx="1052510" cy="365125"/>
          </a:xfrm>
        </p:spPr>
        <p:txBody>
          <a:bodyPr/>
          <a:lstStyle/>
          <a:p>
            <a:fld id="{4FAB73BC-B049-4115-A692-8D63A059BFB8}" type="slidenum">
              <a:rPr lang="en-US" sz="1600" b="1" smtClean="0"/>
              <a:pPr/>
              <a:t>10</a:t>
            </a:fld>
            <a:endParaRPr lang="en-US" b="1" dirty="0"/>
          </a:p>
        </p:txBody>
      </p:sp>
      <p:graphicFrame>
        <p:nvGraphicFramePr>
          <p:cNvPr id="27" name="Table 26">
            <a:extLst>
              <a:ext uri="{FF2B5EF4-FFF2-40B4-BE49-F238E27FC236}">
                <a16:creationId xmlns:a16="http://schemas.microsoft.com/office/drawing/2014/main" id="{B29D69D4-A488-49A2-914F-6BB47FC6404F}"/>
              </a:ext>
            </a:extLst>
          </p:cNvPr>
          <p:cNvGraphicFramePr>
            <a:graphicFrameLocks noGrp="1"/>
          </p:cNvGraphicFramePr>
          <p:nvPr>
            <p:extLst>
              <p:ext uri="{D42A27DB-BD31-4B8C-83A1-F6EECF244321}">
                <p14:modId xmlns:p14="http://schemas.microsoft.com/office/powerpoint/2010/main" val="2868272431"/>
              </p:ext>
            </p:extLst>
          </p:nvPr>
        </p:nvGraphicFramePr>
        <p:xfrm>
          <a:off x="933638" y="2311520"/>
          <a:ext cx="6331157" cy="1477943"/>
        </p:xfrm>
        <a:graphic>
          <a:graphicData uri="http://schemas.openxmlformats.org/drawingml/2006/table">
            <a:tbl>
              <a:tblPr>
                <a:tableStyleId>{5C22544A-7EE6-4342-B048-85BDC9FD1C3A}</a:tableStyleId>
              </a:tblPr>
              <a:tblGrid>
                <a:gridCol w="917341">
                  <a:extLst>
                    <a:ext uri="{9D8B030D-6E8A-4147-A177-3AD203B41FA5}">
                      <a16:colId xmlns:a16="http://schemas.microsoft.com/office/drawing/2014/main" val="20000"/>
                    </a:ext>
                  </a:extLst>
                </a:gridCol>
                <a:gridCol w="842149">
                  <a:extLst>
                    <a:ext uri="{9D8B030D-6E8A-4147-A177-3AD203B41FA5}">
                      <a16:colId xmlns:a16="http://schemas.microsoft.com/office/drawing/2014/main" val="20001"/>
                    </a:ext>
                  </a:extLst>
                </a:gridCol>
                <a:gridCol w="1001793">
                  <a:extLst>
                    <a:ext uri="{9D8B030D-6E8A-4147-A177-3AD203B41FA5}">
                      <a16:colId xmlns:a16="http://schemas.microsoft.com/office/drawing/2014/main" val="20002"/>
                    </a:ext>
                  </a:extLst>
                </a:gridCol>
                <a:gridCol w="2173420">
                  <a:extLst>
                    <a:ext uri="{9D8B030D-6E8A-4147-A177-3AD203B41FA5}">
                      <a16:colId xmlns:a16="http://schemas.microsoft.com/office/drawing/2014/main" val="20003"/>
                    </a:ext>
                  </a:extLst>
                </a:gridCol>
                <a:gridCol w="1396454">
                  <a:extLst>
                    <a:ext uri="{9D8B030D-6E8A-4147-A177-3AD203B41FA5}">
                      <a16:colId xmlns:a16="http://schemas.microsoft.com/office/drawing/2014/main" val="20004"/>
                    </a:ext>
                  </a:extLst>
                </a:gridCol>
              </a:tblGrid>
              <a:tr h="396882">
                <a:tc>
                  <a:txBody>
                    <a:bodyPr/>
                    <a:lstStyle/>
                    <a:p>
                      <a:pPr algn="ctr" fontAlgn="ctr"/>
                      <a:r>
                        <a:rPr lang="en-US" sz="1300" b="1" i="0" u="none" strike="noStrike" dirty="0">
                          <a:solidFill>
                            <a:schemeClr val="bg1"/>
                          </a:solidFill>
                          <a:effectLst/>
                          <a:latin typeface="+mj-lt"/>
                        </a:rPr>
                        <a:t>Date</a:t>
                      </a:r>
                    </a:p>
                  </a:txBody>
                  <a:tcPr marL="7620" marR="7620" marT="7620" marB="0" anchor="ctr">
                    <a:solidFill>
                      <a:srgbClr val="002060"/>
                    </a:solidFill>
                  </a:tcPr>
                </a:tc>
                <a:tc>
                  <a:txBody>
                    <a:bodyPr/>
                    <a:lstStyle/>
                    <a:p>
                      <a:pPr algn="ctr" fontAlgn="ctr"/>
                      <a:r>
                        <a:rPr lang="en-US" sz="1300" b="1" i="0" u="none" strike="noStrike" dirty="0">
                          <a:solidFill>
                            <a:schemeClr val="bg1"/>
                          </a:solidFill>
                          <a:effectLst/>
                          <a:latin typeface="+mj-lt"/>
                        </a:rPr>
                        <a:t>Day</a:t>
                      </a:r>
                    </a:p>
                  </a:txBody>
                  <a:tcPr marL="7620" marR="7620" marT="7620" marB="0" anchor="ctr">
                    <a:solidFill>
                      <a:srgbClr val="002060"/>
                    </a:solidFill>
                  </a:tcPr>
                </a:tc>
                <a:tc>
                  <a:txBody>
                    <a:bodyPr/>
                    <a:lstStyle/>
                    <a:p>
                      <a:pPr algn="ctr" fontAlgn="ctr"/>
                      <a:r>
                        <a:rPr lang="en-US" sz="1300" b="1" i="0" u="none" strike="noStrike" dirty="0">
                          <a:solidFill>
                            <a:schemeClr val="bg1"/>
                          </a:solidFill>
                          <a:effectLst/>
                          <a:latin typeface="+mj-lt"/>
                        </a:rPr>
                        <a:t>Start Time</a:t>
                      </a:r>
                    </a:p>
                  </a:txBody>
                  <a:tcPr marL="7620" marR="7620" marT="7620" marB="0" anchor="ctr">
                    <a:solidFill>
                      <a:srgbClr val="002060"/>
                    </a:solidFill>
                  </a:tcPr>
                </a:tc>
                <a:tc>
                  <a:txBody>
                    <a:bodyPr/>
                    <a:lstStyle/>
                    <a:p>
                      <a:pPr algn="ctr" fontAlgn="ctr"/>
                      <a:r>
                        <a:rPr lang="en-US" sz="1300" b="1" i="0" u="none" strike="noStrike" dirty="0">
                          <a:solidFill>
                            <a:schemeClr val="bg1"/>
                          </a:solidFill>
                          <a:effectLst/>
                          <a:latin typeface="+mj-lt"/>
                        </a:rPr>
                        <a:t>Event</a:t>
                      </a:r>
                    </a:p>
                  </a:txBody>
                  <a:tcPr marL="7620" marR="7620" marT="7620" marB="0" anchor="ctr">
                    <a:solidFill>
                      <a:srgbClr val="002060"/>
                    </a:solidFill>
                  </a:tcPr>
                </a:tc>
                <a:tc>
                  <a:txBody>
                    <a:bodyPr/>
                    <a:lstStyle/>
                    <a:p>
                      <a:pPr algn="ctr" fontAlgn="ctr"/>
                      <a:r>
                        <a:rPr lang="en-US" sz="1300" b="1" i="0" u="none" strike="noStrike" dirty="0">
                          <a:solidFill>
                            <a:schemeClr val="bg1"/>
                          </a:solidFill>
                          <a:effectLst/>
                          <a:latin typeface="+mj-lt"/>
                        </a:rPr>
                        <a:t>Estimated Attendance</a:t>
                      </a:r>
                    </a:p>
                  </a:txBody>
                  <a:tcPr marL="7620" marR="7620" marT="7620" marB="0" anchor="ctr">
                    <a:solidFill>
                      <a:srgbClr val="002060"/>
                    </a:solidFill>
                  </a:tcPr>
                </a:tc>
                <a:extLst>
                  <a:ext uri="{0D108BD9-81ED-4DB2-BD59-A6C34878D82A}">
                    <a16:rowId xmlns:a16="http://schemas.microsoft.com/office/drawing/2014/main" val="10000"/>
                  </a:ext>
                </a:extLst>
              </a:tr>
              <a:tr h="243503">
                <a:tc>
                  <a:txBody>
                    <a:bodyPr/>
                    <a:lstStyle/>
                    <a:p>
                      <a:pPr algn="ctr" fontAlgn="ctr"/>
                      <a:r>
                        <a:rPr lang="en-US" sz="1300" b="0" i="0" u="none" strike="noStrike" dirty="0">
                          <a:solidFill>
                            <a:schemeClr val="bg1"/>
                          </a:solidFill>
                          <a:effectLst/>
                          <a:latin typeface="+mn-lt"/>
                        </a:rPr>
                        <a:t>7/15/2018</a:t>
                      </a:r>
                    </a:p>
                  </a:txBody>
                  <a:tcPr marL="9525" marR="9525" marT="9525" marB="0" anchor="ctr">
                    <a:solidFill>
                      <a:srgbClr val="002060"/>
                    </a:solidFill>
                  </a:tcPr>
                </a:tc>
                <a:tc>
                  <a:txBody>
                    <a:bodyPr/>
                    <a:lstStyle/>
                    <a:p>
                      <a:pPr algn="ctr" fontAlgn="ctr"/>
                      <a:r>
                        <a:rPr lang="en-US" sz="1300" b="0" i="0" u="none" strike="noStrike">
                          <a:solidFill>
                            <a:srgbClr val="000000"/>
                          </a:solidFill>
                          <a:effectLst/>
                          <a:latin typeface="+mn-lt"/>
                        </a:rPr>
                        <a:t>Sunday</a:t>
                      </a:r>
                    </a:p>
                  </a:txBody>
                  <a:tcPr marL="9525" marR="9525" marT="9525" marB="0" anchor="ctr"/>
                </a:tc>
                <a:tc>
                  <a:txBody>
                    <a:bodyPr/>
                    <a:lstStyle/>
                    <a:p>
                      <a:pPr algn="ctr" fontAlgn="ctr"/>
                      <a:r>
                        <a:rPr lang="en-US" sz="1300" b="0" i="0" u="none" strike="noStrike" dirty="0">
                          <a:solidFill>
                            <a:srgbClr val="000000"/>
                          </a:solidFill>
                          <a:effectLst/>
                          <a:latin typeface="+mn-lt"/>
                        </a:rPr>
                        <a:t>2:00 PM</a:t>
                      </a:r>
                    </a:p>
                  </a:txBody>
                  <a:tcPr marL="9525" marR="9525" marT="9525" marB="0" anchor="ctr"/>
                </a:tc>
                <a:tc>
                  <a:txBody>
                    <a:bodyPr/>
                    <a:lstStyle/>
                    <a:p>
                      <a:pPr algn="ctr" fontAlgn="ctr"/>
                      <a:r>
                        <a:rPr lang="en-US" sz="1300" b="0" i="0" u="none" strike="noStrike" dirty="0">
                          <a:solidFill>
                            <a:schemeClr val="tx1"/>
                          </a:solidFill>
                          <a:effectLst/>
                          <a:latin typeface="+mn-lt"/>
                        </a:rPr>
                        <a:t>United vs Seattle</a:t>
                      </a:r>
                    </a:p>
                  </a:txBody>
                  <a:tcPr marL="9525" marR="9525" marT="9525" marB="0" anchor="ctr"/>
                </a:tc>
                <a:tc>
                  <a:txBody>
                    <a:bodyPr/>
                    <a:lstStyle/>
                    <a:p>
                      <a:pPr algn="ctr" fontAlgn="ctr"/>
                      <a:r>
                        <a:rPr lang="en-US" sz="1300" b="0" i="0" u="none" strike="noStrike">
                          <a:solidFill>
                            <a:srgbClr val="000000"/>
                          </a:solidFill>
                          <a:effectLst/>
                          <a:latin typeface="+mn-lt"/>
                        </a:rPr>
                        <a:t>70,000</a:t>
                      </a:r>
                    </a:p>
                  </a:txBody>
                  <a:tcPr marL="9525" marR="9525" marT="9525" marB="0" anchor="ctr"/>
                </a:tc>
                <a:extLst>
                  <a:ext uri="{0D108BD9-81ED-4DB2-BD59-A6C34878D82A}">
                    <a16:rowId xmlns:a16="http://schemas.microsoft.com/office/drawing/2014/main" val="10001"/>
                  </a:ext>
                </a:extLst>
              </a:tr>
              <a:tr h="204057">
                <a:tc>
                  <a:txBody>
                    <a:bodyPr/>
                    <a:lstStyle/>
                    <a:p>
                      <a:pPr algn="ctr" fontAlgn="ctr"/>
                      <a:r>
                        <a:rPr lang="en-US" sz="1300" b="0" i="0" u="none" strike="noStrike" dirty="0">
                          <a:solidFill>
                            <a:schemeClr val="bg1"/>
                          </a:solidFill>
                          <a:effectLst/>
                          <a:latin typeface="+mn-lt"/>
                        </a:rPr>
                        <a:t>7/21/2018</a:t>
                      </a:r>
                    </a:p>
                  </a:txBody>
                  <a:tcPr marL="9525" marR="9525" marT="9525" marB="0" anchor="ctr">
                    <a:solidFill>
                      <a:srgbClr val="002060"/>
                    </a:solidFill>
                  </a:tcPr>
                </a:tc>
                <a:tc>
                  <a:txBody>
                    <a:bodyPr/>
                    <a:lstStyle/>
                    <a:p>
                      <a:pPr algn="ctr" fontAlgn="ctr"/>
                      <a:r>
                        <a:rPr lang="en-US" sz="1300" b="0" i="0" u="none" strike="noStrike" dirty="0">
                          <a:solidFill>
                            <a:srgbClr val="000000"/>
                          </a:solidFill>
                          <a:effectLst/>
                          <a:latin typeface="+mn-lt"/>
                        </a:rPr>
                        <a:t>Saturday</a:t>
                      </a:r>
                    </a:p>
                  </a:txBody>
                  <a:tcPr marL="9525" marR="9525" marT="9525" marB="0" anchor="ctr"/>
                </a:tc>
                <a:tc>
                  <a:txBody>
                    <a:bodyPr/>
                    <a:lstStyle/>
                    <a:p>
                      <a:pPr algn="ctr" fontAlgn="ctr"/>
                      <a:r>
                        <a:rPr lang="en-US" sz="1300" b="0" i="0" u="none" strike="noStrike" dirty="0">
                          <a:solidFill>
                            <a:srgbClr val="000000"/>
                          </a:solidFill>
                          <a:effectLst/>
                          <a:latin typeface="+mn-lt"/>
                        </a:rPr>
                        <a:t>3:30 PM</a:t>
                      </a:r>
                    </a:p>
                  </a:txBody>
                  <a:tcPr marL="9525" marR="9525" marT="9525" marB="0" anchor="ctr"/>
                </a:tc>
                <a:tc>
                  <a:txBody>
                    <a:bodyPr/>
                    <a:lstStyle/>
                    <a:p>
                      <a:pPr algn="ctr" fontAlgn="ctr"/>
                      <a:r>
                        <a:rPr lang="en-US" sz="1300" b="0" i="0" u="none" strike="noStrike" dirty="0">
                          <a:solidFill>
                            <a:srgbClr val="000000"/>
                          </a:solidFill>
                          <a:effectLst/>
                          <a:latin typeface="+mn-lt"/>
                        </a:rPr>
                        <a:t>United vs DC</a:t>
                      </a:r>
                    </a:p>
                  </a:txBody>
                  <a:tcPr marL="9525" marR="9525" marT="9525" marB="0" anchor="ctr"/>
                </a:tc>
                <a:tc>
                  <a:txBody>
                    <a:bodyPr/>
                    <a:lstStyle/>
                    <a:p>
                      <a:pPr algn="ctr" fontAlgn="ctr"/>
                      <a:r>
                        <a:rPr lang="en-US" sz="1300" b="0" i="0" u="none" strike="noStrike" dirty="0">
                          <a:solidFill>
                            <a:srgbClr val="000000"/>
                          </a:solidFill>
                          <a:effectLst/>
                          <a:latin typeface="+mn-lt"/>
                        </a:rPr>
                        <a:t>35,000</a:t>
                      </a:r>
                    </a:p>
                  </a:txBody>
                  <a:tcPr marL="9525" marR="9525" marT="9525" marB="0" anchor="ctr"/>
                </a:tc>
                <a:extLst>
                  <a:ext uri="{0D108BD9-81ED-4DB2-BD59-A6C34878D82A}">
                    <a16:rowId xmlns:a16="http://schemas.microsoft.com/office/drawing/2014/main" val="10002"/>
                  </a:ext>
                </a:extLst>
              </a:tr>
              <a:tr h="204057">
                <a:tc>
                  <a:txBody>
                    <a:bodyPr/>
                    <a:lstStyle/>
                    <a:p>
                      <a:pPr algn="ctr" fontAlgn="ctr"/>
                      <a:r>
                        <a:rPr lang="en-US" sz="1300" b="0" i="0" u="none" strike="noStrike" dirty="0">
                          <a:solidFill>
                            <a:schemeClr val="bg1"/>
                          </a:solidFill>
                          <a:effectLst/>
                          <a:latin typeface="+mn-lt"/>
                        </a:rPr>
                        <a:t>8/1/2018</a:t>
                      </a:r>
                    </a:p>
                  </a:txBody>
                  <a:tcPr marL="9525" marR="9525" marT="9525" marB="0" anchor="ctr">
                    <a:solidFill>
                      <a:srgbClr val="002060"/>
                    </a:solidFill>
                  </a:tcPr>
                </a:tc>
                <a:tc>
                  <a:txBody>
                    <a:bodyPr/>
                    <a:lstStyle/>
                    <a:p>
                      <a:pPr algn="ctr" fontAlgn="ctr"/>
                      <a:r>
                        <a:rPr lang="en-US" sz="1300" b="0" i="0" u="none" strike="noStrike">
                          <a:solidFill>
                            <a:srgbClr val="000000"/>
                          </a:solidFill>
                          <a:effectLst/>
                          <a:latin typeface="+mn-lt"/>
                        </a:rPr>
                        <a:t>Wednesday</a:t>
                      </a:r>
                    </a:p>
                  </a:txBody>
                  <a:tcPr marL="9525" marR="9525" marT="9525" marB="0" anchor="ctr"/>
                </a:tc>
                <a:tc>
                  <a:txBody>
                    <a:bodyPr/>
                    <a:lstStyle/>
                    <a:p>
                      <a:pPr algn="ctr" fontAlgn="ctr"/>
                      <a:r>
                        <a:rPr lang="en-US" sz="1300" b="0" i="0" u="none" strike="noStrike" dirty="0">
                          <a:solidFill>
                            <a:srgbClr val="000000"/>
                          </a:solidFill>
                          <a:effectLst/>
                          <a:latin typeface="+mn-lt"/>
                        </a:rPr>
                        <a:t>7:30 PM</a:t>
                      </a:r>
                    </a:p>
                  </a:txBody>
                  <a:tcPr marL="9525" marR="9525" marT="9525" marB="0" anchor="ctr"/>
                </a:tc>
                <a:tc>
                  <a:txBody>
                    <a:bodyPr/>
                    <a:lstStyle/>
                    <a:p>
                      <a:pPr algn="ctr" fontAlgn="ctr"/>
                      <a:r>
                        <a:rPr lang="en-US" sz="1300" b="0" i="0" u="none" strike="noStrike">
                          <a:solidFill>
                            <a:srgbClr val="000000"/>
                          </a:solidFill>
                          <a:effectLst/>
                          <a:latin typeface="+mn-lt"/>
                        </a:rPr>
                        <a:t>MLS All Star Game</a:t>
                      </a:r>
                    </a:p>
                  </a:txBody>
                  <a:tcPr marL="9525" marR="9525" marT="9525" marB="0" anchor="ctr"/>
                </a:tc>
                <a:tc>
                  <a:txBody>
                    <a:bodyPr/>
                    <a:lstStyle/>
                    <a:p>
                      <a:pPr algn="ctr" fontAlgn="ctr"/>
                      <a:r>
                        <a:rPr lang="en-US" sz="1300" b="0" i="0" u="none" strike="noStrike" dirty="0">
                          <a:solidFill>
                            <a:srgbClr val="000000"/>
                          </a:solidFill>
                          <a:effectLst/>
                          <a:latin typeface="+mn-lt"/>
                        </a:rPr>
                        <a:t>70,000</a:t>
                      </a:r>
                    </a:p>
                  </a:txBody>
                  <a:tcPr marL="9525" marR="9525" marT="9525" marB="0" anchor="ctr"/>
                </a:tc>
                <a:extLst>
                  <a:ext uri="{0D108BD9-81ED-4DB2-BD59-A6C34878D82A}">
                    <a16:rowId xmlns:a16="http://schemas.microsoft.com/office/drawing/2014/main" val="10003"/>
                  </a:ext>
                </a:extLst>
              </a:tr>
              <a:tr h="204057">
                <a:tc>
                  <a:txBody>
                    <a:bodyPr/>
                    <a:lstStyle/>
                    <a:p>
                      <a:pPr algn="ctr" fontAlgn="ctr"/>
                      <a:r>
                        <a:rPr lang="en-US" sz="1300" b="0" i="0" u="none" strike="noStrike" dirty="0">
                          <a:solidFill>
                            <a:schemeClr val="bg1"/>
                          </a:solidFill>
                          <a:effectLst/>
                          <a:latin typeface="+mn-lt"/>
                        </a:rPr>
                        <a:t>8/4/2018</a:t>
                      </a:r>
                    </a:p>
                  </a:txBody>
                  <a:tcPr marL="9525" marR="9525" marT="9525" marB="0" anchor="ctr">
                    <a:solidFill>
                      <a:srgbClr val="002060"/>
                    </a:solidFill>
                  </a:tcPr>
                </a:tc>
                <a:tc>
                  <a:txBody>
                    <a:bodyPr/>
                    <a:lstStyle/>
                    <a:p>
                      <a:pPr algn="ctr" fontAlgn="ctr"/>
                      <a:r>
                        <a:rPr lang="en-US" sz="1300" b="0" i="0" u="none" strike="noStrike">
                          <a:solidFill>
                            <a:srgbClr val="000000"/>
                          </a:solidFill>
                          <a:effectLst/>
                          <a:latin typeface="+mn-lt"/>
                        </a:rPr>
                        <a:t>Saturday</a:t>
                      </a:r>
                    </a:p>
                  </a:txBody>
                  <a:tcPr marL="9525" marR="9525" marT="9525" marB="0" anchor="ctr"/>
                </a:tc>
                <a:tc>
                  <a:txBody>
                    <a:bodyPr/>
                    <a:lstStyle/>
                    <a:p>
                      <a:pPr algn="ctr" fontAlgn="ctr"/>
                      <a:r>
                        <a:rPr lang="en-US" sz="1300" b="0" i="0" u="none" strike="noStrike" dirty="0">
                          <a:solidFill>
                            <a:srgbClr val="000000"/>
                          </a:solidFill>
                          <a:effectLst/>
                          <a:latin typeface="+mn-lt"/>
                        </a:rPr>
                        <a:t>4:00 PM</a:t>
                      </a:r>
                    </a:p>
                  </a:txBody>
                  <a:tcPr marL="9525" marR="9525" marT="9525" marB="0" anchor="ctr"/>
                </a:tc>
                <a:tc>
                  <a:txBody>
                    <a:bodyPr/>
                    <a:lstStyle/>
                    <a:p>
                      <a:pPr algn="ctr" fontAlgn="ctr"/>
                      <a:r>
                        <a:rPr lang="en-US" sz="1300" b="0" i="0" u="none" strike="noStrike" dirty="0">
                          <a:solidFill>
                            <a:srgbClr val="000000"/>
                          </a:solidFill>
                          <a:effectLst/>
                          <a:latin typeface="+mn-lt"/>
                        </a:rPr>
                        <a:t>United vs Toronto</a:t>
                      </a:r>
                    </a:p>
                  </a:txBody>
                  <a:tcPr marL="9525" marR="9525" marT="9525" marB="0" anchor="ctr"/>
                </a:tc>
                <a:tc>
                  <a:txBody>
                    <a:bodyPr/>
                    <a:lstStyle/>
                    <a:p>
                      <a:pPr algn="ctr" fontAlgn="ctr"/>
                      <a:r>
                        <a:rPr lang="en-US" sz="1300" b="0" i="0" u="none" strike="noStrike" dirty="0">
                          <a:solidFill>
                            <a:srgbClr val="000000"/>
                          </a:solidFill>
                          <a:effectLst/>
                          <a:latin typeface="+mn-lt"/>
                        </a:rPr>
                        <a:t>35,000</a:t>
                      </a:r>
                    </a:p>
                  </a:txBody>
                  <a:tcPr marL="9525" marR="9525" marT="9525" marB="0" anchor="ctr"/>
                </a:tc>
                <a:extLst>
                  <a:ext uri="{0D108BD9-81ED-4DB2-BD59-A6C34878D82A}">
                    <a16:rowId xmlns:a16="http://schemas.microsoft.com/office/drawing/2014/main" val="10004"/>
                  </a:ext>
                </a:extLst>
              </a:tr>
              <a:tr h="204057">
                <a:tc>
                  <a:txBody>
                    <a:bodyPr/>
                    <a:lstStyle/>
                    <a:p>
                      <a:pPr algn="ctr" fontAlgn="ctr"/>
                      <a:r>
                        <a:rPr lang="en-US" sz="1300" b="0" i="0" u="none" strike="noStrike" dirty="0">
                          <a:solidFill>
                            <a:schemeClr val="bg1"/>
                          </a:solidFill>
                          <a:effectLst/>
                          <a:latin typeface="+mn-lt"/>
                        </a:rPr>
                        <a:t>8/10/2018</a:t>
                      </a:r>
                    </a:p>
                  </a:txBody>
                  <a:tcPr marL="9525" marR="9525" marT="9525" marB="0" anchor="ctr">
                    <a:solidFill>
                      <a:srgbClr val="002060"/>
                    </a:solidFill>
                  </a:tcPr>
                </a:tc>
                <a:tc>
                  <a:txBody>
                    <a:bodyPr/>
                    <a:lstStyle/>
                    <a:p>
                      <a:pPr algn="ctr" fontAlgn="ctr"/>
                      <a:r>
                        <a:rPr lang="en-US" sz="1300" b="0" i="0" u="none" strike="noStrike">
                          <a:solidFill>
                            <a:srgbClr val="000000"/>
                          </a:solidFill>
                          <a:effectLst/>
                          <a:latin typeface="+mn-lt"/>
                        </a:rPr>
                        <a:t>Friday</a:t>
                      </a:r>
                    </a:p>
                  </a:txBody>
                  <a:tcPr marL="9525" marR="9525" marT="9525" marB="0" anchor="ctr"/>
                </a:tc>
                <a:tc>
                  <a:txBody>
                    <a:bodyPr/>
                    <a:lstStyle/>
                    <a:p>
                      <a:pPr algn="ctr" fontAlgn="ctr"/>
                      <a:r>
                        <a:rPr lang="en-US" sz="1300" b="0" i="0" u="none" strike="noStrike" dirty="0">
                          <a:solidFill>
                            <a:srgbClr val="000000"/>
                          </a:solidFill>
                          <a:effectLst/>
                          <a:latin typeface="+mn-lt"/>
                        </a:rPr>
                        <a:t> 8:00 PM</a:t>
                      </a:r>
                    </a:p>
                  </a:txBody>
                  <a:tcPr marL="9525" marR="9525" marT="9525" marB="0" anchor="ctr"/>
                </a:tc>
                <a:tc>
                  <a:txBody>
                    <a:bodyPr/>
                    <a:lstStyle/>
                    <a:p>
                      <a:pPr algn="ctr" fontAlgn="ctr"/>
                      <a:r>
                        <a:rPr lang="en-US" sz="1300" b="0" i="0" u="none" strike="noStrike">
                          <a:solidFill>
                            <a:srgbClr val="000000"/>
                          </a:solidFill>
                          <a:effectLst/>
                          <a:latin typeface="+mn-lt"/>
                        </a:rPr>
                        <a:t>Taylor Swift</a:t>
                      </a:r>
                    </a:p>
                  </a:txBody>
                  <a:tcPr marL="9525" marR="9525" marT="9525" marB="0" anchor="ctr"/>
                </a:tc>
                <a:tc>
                  <a:txBody>
                    <a:bodyPr/>
                    <a:lstStyle/>
                    <a:p>
                      <a:pPr algn="ctr" fontAlgn="ctr"/>
                      <a:r>
                        <a:rPr lang="en-US" sz="1300" b="0" i="0" u="none" strike="noStrike" dirty="0">
                          <a:solidFill>
                            <a:srgbClr val="000000"/>
                          </a:solidFill>
                          <a:effectLst/>
                          <a:latin typeface="+mn-lt"/>
                        </a:rPr>
                        <a:t>70,000</a:t>
                      </a:r>
                    </a:p>
                  </a:txBody>
                  <a:tcPr marL="9525" marR="9525" marT="9525" marB="0"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110099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Partnership Efforts</a:t>
            </a:r>
          </a:p>
        </p:txBody>
      </p:sp>
      <p:sp>
        <p:nvSpPr>
          <p:cNvPr id="8" name="Content Placeholder 7"/>
          <p:cNvSpPr>
            <a:spLocks noGrp="1"/>
          </p:cNvSpPr>
          <p:nvPr>
            <p:ph idx="1"/>
          </p:nvPr>
        </p:nvSpPr>
        <p:spPr>
          <a:xfrm>
            <a:off x="581192" y="2180496"/>
            <a:ext cx="4816726" cy="4412964"/>
          </a:xfrm>
        </p:spPr>
        <p:txBody>
          <a:bodyPr>
            <a:normAutofit fontScale="92500" lnSpcReduction="20000"/>
          </a:bodyPr>
          <a:lstStyle/>
          <a:p>
            <a:pPr marL="377825" indent="-342900">
              <a:buSzPct val="70000"/>
              <a:buFont typeface="Wingdings" panose="05000000000000000000" pitchFamily="2" charset="2"/>
              <a:buChar char="Ø"/>
            </a:pPr>
            <a:r>
              <a:rPr lang="en-US" sz="1700" dirty="0">
                <a:solidFill>
                  <a:schemeClr val="tx2">
                    <a:lumMod val="75000"/>
                  </a:schemeClr>
                </a:solidFill>
              </a:rPr>
              <a:t>Community Improvement Districts (CIDs):</a:t>
            </a:r>
          </a:p>
          <a:p>
            <a:pPr marL="554188" lvl="1" indent="-195263">
              <a:buSzPct val="70000"/>
            </a:pPr>
            <a:r>
              <a:rPr lang="en-US" sz="1700" i="1" dirty="0">
                <a:solidFill>
                  <a:schemeClr val="tx2">
                    <a:lumMod val="75000"/>
                  </a:schemeClr>
                </a:solidFill>
              </a:rPr>
              <a:t>Midtown CID </a:t>
            </a:r>
            <a:r>
              <a:rPr lang="en-US" sz="1700" dirty="0">
                <a:solidFill>
                  <a:schemeClr val="tx2">
                    <a:lumMod val="75000"/>
                  </a:schemeClr>
                </a:solidFill>
              </a:rPr>
              <a:t>– Midtown Alliance</a:t>
            </a:r>
          </a:p>
          <a:p>
            <a:pPr marL="554188" lvl="1" indent="-195263">
              <a:buSzPct val="70000"/>
            </a:pPr>
            <a:r>
              <a:rPr lang="en-US" sz="1700" i="1" dirty="0">
                <a:solidFill>
                  <a:schemeClr val="tx2">
                    <a:lumMod val="75000"/>
                  </a:schemeClr>
                </a:solidFill>
              </a:rPr>
              <a:t>Buckhead CID</a:t>
            </a:r>
          </a:p>
          <a:p>
            <a:pPr marL="554188" lvl="1" indent="-195263">
              <a:buSzPct val="70000"/>
            </a:pPr>
            <a:r>
              <a:rPr lang="en-US" sz="1700" i="1" dirty="0">
                <a:solidFill>
                  <a:schemeClr val="tx2">
                    <a:lumMod val="75000"/>
                  </a:schemeClr>
                </a:solidFill>
              </a:rPr>
              <a:t>Downtown CID</a:t>
            </a:r>
            <a:r>
              <a:rPr lang="en-US" sz="1700" dirty="0">
                <a:solidFill>
                  <a:schemeClr val="tx2">
                    <a:lumMod val="75000"/>
                  </a:schemeClr>
                </a:solidFill>
              </a:rPr>
              <a:t> – Central Atlanta Progress</a:t>
            </a:r>
          </a:p>
          <a:p>
            <a:pPr marL="554188" lvl="1" indent="-195263">
              <a:buSzPct val="70000"/>
            </a:pPr>
            <a:r>
              <a:rPr lang="en-US" sz="1700" i="1" dirty="0">
                <a:solidFill>
                  <a:schemeClr val="tx2">
                    <a:lumMod val="75000"/>
                  </a:schemeClr>
                </a:solidFill>
              </a:rPr>
              <a:t>Little Five Points CID</a:t>
            </a:r>
          </a:p>
          <a:p>
            <a:pPr marL="554188" lvl="1" indent="-195263">
              <a:buSzPct val="70000"/>
            </a:pPr>
            <a:r>
              <a:rPr lang="en-US" sz="1700" i="1" dirty="0">
                <a:solidFill>
                  <a:schemeClr val="tx2">
                    <a:lumMod val="75000"/>
                  </a:schemeClr>
                </a:solidFill>
              </a:rPr>
              <a:t>Upper Westside CID</a:t>
            </a:r>
          </a:p>
          <a:p>
            <a:pPr marL="320675" indent="-285750">
              <a:buSzPct val="70000"/>
              <a:buFont typeface="Wingdings" panose="05000000000000000000" pitchFamily="2" charset="2"/>
              <a:buChar char="Ø"/>
            </a:pPr>
            <a:r>
              <a:rPr lang="en-US" sz="1700" dirty="0">
                <a:solidFill>
                  <a:schemeClr val="tx2">
                    <a:lumMod val="75000"/>
                  </a:schemeClr>
                </a:solidFill>
              </a:rPr>
              <a:t>Atlanta Committee for Progress (ACP)</a:t>
            </a:r>
          </a:p>
          <a:p>
            <a:pPr marL="320675" indent="-285750">
              <a:buSzPct val="70000"/>
              <a:buFont typeface="Wingdings" panose="05000000000000000000" pitchFamily="2" charset="2"/>
              <a:buChar char="Ø"/>
            </a:pPr>
            <a:r>
              <a:rPr lang="en-US" sz="1700" dirty="0">
                <a:solidFill>
                  <a:schemeClr val="tx2">
                    <a:lumMod val="75000"/>
                  </a:schemeClr>
                </a:solidFill>
              </a:rPr>
              <a:t>Infrastructure Stakeholder Committee oversight</a:t>
            </a:r>
          </a:p>
          <a:p>
            <a:pPr marL="320675" indent="-285750">
              <a:buSzPct val="70000"/>
              <a:buFont typeface="Wingdings" panose="05000000000000000000" pitchFamily="2" charset="2"/>
              <a:buChar char="Ø"/>
            </a:pPr>
            <a:r>
              <a:rPr lang="en-US" sz="1700" dirty="0">
                <a:solidFill>
                  <a:schemeClr val="tx2">
                    <a:lumMod val="75000"/>
                  </a:schemeClr>
                </a:solidFill>
              </a:rPr>
              <a:t>Georgia Pacific Communications plan review</a:t>
            </a:r>
          </a:p>
          <a:p>
            <a:pPr marL="320675" indent="-285750">
              <a:buSzPct val="70000"/>
              <a:buFont typeface="Wingdings" panose="05000000000000000000" pitchFamily="2" charset="2"/>
              <a:buChar char="Ø"/>
            </a:pPr>
            <a:r>
              <a:rPr lang="en-US" sz="1700" dirty="0">
                <a:solidFill>
                  <a:schemeClr val="tx2">
                    <a:lumMod val="75000"/>
                  </a:schemeClr>
                </a:solidFill>
              </a:rPr>
              <a:t>Customer service training</a:t>
            </a:r>
          </a:p>
          <a:p>
            <a:pPr marL="320675" indent="-285750">
              <a:buSzPct val="70000"/>
              <a:buFont typeface="Wingdings" panose="05000000000000000000" pitchFamily="2" charset="2"/>
              <a:buChar char="Ø"/>
            </a:pPr>
            <a:r>
              <a:rPr lang="en-US" sz="1700" dirty="0">
                <a:solidFill>
                  <a:schemeClr val="tx2">
                    <a:lumMod val="75000"/>
                  </a:schemeClr>
                </a:solidFill>
              </a:rPr>
              <a:t>Mentor/protégé program</a:t>
            </a:r>
          </a:p>
          <a:p>
            <a:pPr marL="320675" indent="-285750">
              <a:buSzPct val="70000"/>
              <a:buFont typeface="Wingdings" panose="05000000000000000000" pitchFamily="2" charset="2"/>
              <a:buChar char="Ø"/>
            </a:pPr>
            <a:r>
              <a:rPr lang="en-US" sz="1700" dirty="0">
                <a:solidFill>
                  <a:schemeClr val="tx2">
                    <a:lumMod val="75000"/>
                  </a:schemeClr>
                </a:solidFill>
              </a:rPr>
              <a:t>Georgia Tech Smart City collaboration</a:t>
            </a:r>
          </a:p>
          <a:p>
            <a:pPr marL="320675" indent="-285750">
              <a:buSzPct val="70000"/>
              <a:buFont typeface="Wingdings" panose="05000000000000000000" pitchFamily="2" charset="2"/>
              <a:buChar char="Ø"/>
            </a:pPr>
            <a:r>
              <a:rPr lang="en-US" sz="1700" dirty="0">
                <a:solidFill>
                  <a:schemeClr val="tx2">
                    <a:lumMod val="75000"/>
                  </a:schemeClr>
                </a:solidFill>
              </a:rPr>
              <a:t>Georgia Pacific/Koch Industries – Smart city visit</a:t>
            </a:r>
          </a:p>
          <a:p>
            <a:endParaRPr lang="en-US" dirty="0"/>
          </a:p>
        </p:txBody>
      </p:sp>
      <p:grpSp>
        <p:nvGrpSpPr>
          <p:cNvPr id="6" name="Group 5"/>
          <p:cNvGrpSpPr/>
          <p:nvPr/>
        </p:nvGrpSpPr>
        <p:grpSpPr>
          <a:xfrm>
            <a:off x="5024760" y="2278531"/>
            <a:ext cx="7016318" cy="4216893"/>
            <a:chOff x="211309" y="1921901"/>
            <a:chExt cx="8845515" cy="4765821"/>
          </a:xfrm>
        </p:grpSpPr>
        <p:pic>
          <p:nvPicPr>
            <p:cNvPr id="1038" name="Picture 14" descr="Image result for atlanta regional commission"/>
            <p:cNvPicPr>
              <a:picLocks noChangeAspect="1" noChangeArrowheads="1"/>
            </p:cNvPicPr>
            <p:nvPr/>
          </p:nvPicPr>
          <p:blipFill rotWithShape="1">
            <a:blip r:embed="rId2">
              <a:extLst>
                <a:ext uri="{28A0092B-C50C-407E-A947-70E740481C1C}">
                  <a14:useLocalDpi xmlns:a14="http://schemas.microsoft.com/office/drawing/2010/main" val="0"/>
                </a:ext>
              </a:extLst>
            </a:blip>
            <a:srcRect l="51484" t="13554" r="14382" b="13262"/>
            <a:stretch/>
          </p:blipFill>
          <p:spPr bwMode="auto">
            <a:xfrm>
              <a:off x="2490698" y="1994155"/>
              <a:ext cx="2258857" cy="108001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Image result for atlanta information managemen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0280"/>
            <a:stretch/>
          </p:blipFill>
          <p:spPr bwMode="auto">
            <a:xfrm>
              <a:off x="211309" y="4756403"/>
              <a:ext cx="2482592" cy="93584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Image result for georgia tech logo 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38845" y="5216899"/>
              <a:ext cx="1408458" cy="109979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Image result for georgia pacific logo 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97379" y="5330619"/>
              <a:ext cx="1759445" cy="1099653"/>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mage result for marta 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49025" y="3421543"/>
              <a:ext cx="2199620" cy="54143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lated imag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60185" y="3159354"/>
              <a:ext cx="2160290" cy="1335787"/>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Image result for atlanta beltline logo"/>
            <p:cNvPicPr>
              <a:picLocks noChangeAspect="1" noChangeArrowheads="1"/>
            </p:cNvPicPr>
            <p:nvPr/>
          </p:nvPicPr>
          <p:blipFill rotWithShape="1">
            <a:blip r:embed="rId8">
              <a:extLst>
                <a:ext uri="{28A0092B-C50C-407E-A947-70E740481C1C}">
                  <a14:useLocalDpi xmlns:a14="http://schemas.microsoft.com/office/drawing/2010/main" val="0"/>
                </a:ext>
              </a:extLst>
            </a:blip>
            <a:srcRect t="13184" b="23822"/>
            <a:stretch/>
          </p:blipFill>
          <p:spPr bwMode="auto">
            <a:xfrm>
              <a:off x="489752" y="1921901"/>
              <a:ext cx="2148061" cy="780659"/>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Related image"/>
            <p:cNvPicPr>
              <a:picLocks noChangeAspect="1" noChangeArrowheads="1"/>
            </p:cNvPicPr>
            <p:nvPr/>
          </p:nvPicPr>
          <p:blipFill rotWithShape="1">
            <a:blip r:embed="rId9">
              <a:extLst>
                <a:ext uri="{28A0092B-C50C-407E-A947-70E740481C1C}">
                  <a14:useLocalDpi xmlns:a14="http://schemas.microsoft.com/office/drawing/2010/main" val="0"/>
                </a:ext>
              </a:extLst>
            </a:blip>
            <a:srcRect l="2561" t="32525" r="4235" b="31816"/>
            <a:stretch/>
          </p:blipFill>
          <p:spPr bwMode="auto">
            <a:xfrm>
              <a:off x="440522" y="5766798"/>
              <a:ext cx="2477526" cy="656384"/>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Group 16"/>
            <p:cNvGrpSpPr/>
            <p:nvPr/>
          </p:nvGrpSpPr>
          <p:grpSpPr>
            <a:xfrm>
              <a:off x="4836022" y="4546759"/>
              <a:ext cx="2603815" cy="833467"/>
              <a:chOff x="3164931" y="3473955"/>
              <a:chExt cx="3333750" cy="980546"/>
            </a:xfrm>
          </p:grpSpPr>
          <p:pic>
            <p:nvPicPr>
              <p:cNvPr id="1026" name="Picture 2" descr="Image result for midtown alliance"/>
              <p:cNvPicPr>
                <a:picLocks noChangeAspect="1" noChangeArrowheads="1"/>
              </p:cNvPicPr>
              <p:nvPr/>
            </p:nvPicPr>
            <p:blipFill rotWithShape="1">
              <a:blip r:embed="rId10">
                <a:extLst>
                  <a:ext uri="{28A0092B-C50C-407E-A947-70E740481C1C}">
                    <a14:useLocalDpi xmlns:a14="http://schemas.microsoft.com/office/drawing/2010/main" val="0"/>
                  </a:ext>
                </a:extLst>
              </a:blip>
              <a:srcRect b="39410"/>
              <a:stretch/>
            </p:blipFill>
            <p:spPr bwMode="auto">
              <a:xfrm>
                <a:off x="3164931" y="3473955"/>
                <a:ext cx="3333750" cy="600206"/>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Image result for midtown alliance"/>
              <p:cNvPicPr>
                <a:picLocks noChangeAspect="1" noChangeArrowheads="1"/>
              </p:cNvPicPr>
              <p:nvPr/>
            </p:nvPicPr>
            <p:blipFill rotWithShape="1">
              <a:blip r:embed="rId10">
                <a:extLst>
                  <a:ext uri="{28A0092B-C50C-407E-A947-70E740481C1C}">
                    <a14:useLocalDpi xmlns:a14="http://schemas.microsoft.com/office/drawing/2010/main" val="0"/>
                  </a:ext>
                </a:extLst>
              </a:blip>
              <a:srcRect t="61311" r="45932" b="-5414"/>
              <a:stretch/>
            </p:blipFill>
            <p:spPr bwMode="auto">
              <a:xfrm>
                <a:off x="3894152" y="3981837"/>
                <a:ext cx="1950137" cy="472664"/>
              </a:xfrm>
              <a:prstGeom prst="rect">
                <a:avLst/>
              </a:prstGeom>
              <a:noFill/>
              <a:extLst>
                <a:ext uri="{909E8E84-426E-40DD-AFC4-6F175D3DCCD1}">
                  <a14:hiddenFill xmlns:a14="http://schemas.microsoft.com/office/drawing/2010/main">
                    <a:solidFill>
                      <a:srgbClr val="FFFFFF"/>
                    </a:solidFill>
                  </a14:hiddenFill>
                </a:ext>
              </a:extLst>
            </p:spPr>
          </p:pic>
        </p:grpSp>
        <p:pic>
          <p:nvPicPr>
            <p:cNvPr id="1052" name="Picture 28" descr="Image result for peds logo"/>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582492" y="4090646"/>
              <a:ext cx="2075267" cy="108605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p:cNvPicPr>
              <a:picLocks noChangeAspect="1"/>
            </p:cNvPicPr>
            <p:nvPr/>
          </p:nvPicPr>
          <p:blipFill>
            <a:blip r:embed="rId12"/>
            <a:stretch>
              <a:fillRect/>
            </a:stretch>
          </p:blipFill>
          <p:spPr>
            <a:xfrm>
              <a:off x="4916595" y="3256853"/>
              <a:ext cx="2442667" cy="693987"/>
            </a:xfrm>
            <a:prstGeom prst="rect">
              <a:avLst/>
            </a:prstGeom>
          </p:spPr>
        </p:pic>
        <p:pic>
          <p:nvPicPr>
            <p:cNvPr id="3" name="Picture 2" descr="Image result for little 5 points cid 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686888" y="1925885"/>
              <a:ext cx="931041" cy="145475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Image result for path foundation logo"/>
            <p:cNvPicPr>
              <a:picLocks noChangeAspect="1" noChangeArrowheads="1"/>
            </p:cNvPicPr>
            <p:nvPr/>
          </p:nvPicPr>
          <p:blipFill rotWithShape="1">
            <a:blip r:embed="rId14">
              <a:extLst>
                <a:ext uri="{28A0092B-C50C-407E-A947-70E740481C1C}">
                  <a14:useLocalDpi xmlns:a14="http://schemas.microsoft.com/office/drawing/2010/main" val="0"/>
                </a:ext>
              </a:extLst>
            </a:blip>
            <a:srcRect t="-1889"/>
            <a:stretch/>
          </p:blipFill>
          <p:spPr bwMode="auto">
            <a:xfrm>
              <a:off x="7547930" y="3396210"/>
              <a:ext cx="1258344" cy="198401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central atlanta progress logo"/>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066859" y="5240291"/>
              <a:ext cx="3977185" cy="144743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upper westside cid logo atlanta"/>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900567" y="1994155"/>
              <a:ext cx="2331588" cy="1076770"/>
            </a:xfrm>
            <a:prstGeom prst="rect">
              <a:avLst/>
            </a:prstGeom>
            <a:noFill/>
            <a:extLst>
              <a:ext uri="{909E8E84-426E-40DD-AFC4-6F175D3DCCD1}">
                <a14:hiddenFill xmlns:a14="http://schemas.microsoft.com/office/drawing/2010/main">
                  <a:solidFill>
                    <a:srgbClr val="FFFFFF"/>
                  </a:solidFill>
                </a14:hiddenFill>
              </a:ext>
            </a:extLst>
          </p:spPr>
        </p:pic>
      </p:grpSp>
      <p:pic>
        <p:nvPicPr>
          <p:cNvPr id="21" name="Picture 20"/>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5725474" y="33878"/>
            <a:ext cx="709015" cy="722565"/>
          </a:xfrm>
          <a:prstGeom prst="rect">
            <a:avLst/>
          </a:prstGeom>
        </p:spPr>
      </p:pic>
      <p:sp>
        <p:nvSpPr>
          <p:cNvPr id="10" name="Slide Number Placeholder 9"/>
          <p:cNvSpPr>
            <a:spLocks noGrp="1"/>
          </p:cNvSpPr>
          <p:nvPr>
            <p:ph type="sldNum" sz="quarter" idx="12"/>
          </p:nvPr>
        </p:nvSpPr>
        <p:spPr>
          <a:xfrm>
            <a:off x="11139492" y="6495424"/>
            <a:ext cx="1052508" cy="365125"/>
          </a:xfrm>
        </p:spPr>
        <p:txBody>
          <a:bodyPr/>
          <a:lstStyle/>
          <a:p>
            <a:fld id="{E31375A4-56A4-47D6-9801-1991572033F7}" type="slidenum">
              <a:rPr lang="en-US" sz="1600" b="1" smtClean="0"/>
              <a:pPr/>
              <a:t>11</a:t>
            </a:fld>
            <a:endParaRPr lang="en-US" b="1" dirty="0"/>
          </a:p>
        </p:txBody>
      </p:sp>
    </p:spTree>
    <p:extLst>
      <p:ext uri="{BB962C8B-B14F-4D97-AF65-F5344CB8AC3E}">
        <p14:creationId xmlns:p14="http://schemas.microsoft.com/office/powerpoint/2010/main" val="999429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78480" y="62144"/>
            <a:ext cx="9022080" cy="6766560"/>
          </a:xfrm>
          <a:prstGeom prst="rect">
            <a:avLst/>
          </a:prstGeom>
        </p:spPr>
      </p:pic>
      <p:sp>
        <p:nvSpPr>
          <p:cNvPr id="6" name="TextBox 5"/>
          <p:cNvSpPr txBox="1"/>
          <p:nvPr/>
        </p:nvSpPr>
        <p:spPr>
          <a:xfrm>
            <a:off x="87549" y="62144"/>
            <a:ext cx="3317132" cy="1631216"/>
          </a:xfrm>
          <a:prstGeom prst="rect">
            <a:avLst/>
          </a:prstGeom>
          <a:solidFill>
            <a:schemeClr val="bg1"/>
          </a:solidFill>
        </p:spPr>
        <p:txBody>
          <a:bodyPr wrap="square" rtlCol="0">
            <a:spAutoFit/>
          </a:bodyPr>
          <a:lstStyle/>
          <a:p>
            <a:r>
              <a:rPr lang="en-US" sz="2500" b="1" dirty="0"/>
              <a:t>Resurfacing Projects: Completed +</a:t>
            </a:r>
          </a:p>
          <a:p>
            <a:r>
              <a:rPr lang="en-US" sz="2500" b="1" dirty="0"/>
              <a:t>Under Contract + Planned</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23191" y="5741014"/>
            <a:ext cx="709015" cy="722565"/>
          </a:xfrm>
          <a:prstGeom prst="rect">
            <a:avLst/>
          </a:prstGeom>
        </p:spPr>
      </p:pic>
      <p:sp>
        <p:nvSpPr>
          <p:cNvPr id="3" name="Slide Number Placeholder 2"/>
          <p:cNvSpPr>
            <a:spLocks noGrp="1"/>
          </p:cNvSpPr>
          <p:nvPr>
            <p:ph type="sldNum" sz="quarter" idx="12"/>
          </p:nvPr>
        </p:nvSpPr>
        <p:spPr>
          <a:xfrm>
            <a:off x="11139492" y="6492875"/>
            <a:ext cx="1052508" cy="365125"/>
          </a:xfrm>
        </p:spPr>
        <p:txBody>
          <a:bodyPr/>
          <a:lstStyle/>
          <a:p>
            <a:fld id="{E31375A4-56A4-47D6-9801-1991572033F7}" type="slidenum">
              <a:rPr lang="en-US" sz="1600" b="1" smtClean="0"/>
              <a:pPr/>
              <a:t>12</a:t>
            </a:fld>
            <a:endParaRPr lang="en-US" b="1" dirty="0"/>
          </a:p>
        </p:txBody>
      </p:sp>
    </p:spTree>
    <p:extLst>
      <p:ext uri="{BB962C8B-B14F-4D97-AF65-F5344CB8AC3E}">
        <p14:creationId xmlns:p14="http://schemas.microsoft.com/office/powerpoint/2010/main" val="924005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extBox 6"/>
          <p:cNvSpPr txBox="1"/>
          <p:nvPr/>
        </p:nvSpPr>
        <p:spPr>
          <a:xfrm>
            <a:off x="77821" y="71022"/>
            <a:ext cx="3336588" cy="1246495"/>
          </a:xfrm>
          <a:prstGeom prst="rect">
            <a:avLst/>
          </a:prstGeom>
          <a:noFill/>
        </p:spPr>
        <p:txBody>
          <a:bodyPr wrap="square" rtlCol="0">
            <a:spAutoFit/>
          </a:bodyPr>
          <a:lstStyle/>
          <a:p>
            <a:r>
              <a:rPr lang="en-US" sz="2500" b="1" dirty="0"/>
              <a:t>Citywide:</a:t>
            </a:r>
          </a:p>
          <a:p>
            <a:r>
              <a:rPr lang="en-US" sz="2500" b="1" dirty="0"/>
              <a:t>Bond Projects</a:t>
            </a:r>
          </a:p>
          <a:p>
            <a:r>
              <a:rPr lang="en-US" sz="2500" b="1" dirty="0"/>
              <a:t>Under Contract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6024" y="57677"/>
            <a:ext cx="8994856" cy="6746142"/>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39492" y="5777416"/>
            <a:ext cx="709015" cy="722565"/>
          </a:xfrm>
          <a:prstGeom prst="rect">
            <a:avLst/>
          </a:prstGeom>
        </p:spPr>
      </p:pic>
      <p:sp>
        <p:nvSpPr>
          <p:cNvPr id="3" name="Slide Number Placeholder 2"/>
          <p:cNvSpPr>
            <a:spLocks noGrp="1"/>
          </p:cNvSpPr>
          <p:nvPr>
            <p:ph type="sldNum" sz="quarter" idx="12"/>
          </p:nvPr>
        </p:nvSpPr>
        <p:spPr>
          <a:xfrm>
            <a:off x="11139492" y="6499981"/>
            <a:ext cx="1052508" cy="365125"/>
          </a:xfrm>
        </p:spPr>
        <p:txBody>
          <a:bodyPr/>
          <a:lstStyle/>
          <a:p>
            <a:fld id="{E31375A4-56A4-47D6-9801-1991572033F7}" type="slidenum">
              <a:rPr lang="en-US" sz="1600" b="1" smtClean="0"/>
              <a:pPr/>
              <a:t>13</a:t>
            </a:fld>
            <a:endParaRPr lang="en-US" b="1" dirty="0"/>
          </a:p>
        </p:txBody>
      </p:sp>
    </p:spTree>
    <p:extLst>
      <p:ext uri="{BB962C8B-B14F-4D97-AF65-F5344CB8AC3E}">
        <p14:creationId xmlns:p14="http://schemas.microsoft.com/office/powerpoint/2010/main" val="1992775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9280" y="68096"/>
            <a:ext cx="8961120" cy="6720840"/>
          </a:xfrm>
          <a:prstGeom prst="rect">
            <a:avLst/>
          </a:prstGeom>
        </p:spPr>
      </p:pic>
      <p:sp>
        <p:nvSpPr>
          <p:cNvPr id="2" name="TextBox 1"/>
          <p:cNvSpPr txBox="1"/>
          <p:nvPr/>
        </p:nvSpPr>
        <p:spPr>
          <a:xfrm>
            <a:off x="96165" y="68096"/>
            <a:ext cx="3256635" cy="861774"/>
          </a:xfrm>
          <a:prstGeom prst="rect">
            <a:avLst/>
          </a:prstGeom>
          <a:solidFill>
            <a:schemeClr val="bg1"/>
          </a:solidFill>
        </p:spPr>
        <p:txBody>
          <a:bodyPr wrap="square" rtlCol="0">
            <a:spAutoFit/>
          </a:bodyPr>
          <a:lstStyle/>
          <a:p>
            <a:r>
              <a:rPr lang="en-US" sz="2500" b="1" dirty="0"/>
              <a:t>TSPLOST Projects: Under Contract</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77678" y="5726365"/>
            <a:ext cx="709015" cy="722565"/>
          </a:xfrm>
          <a:prstGeom prst="rect">
            <a:avLst/>
          </a:prstGeom>
        </p:spPr>
      </p:pic>
      <p:sp>
        <p:nvSpPr>
          <p:cNvPr id="6" name="Slide Number Placeholder 5"/>
          <p:cNvSpPr>
            <a:spLocks noGrp="1"/>
          </p:cNvSpPr>
          <p:nvPr>
            <p:ph type="sldNum" sz="quarter" idx="12"/>
          </p:nvPr>
        </p:nvSpPr>
        <p:spPr>
          <a:xfrm>
            <a:off x="11139492" y="6448930"/>
            <a:ext cx="1052508" cy="365125"/>
          </a:xfrm>
        </p:spPr>
        <p:txBody>
          <a:bodyPr/>
          <a:lstStyle/>
          <a:p>
            <a:fld id="{E31375A4-56A4-47D6-9801-1991572033F7}" type="slidenum">
              <a:rPr lang="en-US" sz="1600" b="1" smtClean="0"/>
              <a:pPr/>
              <a:t>14</a:t>
            </a:fld>
            <a:endParaRPr lang="en-US" b="1" dirty="0"/>
          </a:p>
        </p:txBody>
      </p:sp>
    </p:spTree>
    <p:extLst>
      <p:ext uri="{BB962C8B-B14F-4D97-AF65-F5344CB8AC3E}">
        <p14:creationId xmlns:p14="http://schemas.microsoft.com/office/powerpoint/2010/main" val="3134686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0" name="Group 9"/>
          <p:cNvGrpSpPr/>
          <p:nvPr/>
        </p:nvGrpSpPr>
        <p:grpSpPr>
          <a:xfrm>
            <a:off x="1691811" y="355600"/>
            <a:ext cx="2871031" cy="5949160"/>
            <a:chOff x="7573364" y="915879"/>
            <a:chExt cx="2514600" cy="5351814"/>
          </a:xfrm>
        </p:grpSpPr>
        <p:pic>
          <p:nvPicPr>
            <p:cNvPr id="2" name="Picture 1"/>
            <p:cNvPicPr>
              <a:picLocks noChangeAspect="1"/>
            </p:cNvPicPr>
            <p:nvPr/>
          </p:nvPicPr>
          <p:blipFill>
            <a:blip r:embed="rId2"/>
            <a:stretch>
              <a:fillRect/>
            </a:stretch>
          </p:blipFill>
          <p:spPr>
            <a:xfrm>
              <a:off x="7573364" y="3514968"/>
              <a:ext cx="2514600" cy="2752725"/>
            </a:xfrm>
            <a:prstGeom prst="rect">
              <a:avLst/>
            </a:prstGeom>
          </p:spPr>
        </p:pic>
        <p:pic>
          <p:nvPicPr>
            <p:cNvPr id="5" name="Picture 4"/>
            <p:cNvPicPr>
              <a:picLocks noChangeAspect="1"/>
            </p:cNvPicPr>
            <p:nvPr/>
          </p:nvPicPr>
          <p:blipFill>
            <a:blip r:embed="rId3">
              <a:duotone>
                <a:schemeClr val="accent1">
                  <a:shade val="45000"/>
                  <a:satMod val="135000"/>
                </a:schemeClr>
                <a:prstClr val="white"/>
              </a:duotone>
            </a:blip>
            <a:stretch>
              <a:fillRect/>
            </a:stretch>
          </p:blipFill>
          <p:spPr>
            <a:xfrm>
              <a:off x="7667168" y="915879"/>
              <a:ext cx="2323105" cy="2259748"/>
            </a:xfrm>
            <a:prstGeom prst="rect">
              <a:avLst/>
            </a:prstGeom>
          </p:spPr>
        </p:pic>
      </p:grpSp>
      <p:grpSp>
        <p:nvGrpSpPr>
          <p:cNvPr id="8" name="Group 7"/>
          <p:cNvGrpSpPr/>
          <p:nvPr/>
        </p:nvGrpSpPr>
        <p:grpSpPr>
          <a:xfrm>
            <a:off x="5433085" y="54945"/>
            <a:ext cx="5088217" cy="6747093"/>
            <a:chOff x="265843" y="110907"/>
            <a:chExt cx="5088217" cy="6584750"/>
          </a:xfrm>
        </p:grpSpPr>
        <p:grpSp>
          <p:nvGrpSpPr>
            <p:cNvPr id="4" name="Group 3"/>
            <p:cNvGrpSpPr/>
            <p:nvPr/>
          </p:nvGrpSpPr>
          <p:grpSpPr>
            <a:xfrm>
              <a:off x="265843" y="110907"/>
              <a:ext cx="5088217" cy="6584750"/>
              <a:chOff x="265843" y="110907"/>
              <a:chExt cx="5088217" cy="6584750"/>
            </a:xfrm>
          </p:grpSpPr>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5843" y="110907"/>
                <a:ext cx="5088217" cy="6584750"/>
              </a:xfrm>
              <a:prstGeom prst="rect">
                <a:avLst/>
              </a:prstGeom>
            </p:spPr>
          </p:pic>
          <p:sp>
            <p:nvSpPr>
              <p:cNvPr id="3" name="Rectangle 2"/>
              <p:cNvSpPr/>
              <p:nvPr/>
            </p:nvSpPr>
            <p:spPr>
              <a:xfrm>
                <a:off x="4145280" y="934720"/>
                <a:ext cx="995680" cy="13106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Rectangle 6"/>
            <p:cNvSpPr/>
            <p:nvPr/>
          </p:nvSpPr>
          <p:spPr>
            <a:xfrm>
              <a:off x="466459" y="915879"/>
              <a:ext cx="1304467" cy="13106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48575" y="5770310"/>
            <a:ext cx="709015" cy="722565"/>
          </a:xfrm>
          <a:prstGeom prst="rect">
            <a:avLst/>
          </a:prstGeom>
        </p:spPr>
      </p:pic>
      <p:sp>
        <p:nvSpPr>
          <p:cNvPr id="12" name="Slide Number Placeholder 11"/>
          <p:cNvSpPr>
            <a:spLocks noGrp="1"/>
          </p:cNvSpPr>
          <p:nvPr>
            <p:ph type="sldNum" sz="quarter" idx="12"/>
          </p:nvPr>
        </p:nvSpPr>
        <p:spPr>
          <a:xfrm>
            <a:off x="11139490" y="6492875"/>
            <a:ext cx="1052510" cy="365125"/>
          </a:xfrm>
        </p:spPr>
        <p:txBody>
          <a:bodyPr/>
          <a:lstStyle/>
          <a:p>
            <a:fld id="{E31375A4-56A4-47D6-9801-1991572033F7}" type="slidenum">
              <a:rPr lang="en-US" sz="1600" b="1" smtClean="0"/>
              <a:t>15</a:t>
            </a:fld>
            <a:endParaRPr lang="en-US" b="1" dirty="0"/>
          </a:p>
        </p:txBody>
      </p:sp>
    </p:spTree>
    <p:extLst>
      <p:ext uri="{BB962C8B-B14F-4D97-AF65-F5344CB8AC3E}">
        <p14:creationId xmlns:p14="http://schemas.microsoft.com/office/powerpoint/2010/main" val="3127626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24500" y="281500"/>
            <a:ext cx="1219200" cy="1242500"/>
          </a:xfrm>
          <a:prstGeom prst="rect">
            <a:avLst/>
          </a:prstGeom>
        </p:spPr>
      </p:pic>
      <p:grpSp>
        <p:nvGrpSpPr>
          <p:cNvPr id="12" name="Group 11"/>
          <p:cNvGrpSpPr/>
          <p:nvPr/>
        </p:nvGrpSpPr>
        <p:grpSpPr>
          <a:xfrm>
            <a:off x="1371601" y="4953000"/>
            <a:ext cx="9160129" cy="1905000"/>
            <a:chOff x="0" y="5180381"/>
            <a:chExt cx="8931529" cy="1686498"/>
          </a:xfrm>
        </p:grpSpPr>
        <p:pic>
          <p:nvPicPr>
            <p:cNvPr id="13" name="Picture 12"/>
            <p:cNvPicPr>
              <a:picLocks noChangeAspect="1"/>
            </p:cNvPicPr>
            <p:nvPr/>
          </p:nvPicPr>
          <p:blipFill rotWithShape="1">
            <a:blip r:embed="rId4" cstate="email">
              <a:clrChange>
                <a:clrFrom>
                  <a:srgbClr val="678794"/>
                </a:clrFrom>
                <a:clrTo>
                  <a:srgbClr val="678794">
                    <a:alpha val="0"/>
                  </a:srgbClr>
                </a:clrTo>
              </a:clrChange>
              <a:duotone>
                <a:prstClr val="black"/>
                <a:schemeClr val="accent2">
                  <a:tint val="45000"/>
                  <a:satMod val="400000"/>
                </a:schemeClr>
              </a:duotone>
              <a:extLst>
                <a:ext uri="{28A0092B-C50C-407E-A947-70E740481C1C}">
                  <a14:useLocalDpi xmlns:a14="http://schemas.microsoft.com/office/drawing/2010/main"/>
                </a:ext>
              </a:extLst>
            </a:blip>
            <a:srcRect l="52663" t="19590" r="32365" b="32905"/>
            <a:stretch/>
          </p:blipFill>
          <p:spPr>
            <a:xfrm flipH="1">
              <a:off x="6977276" y="5530788"/>
              <a:ext cx="1031344" cy="1336090"/>
            </a:xfrm>
            <a:prstGeom prst="rect">
              <a:avLst/>
            </a:prstGeom>
          </p:spPr>
        </p:pic>
        <p:grpSp>
          <p:nvGrpSpPr>
            <p:cNvPr id="14" name="Group 13"/>
            <p:cNvGrpSpPr/>
            <p:nvPr/>
          </p:nvGrpSpPr>
          <p:grpSpPr>
            <a:xfrm>
              <a:off x="0" y="5180381"/>
              <a:ext cx="8931529" cy="1686498"/>
              <a:chOff x="0" y="5180381"/>
              <a:chExt cx="8931529" cy="1686498"/>
            </a:xfrm>
          </p:grpSpPr>
          <p:pic>
            <p:nvPicPr>
              <p:cNvPr id="15" name="Picture 14"/>
              <p:cNvPicPr>
                <a:picLocks noChangeAspect="1"/>
              </p:cNvPicPr>
              <p:nvPr/>
            </p:nvPicPr>
            <p:blipFill rotWithShape="1">
              <a:blip r:embed="rId5" cstate="email">
                <a:clrChange>
                  <a:clrFrom>
                    <a:srgbClr val="678794"/>
                  </a:clrFrom>
                  <a:clrTo>
                    <a:srgbClr val="678794">
                      <a:alpha val="0"/>
                    </a:srgbClr>
                  </a:clrTo>
                </a:clrChange>
                <a:duotone>
                  <a:prstClr val="black"/>
                  <a:schemeClr val="accent2">
                    <a:tint val="45000"/>
                    <a:satMod val="400000"/>
                  </a:schemeClr>
                </a:duotone>
                <a:extLst>
                  <a:ext uri="{28A0092B-C50C-407E-A947-70E740481C1C}">
                    <a14:useLocalDpi xmlns:a14="http://schemas.microsoft.com/office/drawing/2010/main"/>
                  </a:ext>
                </a:extLst>
              </a:blip>
              <a:srcRect t="9864" b="32924"/>
              <a:stretch/>
            </p:blipFill>
            <p:spPr>
              <a:xfrm>
                <a:off x="0" y="5257800"/>
                <a:ext cx="7072941" cy="1609078"/>
              </a:xfrm>
              <a:prstGeom prst="rect">
                <a:avLst/>
              </a:prstGeom>
            </p:spPr>
          </p:pic>
          <p:sp>
            <p:nvSpPr>
              <p:cNvPr id="16" name="Rectangle 15"/>
              <p:cNvSpPr/>
              <p:nvPr/>
            </p:nvSpPr>
            <p:spPr>
              <a:xfrm rot="20714377">
                <a:off x="2608762" y="5331022"/>
                <a:ext cx="630466" cy="2562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sp>
            <p:nvSpPr>
              <p:cNvPr id="17" name="Rectangle 16"/>
              <p:cNvSpPr/>
              <p:nvPr/>
            </p:nvSpPr>
            <p:spPr>
              <a:xfrm rot="741012">
                <a:off x="3139954" y="5248006"/>
                <a:ext cx="634263" cy="3279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pic>
            <p:nvPicPr>
              <p:cNvPr id="18" name="Picture 17"/>
              <p:cNvPicPr>
                <a:picLocks noChangeAspect="1"/>
              </p:cNvPicPr>
              <p:nvPr/>
            </p:nvPicPr>
            <p:blipFill>
              <a:blip r:embed="rId6" cstate="email">
                <a:duotone>
                  <a:prstClr val="black"/>
                  <a:schemeClr val="accent2">
                    <a:tint val="45000"/>
                    <a:satMod val="400000"/>
                  </a:schemeClr>
                </a:duotone>
                <a:extLst>
                  <a:ext uri="{28A0092B-C50C-407E-A947-70E740481C1C}">
                    <a14:useLocalDpi xmlns:a14="http://schemas.microsoft.com/office/drawing/2010/main"/>
                  </a:ext>
                </a:extLst>
              </a:blip>
              <a:stretch>
                <a:fillRect/>
              </a:stretch>
            </p:blipFill>
            <p:spPr>
              <a:xfrm>
                <a:off x="8039099" y="5180381"/>
                <a:ext cx="892430" cy="1686498"/>
              </a:xfrm>
              <a:prstGeom prst="rect">
                <a:avLst/>
              </a:prstGeom>
            </p:spPr>
          </p:pic>
        </p:grpSp>
      </p:grpSp>
      <p:sp>
        <p:nvSpPr>
          <p:cNvPr id="4" name="Content Placeholder 3"/>
          <p:cNvSpPr>
            <a:spLocks noGrp="1"/>
          </p:cNvSpPr>
          <p:nvPr>
            <p:ph idx="1"/>
          </p:nvPr>
        </p:nvSpPr>
        <p:spPr>
          <a:xfrm>
            <a:off x="2362200" y="1858073"/>
            <a:ext cx="7543800" cy="1338828"/>
          </a:xfrm>
          <a:prstGeom prst="rect">
            <a:avLst/>
          </a:prstGeom>
        </p:spPr>
        <p:txBody>
          <a:bodyPr wrap="square">
            <a:spAutoFit/>
          </a:bodyPr>
          <a:lstStyle/>
          <a:p>
            <a:pPr marL="34299" indent="0" algn="ctr" defTabSz="514487">
              <a:buNone/>
            </a:pPr>
            <a:r>
              <a:rPr lang="en-US" sz="4000" b="1" cap="small" dirty="0">
                <a:ln w="9525" cmpd="sng">
                  <a:solidFill>
                    <a:srgbClr val="002060"/>
                  </a:solidFill>
                  <a:prstDash val="solid"/>
                </a:ln>
                <a:solidFill>
                  <a:schemeClr val="accent1">
                    <a:lumMod val="40000"/>
                    <a:lumOff val="60000"/>
                  </a:schemeClr>
                </a:solidFill>
                <a:latin typeface="Gill Sans MT" panose="020B0502020104020203" pitchFamily="34" charset="0"/>
                <a:ea typeface="Times New Roman" panose="02020603050405020304" pitchFamily="18" charset="0"/>
                <a:cs typeface="Times New Roman" panose="02020603050405020304" pitchFamily="18" charset="0"/>
              </a:rPr>
              <a:t>Core Values: </a:t>
            </a:r>
          </a:p>
          <a:p>
            <a:pPr marL="34299" indent="0" algn="ctr" defTabSz="514487">
              <a:buNone/>
            </a:pPr>
            <a:endParaRPr lang="en-US" sz="3000" b="1" cap="small" dirty="0">
              <a:ln w="9525" cmpd="sng">
                <a:solidFill>
                  <a:srgbClr val="002060"/>
                </a:solidFill>
                <a:prstDash val="solid"/>
              </a:ln>
              <a:solidFill>
                <a:schemeClr val="accent1">
                  <a:lumMod val="40000"/>
                  <a:lumOff val="60000"/>
                </a:schemeClr>
              </a:solidFill>
              <a:latin typeface="Gill Sans MT" panose="020B0502020104020203" pitchFamily="34" charset="0"/>
              <a:ea typeface="Times New Roman" panose="02020603050405020304" pitchFamily="18" charset="0"/>
              <a:cs typeface="Times New Roman" panose="02020603050405020304" pitchFamily="18" charset="0"/>
            </a:endParaRPr>
          </a:p>
        </p:txBody>
      </p:sp>
      <p:sp>
        <p:nvSpPr>
          <p:cNvPr id="2" name="Rectangle 1"/>
          <p:cNvSpPr/>
          <p:nvPr/>
        </p:nvSpPr>
        <p:spPr>
          <a:xfrm>
            <a:off x="1734928" y="4030704"/>
            <a:ext cx="4572000" cy="707886"/>
          </a:xfrm>
          <a:prstGeom prst="rect">
            <a:avLst/>
          </a:prstGeom>
        </p:spPr>
        <p:txBody>
          <a:bodyPr>
            <a:spAutoFit/>
          </a:bodyPr>
          <a:lstStyle/>
          <a:p>
            <a:pPr marL="34299" algn="ctr" defTabSz="514487"/>
            <a:r>
              <a:rPr lang="en-US" sz="4000" b="1" dirty="0">
                <a:solidFill>
                  <a:schemeClr val="accent2">
                    <a:lumMod val="50000"/>
                  </a:schemeClr>
                </a:solidFill>
                <a:ea typeface="Times New Roman" panose="02020603050405020304" pitchFamily="18" charset="0"/>
                <a:cs typeface="Times New Roman" panose="02020603050405020304" pitchFamily="18" charset="0"/>
              </a:rPr>
              <a:t>Integrity   </a:t>
            </a:r>
            <a:endParaRPr lang="en-US" sz="4000" b="1" i="1" dirty="0">
              <a:solidFill>
                <a:schemeClr val="accent2">
                  <a:lumMod val="50000"/>
                </a:schemeClr>
              </a:solidFill>
              <a:ea typeface="Times New Roman" panose="02020603050405020304" pitchFamily="18" charset="0"/>
            </a:endParaRPr>
          </a:p>
        </p:txBody>
      </p:sp>
      <p:sp>
        <p:nvSpPr>
          <p:cNvPr id="3" name="Rectangle 2"/>
          <p:cNvSpPr/>
          <p:nvPr/>
        </p:nvSpPr>
        <p:spPr>
          <a:xfrm>
            <a:off x="8286745" y="2712603"/>
            <a:ext cx="3574697" cy="707886"/>
          </a:xfrm>
          <a:prstGeom prst="rect">
            <a:avLst/>
          </a:prstGeom>
        </p:spPr>
        <p:txBody>
          <a:bodyPr wrap="none">
            <a:spAutoFit/>
          </a:bodyPr>
          <a:lstStyle/>
          <a:p>
            <a:r>
              <a:rPr lang="en-US" sz="4000" b="1" dirty="0">
                <a:solidFill>
                  <a:schemeClr val="accent2">
                    <a:lumMod val="50000"/>
                  </a:schemeClr>
                </a:solidFill>
                <a:ea typeface="Times New Roman" panose="02020603050405020304" pitchFamily="18" charset="0"/>
                <a:cs typeface="Times New Roman" panose="02020603050405020304" pitchFamily="18" charset="0"/>
              </a:rPr>
              <a:t>Quality/Value </a:t>
            </a:r>
            <a:endParaRPr lang="en-US" sz="4000" b="1" dirty="0">
              <a:solidFill>
                <a:schemeClr val="accent2">
                  <a:lumMod val="50000"/>
                </a:schemeClr>
              </a:solidFill>
            </a:endParaRPr>
          </a:p>
        </p:txBody>
      </p:sp>
      <p:sp>
        <p:nvSpPr>
          <p:cNvPr id="5" name="Rectangle 4"/>
          <p:cNvSpPr/>
          <p:nvPr/>
        </p:nvSpPr>
        <p:spPr>
          <a:xfrm>
            <a:off x="648092" y="2712603"/>
            <a:ext cx="2868414" cy="707886"/>
          </a:xfrm>
          <a:prstGeom prst="rect">
            <a:avLst/>
          </a:prstGeom>
        </p:spPr>
        <p:txBody>
          <a:bodyPr wrap="none">
            <a:spAutoFit/>
          </a:bodyPr>
          <a:lstStyle/>
          <a:p>
            <a:r>
              <a:rPr lang="en-US" sz="4000" b="1" dirty="0">
                <a:solidFill>
                  <a:schemeClr val="accent2">
                    <a:lumMod val="50000"/>
                  </a:schemeClr>
                </a:solidFill>
                <a:ea typeface="Times New Roman" panose="02020603050405020304" pitchFamily="18" charset="0"/>
                <a:cs typeface="Times New Roman" panose="02020603050405020304" pitchFamily="18" charset="0"/>
              </a:rPr>
              <a:t>Innovation </a:t>
            </a:r>
            <a:endParaRPr lang="en-US" sz="4000" b="1" dirty="0">
              <a:solidFill>
                <a:schemeClr val="accent2">
                  <a:lumMod val="50000"/>
                </a:schemeClr>
              </a:solidFill>
            </a:endParaRPr>
          </a:p>
        </p:txBody>
      </p:sp>
      <p:sp>
        <p:nvSpPr>
          <p:cNvPr id="6" name="Rectangle 5"/>
          <p:cNvSpPr/>
          <p:nvPr/>
        </p:nvSpPr>
        <p:spPr>
          <a:xfrm>
            <a:off x="7337588" y="4030704"/>
            <a:ext cx="1718740" cy="707886"/>
          </a:xfrm>
          <a:prstGeom prst="rect">
            <a:avLst/>
          </a:prstGeom>
        </p:spPr>
        <p:txBody>
          <a:bodyPr wrap="none">
            <a:spAutoFit/>
          </a:bodyPr>
          <a:lstStyle/>
          <a:p>
            <a:r>
              <a:rPr lang="en-US" sz="4000" b="1" dirty="0">
                <a:solidFill>
                  <a:schemeClr val="accent2">
                    <a:lumMod val="50000"/>
                  </a:schemeClr>
                </a:solidFill>
                <a:ea typeface="Times New Roman" panose="02020603050405020304" pitchFamily="18" charset="0"/>
                <a:cs typeface="Times New Roman" panose="02020603050405020304" pitchFamily="18" charset="0"/>
              </a:rPr>
              <a:t>Equity</a:t>
            </a:r>
            <a:endParaRPr lang="en-US" sz="4000" b="1" dirty="0">
              <a:solidFill>
                <a:schemeClr val="accent2">
                  <a:lumMod val="50000"/>
                </a:schemeClr>
              </a:solidFill>
            </a:endParaRPr>
          </a:p>
        </p:txBody>
      </p:sp>
      <p:sp>
        <p:nvSpPr>
          <p:cNvPr id="9" name="Slide Number Placeholder 8"/>
          <p:cNvSpPr>
            <a:spLocks noGrp="1"/>
          </p:cNvSpPr>
          <p:nvPr>
            <p:ph type="sldNum" sz="quarter" idx="12"/>
          </p:nvPr>
        </p:nvSpPr>
        <p:spPr>
          <a:xfrm>
            <a:off x="11139492" y="6492873"/>
            <a:ext cx="1052508" cy="365125"/>
          </a:xfrm>
        </p:spPr>
        <p:txBody>
          <a:bodyPr/>
          <a:lstStyle/>
          <a:p>
            <a:fld id="{E31375A4-56A4-47D6-9801-1991572033F7}" type="slidenum">
              <a:rPr lang="en-US" sz="1600" b="1" smtClean="0"/>
              <a:pPr/>
              <a:t>2</a:t>
            </a:fld>
            <a:endParaRPr lang="en-US" sz="1600" b="1" dirty="0"/>
          </a:p>
        </p:txBody>
      </p:sp>
    </p:spTree>
    <p:extLst>
      <p:ext uri="{BB962C8B-B14F-4D97-AF65-F5344CB8AC3E}">
        <p14:creationId xmlns:p14="http://schemas.microsoft.com/office/powerpoint/2010/main" val="1837839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afterEffect">
                                  <p:stCondLst>
                                    <p:cond delay="0"/>
                                  </p:stCondLst>
                                  <p:childTnLst>
                                    <p:animScale>
                                      <p:cBhvr>
                                        <p:cTn id="6" dur="1000" fill="hold"/>
                                        <p:tgtEl>
                                          <p:spTgt spid="5"/>
                                        </p:tgtEl>
                                      </p:cBhvr>
                                      <p:by x="150000" y="150000"/>
                                    </p:animScale>
                                  </p:childTnLst>
                                </p:cTn>
                              </p:par>
                            </p:childTnLst>
                          </p:cTn>
                        </p:par>
                        <p:par>
                          <p:cTn id="7" fill="hold">
                            <p:stCondLst>
                              <p:cond delay="1000"/>
                            </p:stCondLst>
                            <p:childTnLst>
                              <p:par>
                                <p:cTn id="8" presetID="6" presetClass="emph" presetSubtype="0" fill="hold" grpId="0" nodeType="afterEffect">
                                  <p:stCondLst>
                                    <p:cond delay="0"/>
                                  </p:stCondLst>
                                  <p:childTnLst>
                                    <p:animScale>
                                      <p:cBhvr>
                                        <p:cTn id="9" dur="1000" fill="hold"/>
                                        <p:tgtEl>
                                          <p:spTgt spid="6"/>
                                        </p:tgtEl>
                                      </p:cBhvr>
                                      <p:by x="150000" y="150000"/>
                                    </p:animScale>
                                  </p:childTnLst>
                                </p:cTn>
                              </p:par>
                            </p:childTnLst>
                          </p:cTn>
                        </p:par>
                        <p:par>
                          <p:cTn id="10" fill="hold">
                            <p:stCondLst>
                              <p:cond delay="2000"/>
                            </p:stCondLst>
                            <p:childTnLst>
                              <p:par>
                                <p:cTn id="11" presetID="6" presetClass="emph" presetSubtype="0" fill="hold" grpId="0" nodeType="afterEffect">
                                  <p:stCondLst>
                                    <p:cond delay="0"/>
                                  </p:stCondLst>
                                  <p:childTnLst>
                                    <p:animScale>
                                      <p:cBhvr>
                                        <p:cTn id="12" dur="1000" fill="hold"/>
                                        <p:tgtEl>
                                          <p:spTgt spid="2"/>
                                        </p:tgtEl>
                                      </p:cBhvr>
                                      <p:by x="150000" y="150000"/>
                                    </p:animScale>
                                  </p:childTnLst>
                                </p:cTn>
                              </p:par>
                            </p:childTnLst>
                          </p:cTn>
                        </p:par>
                        <p:par>
                          <p:cTn id="13" fill="hold">
                            <p:stCondLst>
                              <p:cond delay="3000"/>
                            </p:stCondLst>
                            <p:childTnLst>
                              <p:par>
                                <p:cTn id="14" presetID="6" presetClass="emph" presetSubtype="0" fill="hold" grpId="0" nodeType="afterEffect">
                                  <p:stCondLst>
                                    <p:cond delay="0"/>
                                  </p:stCondLst>
                                  <p:childTnLst>
                                    <p:animScale>
                                      <p:cBhvr>
                                        <p:cTn id="15" dur="1000" fill="hold"/>
                                        <p:tgtEl>
                                          <p:spTgt spid="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401" y="844969"/>
            <a:ext cx="5196296" cy="591707"/>
          </a:xfrm>
        </p:spPr>
        <p:txBody>
          <a:bodyPr>
            <a:normAutofit/>
          </a:bodyPr>
          <a:lstStyle/>
          <a:p>
            <a:r>
              <a:rPr lang="en-US" sz="3100" dirty="0"/>
              <a:t>Organizational Chart</a:t>
            </a:r>
          </a:p>
        </p:txBody>
      </p:sp>
      <p:sp>
        <p:nvSpPr>
          <p:cNvPr id="4" name="Slide Number Placeholder 3"/>
          <p:cNvSpPr>
            <a:spLocks noGrp="1"/>
          </p:cNvSpPr>
          <p:nvPr>
            <p:ph type="sldNum" sz="quarter" idx="12"/>
          </p:nvPr>
        </p:nvSpPr>
        <p:spPr>
          <a:xfrm>
            <a:off x="11139492" y="6492875"/>
            <a:ext cx="1052508" cy="365125"/>
          </a:xfrm>
        </p:spPr>
        <p:txBody>
          <a:bodyPr/>
          <a:lstStyle/>
          <a:p>
            <a:fld id="{E31375A4-56A4-47D6-9801-1991572033F7}" type="slidenum">
              <a:rPr lang="en-US" sz="1600" b="1" smtClean="0"/>
              <a:pPr/>
              <a:t>3</a:t>
            </a:fld>
            <a:endParaRPr lang="en-US" sz="1600" b="1" dirty="0"/>
          </a:p>
        </p:txBody>
      </p:sp>
      <p:cxnSp>
        <p:nvCxnSpPr>
          <p:cNvPr id="10" name="Straight Connector 9">
            <a:extLst>
              <a:ext uri="{FF2B5EF4-FFF2-40B4-BE49-F238E27FC236}">
                <a16:creationId xmlns:a16="http://schemas.microsoft.com/office/drawing/2014/main" id="{9A169746-34DA-4983-8323-D12BC1530327}"/>
              </a:ext>
            </a:extLst>
          </p:cNvPr>
          <p:cNvCxnSpPr>
            <a:cxnSpLocks/>
          </p:cNvCxnSpPr>
          <p:nvPr/>
        </p:nvCxnSpPr>
        <p:spPr>
          <a:xfrm>
            <a:off x="5442857" y="2159726"/>
            <a:ext cx="0" cy="931817"/>
          </a:xfrm>
          <a:prstGeom prst="line">
            <a:avLst/>
          </a:prstGeom>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8C9E6FF6-0C58-4969-810D-AA8094295991}"/>
              </a:ext>
            </a:extLst>
          </p:cNvPr>
          <p:cNvPicPr>
            <a:picLocks noChangeAspect="1"/>
          </p:cNvPicPr>
          <p:nvPr/>
        </p:nvPicPr>
        <p:blipFill>
          <a:blip r:embed="rId2"/>
          <a:stretch>
            <a:fillRect/>
          </a:stretch>
        </p:blipFill>
        <p:spPr>
          <a:xfrm>
            <a:off x="581401" y="1906939"/>
            <a:ext cx="10450285" cy="4635448"/>
          </a:xfrm>
          <a:prstGeom prst="rect">
            <a:avLst/>
          </a:prstGeom>
        </p:spPr>
      </p:pic>
      <p:pic>
        <p:nvPicPr>
          <p:cNvPr id="14" name="Picture 13">
            <a:extLst>
              <a:ext uri="{FF2B5EF4-FFF2-40B4-BE49-F238E27FC236}">
                <a16:creationId xmlns:a16="http://schemas.microsoft.com/office/drawing/2014/main" id="{B4EF741A-7B50-4B29-98FE-988D38D38DE5}"/>
              </a:ext>
            </a:extLst>
          </p:cNvPr>
          <p:cNvPicPr>
            <a:picLocks noChangeAspect="1"/>
          </p:cNvPicPr>
          <p:nvPr/>
        </p:nvPicPr>
        <p:blipFill>
          <a:blip r:embed="rId3"/>
          <a:stretch>
            <a:fillRect/>
          </a:stretch>
        </p:blipFill>
        <p:spPr>
          <a:xfrm>
            <a:off x="8744133" y="4455190"/>
            <a:ext cx="2106747" cy="2296202"/>
          </a:xfrm>
          <a:prstGeom prst="rect">
            <a:avLst/>
          </a:prstGeom>
        </p:spPr>
      </p:pic>
      <p:pic>
        <p:nvPicPr>
          <p:cNvPr id="15" name="Picture 14">
            <a:extLst>
              <a:ext uri="{FF2B5EF4-FFF2-40B4-BE49-F238E27FC236}">
                <a16:creationId xmlns:a16="http://schemas.microsoft.com/office/drawing/2014/main" id="{2AAD11B2-5FAF-4A10-9C19-181848572A1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25474" y="33878"/>
            <a:ext cx="709015" cy="722565"/>
          </a:xfrm>
          <a:prstGeom prst="rect">
            <a:avLst/>
          </a:prstGeom>
        </p:spPr>
      </p:pic>
      <p:cxnSp>
        <p:nvCxnSpPr>
          <p:cNvPr id="17" name="Straight Connector 16">
            <a:extLst>
              <a:ext uri="{FF2B5EF4-FFF2-40B4-BE49-F238E27FC236}">
                <a16:creationId xmlns:a16="http://schemas.microsoft.com/office/drawing/2014/main" id="{26303833-5400-4AC9-B956-B7834B6B04CE}"/>
              </a:ext>
            </a:extLst>
          </p:cNvPr>
          <p:cNvCxnSpPr/>
          <p:nvPr/>
        </p:nvCxnSpPr>
        <p:spPr>
          <a:xfrm>
            <a:off x="5343181" y="3444607"/>
            <a:ext cx="0" cy="697735"/>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4588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4888419" y="3002691"/>
            <a:ext cx="1886246" cy="2023387"/>
            <a:chOff x="3646693" y="3231757"/>
            <a:chExt cx="1886246" cy="2023387"/>
          </a:xfrm>
        </p:grpSpPr>
        <p:sp>
          <p:nvSpPr>
            <p:cNvPr id="23" name="Vertical Scroll 22"/>
            <p:cNvSpPr/>
            <p:nvPr/>
          </p:nvSpPr>
          <p:spPr>
            <a:xfrm rot="16200000">
              <a:off x="3578122" y="3300328"/>
              <a:ext cx="2023387" cy="1886246"/>
            </a:xfrm>
            <a:prstGeom prst="verticalScroll">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4" name="TextBox 23"/>
            <p:cNvSpPr txBox="1"/>
            <p:nvPr/>
          </p:nvSpPr>
          <p:spPr>
            <a:xfrm>
              <a:off x="3849107" y="3805463"/>
              <a:ext cx="1537202" cy="71558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350" b="1" dirty="0">
                  <a:solidFill>
                    <a:schemeClr val="bg1"/>
                  </a:solidFill>
                </a:rPr>
                <a:t>Continuous</a:t>
              </a:r>
            </a:p>
            <a:p>
              <a:pPr algn="ctr"/>
              <a:r>
                <a:rPr lang="en-US" sz="1350" b="1" dirty="0">
                  <a:solidFill>
                    <a:schemeClr val="bg1"/>
                  </a:solidFill>
                </a:rPr>
                <a:t>Progress Reporting</a:t>
              </a:r>
            </a:p>
          </p:txBody>
        </p:sp>
      </p:grpSp>
      <p:sp>
        <p:nvSpPr>
          <p:cNvPr id="25" name="Title 1"/>
          <p:cNvSpPr>
            <a:spLocks noGrp="1"/>
          </p:cNvSpPr>
          <p:nvPr>
            <p:ph type="title"/>
          </p:nvPr>
        </p:nvSpPr>
        <p:spPr>
          <a:xfrm>
            <a:off x="579713" y="534033"/>
            <a:ext cx="11029616" cy="1013800"/>
          </a:xfrm>
        </p:spPr>
        <p:txBody>
          <a:bodyPr>
            <a:normAutofit/>
          </a:bodyPr>
          <a:lstStyle/>
          <a:p>
            <a:r>
              <a:rPr lang="en-US" sz="3200" dirty="0"/>
              <a:t>Renew Atlanta + TSPLOST Program Life Cycle</a:t>
            </a:r>
          </a:p>
        </p:txBody>
      </p:sp>
      <p:sp>
        <p:nvSpPr>
          <p:cNvPr id="6" name="Rectangle 5"/>
          <p:cNvSpPr/>
          <p:nvPr/>
        </p:nvSpPr>
        <p:spPr>
          <a:xfrm>
            <a:off x="239698" y="1553282"/>
            <a:ext cx="11709646" cy="3018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1809875" y="1910338"/>
            <a:ext cx="7378686" cy="4645322"/>
            <a:chOff x="322349" y="1661435"/>
            <a:chExt cx="7378686" cy="4645322"/>
          </a:xfrm>
        </p:grpSpPr>
        <p:sp>
          <p:nvSpPr>
            <p:cNvPr id="58" name="Arc 57"/>
            <p:cNvSpPr/>
            <p:nvPr/>
          </p:nvSpPr>
          <p:spPr>
            <a:xfrm>
              <a:off x="2105310" y="1690380"/>
              <a:ext cx="4437465" cy="4613180"/>
            </a:xfrm>
            <a:prstGeom prst="arc">
              <a:avLst/>
            </a:prstGeom>
            <a:ln w="38100">
              <a:tailEnd type="arrow"/>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sz="1350"/>
            </a:p>
          </p:txBody>
        </p:sp>
        <p:grpSp>
          <p:nvGrpSpPr>
            <p:cNvPr id="22" name="Group 21"/>
            <p:cNvGrpSpPr/>
            <p:nvPr/>
          </p:nvGrpSpPr>
          <p:grpSpPr>
            <a:xfrm>
              <a:off x="322349" y="1661435"/>
              <a:ext cx="7378686" cy="4645322"/>
              <a:chOff x="43128" y="1310862"/>
              <a:chExt cx="7661126" cy="4370344"/>
            </a:xfrm>
          </p:grpSpPr>
          <p:sp>
            <p:nvSpPr>
              <p:cNvPr id="8" name="Flowchart: Connector 7"/>
              <p:cNvSpPr/>
              <p:nvPr/>
            </p:nvSpPr>
            <p:spPr>
              <a:xfrm>
                <a:off x="1932736" y="1341101"/>
                <a:ext cx="4572000" cy="4340105"/>
              </a:xfrm>
              <a:prstGeom prst="flowChartConnector">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2">
                      <a:lumMod val="25000"/>
                    </a:schemeClr>
                  </a:solidFill>
                </a:endParaRPr>
              </a:p>
            </p:txBody>
          </p:sp>
          <p:sp>
            <p:nvSpPr>
              <p:cNvPr id="13" name="TextBox 12"/>
              <p:cNvSpPr txBox="1"/>
              <p:nvPr/>
            </p:nvSpPr>
            <p:spPr>
              <a:xfrm>
                <a:off x="5747822" y="4583700"/>
                <a:ext cx="1956432" cy="288326"/>
              </a:xfrm>
              <a:prstGeom prst="flowChartAlternateProcess">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200" dirty="0">
                    <a:solidFill>
                      <a:srgbClr val="002060"/>
                    </a:solidFill>
                  </a:rPr>
                  <a:t>Project Legislated</a:t>
                </a:r>
              </a:p>
            </p:txBody>
          </p:sp>
          <p:sp>
            <p:nvSpPr>
              <p:cNvPr id="14" name="TextBox 13"/>
              <p:cNvSpPr txBox="1"/>
              <p:nvPr/>
            </p:nvSpPr>
            <p:spPr>
              <a:xfrm>
                <a:off x="4692869" y="5292000"/>
                <a:ext cx="2240950" cy="288326"/>
              </a:xfrm>
              <a:prstGeom prst="flowChartAlternateProcess">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200" dirty="0">
                    <a:solidFill>
                      <a:srgbClr val="002060"/>
                    </a:solidFill>
                  </a:rPr>
                  <a:t>Project Req./POs</a:t>
                </a:r>
              </a:p>
            </p:txBody>
          </p:sp>
          <p:sp>
            <p:nvSpPr>
              <p:cNvPr id="20" name="TextBox 19"/>
              <p:cNvSpPr txBox="1"/>
              <p:nvPr/>
            </p:nvSpPr>
            <p:spPr>
              <a:xfrm>
                <a:off x="1837979" y="1310862"/>
                <a:ext cx="2151249" cy="288326"/>
              </a:xfrm>
              <a:prstGeom prst="flowChartAlternateProcess">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200" dirty="0">
                    <a:solidFill>
                      <a:srgbClr val="002060"/>
                    </a:solidFill>
                  </a:rPr>
                  <a:t>Project Close-Out</a:t>
                </a:r>
              </a:p>
            </p:txBody>
          </p:sp>
          <p:sp>
            <p:nvSpPr>
              <p:cNvPr id="9" name="TextBox 8"/>
              <p:cNvSpPr txBox="1"/>
              <p:nvPr/>
            </p:nvSpPr>
            <p:spPr>
              <a:xfrm>
                <a:off x="4692869" y="1338092"/>
                <a:ext cx="2644664" cy="288326"/>
              </a:xfrm>
              <a:prstGeom prst="flowChartAlternateProcess">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200" dirty="0">
                    <a:solidFill>
                      <a:srgbClr val="002060"/>
                    </a:solidFill>
                  </a:rPr>
                  <a:t>Bond/TSPLOST Funding</a:t>
                </a:r>
              </a:p>
            </p:txBody>
          </p:sp>
          <p:sp>
            <p:nvSpPr>
              <p:cNvPr id="18" name="TextBox 17"/>
              <p:cNvSpPr txBox="1"/>
              <p:nvPr/>
            </p:nvSpPr>
            <p:spPr>
              <a:xfrm>
                <a:off x="43128" y="2727463"/>
                <a:ext cx="2249280" cy="288326"/>
              </a:xfrm>
              <a:prstGeom prst="flowChartAlternateProcess">
                <a:avLst/>
              </a:prstGeom>
              <a:solidFill>
                <a:schemeClr val="bg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200" dirty="0">
                    <a:solidFill>
                      <a:srgbClr val="002060"/>
                    </a:solidFill>
                  </a:rPr>
                  <a:t>Project Construction</a:t>
                </a:r>
              </a:p>
            </p:txBody>
          </p:sp>
          <p:sp>
            <p:nvSpPr>
              <p:cNvPr id="19" name="TextBox 18"/>
              <p:cNvSpPr txBox="1"/>
              <p:nvPr/>
            </p:nvSpPr>
            <p:spPr>
              <a:xfrm>
                <a:off x="760277" y="2019162"/>
                <a:ext cx="1729047" cy="288326"/>
              </a:xfrm>
              <a:prstGeom prst="flowChartAlternateProcess">
                <a:avLst/>
              </a:prstGeom>
              <a:solidFill>
                <a:schemeClr val="bg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200" dirty="0">
                    <a:solidFill>
                      <a:srgbClr val="002060"/>
                    </a:solidFill>
                  </a:rPr>
                  <a:t>Project Delivery</a:t>
                </a:r>
              </a:p>
            </p:txBody>
          </p:sp>
        </p:grpSp>
        <p:sp>
          <p:nvSpPr>
            <p:cNvPr id="59" name="Arc 58"/>
            <p:cNvSpPr/>
            <p:nvPr/>
          </p:nvSpPr>
          <p:spPr>
            <a:xfrm rot="10800000">
              <a:off x="2143373" y="1690379"/>
              <a:ext cx="4437465" cy="4613180"/>
            </a:xfrm>
            <a:prstGeom prst="arc">
              <a:avLst/>
            </a:prstGeom>
            <a:ln w="38100">
              <a:tailEnd type="arrow"/>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sz="1350"/>
            </a:p>
          </p:txBody>
        </p:sp>
      </p:grpSp>
      <p:sp>
        <p:nvSpPr>
          <p:cNvPr id="27" name="TextBox 26"/>
          <p:cNvSpPr txBox="1"/>
          <p:nvPr/>
        </p:nvSpPr>
        <p:spPr>
          <a:xfrm>
            <a:off x="3073637" y="6141966"/>
            <a:ext cx="2158333" cy="306467"/>
          </a:xfrm>
          <a:prstGeom prst="flowChartAlternateProcess">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200" dirty="0">
                <a:solidFill>
                  <a:srgbClr val="002060"/>
                </a:solidFill>
              </a:rPr>
              <a:t>Project Activated</a:t>
            </a:r>
          </a:p>
        </p:txBody>
      </p:sp>
      <p:sp>
        <p:nvSpPr>
          <p:cNvPr id="26" name="TextBox 25"/>
          <p:cNvSpPr txBox="1"/>
          <p:nvPr/>
        </p:nvSpPr>
        <p:spPr>
          <a:xfrm>
            <a:off x="7204136" y="2663205"/>
            <a:ext cx="1953928" cy="306467"/>
          </a:xfrm>
          <a:prstGeom prst="flowChartAlternateProcess">
            <a:avLst/>
          </a:prstGeom>
          <a:solidFill>
            <a:schemeClr val="bg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200" dirty="0">
                <a:solidFill>
                  <a:srgbClr val="002060"/>
                </a:solidFill>
              </a:rPr>
              <a:t>Program Management Plan</a:t>
            </a:r>
          </a:p>
        </p:txBody>
      </p:sp>
      <p:sp>
        <p:nvSpPr>
          <p:cNvPr id="28" name="TextBox 27"/>
          <p:cNvSpPr txBox="1"/>
          <p:nvPr/>
        </p:nvSpPr>
        <p:spPr>
          <a:xfrm>
            <a:off x="7732621" y="3416071"/>
            <a:ext cx="1665303" cy="306467"/>
          </a:xfrm>
          <a:prstGeom prst="flowChartAlternateProcess">
            <a:avLst/>
          </a:prstGeom>
          <a:solidFill>
            <a:schemeClr val="bg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200" dirty="0">
                <a:solidFill>
                  <a:srgbClr val="002060"/>
                </a:solidFill>
              </a:rPr>
              <a:t>Project Conceived</a:t>
            </a:r>
          </a:p>
        </p:txBody>
      </p:sp>
      <p:sp>
        <p:nvSpPr>
          <p:cNvPr id="29" name="TextBox 28"/>
          <p:cNvSpPr txBox="1"/>
          <p:nvPr/>
        </p:nvSpPr>
        <p:spPr>
          <a:xfrm>
            <a:off x="2461669" y="5389101"/>
            <a:ext cx="1716506" cy="306467"/>
          </a:xfrm>
          <a:prstGeom prst="flowChartAlternateProcess">
            <a:avLst/>
          </a:prstGeom>
          <a:solidFill>
            <a:schemeClr val="bg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200" dirty="0">
                <a:solidFill>
                  <a:srgbClr val="002060"/>
                </a:solidFill>
              </a:rPr>
              <a:t>Project Design (60%)</a:t>
            </a:r>
          </a:p>
        </p:txBody>
      </p:sp>
      <p:sp>
        <p:nvSpPr>
          <p:cNvPr id="30" name="TextBox 29"/>
          <p:cNvSpPr txBox="1"/>
          <p:nvPr/>
        </p:nvSpPr>
        <p:spPr>
          <a:xfrm>
            <a:off x="1679399" y="4636235"/>
            <a:ext cx="2251064" cy="306467"/>
          </a:xfrm>
          <a:prstGeom prst="flowChartAlternateProcess">
            <a:avLst/>
          </a:prstGeom>
          <a:solidFill>
            <a:schemeClr val="bg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200" dirty="0">
                <a:solidFill>
                  <a:srgbClr val="002060"/>
                </a:solidFill>
              </a:rPr>
              <a:t>Project PIP Review Board</a:t>
            </a:r>
          </a:p>
        </p:txBody>
      </p:sp>
      <p:sp>
        <p:nvSpPr>
          <p:cNvPr id="31" name="TextBox 30"/>
          <p:cNvSpPr txBox="1"/>
          <p:nvPr/>
        </p:nvSpPr>
        <p:spPr>
          <a:xfrm>
            <a:off x="7748788" y="4539187"/>
            <a:ext cx="1665303" cy="306467"/>
          </a:xfrm>
          <a:prstGeom prst="flowChartAlternateProcess">
            <a:avLst/>
          </a:prstGeom>
          <a:solidFill>
            <a:schemeClr val="bg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200" dirty="0">
                <a:solidFill>
                  <a:srgbClr val="002060"/>
                </a:solidFill>
              </a:rPr>
              <a:t>Project Funded</a:t>
            </a:r>
          </a:p>
        </p:txBody>
      </p:sp>
      <p:pic>
        <p:nvPicPr>
          <p:cNvPr id="32" name="Picture 3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25474" y="33878"/>
            <a:ext cx="709015" cy="722565"/>
          </a:xfrm>
          <a:prstGeom prst="rect">
            <a:avLst/>
          </a:prstGeom>
        </p:spPr>
      </p:pic>
      <p:sp>
        <p:nvSpPr>
          <p:cNvPr id="7" name="Slide Number Placeholder 6"/>
          <p:cNvSpPr>
            <a:spLocks noGrp="1"/>
          </p:cNvSpPr>
          <p:nvPr>
            <p:ph type="sldNum" sz="quarter" idx="12"/>
          </p:nvPr>
        </p:nvSpPr>
        <p:spPr>
          <a:xfrm>
            <a:off x="11139492" y="6492875"/>
            <a:ext cx="1052508" cy="365125"/>
          </a:xfrm>
        </p:spPr>
        <p:txBody>
          <a:bodyPr/>
          <a:lstStyle/>
          <a:p>
            <a:fld id="{E31375A4-56A4-47D6-9801-1991572033F7}" type="slidenum">
              <a:rPr lang="en-US" sz="1600" b="1" smtClean="0"/>
              <a:pPr/>
              <a:t>4</a:t>
            </a:fld>
            <a:endParaRPr lang="en-US" sz="1600" b="1" dirty="0"/>
          </a:p>
        </p:txBody>
      </p:sp>
    </p:spTree>
    <p:extLst>
      <p:ext uri="{BB962C8B-B14F-4D97-AF65-F5344CB8AC3E}">
        <p14:creationId xmlns:p14="http://schemas.microsoft.com/office/powerpoint/2010/main" val="1080680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46322" y="5134249"/>
            <a:ext cx="11319029" cy="15778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9FE3DFE-55C0-4FD9-9D40-BF717441B483}"/>
              </a:ext>
            </a:extLst>
          </p:cNvPr>
          <p:cNvSpPr>
            <a:spLocks noGrp="1"/>
          </p:cNvSpPr>
          <p:nvPr>
            <p:ph type="title"/>
          </p:nvPr>
        </p:nvSpPr>
        <p:spPr>
          <a:xfrm>
            <a:off x="2953334" y="-150923"/>
            <a:ext cx="6645071" cy="689514"/>
          </a:xfrm>
        </p:spPr>
        <p:txBody>
          <a:bodyPr>
            <a:normAutofit/>
          </a:bodyPr>
          <a:lstStyle/>
          <a:p>
            <a:pPr algn="ctr"/>
            <a:r>
              <a:rPr lang="en-US" sz="3200" cap="none" dirty="0">
                <a:solidFill>
                  <a:schemeClr val="tx2">
                    <a:lumMod val="75000"/>
                    <a:lumOff val="25000"/>
                  </a:schemeClr>
                </a:solidFill>
              </a:rPr>
              <a:t>Key Accomplishments to Date</a:t>
            </a:r>
          </a:p>
        </p:txBody>
      </p:sp>
      <p:sp>
        <p:nvSpPr>
          <p:cNvPr id="3" name="Content Placeholder 2">
            <a:extLst>
              <a:ext uri="{FF2B5EF4-FFF2-40B4-BE49-F238E27FC236}">
                <a16:creationId xmlns:a16="http://schemas.microsoft.com/office/drawing/2014/main" id="{9E064D6A-7350-4AC1-A224-F62B3CF4835B}"/>
              </a:ext>
            </a:extLst>
          </p:cNvPr>
          <p:cNvSpPr>
            <a:spLocks noGrp="1"/>
          </p:cNvSpPr>
          <p:nvPr>
            <p:ph idx="1"/>
          </p:nvPr>
        </p:nvSpPr>
        <p:spPr>
          <a:xfrm>
            <a:off x="577048" y="727500"/>
            <a:ext cx="6054571" cy="4204800"/>
          </a:xfrm>
        </p:spPr>
        <p:txBody>
          <a:bodyPr>
            <a:noAutofit/>
          </a:bodyPr>
          <a:lstStyle/>
          <a:p>
            <a:pPr>
              <a:spcBef>
                <a:spcPts val="0"/>
              </a:spcBef>
              <a:buSzPct val="85000"/>
              <a:buFont typeface="Wingdings" panose="05000000000000000000" pitchFamily="2" charset="2"/>
              <a:buChar char="Ø"/>
            </a:pPr>
            <a:r>
              <a:rPr lang="en-US" sz="1400" b="1" dirty="0">
                <a:latin typeface="Gill Sans MT" panose="020B0502020104020203" pitchFamily="34" charset="0"/>
              </a:rPr>
              <a:t>Renew Atlanta and Partnerships </a:t>
            </a:r>
            <a:r>
              <a:rPr lang="en-US" sz="1400" dirty="0">
                <a:latin typeface="Gill Sans MT" panose="020B0502020104020203" pitchFamily="34" charset="0"/>
              </a:rPr>
              <a:t>from December 2015 to date:</a:t>
            </a:r>
          </a:p>
          <a:p>
            <a:pPr lvl="1">
              <a:spcBef>
                <a:spcPts val="0"/>
              </a:spcBef>
              <a:buSzPct val="85000"/>
              <a:buFont typeface="Wingdings" panose="05000000000000000000" pitchFamily="2" charset="2"/>
              <a:buChar char="§"/>
            </a:pPr>
            <a:r>
              <a:rPr lang="en-US" sz="1600" dirty="0">
                <a:latin typeface="Gill Sans MT" panose="020B0502020104020203" pitchFamily="34" charset="0"/>
              </a:rPr>
              <a:t>From </a:t>
            </a:r>
            <a:r>
              <a:rPr lang="en-US" sz="1600" b="1" dirty="0">
                <a:ln w="6350">
                  <a:solidFill>
                    <a:srgbClr val="0070C0"/>
                  </a:solidFill>
                  <a:prstDash val="solid"/>
                </a:ln>
                <a:solidFill>
                  <a:schemeClr val="accent1">
                    <a:lumMod val="60000"/>
                    <a:lumOff val="40000"/>
                  </a:schemeClr>
                </a:solidFill>
                <a:latin typeface="Gill Sans MT" panose="020B0502020104020203" pitchFamily="34" charset="0"/>
              </a:rPr>
              <a:t>90</a:t>
            </a:r>
            <a:r>
              <a:rPr lang="en-US" sz="1600" dirty="0">
                <a:latin typeface="Gill Sans MT" panose="020B0502020104020203" pitchFamily="34" charset="0"/>
              </a:rPr>
              <a:t> to </a:t>
            </a:r>
            <a:r>
              <a:rPr lang="en-US" sz="1600" b="1" dirty="0">
                <a:ln w="6350">
                  <a:solidFill>
                    <a:srgbClr val="0070C0"/>
                  </a:solidFill>
                  <a:prstDash val="solid"/>
                </a:ln>
                <a:solidFill>
                  <a:schemeClr val="accent1">
                    <a:lumMod val="60000"/>
                    <a:lumOff val="40000"/>
                  </a:schemeClr>
                </a:solidFill>
                <a:latin typeface="Gill Sans MT" panose="020B0502020104020203" pitchFamily="34" charset="0"/>
              </a:rPr>
              <a:t>513</a:t>
            </a:r>
            <a:r>
              <a:rPr lang="en-US" sz="1600" dirty="0">
                <a:latin typeface="Gill Sans MT" panose="020B0502020104020203" pitchFamily="34" charset="0"/>
              </a:rPr>
              <a:t> projects active</a:t>
            </a:r>
          </a:p>
          <a:p>
            <a:pPr lvl="1">
              <a:spcBef>
                <a:spcPts val="0"/>
              </a:spcBef>
              <a:buSzPct val="85000"/>
              <a:buFont typeface="Wingdings" panose="05000000000000000000" pitchFamily="2" charset="2"/>
              <a:buChar char="§"/>
            </a:pPr>
            <a:r>
              <a:rPr lang="en-US" sz="1600" dirty="0">
                <a:latin typeface="Gill Sans MT" panose="020B0502020104020203" pitchFamily="34" charset="0"/>
              </a:rPr>
              <a:t>From </a:t>
            </a:r>
            <a:r>
              <a:rPr lang="en-US" sz="1600" b="1" dirty="0">
                <a:ln w="6350">
                  <a:solidFill>
                    <a:srgbClr val="0070C0"/>
                  </a:solidFill>
                  <a:prstDash val="solid"/>
                </a:ln>
                <a:solidFill>
                  <a:schemeClr val="accent1">
                    <a:lumMod val="60000"/>
                    <a:lumOff val="40000"/>
                  </a:schemeClr>
                </a:solidFill>
                <a:latin typeface="Gill Sans MT" panose="020B0502020104020203" pitchFamily="34" charset="0"/>
              </a:rPr>
              <a:t>$13.8M</a:t>
            </a:r>
            <a:r>
              <a:rPr lang="en-US" sz="1600" dirty="0">
                <a:solidFill>
                  <a:schemeClr val="accent1">
                    <a:lumMod val="60000"/>
                    <a:lumOff val="40000"/>
                  </a:schemeClr>
                </a:solidFill>
                <a:latin typeface="Gill Sans MT" panose="020B0502020104020203" pitchFamily="34" charset="0"/>
              </a:rPr>
              <a:t> </a:t>
            </a:r>
            <a:r>
              <a:rPr lang="en-US" sz="1600" dirty="0">
                <a:latin typeface="Gill Sans MT" panose="020B0502020104020203" pitchFamily="34" charset="0"/>
              </a:rPr>
              <a:t>to </a:t>
            </a:r>
            <a:r>
              <a:rPr lang="en-US" sz="1600" b="1" dirty="0">
                <a:ln w="6350">
                  <a:solidFill>
                    <a:srgbClr val="0070C0"/>
                  </a:solidFill>
                  <a:prstDash val="solid"/>
                </a:ln>
                <a:solidFill>
                  <a:schemeClr val="accent1">
                    <a:lumMod val="60000"/>
                    <a:lumOff val="40000"/>
                  </a:schemeClr>
                </a:solidFill>
                <a:latin typeface="Gill Sans MT" panose="020B0502020104020203" pitchFamily="34" charset="0"/>
              </a:rPr>
              <a:t>$214M </a:t>
            </a:r>
            <a:r>
              <a:rPr lang="en-US" sz="1600" dirty="0">
                <a:latin typeface="Gill Sans MT" panose="020B0502020104020203" pitchFamily="34" charset="0"/>
              </a:rPr>
              <a:t>Under Contract</a:t>
            </a:r>
          </a:p>
          <a:p>
            <a:pPr>
              <a:spcBef>
                <a:spcPts val="0"/>
              </a:spcBef>
              <a:buSzPct val="85000"/>
              <a:buFont typeface="Wingdings" panose="05000000000000000000" pitchFamily="2" charset="2"/>
              <a:buChar char="Ø"/>
            </a:pPr>
            <a:r>
              <a:rPr lang="en-US" sz="1600" dirty="0">
                <a:latin typeface="Gill Sans MT" panose="020B0502020104020203" pitchFamily="34" charset="0"/>
              </a:rPr>
              <a:t>Quick start on TSPLOST</a:t>
            </a:r>
          </a:p>
          <a:p>
            <a:pPr marL="591750" lvl="2" indent="-285750">
              <a:spcBef>
                <a:spcPts val="0"/>
              </a:spcBef>
              <a:buSzPct val="85000"/>
              <a:buFont typeface="Wingdings" panose="05000000000000000000" pitchFamily="2" charset="2"/>
              <a:buChar char="§"/>
            </a:pPr>
            <a:r>
              <a:rPr lang="en-US" b="1" dirty="0">
                <a:latin typeface="Gill Sans MT" panose="020B0502020104020203" pitchFamily="34" charset="0"/>
              </a:rPr>
              <a:t>TSPLOST: </a:t>
            </a:r>
            <a:r>
              <a:rPr lang="en-US" b="1" dirty="0">
                <a:ln w="9525">
                  <a:solidFill>
                    <a:srgbClr val="0070C0"/>
                  </a:solidFill>
                  <a:prstDash val="solid"/>
                </a:ln>
                <a:solidFill>
                  <a:schemeClr val="accent1">
                    <a:lumMod val="60000"/>
                    <a:lumOff val="40000"/>
                  </a:schemeClr>
                </a:solidFill>
                <a:latin typeface="Gill Sans MT" panose="020B0502020104020203" pitchFamily="34" charset="0"/>
              </a:rPr>
              <a:t>$</a:t>
            </a:r>
            <a:r>
              <a:rPr lang="en-US" b="1" dirty="0">
                <a:ln w="6350">
                  <a:solidFill>
                    <a:srgbClr val="0070C0"/>
                  </a:solidFill>
                  <a:prstDash val="solid"/>
                </a:ln>
                <a:solidFill>
                  <a:schemeClr val="accent1">
                    <a:lumMod val="60000"/>
                    <a:lumOff val="40000"/>
                  </a:schemeClr>
                </a:solidFill>
                <a:latin typeface="Gill Sans MT" panose="020B0502020104020203" pitchFamily="34" charset="0"/>
              </a:rPr>
              <a:t>29.2M </a:t>
            </a:r>
            <a:r>
              <a:rPr lang="en-US" dirty="0">
                <a:latin typeface="Gill Sans MT" panose="020B0502020104020203" pitchFamily="34" charset="0"/>
              </a:rPr>
              <a:t>Under Contract</a:t>
            </a:r>
            <a:endParaRPr lang="en-US" b="1" dirty="0">
              <a:ln w="6350">
                <a:solidFill>
                  <a:srgbClr val="0070C0"/>
                </a:solidFill>
                <a:prstDash val="solid"/>
              </a:ln>
              <a:solidFill>
                <a:schemeClr val="accent1">
                  <a:lumMod val="60000"/>
                  <a:lumOff val="40000"/>
                </a:schemeClr>
              </a:solidFill>
              <a:latin typeface="Gill Sans MT" panose="020B0502020104020203" pitchFamily="34" charset="0"/>
            </a:endParaRPr>
          </a:p>
          <a:p>
            <a:pPr marL="284163" lvl="1" indent="-284163">
              <a:spcBef>
                <a:spcPts val="0"/>
              </a:spcBef>
              <a:buSzPct val="85000"/>
              <a:buFont typeface="Wingdings" panose="05000000000000000000" pitchFamily="2" charset="2"/>
              <a:buChar char="Ø"/>
            </a:pPr>
            <a:r>
              <a:rPr lang="en-US" sz="1600" dirty="0">
                <a:latin typeface="Gill Sans MT" panose="020B0502020104020203" pitchFamily="34" charset="0"/>
              </a:rPr>
              <a:t>MARTA Coordination on TSPLOST</a:t>
            </a:r>
          </a:p>
          <a:p>
            <a:pPr>
              <a:spcBef>
                <a:spcPts val="0"/>
              </a:spcBef>
              <a:buSzPct val="85000"/>
              <a:buFont typeface="Wingdings" panose="05000000000000000000" pitchFamily="2" charset="2"/>
              <a:buChar char="Ø"/>
            </a:pPr>
            <a:r>
              <a:rPr lang="en-US" sz="1600" b="1" dirty="0">
                <a:ln w="9525">
                  <a:solidFill>
                    <a:srgbClr val="0070C0"/>
                  </a:solidFill>
                  <a:prstDash val="solid"/>
                </a:ln>
                <a:solidFill>
                  <a:schemeClr val="accent1">
                    <a:lumMod val="60000"/>
                    <a:lumOff val="40000"/>
                  </a:schemeClr>
                </a:solidFill>
                <a:latin typeface="Gill Sans MT" panose="020B0502020104020203" pitchFamily="34" charset="0"/>
              </a:rPr>
              <a:t>$</a:t>
            </a:r>
            <a:r>
              <a:rPr lang="en-US" sz="1600" b="1" dirty="0">
                <a:ln w="6350">
                  <a:solidFill>
                    <a:srgbClr val="0070C0"/>
                  </a:solidFill>
                  <a:prstDash val="solid"/>
                </a:ln>
                <a:solidFill>
                  <a:schemeClr val="accent1">
                    <a:lumMod val="60000"/>
                    <a:lumOff val="40000"/>
                  </a:schemeClr>
                </a:solidFill>
                <a:latin typeface="Gill Sans MT" panose="020B0502020104020203" pitchFamily="34" charset="0"/>
              </a:rPr>
              <a:t>98M</a:t>
            </a:r>
            <a:r>
              <a:rPr lang="en-US" sz="1600" dirty="0">
                <a:latin typeface="Gill Sans MT" panose="020B0502020104020203" pitchFamily="34" charset="0"/>
              </a:rPr>
              <a:t> committed partnership funding from GDOT</a:t>
            </a:r>
          </a:p>
          <a:p>
            <a:pPr>
              <a:spcBef>
                <a:spcPts val="0"/>
              </a:spcBef>
              <a:buSzPct val="85000"/>
              <a:buFont typeface="Wingdings" panose="05000000000000000000" pitchFamily="2" charset="2"/>
              <a:buChar char="Ø"/>
            </a:pPr>
            <a:r>
              <a:rPr lang="en-US" sz="1600" dirty="0">
                <a:latin typeface="Gill Sans MT" panose="020B0502020104020203" pitchFamily="34" charset="0"/>
              </a:rPr>
              <a:t>December 2017 Diversity Payments Issued: </a:t>
            </a:r>
            <a:r>
              <a:rPr lang="en-US" sz="1600" b="1" dirty="0">
                <a:ln w="6350">
                  <a:solidFill>
                    <a:srgbClr val="0070C0"/>
                  </a:solidFill>
                  <a:prstDash val="solid"/>
                </a:ln>
                <a:solidFill>
                  <a:schemeClr val="accent1">
                    <a:lumMod val="60000"/>
                    <a:lumOff val="40000"/>
                  </a:schemeClr>
                </a:solidFill>
                <a:latin typeface="Gill Sans MT" panose="020B0502020104020203" pitchFamily="34" charset="0"/>
              </a:rPr>
              <a:t>35.51%</a:t>
            </a:r>
          </a:p>
          <a:p>
            <a:pPr>
              <a:spcBef>
                <a:spcPts val="0"/>
              </a:spcBef>
              <a:buSzPct val="85000"/>
              <a:buFont typeface="Wingdings" panose="05000000000000000000" pitchFamily="2" charset="2"/>
              <a:buChar char="Ø"/>
            </a:pPr>
            <a:r>
              <a:rPr lang="en-US" sz="1600" dirty="0">
                <a:latin typeface="Gill Sans MT" panose="020B0502020104020203" pitchFamily="34" charset="0"/>
              </a:rPr>
              <a:t>North Avenue Smart Corridor – 4 awards and counting</a:t>
            </a:r>
          </a:p>
          <a:p>
            <a:pPr>
              <a:spcBef>
                <a:spcPts val="0"/>
              </a:spcBef>
              <a:buSzPct val="85000"/>
              <a:buFont typeface="Wingdings" panose="05000000000000000000" pitchFamily="2" charset="2"/>
              <a:buChar char="Ø"/>
            </a:pPr>
            <a:r>
              <a:rPr lang="en-US" sz="1600" dirty="0">
                <a:latin typeface="Gill Sans MT" panose="020B0502020104020203" pitchFamily="34" charset="0"/>
              </a:rPr>
              <a:t>Equity in Design</a:t>
            </a:r>
          </a:p>
          <a:p>
            <a:pPr>
              <a:spcBef>
                <a:spcPts val="0"/>
              </a:spcBef>
              <a:buSzPct val="85000"/>
              <a:buFont typeface="Wingdings" panose="05000000000000000000" pitchFamily="2" charset="2"/>
              <a:buChar char="Ø"/>
            </a:pPr>
            <a:r>
              <a:rPr lang="en-US" sz="1600" dirty="0">
                <a:latin typeface="Gill Sans MT" panose="020B0502020104020203" pitchFamily="34" charset="0"/>
              </a:rPr>
              <a:t>Traffic signalization improvements, including TSPLOST operational cost capitalization</a:t>
            </a:r>
          </a:p>
        </p:txBody>
      </p:sp>
      <p:sp>
        <p:nvSpPr>
          <p:cNvPr id="4" name="TextBox 3"/>
          <p:cNvSpPr txBox="1"/>
          <p:nvPr/>
        </p:nvSpPr>
        <p:spPr>
          <a:xfrm>
            <a:off x="6556581" y="995759"/>
            <a:ext cx="5562208" cy="3262432"/>
          </a:xfrm>
          <a:prstGeom prst="rect">
            <a:avLst/>
          </a:prstGeom>
          <a:noFill/>
        </p:spPr>
        <p:txBody>
          <a:bodyPr wrap="square" rtlCol="0">
            <a:spAutoFit/>
          </a:bodyPr>
          <a:lstStyle/>
          <a:p>
            <a:pPr marL="285750" indent="-285750">
              <a:spcAft>
                <a:spcPts val="600"/>
              </a:spcAft>
              <a:buClr>
                <a:schemeClr val="accent2"/>
              </a:buClr>
              <a:buSzPct val="100000"/>
              <a:buFont typeface="Wingdings" panose="05000000000000000000" pitchFamily="2" charset="2"/>
              <a:buChar char="Ø"/>
            </a:pPr>
            <a:r>
              <a:rPr lang="en-US" sz="1600" dirty="0">
                <a:solidFill>
                  <a:schemeClr val="tx1">
                    <a:lumMod val="75000"/>
                    <a:lumOff val="25000"/>
                  </a:schemeClr>
                </a:solidFill>
                <a:latin typeface="Gill Sans MT" panose="020B0502020104020203" pitchFamily="34" charset="0"/>
              </a:rPr>
              <a:t>Citywide impact</a:t>
            </a:r>
          </a:p>
          <a:p>
            <a:pPr marL="742950" lvl="1" indent="-285750">
              <a:spcAft>
                <a:spcPts val="600"/>
              </a:spcAft>
              <a:buClr>
                <a:schemeClr val="accent2"/>
              </a:buClr>
              <a:buSzPct val="100000"/>
              <a:buFont typeface="Wingdings" panose="05000000000000000000" pitchFamily="2" charset="2"/>
              <a:buChar char="§"/>
            </a:pPr>
            <a:r>
              <a:rPr lang="en-US" sz="1600" dirty="0">
                <a:solidFill>
                  <a:schemeClr val="bg2">
                    <a:lumMod val="25000"/>
                  </a:schemeClr>
                </a:solidFill>
                <a:latin typeface="Gill Sans MT" panose="020B0502020104020203" pitchFamily="34" charset="0"/>
              </a:rPr>
              <a:t>Resurfacing: </a:t>
            </a:r>
            <a:r>
              <a:rPr lang="en-US" sz="1600" b="1" dirty="0">
                <a:ln w="6350">
                  <a:solidFill>
                    <a:srgbClr val="0070C0"/>
                  </a:solidFill>
                  <a:prstDash val="solid"/>
                </a:ln>
                <a:solidFill>
                  <a:schemeClr val="accent1">
                    <a:lumMod val="60000"/>
                    <a:lumOff val="40000"/>
                  </a:schemeClr>
                </a:solidFill>
                <a:latin typeface="Gill Sans MT" panose="020B0502020104020203" pitchFamily="34" charset="0"/>
              </a:rPr>
              <a:t>$50.7M</a:t>
            </a:r>
            <a:r>
              <a:rPr lang="en-US" sz="1600" dirty="0">
                <a:ln w="3175">
                  <a:solidFill>
                    <a:schemeClr val="accent5">
                      <a:lumMod val="50000"/>
                    </a:schemeClr>
                  </a:solidFill>
                  <a:prstDash val="solid"/>
                </a:ln>
                <a:solidFill>
                  <a:schemeClr val="accent1">
                    <a:lumMod val="60000"/>
                    <a:lumOff val="40000"/>
                  </a:schemeClr>
                </a:solidFill>
                <a:latin typeface="Gill Sans MT" panose="020B0502020104020203" pitchFamily="34" charset="0"/>
              </a:rPr>
              <a:t> </a:t>
            </a:r>
            <a:r>
              <a:rPr lang="en-US" sz="1600" dirty="0">
                <a:solidFill>
                  <a:schemeClr val="tx1">
                    <a:lumMod val="75000"/>
                    <a:lumOff val="25000"/>
                  </a:schemeClr>
                </a:solidFill>
                <a:latin typeface="Gill Sans MT" panose="020B0502020104020203" pitchFamily="34" charset="0"/>
              </a:rPr>
              <a:t>under contract/complete</a:t>
            </a:r>
          </a:p>
          <a:p>
            <a:pPr marL="742950" lvl="1" indent="-285750">
              <a:spcAft>
                <a:spcPts val="600"/>
              </a:spcAft>
              <a:buClr>
                <a:schemeClr val="accent2"/>
              </a:buClr>
              <a:buSzPct val="100000"/>
              <a:buFont typeface="Wingdings" panose="05000000000000000000" pitchFamily="2" charset="2"/>
              <a:buChar char="§"/>
            </a:pPr>
            <a:r>
              <a:rPr lang="en-US" sz="1600" dirty="0">
                <a:solidFill>
                  <a:schemeClr val="tx1">
                    <a:lumMod val="75000"/>
                    <a:lumOff val="25000"/>
                  </a:schemeClr>
                </a:solidFill>
                <a:latin typeface="Gill Sans MT" panose="020B0502020104020203" pitchFamily="34" charset="0"/>
              </a:rPr>
              <a:t>Traffic management: </a:t>
            </a:r>
            <a:r>
              <a:rPr lang="en-US" sz="1600" b="1" dirty="0">
                <a:ln w="6350">
                  <a:solidFill>
                    <a:srgbClr val="0070C0"/>
                  </a:solidFill>
                  <a:prstDash val="solid"/>
                </a:ln>
                <a:solidFill>
                  <a:schemeClr val="accent1">
                    <a:lumMod val="60000"/>
                    <a:lumOff val="40000"/>
                  </a:schemeClr>
                </a:solidFill>
                <a:latin typeface="Gill Sans MT" panose="020B0502020104020203" pitchFamily="34" charset="0"/>
              </a:rPr>
              <a:t>$24.9M </a:t>
            </a:r>
            <a:r>
              <a:rPr lang="en-US" sz="1600" dirty="0">
                <a:solidFill>
                  <a:schemeClr val="tx1">
                    <a:lumMod val="75000"/>
                    <a:lumOff val="25000"/>
                  </a:schemeClr>
                </a:solidFill>
                <a:latin typeface="Gill Sans MT" panose="020B0502020104020203" pitchFamily="34" charset="0"/>
              </a:rPr>
              <a:t>under contract/complete</a:t>
            </a:r>
            <a:endParaRPr lang="en-US" sz="1600" b="1" dirty="0">
              <a:ln w="9525">
                <a:solidFill>
                  <a:srgbClr val="0070C0"/>
                </a:solidFill>
                <a:prstDash val="solid"/>
              </a:ln>
              <a:solidFill>
                <a:schemeClr val="tx1">
                  <a:lumMod val="75000"/>
                  <a:lumOff val="25000"/>
                </a:schemeClr>
              </a:solidFill>
              <a:latin typeface="Gill Sans MT" panose="020B0502020104020203" pitchFamily="34" charset="0"/>
            </a:endParaRPr>
          </a:p>
          <a:p>
            <a:pPr marL="285750" indent="-285750">
              <a:spcAft>
                <a:spcPts val="600"/>
              </a:spcAft>
              <a:buClr>
                <a:schemeClr val="accent2"/>
              </a:buClr>
              <a:buSzPct val="100000"/>
              <a:buFont typeface="Wingdings" panose="05000000000000000000" pitchFamily="2" charset="2"/>
              <a:buChar char="Ø"/>
            </a:pPr>
            <a:r>
              <a:rPr lang="en-US" sz="1600" kern="0" dirty="0">
                <a:solidFill>
                  <a:schemeClr val="tx1">
                    <a:lumMod val="75000"/>
                    <a:lumOff val="25000"/>
                  </a:schemeClr>
                </a:solidFill>
                <a:latin typeface="Gill Sans MT" panose="020B0502020104020203" pitchFamily="34" charset="0"/>
              </a:rPr>
              <a:t>Safer Roads Challenge designation</a:t>
            </a:r>
          </a:p>
          <a:p>
            <a:pPr marL="285750" indent="-285750">
              <a:spcAft>
                <a:spcPts val="600"/>
              </a:spcAft>
              <a:buClr>
                <a:schemeClr val="accent2"/>
              </a:buClr>
              <a:buSzPct val="100000"/>
              <a:buFont typeface="Wingdings" panose="05000000000000000000" pitchFamily="2" charset="2"/>
              <a:buChar char="Ø"/>
            </a:pPr>
            <a:r>
              <a:rPr lang="en-US" sz="1600" kern="0" dirty="0">
                <a:solidFill>
                  <a:schemeClr val="tx1">
                    <a:lumMod val="75000"/>
                    <a:lumOff val="25000"/>
                  </a:schemeClr>
                </a:solidFill>
                <a:latin typeface="Gill Sans MT" panose="020B0502020104020203" pitchFamily="34" charset="0"/>
              </a:rPr>
              <a:t>Lead development of MARTA IGA</a:t>
            </a:r>
          </a:p>
          <a:p>
            <a:pPr marL="285750" indent="-285750">
              <a:spcAft>
                <a:spcPts val="600"/>
              </a:spcAft>
              <a:buClr>
                <a:schemeClr val="accent2"/>
              </a:buClr>
              <a:buSzPct val="100000"/>
              <a:buFont typeface="Wingdings" panose="05000000000000000000" pitchFamily="2" charset="2"/>
              <a:buChar char="Ø"/>
            </a:pPr>
            <a:r>
              <a:rPr lang="en-US" sz="1600" kern="0" dirty="0">
                <a:solidFill>
                  <a:schemeClr val="tx1">
                    <a:lumMod val="75000"/>
                    <a:lumOff val="25000"/>
                  </a:schemeClr>
                </a:solidFill>
                <a:latin typeface="Gill Sans MT" panose="020B0502020104020203" pitchFamily="34" charset="0"/>
              </a:rPr>
              <a:t>Governance – Multilayered internal and external, Project Control Board, City Council, Internal Audit, Infrastructure Stakeholder Committee, Finance and ACP Infrastructure Task Force</a:t>
            </a:r>
          </a:p>
          <a:p>
            <a:pPr marL="285750" indent="-285750">
              <a:spcAft>
                <a:spcPts val="600"/>
              </a:spcAft>
              <a:buClr>
                <a:schemeClr val="accent2"/>
              </a:buClr>
              <a:buSzPct val="100000"/>
              <a:buFont typeface="Wingdings" panose="05000000000000000000" pitchFamily="2" charset="2"/>
              <a:buChar char="Ø"/>
            </a:pPr>
            <a:r>
              <a:rPr lang="en-US" sz="1600" kern="0" dirty="0">
                <a:solidFill>
                  <a:schemeClr val="tx1">
                    <a:lumMod val="75000"/>
                    <a:lumOff val="25000"/>
                  </a:schemeClr>
                </a:solidFill>
                <a:latin typeface="Gill Sans MT" panose="020B0502020104020203" pitchFamily="34" charset="0"/>
              </a:rPr>
              <a:t>Martin Luther King, Jr. Recreation &amp; Aquatic Center completion</a:t>
            </a:r>
          </a:p>
        </p:txBody>
      </p:sp>
      <p:grpSp>
        <p:nvGrpSpPr>
          <p:cNvPr id="7" name="Group 6"/>
          <p:cNvGrpSpPr/>
          <p:nvPr/>
        </p:nvGrpSpPr>
        <p:grpSpPr>
          <a:xfrm>
            <a:off x="577048" y="5111650"/>
            <a:ext cx="7425448" cy="1677382"/>
            <a:chOff x="1227633" y="4798738"/>
            <a:chExt cx="8949724" cy="1677382"/>
          </a:xfrm>
        </p:grpSpPr>
        <p:sp>
          <p:nvSpPr>
            <p:cNvPr id="8" name="TextBox 7"/>
            <p:cNvSpPr txBox="1"/>
            <p:nvPr/>
          </p:nvSpPr>
          <p:spPr>
            <a:xfrm>
              <a:off x="1227633" y="4833042"/>
              <a:ext cx="4209732" cy="1538883"/>
            </a:xfrm>
            <a:prstGeom prst="rect">
              <a:avLst/>
            </a:prstGeom>
            <a:noFill/>
          </p:spPr>
          <p:txBody>
            <a:bodyPr wrap="square" rtlCol="0">
              <a:spAutoFit/>
            </a:bodyPr>
            <a:lstStyle/>
            <a:p>
              <a:pPr marL="285750" indent="-285750">
                <a:spcAft>
                  <a:spcPts val="600"/>
                </a:spcAft>
                <a:buClr>
                  <a:schemeClr val="accent2"/>
                </a:buClr>
                <a:buSzPct val="100000"/>
                <a:buFont typeface="Wingdings" panose="05000000000000000000" pitchFamily="2" charset="2"/>
                <a:buChar char="§"/>
              </a:pPr>
              <a:r>
                <a:rPr lang="en-US" sz="1200" kern="0" dirty="0">
                  <a:solidFill>
                    <a:schemeClr val="bg1"/>
                  </a:solidFill>
                  <a:latin typeface="Gill Sans MT" panose="020B0502020104020203" pitchFamily="34" charset="0"/>
                </a:rPr>
                <a:t>152 miles (over 400 lane miles) paved or underway</a:t>
              </a:r>
            </a:p>
            <a:p>
              <a:pPr marL="285750" indent="-285750">
                <a:spcAft>
                  <a:spcPts val="600"/>
                </a:spcAft>
                <a:buClr>
                  <a:schemeClr val="accent2"/>
                </a:buClr>
                <a:buSzPct val="100000"/>
                <a:buFont typeface="Wingdings" panose="05000000000000000000" pitchFamily="2" charset="2"/>
                <a:buChar char="§"/>
              </a:pPr>
              <a:r>
                <a:rPr lang="en-US" sz="1200" kern="0" dirty="0">
                  <a:solidFill>
                    <a:schemeClr val="bg1"/>
                  </a:solidFill>
                  <a:latin typeface="Gill Sans MT" panose="020B0502020104020203" pitchFamily="34" charset="0"/>
                </a:rPr>
                <a:t>5.7 miles of repaired or new sidewalk complete or underway</a:t>
              </a:r>
            </a:p>
            <a:p>
              <a:pPr marL="285750" indent="-285750">
                <a:spcAft>
                  <a:spcPts val="600"/>
                </a:spcAft>
                <a:buClr>
                  <a:schemeClr val="accent2"/>
                </a:buClr>
                <a:buSzPct val="100000"/>
                <a:buFont typeface="Wingdings" panose="05000000000000000000" pitchFamily="2" charset="2"/>
                <a:buChar char="§"/>
              </a:pPr>
              <a:r>
                <a:rPr lang="en-US" sz="1200" kern="0" dirty="0">
                  <a:solidFill>
                    <a:schemeClr val="bg1"/>
                  </a:solidFill>
                  <a:latin typeface="Gill Sans MT" panose="020B0502020104020203" pitchFamily="34" charset="0"/>
                </a:rPr>
                <a:t>2 bridges under design</a:t>
              </a:r>
              <a:br>
                <a:rPr lang="en-US" sz="1200" kern="0" dirty="0">
                  <a:solidFill>
                    <a:schemeClr val="bg1"/>
                  </a:solidFill>
                  <a:latin typeface="Gill Sans MT" panose="020B0502020104020203" pitchFamily="34" charset="0"/>
                </a:rPr>
              </a:br>
              <a:r>
                <a:rPr lang="en-US" sz="1200" kern="0" dirty="0">
                  <a:solidFill>
                    <a:schemeClr val="bg1"/>
                  </a:solidFill>
                  <a:latin typeface="Gill Sans MT" panose="020B0502020104020203" pitchFamily="34" charset="0"/>
                </a:rPr>
                <a:t>2 bridges pre-construction</a:t>
              </a:r>
              <a:br>
                <a:rPr lang="en-US" sz="1200" kern="0" dirty="0">
                  <a:solidFill>
                    <a:schemeClr val="bg1"/>
                  </a:solidFill>
                  <a:latin typeface="Gill Sans MT" panose="020B0502020104020203" pitchFamily="34" charset="0"/>
                </a:rPr>
              </a:br>
              <a:r>
                <a:rPr lang="en-US" sz="1200" kern="0" dirty="0">
                  <a:solidFill>
                    <a:schemeClr val="bg1"/>
                  </a:solidFill>
                  <a:latin typeface="Gill Sans MT" panose="020B0502020104020203" pitchFamily="34" charset="0"/>
                </a:rPr>
                <a:t>1 bridge under construction</a:t>
              </a:r>
            </a:p>
          </p:txBody>
        </p:sp>
        <p:sp>
          <p:nvSpPr>
            <p:cNvPr id="5" name="Rectangle 4"/>
            <p:cNvSpPr/>
            <p:nvPr/>
          </p:nvSpPr>
          <p:spPr>
            <a:xfrm>
              <a:off x="5605357" y="4798738"/>
              <a:ext cx="4572000" cy="1677382"/>
            </a:xfrm>
            <a:prstGeom prst="rect">
              <a:avLst/>
            </a:prstGeom>
          </p:spPr>
          <p:txBody>
            <a:bodyPr wrap="square">
              <a:spAutoFit/>
            </a:bodyPr>
            <a:lstStyle/>
            <a:p>
              <a:pPr marL="285750" indent="-285750">
                <a:spcAft>
                  <a:spcPts val="600"/>
                </a:spcAft>
                <a:buClr>
                  <a:schemeClr val="accent2"/>
                </a:buClr>
                <a:buSzPct val="100000"/>
                <a:buFont typeface="Wingdings" panose="05000000000000000000" pitchFamily="2" charset="2"/>
                <a:buChar char="§"/>
              </a:pPr>
              <a:r>
                <a:rPr lang="en-US" sz="1100" kern="0" dirty="0">
                  <a:solidFill>
                    <a:schemeClr val="bg1"/>
                  </a:solidFill>
                  <a:latin typeface="Gill Sans MT" panose="020B0502020104020203" pitchFamily="34" charset="0"/>
                </a:rPr>
                <a:t>69 signal intersections improved/connected (includes TCC)</a:t>
              </a:r>
            </a:p>
            <a:p>
              <a:pPr marL="285750" indent="-285750">
                <a:spcAft>
                  <a:spcPts val="600"/>
                </a:spcAft>
                <a:buClr>
                  <a:schemeClr val="accent2"/>
                </a:buClr>
                <a:buSzPct val="100000"/>
                <a:buFont typeface="Wingdings" panose="05000000000000000000" pitchFamily="2" charset="2"/>
                <a:buChar char="§"/>
              </a:pPr>
              <a:r>
                <a:rPr lang="en-US" sz="1100" kern="0" dirty="0">
                  <a:solidFill>
                    <a:schemeClr val="bg1"/>
                  </a:solidFill>
                  <a:latin typeface="Gill Sans MT" panose="020B0502020104020203" pitchFamily="34" charset="0"/>
                </a:rPr>
                <a:t>35 signal upgrades underway for construction, plus 180 signals under minor upgrades</a:t>
              </a:r>
            </a:p>
            <a:p>
              <a:pPr marL="285750" indent="-285750">
                <a:spcAft>
                  <a:spcPts val="600"/>
                </a:spcAft>
                <a:buClr>
                  <a:schemeClr val="accent2"/>
                </a:buClr>
                <a:buSzPct val="100000"/>
                <a:buFont typeface="Wingdings" panose="05000000000000000000" pitchFamily="2" charset="2"/>
                <a:buChar char="§"/>
              </a:pPr>
              <a:r>
                <a:rPr lang="en-US" sz="1100" kern="0" dirty="0">
                  <a:solidFill>
                    <a:schemeClr val="bg1"/>
                  </a:solidFill>
                  <a:latin typeface="Gill Sans MT" panose="020B0502020104020203" pitchFamily="34" charset="0"/>
                </a:rPr>
                <a:t>632/940 signal intersections communicating though Atlanta and GDOT</a:t>
              </a:r>
            </a:p>
            <a:p>
              <a:pPr marL="285750" indent="-285750">
                <a:spcAft>
                  <a:spcPts val="600"/>
                </a:spcAft>
                <a:buClr>
                  <a:schemeClr val="accent2"/>
                </a:buClr>
                <a:buSzPct val="100000"/>
                <a:buFont typeface="Wingdings" panose="05000000000000000000" pitchFamily="2" charset="2"/>
                <a:buChar char="§"/>
              </a:pPr>
              <a:r>
                <a:rPr lang="en-US" sz="1100" kern="0" dirty="0">
                  <a:solidFill>
                    <a:schemeClr val="bg1"/>
                  </a:solidFill>
                  <a:latin typeface="Gill Sans MT" panose="020B0502020104020203" pitchFamily="34" charset="0"/>
                </a:rPr>
                <a:t>147 additional signals currently being connected through Atlanta and GDOT</a:t>
              </a:r>
            </a:p>
          </p:txBody>
        </p:sp>
      </p:grpSp>
      <p:sp>
        <p:nvSpPr>
          <p:cNvPr id="9" name="Title 1">
            <a:extLst>
              <a:ext uri="{FF2B5EF4-FFF2-40B4-BE49-F238E27FC236}">
                <a16:creationId xmlns:a16="http://schemas.microsoft.com/office/drawing/2014/main" id="{89FE3DFE-55C0-4FD9-9D40-BF717441B483}"/>
              </a:ext>
            </a:extLst>
          </p:cNvPr>
          <p:cNvSpPr txBox="1">
            <a:spLocks/>
          </p:cNvSpPr>
          <p:nvPr/>
        </p:nvSpPr>
        <p:spPr>
          <a:xfrm>
            <a:off x="2749098" y="4496998"/>
            <a:ext cx="7053542" cy="614652"/>
          </a:xfrm>
          <a:prstGeom prst="rect">
            <a:avLst/>
          </a:prstGeom>
        </p:spPr>
        <p:txBody>
          <a:bodyPr vert="horz" lIns="91440" tIns="45720" rIns="91440" bIns="45720" rtlCol="0" anchor="b">
            <a:normAutofit/>
          </a:bodyPr>
          <a:lstStyle>
            <a:lvl1pPr algn="l" defTabSz="685800" rtl="0" eaLnBrk="1" latinLnBrk="0" hangingPunct="1">
              <a:lnSpc>
                <a:spcPct val="85000"/>
              </a:lnSpc>
              <a:spcBef>
                <a:spcPct val="0"/>
              </a:spcBef>
              <a:buNone/>
              <a:defRPr sz="3300" kern="1200" cap="all" baseline="0">
                <a:solidFill>
                  <a:schemeClr val="accent1">
                    <a:lumMod val="50000"/>
                  </a:schemeClr>
                </a:solidFill>
                <a:latin typeface="+mj-lt"/>
                <a:ea typeface="+mj-ea"/>
                <a:cs typeface="+mj-cs"/>
              </a:defRPr>
            </a:lvl1pPr>
          </a:lstStyle>
          <a:p>
            <a:pPr algn="ctr"/>
            <a:r>
              <a:rPr lang="en-US" sz="2800" cap="none" dirty="0">
                <a:solidFill>
                  <a:schemeClr val="tx2">
                    <a:lumMod val="75000"/>
                    <a:lumOff val="25000"/>
                  </a:schemeClr>
                </a:solidFill>
              </a:rPr>
              <a:t>Project Snapshot to Date</a:t>
            </a: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95157" y="423606"/>
            <a:ext cx="561424" cy="572153"/>
          </a:xfrm>
          <a:prstGeom prst="rect">
            <a:avLst/>
          </a:prstGeom>
        </p:spPr>
      </p:pic>
      <p:sp>
        <p:nvSpPr>
          <p:cNvPr id="13" name="Slide Number Placeholder 12"/>
          <p:cNvSpPr>
            <a:spLocks noGrp="1"/>
          </p:cNvSpPr>
          <p:nvPr>
            <p:ph type="sldNum" sz="quarter" idx="12"/>
          </p:nvPr>
        </p:nvSpPr>
        <p:spPr>
          <a:xfrm>
            <a:off x="11139490" y="6529525"/>
            <a:ext cx="1052510" cy="365125"/>
          </a:xfrm>
        </p:spPr>
        <p:txBody>
          <a:bodyPr/>
          <a:lstStyle/>
          <a:p>
            <a:fld id="{E31375A4-56A4-47D6-9801-1991572033F7}" type="slidenum">
              <a:rPr lang="en-US" sz="1600" b="1" smtClean="0"/>
              <a:t>5</a:t>
            </a:fld>
            <a:endParaRPr lang="en-US" sz="1600" b="1" dirty="0"/>
          </a:p>
        </p:txBody>
      </p:sp>
      <p:sp>
        <p:nvSpPr>
          <p:cNvPr id="14" name="Rectangle 13">
            <a:extLst>
              <a:ext uri="{FF2B5EF4-FFF2-40B4-BE49-F238E27FC236}">
                <a16:creationId xmlns:a16="http://schemas.microsoft.com/office/drawing/2014/main" id="{2550E2BE-EE9B-4204-875B-9ED836E38D9D}"/>
              </a:ext>
            </a:extLst>
          </p:cNvPr>
          <p:cNvSpPr/>
          <p:nvPr/>
        </p:nvSpPr>
        <p:spPr>
          <a:xfrm>
            <a:off x="8569592" y="5145954"/>
            <a:ext cx="2628663" cy="1323439"/>
          </a:xfrm>
          <a:prstGeom prst="rect">
            <a:avLst/>
          </a:prstGeom>
        </p:spPr>
        <p:txBody>
          <a:bodyPr wrap="square">
            <a:spAutoFit/>
          </a:bodyPr>
          <a:lstStyle/>
          <a:p>
            <a:pPr marL="285750" indent="-285750">
              <a:spcAft>
                <a:spcPts val="600"/>
              </a:spcAft>
              <a:buClr>
                <a:schemeClr val="accent2"/>
              </a:buClr>
              <a:buSzPct val="100000"/>
              <a:buFont typeface="Wingdings" panose="05000000000000000000" pitchFamily="2" charset="2"/>
              <a:buChar char="§"/>
            </a:pPr>
            <a:r>
              <a:rPr lang="en-US" sz="1200" kern="0" dirty="0">
                <a:solidFill>
                  <a:schemeClr val="bg1"/>
                </a:solidFill>
                <a:latin typeface="Gill Sans MT" panose="020B0502020104020203" pitchFamily="34" charset="0"/>
              </a:rPr>
              <a:t>14 complete streets under design</a:t>
            </a:r>
          </a:p>
          <a:p>
            <a:pPr marL="285750" indent="-285750">
              <a:spcAft>
                <a:spcPts val="600"/>
              </a:spcAft>
              <a:buClr>
                <a:schemeClr val="accent2"/>
              </a:buClr>
              <a:buSzPct val="100000"/>
              <a:buFont typeface="Wingdings" panose="05000000000000000000" pitchFamily="2" charset="2"/>
              <a:buChar char="§"/>
            </a:pPr>
            <a:r>
              <a:rPr lang="en-US" sz="1200" kern="0" dirty="0">
                <a:solidFill>
                  <a:schemeClr val="bg1"/>
                </a:solidFill>
                <a:latin typeface="Gill Sans MT" panose="020B0502020104020203" pitchFamily="34" charset="0"/>
              </a:rPr>
              <a:t>9 facilities renovated</a:t>
            </a:r>
          </a:p>
          <a:p>
            <a:pPr marL="285750" indent="-285750">
              <a:spcAft>
                <a:spcPts val="600"/>
              </a:spcAft>
              <a:buClr>
                <a:schemeClr val="accent2"/>
              </a:buClr>
              <a:buSzPct val="100000"/>
              <a:buFont typeface="Wingdings" panose="05000000000000000000" pitchFamily="2" charset="2"/>
              <a:buChar char="§"/>
            </a:pPr>
            <a:r>
              <a:rPr lang="en-US" sz="1200" kern="0" dirty="0">
                <a:solidFill>
                  <a:schemeClr val="bg1"/>
                </a:solidFill>
                <a:latin typeface="Gill Sans MT" panose="020B0502020104020203" pitchFamily="34" charset="0"/>
              </a:rPr>
              <a:t>15 facilities underway</a:t>
            </a:r>
          </a:p>
          <a:p>
            <a:pPr marL="285750" indent="-285750">
              <a:spcAft>
                <a:spcPts val="600"/>
              </a:spcAft>
              <a:buClr>
                <a:schemeClr val="accent2"/>
              </a:buClr>
              <a:buSzPct val="100000"/>
              <a:buFont typeface="Wingdings" panose="05000000000000000000" pitchFamily="2" charset="2"/>
              <a:buChar char="§"/>
            </a:pPr>
            <a:r>
              <a:rPr lang="en-US" sz="1200" kern="0" dirty="0">
                <a:solidFill>
                  <a:schemeClr val="bg1"/>
                </a:solidFill>
                <a:latin typeface="Gill Sans MT" panose="020B0502020104020203" pitchFamily="34" charset="0"/>
              </a:rPr>
              <a:t>12 art projects underway</a:t>
            </a:r>
          </a:p>
          <a:p>
            <a:pPr marL="285750" indent="-285750">
              <a:spcAft>
                <a:spcPts val="600"/>
              </a:spcAft>
              <a:buClr>
                <a:schemeClr val="accent2"/>
              </a:buClr>
              <a:buSzPct val="100000"/>
              <a:buFont typeface="Wingdings" panose="05000000000000000000" pitchFamily="2" charset="2"/>
              <a:buChar char="§"/>
            </a:pPr>
            <a:r>
              <a:rPr lang="en-US" sz="1200" kern="0" dirty="0">
                <a:solidFill>
                  <a:schemeClr val="bg1"/>
                </a:solidFill>
                <a:latin typeface="Gill Sans MT" panose="020B0502020104020203" pitchFamily="34" charset="0"/>
              </a:rPr>
              <a:t>17 art pieces restored</a:t>
            </a:r>
          </a:p>
        </p:txBody>
      </p:sp>
    </p:spTree>
    <p:extLst>
      <p:ext uri="{BB962C8B-B14F-4D97-AF65-F5344CB8AC3E}">
        <p14:creationId xmlns:p14="http://schemas.microsoft.com/office/powerpoint/2010/main" val="42234604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Group 6"/>
          <p:cNvGrpSpPr/>
          <p:nvPr/>
        </p:nvGrpSpPr>
        <p:grpSpPr>
          <a:xfrm>
            <a:off x="779186" y="1949952"/>
            <a:ext cx="6438359" cy="4743811"/>
            <a:chOff x="316261" y="1307068"/>
            <a:chExt cx="4500817" cy="4867111"/>
          </a:xfrm>
        </p:grpSpPr>
        <p:sp>
          <p:nvSpPr>
            <p:cNvPr id="49" name="Content Placeholder 2"/>
            <p:cNvSpPr txBox="1">
              <a:spLocks/>
            </p:cNvSpPr>
            <p:nvPr/>
          </p:nvSpPr>
          <p:spPr>
            <a:xfrm>
              <a:off x="316261" y="1624197"/>
              <a:ext cx="4500817" cy="4549982"/>
            </a:xfrm>
            <a:prstGeom prst="rect">
              <a:avLst/>
            </a:prstGeom>
          </p:spPr>
          <p:style>
            <a:lnRef idx="2">
              <a:schemeClr val="accent1"/>
            </a:lnRef>
            <a:fillRef idx="1">
              <a:schemeClr val="lt1"/>
            </a:fillRef>
            <a:effectRef idx="0">
              <a:schemeClr val="accent1"/>
            </a:effectRef>
            <a:fontRef idx="minor">
              <a:schemeClr val="dk1"/>
            </a:fontRef>
          </p:style>
          <p:txBody>
            <a:bodyPr vert="horz" lIns="51435" tIns="25718" rIns="51435" bIns="25718" rtlCol="0" anchor="ctr">
              <a:noAutofit/>
            </a:bodyPr>
            <a:lst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pPr marL="571500" indent="-285750">
                <a:lnSpc>
                  <a:spcPct val="120000"/>
                </a:lnSpc>
                <a:spcBef>
                  <a:spcPts val="0"/>
                </a:spcBef>
                <a:buClr>
                  <a:schemeClr val="accent2"/>
                </a:buClr>
                <a:buSzPct val="90000"/>
                <a:buFont typeface="Wingdings" panose="05000000000000000000" pitchFamily="2" charset="2"/>
                <a:buChar char="Ø"/>
              </a:pPr>
              <a:r>
                <a:rPr lang="en-US" sz="1500" b="0" dirty="0">
                  <a:solidFill>
                    <a:schemeClr val="bg2">
                      <a:lumMod val="25000"/>
                    </a:schemeClr>
                  </a:solidFill>
                  <a:latin typeface="+mj-lt"/>
                </a:rPr>
                <a:t>Business Culture aimed at quality, equity and performance</a:t>
              </a:r>
            </a:p>
            <a:p>
              <a:pPr marL="571500" indent="-285750">
                <a:lnSpc>
                  <a:spcPct val="120000"/>
                </a:lnSpc>
                <a:spcBef>
                  <a:spcPts val="0"/>
                </a:spcBef>
                <a:buClr>
                  <a:schemeClr val="accent2"/>
                </a:buClr>
                <a:buSzPct val="90000"/>
                <a:buFont typeface="Wingdings" panose="05000000000000000000" pitchFamily="2" charset="2"/>
                <a:buChar char="Ø"/>
              </a:pPr>
              <a:r>
                <a:rPr lang="en-US" sz="1500" b="0" dirty="0">
                  <a:solidFill>
                    <a:schemeClr val="bg2">
                      <a:lumMod val="25000"/>
                    </a:schemeClr>
                  </a:solidFill>
                </a:rPr>
                <a:t>Program Management:</a:t>
              </a:r>
            </a:p>
            <a:p>
              <a:pPr marL="746125" lvl="3" indent="-173038">
                <a:lnSpc>
                  <a:spcPct val="120000"/>
                </a:lnSpc>
                <a:spcBef>
                  <a:spcPts val="0"/>
                </a:spcBef>
                <a:buSzPct val="90000"/>
              </a:pPr>
              <a:r>
                <a:rPr lang="en-US" sz="1500" dirty="0">
                  <a:solidFill>
                    <a:schemeClr val="bg2">
                      <a:lumMod val="25000"/>
                    </a:schemeClr>
                  </a:solidFill>
                </a:rPr>
                <a:t>Ramped up team by only 25% for additional $300M TSPLOST deployment</a:t>
              </a:r>
            </a:p>
            <a:p>
              <a:pPr marL="571500" indent="-285750">
                <a:lnSpc>
                  <a:spcPct val="120000"/>
                </a:lnSpc>
                <a:spcBef>
                  <a:spcPts val="0"/>
                </a:spcBef>
                <a:buClr>
                  <a:schemeClr val="accent2"/>
                </a:buClr>
                <a:buSzPct val="90000"/>
                <a:buFont typeface="Wingdings" panose="05000000000000000000" pitchFamily="2" charset="2"/>
                <a:buChar char="Ø"/>
              </a:pPr>
              <a:r>
                <a:rPr lang="en-US" sz="1500" b="0" dirty="0">
                  <a:solidFill>
                    <a:schemeClr val="bg2">
                      <a:lumMod val="25000"/>
                    </a:schemeClr>
                  </a:solidFill>
                </a:rPr>
                <a:t>Solid scopes and cost estimates – ongoing </a:t>
              </a:r>
            </a:p>
            <a:p>
              <a:pPr marL="571500" indent="-285750">
                <a:lnSpc>
                  <a:spcPct val="120000"/>
                </a:lnSpc>
                <a:spcBef>
                  <a:spcPts val="0"/>
                </a:spcBef>
                <a:buClr>
                  <a:schemeClr val="accent2"/>
                </a:buClr>
                <a:buSzPct val="90000"/>
                <a:buFont typeface="Wingdings" panose="05000000000000000000" pitchFamily="2" charset="2"/>
                <a:buChar char="Ø"/>
              </a:pPr>
              <a:r>
                <a:rPr lang="en-US" sz="1500" b="0" dirty="0">
                  <a:solidFill>
                    <a:schemeClr val="bg2">
                      <a:lumMod val="25000"/>
                    </a:schemeClr>
                  </a:solidFill>
                </a:rPr>
                <a:t>TSPLOST readiness – separate financial management system</a:t>
              </a:r>
            </a:p>
            <a:p>
              <a:pPr marL="571500" indent="-285750">
                <a:lnSpc>
                  <a:spcPct val="120000"/>
                </a:lnSpc>
                <a:spcBef>
                  <a:spcPts val="0"/>
                </a:spcBef>
                <a:buClr>
                  <a:schemeClr val="accent2"/>
                </a:buClr>
                <a:buSzPct val="90000"/>
                <a:buFont typeface="Wingdings" panose="05000000000000000000" pitchFamily="2" charset="2"/>
                <a:buChar char="Ø"/>
              </a:pPr>
              <a:r>
                <a:rPr lang="en-US" sz="1500" b="0" dirty="0">
                  <a:solidFill>
                    <a:schemeClr val="bg2">
                      <a:lumMod val="25000"/>
                    </a:schemeClr>
                  </a:solidFill>
                  <a:latin typeface="+mj-lt"/>
                </a:rPr>
                <a:t>Communication and Reporting:</a:t>
              </a:r>
            </a:p>
            <a:p>
              <a:pPr marL="746125" lvl="3" indent="-173038">
                <a:lnSpc>
                  <a:spcPct val="120000"/>
                </a:lnSpc>
                <a:spcBef>
                  <a:spcPts val="0"/>
                </a:spcBef>
                <a:buSzPct val="90000"/>
              </a:pPr>
              <a:r>
                <a:rPr lang="en-US" sz="1500" dirty="0">
                  <a:solidFill>
                    <a:schemeClr val="bg2">
                      <a:lumMod val="25000"/>
                    </a:schemeClr>
                  </a:solidFill>
                  <a:latin typeface="+mj-lt"/>
                </a:rPr>
                <a:t>“Design Developing / Dirt's Moving &amp; Under Construction” weekly updates</a:t>
              </a:r>
            </a:p>
            <a:p>
              <a:pPr marL="746125" lvl="3" indent="-173038">
                <a:lnSpc>
                  <a:spcPct val="120000"/>
                </a:lnSpc>
                <a:spcBef>
                  <a:spcPts val="0"/>
                </a:spcBef>
                <a:buSzPct val="90000"/>
              </a:pPr>
              <a:r>
                <a:rPr lang="en-US" sz="1500" dirty="0">
                  <a:solidFill>
                    <a:schemeClr val="bg2">
                      <a:lumMod val="25000"/>
                    </a:schemeClr>
                  </a:solidFill>
                  <a:latin typeface="+mj-lt"/>
                </a:rPr>
                <a:t>Monthly website updates</a:t>
              </a:r>
            </a:p>
            <a:p>
              <a:pPr marL="746125" lvl="3" indent="-173038">
                <a:lnSpc>
                  <a:spcPct val="120000"/>
                </a:lnSpc>
                <a:spcBef>
                  <a:spcPts val="0"/>
                </a:spcBef>
                <a:buSzPct val="90000"/>
              </a:pPr>
              <a:r>
                <a:rPr lang="en-US" sz="1500" dirty="0">
                  <a:solidFill>
                    <a:schemeClr val="bg2">
                      <a:lumMod val="25000"/>
                    </a:schemeClr>
                  </a:solidFill>
                  <a:latin typeface="+mj-lt"/>
                </a:rPr>
                <a:t>Renew/TSPLOST Project Update Portal (</a:t>
              </a:r>
              <a:r>
                <a:rPr lang="en-US" sz="1500" dirty="0" err="1">
                  <a:solidFill>
                    <a:schemeClr val="bg2">
                      <a:lumMod val="25000"/>
                    </a:schemeClr>
                  </a:solidFill>
                  <a:latin typeface="+mj-lt"/>
                </a:rPr>
                <a:t>NotifyATL</a:t>
              </a:r>
              <a:r>
                <a:rPr lang="en-US" sz="1500" dirty="0">
                  <a:solidFill>
                    <a:schemeClr val="bg2">
                      <a:lumMod val="25000"/>
                    </a:schemeClr>
                  </a:solidFill>
                  <a:latin typeface="+mj-lt"/>
                </a:rPr>
                <a:t> notification system)</a:t>
              </a:r>
            </a:p>
            <a:p>
              <a:pPr marL="746125" lvl="3" indent="-173038">
                <a:lnSpc>
                  <a:spcPct val="120000"/>
                </a:lnSpc>
                <a:spcBef>
                  <a:spcPts val="0"/>
                </a:spcBef>
                <a:buSzPct val="90000"/>
              </a:pPr>
              <a:r>
                <a:rPr lang="en-US" sz="1500" dirty="0">
                  <a:solidFill>
                    <a:schemeClr val="bg2">
                      <a:lumMod val="25000"/>
                    </a:schemeClr>
                  </a:solidFill>
                  <a:latin typeface="+mj-lt"/>
                </a:rPr>
                <a:t>Daily tweets – resurfacing updates and community engagement events</a:t>
              </a:r>
            </a:p>
            <a:p>
              <a:pPr marL="1087437" lvl="4" indent="-285750">
                <a:lnSpc>
                  <a:spcPct val="120000"/>
                </a:lnSpc>
                <a:spcBef>
                  <a:spcPts val="0"/>
                </a:spcBef>
                <a:buSzPct val="60000"/>
                <a:buFont typeface="Wingdings" panose="05000000000000000000" pitchFamily="2" charset="2"/>
                <a:buChar char="q"/>
              </a:pPr>
              <a:r>
                <a:rPr lang="en-US" sz="1500" dirty="0">
                  <a:solidFill>
                    <a:schemeClr val="bg2">
                      <a:lumMod val="25000"/>
                    </a:schemeClr>
                  </a:solidFill>
                  <a:latin typeface="+mj-lt"/>
                </a:rPr>
                <a:t>118% increase in tweet views from June 2018 to date</a:t>
              </a:r>
            </a:p>
            <a:p>
              <a:pPr marL="746125" lvl="3" indent="-173038">
                <a:lnSpc>
                  <a:spcPct val="120000"/>
                </a:lnSpc>
                <a:spcBef>
                  <a:spcPts val="0"/>
                </a:spcBef>
                <a:buSzPct val="90000"/>
              </a:pPr>
              <a:r>
                <a:rPr lang="en-US" sz="1500" dirty="0">
                  <a:solidFill>
                    <a:schemeClr val="bg2">
                      <a:lumMod val="25000"/>
                    </a:schemeClr>
                  </a:solidFill>
                  <a:latin typeface="+mj-lt"/>
                </a:rPr>
                <a:t>Event recaps</a:t>
              </a:r>
            </a:p>
          </p:txBody>
        </p:sp>
        <p:sp>
          <p:nvSpPr>
            <p:cNvPr id="3" name="Rectangle 2"/>
            <p:cNvSpPr/>
            <p:nvPr/>
          </p:nvSpPr>
          <p:spPr>
            <a:xfrm>
              <a:off x="1447800" y="1307068"/>
              <a:ext cx="2069081" cy="378931"/>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spcBef>
                  <a:spcPts val="675"/>
                </a:spcBef>
              </a:pPr>
              <a:r>
                <a:rPr lang="en-US" cap="small" dirty="0">
                  <a:solidFill>
                    <a:schemeClr val="bg1"/>
                  </a:solidFill>
                </a:rPr>
                <a:t>Accomplishments</a:t>
              </a:r>
              <a:endParaRPr lang="en-US" dirty="0">
                <a:solidFill>
                  <a:schemeClr val="bg1"/>
                </a:solidFill>
              </a:endParaRPr>
            </a:p>
          </p:txBody>
        </p:sp>
      </p:grpSp>
      <p:grpSp>
        <p:nvGrpSpPr>
          <p:cNvPr id="8" name="Group 7"/>
          <p:cNvGrpSpPr/>
          <p:nvPr/>
        </p:nvGrpSpPr>
        <p:grpSpPr>
          <a:xfrm>
            <a:off x="8076873" y="1966659"/>
            <a:ext cx="3615018" cy="2418911"/>
            <a:chOff x="5029199" y="1474432"/>
            <a:chExt cx="4275175" cy="2786230"/>
          </a:xfrm>
        </p:grpSpPr>
        <p:sp>
          <p:nvSpPr>
            <p:cNvPr id="50" name="Content Placeholder 2"/>
            <p:cNvSpPr txBox="1">
              <a:spLocks/>
            </p:cNvSpPr>
            <p:nvPr/>
          </p:nvSpPr>
          <p:spPr>
            <a:xfrm>
              <a:off x="5029199" y="2095353"/>
              <a:ext cx="4275175" cy="2165309"/>
            </a:xfrm>
            <a:prstGeom prst="rect">
              <a:avLst/>
            </a:prstGeom>
          </p:spPr>
          <p:style>
            <a:lnRef idx="2">
              <a:schemeClr val="accent1"/>
            </a:lnRef>
            <a:fillRef idx="1">
              <a:schemeClr val="lt1"/>
            </a:fillRef>
            <a:effectRef idx="0">
              <a:schemeClr val="accent1"/>
            </a:effectRef>
            <a:fontRef idx="minor">
              <a:schemeClr val="dk1"/>
            </a:fontRef>
          </p:style>
          <p:txBody>
            <a:bodyPr vert="horz" lIns="51435" tIns="25718" rIns="51435" bIns="25718" rtlCol="0" anchor="ctr">
              <a:normAutofit/>
            </a:bodyPr>
            <a:lst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pPr marL="571500" indent="-285750">
                <a:buClr>
                  <a:schemeClr val="accent2"/>
                </a:buClr>
                <a:buFont typeface="Wingdings" panose="05000000000000000000" pitchFamily="2" charset="2"/>
                <a:buChar char="Ø"/>
              </a:pPr>
              <a:r>
                <a:rPr lang="en-US" sz="1300" b="0" dirty="0">
                  <a:solidFill>
                    <a:schemeClr val="bg2">
                      <a:lumMod val="25000"/>
                    </a:schemeClr>
                  </a:solidFill>
                </a:rPr>
                <a:t>Internal audits – 3 completed, 2 underway</a:t>
              </a:r>
            </a:p>
            <a:p>
              <a:pPr marL="754761" lvl="3" indent="-180975"/>
              <a:r>
                <a:rPr lang="en-US" sz="1300" dirty="0">
                  <a:solidFill>
                    <a:schemeClr val="bg2">
                      <a:lumMod val="25000"/>
                    </a:schemeClr>
                  </a:solidFill>
                </a:rPr>
                <a:t>Renew Lessons Learned – have citywide applicability</a:t>
              </a:r>
            </a:p>
            <a:p>
              <a:pPr marL="571500" indent="-285750">
                <a:buClr>
                  <a:schemeClr val="accent2"/>
                </a:buClr>
                <a:buFont typeface="Wingdings" panose="05000000000000000000" pitchFamily="2" charset="2"/>
                <a:buChar char="Ø"/>
              </a:pPr>
              <a:r>
                <a:rPr lang="en-US" sz="1300" b="0" dirty="0">
                  <a:solidFill>
                    <a:schemeClr val="bg2">
                      <a:lumMod val="25000"/>
                    </a:schemeClr>
                  </a:solidFill>
                  <a:latin typeface="+mj-lt"/>
                </a:rPr>
                <a:t>Expectation management</a:t>
              </a:r>
            </a:p>
            <a:p>
              <a:pPr marL="571500" indent="-285750">
                <a:buClr>
                  <a:schemeClr val="accent2"/>
                </a:buClr>
                <a:buFont typeface="Wingdings" panose="05000000000000000000" pitchFamily="2" charset="2"/>
                <a:buChar char="Ø"/>
              </a:pPr>
              <a:r>
                <a:rPr lang="en-US" sz="1300" b="0" dirty="0">
                  <a:solidFill>
                    <a:schemeClr val="bg2">
                      <a:lumMod val="25000"/>
                    </a:schemeClr>
                  </a:solidFill>
                  <a:latin typeface="+mj-lt"/>
                </a:rPr>
                <a:t>Utility coordination complexity</a:t>
              </a:r>
            </a:p>
            <a:p>
              <a:pPr marL="571500" indent="-285750">
                <a:buClr>
                  <a:schemeClr val="accent2"/>
                </a:buClr>
                <a:buFont typeface="Wingdings" panose="05000000000000000000" pitchFamily="2" charset="2"/>
                <a:buChar char="Ø"/>
              </a:pPr>
              <a:r>
                <a:rPr lang="en-US" sz="1300" b="0" dirty="0">
                  <a:solidFill>
                    <a:schemeClr val="bg2">
                      <a:lumMod val="25000"/>
                    </a:schemeClr>
                  </a:solidFill>
                  <a:latin typeface="+mj-lt"/>
                </a:rPr>
                <a:t>Communication</a:t>
              </a:r>
            </a:p>
          </p:txBody>
        </p:sp>
        <p:sp>
          <p:nvSpPr>
            <p:cNvPr id="11" name="Rectangle 10"/>
            <p:cNvSpPr/>
            <p:nvPr/>
          </p:nvSpPr>
          <p:spPr>
            <a:xfrm>
              <a:off x="6055696" y="1474432"/>
              <a:ext cx="2250185" cy="673576"/>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spcBef>
                  <a:spcPts val="675"/>
                </a:spcBef>
              </a:pPr>
              <a:r>
                <a:rPr lang="en-US" sz="1600" cap="small" dirty="0">
                  <a:solidFill>
                    <a:schemeClr val="bg1"/>
                  </a:solidFill>
                </a:rPr>
                <a:t>Opportunities / Challenges</a:t>
              </a:r>
              <a:endParaRPr lang="en-US" sz="1600" dirty="0">
                <a:solidFill>
                  <a:schemeClr val="bg1"/>
                </a:solidFill>
              </a:endParaRPr>
            </a:p>
          </p:txBody>
        </p:sp>
      </p:grpSp>
      <p:grpSp>
        <p:nvGrpSpPr>
          <p:cNvPr id="10" name="Group 9"/>
          <p:cNvGrpSpPr/>
          <p:nvPr/>
        </p:nvGrpSpPr>
        <p:grpSpPr>
          <a:xfrm>
            <a:off x="8106510" y="4476405"/>
            <a:ext cx="3615018" cy="2217359"/>
            <a:chOff x="5128881" y="4743136"/>
            <a:chExt cx="4275175" cy="1952146"/>
          </a:xfrm>
        </p:grpSpPr>
        <p:sp>
          <p:nvSpPr>
            <p:cNvPr id="48" name="Content Placeholder 2"/>
            <p:cNvSpPr txBox="1">
              <a:spLocks/>
            </p:cNvSpPr>
            <p:nvPr/>
          </p:nvSpPr>
          <p:spPr>
            <a:xfrm>
              <a:off x="5128881" y="5043514"/>
              <a:ext cx="4275175" cy="1651768"/>
            </a:xfrm>
            <a:prstGeom prst="rect">
              <a:avLst/>
            </a:prstGeom>
          </p:spPr>
          <p:style>
            <a:lnRef idx="2">
              <a:schemeClr val="accent1"/>
            </a:lnRef>
            <a:fillRef idx="1">
              <a:schemeClr val="lt1"/>
            </a:fillRef>
            <a:effectRef idx="0">
              <a:schemeClr val="accent1"/>
            </a:effectRef>
            <a:fontRef idx="minor">
              <a:schemeClr val="dk1"/>
            </a:fontRef>
          </p:style>
          <p:txBody>
            <a:bodyPr vert="horz" lIns="51435" tIns="25718" rIns="51435" bIns="25718" rtlCol="0">
              <a:normAutofit fontScale="92500"/>
            </a:bodyPr>
            <a:lst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pPr marL="346075" indent="-177800" algn="ctr">
                <a:spcBef>
                  <a:spcPts val="675"/>
                </a:spcBef>
                <a:buFont typeface="Wingdings" panose="05000000000000000000" pitchFamily="2" charset="2"/>
                <a:buChar char="Ø"/>
              </a:pPr>
              <a:endParaRPr lang="en-US" sz="1180" u="sng" dirty="0">
                <a:latin typeface="+mj-lt"/>
              </a:endParaRPr>
            </a:p>
            <a:p>
              <a:pPr marL="346075" indent="-177800">
                <a:lnSpc>
                  <a:spcPct val="120000"/>
                </a:lnSpc>
                <a:spcBef>
                  <a:spcPts val="0"/>
                </a:spcBef>
                <a:buClr>
                  <a:schemeClr val="accent2"/>
                </a:buClr>
                <a:buFont typeface="Wingdings" panose="05000000000000000000" pitchFamily="2" charset="2"/>
                <a:buChar char="Ø"/>
              </a:pPr>
              <a:r>
                <a:rPr lang="en-US" sz="1400" b="0" dirty="0">
                  <a:solidFill>
                    <a:schemeClr val="bg2">
                      <a:lumMod val="25000"/>
                    </a:schemeClr>
                  </a:solidFill>
                  <a:latin typeface="+mj-lt"/>
                </a:rPr>
                <a:t>Project readiness: ensuring projects are meaningfully scoped and ready to go – ongoing</a:t>
              </a:r>
            </a:p>
            <a:p>
              <a:pPr marL="346075" indent="-177800">
                <a:lnSpc>
                  <a:spcPct val="120000"/>
                </a:lnSpc>
                <a:spcBef>
                  <a:spcPts val="0"/>
                </a:spcBef>
                <a:buClr>
                  <a:schemeClr val="accent2"/>
                </a:buClr>
                <a:buFont typeface="Wingdings" panose="05000000000000000000" pitchFamily="2" charset="2"/>
                <a:buChar char="Ø"/>
              </a:pPr>
              <a:r>
                <a:rPr lang="en-US" sz="1400" b="0" dirty="0">
                  <a:solidFill>
                    <a:schemeClr val="bg2">
                      <a:lumMod val="25000"/>
                    </a:schemeClr>
                  </a:solidFill>
                  <a:latin typeface="+mj-lt"/>
                </a:rPr>
                <a:t> Project quality and project controls – ongoing</a:t>
              </a:r>
            </a:p>
            <a:p>
              <a:pPr marL="346075" indent="-177800">
                <a:buClr>
                  <a:schemeClr val="accent2"/>
                </a:buClr>
                <a:buFont typeface="Wingdings" panose="05000000000000000000" pitchFamily="2" charset="2"/>
                <a:buChar char="Ø"/>
              </a:pPr>
              <a:r>
                <a:rPr lang="en-US" sz="1400" b="0" dirty="0">
                  <a:solidFill>
                    <a:schemeClr val="bg2">
                      <a:lumMod val="25000"/>
                    </a:schemeClr>
                  </a:solidFill>
                  <a:latin typeface="+mj-lt"/>
                </a:rPr>
                <a:t>Event traffic management plan – stadium</a:t>
              </a:r>
            </a:p>
            <a:p>
              <a:pPr marL="346075" indent="-177800">
                <a:buClr>
                  <a:schemeClr val="accent2"/>
                </a:buClr>
                <a:buFont typeface="Wingdings" panose="05000000000000000000" pitchFamily="2" charset="2"/>
                <a:buChar char="Ø"/>
              </a:pPr>
              <a:r>
                <a:rPr lang="en-US" sz="1400" b="0" dirty="0">
                  <a:solidFill>
                    <a:schemeClr val="bg2">
                      <a:lumMod val="25000"/>
                    </a:schemeClr>
                  </a:solidFill>
                  <a:latin typeface="+mj-lt"/>
                </a:rPr>
                <a:t>Smart Corridor Suite –  North Avenue, Campbellton Road, Buckhead, </a:t>
              </a:r>
              <a:r>
                <a:rPr lang="en-US" sz="1400" b="0" dirty="0">
                  <a:solidFill>
                    <a:schemeClr val="bg2">
                      <a:lumMod val="25000"/>
                    </a:schemeClr>
                  </a:solidFill>
                </a:rPr>
                <a:t>event venues</a:t>
              </a:r>
              <a:endParaRPr lang="en-US" sz="1400" b="0" dirty="0">
                <a:solidFill>
                  <a:schemeClr val="bg2">
                    <a:lumMod val="25000"/>
                  </a:schemeClr>
                </a:solidFill>
                <a:latin typeface="+mj-lt"/>
              </a:endParaRPr>
            </a:p>
          </p:txBody>
        </p:sp>
        <p:sp>
          <p:nvSpPr>
            <p:cNvPr id="12" name="Rectangle 11"/>
            <p:cNvSpPr/>
            <p:nvPr/>
          </p:nvSpPr>
          <p:spPr>
            <a:xfrm>
              <a:off x="6274207" y="4743136"/>
              <a:ext cx="1942429" cy="325157"/>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spcBef>
                  <a:spcPts val="675"/>
                </a:spcBef>
              </a:pPr>
              <a:r>
                <a:rPr lang="en-US" cap="small" dirty="0">
                  <a:solidFill>
                    <a:schemeClr val="bg1"/>
                  </a:solidFill>
                </a:rPr>
                <a:t>Ongoing</a:t>
              </a:r>
              <a:endParaRPr lang="en-US" dirty="0">
                <a:solidFill>
                  <a:schemeClr val="bg1"/>
                </a:solidFill>
              </a:endParaRPr>
            </a:p>
          </p:txBody>
        </p:sp>
      </p:grpSp>
      <p:sp>
        <p:nvSpPr>
          <p:cNvPr id="16" name="Title 1"/>
          <p:cNvSpPr>
            <a:spLocks noGrp="1"/>
          </p:cNvSpPr>
          <p:nvPr>
            <p:ph type="title"/>
          </p:nvPr>
        </p:nvSpPr>
        <p:spPr/>
        <p:txBody>
          <a:bodyPr/>
          <a:lstStyle/>
          <a:p>
            <a:r>
              <a:rPr lang="en-US" dirty="0"/>
              <a:t>Renew Atlanta/TSPLOST Program to-Date:</a:t>
            </a:r>
            <a:br>
              <a:rPr lang="en-US" dirty="0"/>
            </a:br>
            <a:r>
              <a:rPr lang="en-US" dirty="0"/>
              <a:t>Capital Project Capability-Build</a:t>
            </a:r>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25474" y="33878"/>
            <a:ext cx="709015" cy="722565"/>
          </a:xfrm>
          <a:prstGeom prst="rect">
            <a:avLst/>
          </a:prstGeom>
        </p:spPr>
      </p:pic>
      <p:sp>
        <p:nvSpPr>
          <p:cNvPr id="4" name="Slide Number Placeholder 3"/>
          <p:cNvSpPr>
            <a:spLocks noGrp="1"/>
          </p:cNvSpPr>
          <p:nvPr>
            <p:ph type="sldNum" sz="quarter" idx="12"/>
          </p:nvPr>
        </p:nvSpPr>
        <p:spPr>
          <a:xfrm>
            <a:off x="11139490" y="6511200"/>
            <a:ext cx="1052510" cy="365125"/>
          </a:xfrm>
        </p:spPr>
        <p:txBody>
          <a:bodyPr/>
          <a:lstStyle/>
          <a:p>
            <a:fld id="{E31375A4-56A4-47D6-9801-1991572033F7}" type="slidenum">
              <a:rPr lang="en-US" sz="1600" b="1" smtClean="0"/>
              <a:t>6</a:t>
            </a:fld>
            <a:endParaRPr lang="en-US" sz="1600" b="1" dirty="0"/>
          </a:p>
        </p:txBody>
      </p:sp>
    </p:spTree>
    <p:extLst>
      <p:ext uri="{BB962C8B-B14F-4D97-AF65-F5344CB8AC3E}">
        <p14:creationId xmlns:p14="http://schemas.microsoft.com/office/powerpoint/2010/main" val="2449382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roadway pn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2152803" y="2610036"/>
            <a:ext cx="8437938" cy="424796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3-Month Work Plan Highlights</a:t>
            </a:r>
          </a:p>
        </p:txBody>
      </p:sp>
      <p:sp>
        <p:nvSpPr>
          <p:cNvPr id="5" name="Content Placeholder 4"/>
          <p:cNvSpPr>
            <a:spLocks noGrp="1"/>
          </p:cNvSpPr>
          <p:nvPr>
            <p:ph idx="1"/>
          </p:nvPr>
        </p:nvSpPr>
        <p:spPr>
          <a:xfrm>
            <a:off x="506027" y="1954907"/>
            <a:ext cx="10963923" cy="4814315"/>
          </a:xfrm>
        </p:spPr>
        <p:txBody>
          <a:bodyPr>
            <a:noAutofit/>
          </a:bodyPr>
          <a:lstStyle/>
          <a:p>
            <a:pPr>
              <a:buFont typeface="Wingdings" panose="05000000000000000000" pitchFamily="2" charset="2"/>
              <a:buChar char="Ø"/>
            </a:pPr>
            <a:r>
              <a:rPr lang="en-US" sz="1100" b="1" dirty="0">
                <a:solidFill>
                  <a:schemeClr val="bg2">
                    <a:lumMod val="10000"/>
                  </a:schemeClr>
                </a:solidFill>
                <a:latin typeface="+mj-lt"/>
              </a:rPr>
              <a:t>Resurfacing Contracts:</a:t>
            </a:r>
          </a:p>
          <a:p>
            <a:pPr lvl="1"/>
            <a:r>
              <a:rPr lang="en-US" sz="1100" dirty="0">
                <a:solidFill>
                  <a:schemeClr val="tx1"/>
                </a:solidFill>
                <a:latin typeface="+mj-lt"/>
              </a:rPr>
              <a:t>Group 2 (local)- 18th Street, Aurora Avenue, Hills Place, Huber St, McAfee Street, Mims Street, Montgomery Ferry Drive Phase 2, Mountain Way Resurfacing, N. Ivy Rd Resurfacing, North Morningside Resurfacing, Old Chattahoochee Ave Phase 1, Old Ivy Rd, Pine Street, Morehouse </a:t>
            </a:r>
            <a:r>
              <a:rPr lang="en-US" sz="1100" dirty="0" err="1">
                <a:solidFill>
                  <a:schemeClr val="tx1"/>
                </a:solidFill>
                <a:latin typeface="+mj-lt"/>
              </a:rPr>
              <a:t>Dr</a:t>
            </a:r>
            <a:r>
              <a:rPr lang="en-US" sz="1100" dirty="0">
                <a:solidFill>
                  <a:schemeClr val="tx1"/>
                </a:solidFill>
                <a:latin typeface="+mj-lt"/>
              </a:rPr>
              <a:t>, Sunset Avenue, Travis Street, Verbena St, Westminster </a:t>
            </a:r>
            <a:r>
              <a:rPr lang="en-US" sz="1100" dirty="0" err="1">
                <a:solidFill>
                  <a:schemeClr val="tx1"/>
                </a:solidFill>
                <a:latin typeface="+mj-lt"/>
              </a:rPr>
              <a:t>Dr</a:t>
            </a:r>
            <a:r>
              <a:rPr lang="en-US" sz="1100" dirty="0">
                <a:solidFill>
                  <a:schemeClr val="tx1"/>
                </a:solidFill>
                <a:latin typeface="+mj-lt"/>
              </a:rPr>
              <a:t>, Whitaker Circle, Whitaker Street</a:t>
            </a:r>
          </a:p>
          <a:p>
            <a:pPr lvl="1"/>
            <a:r>
              <a:rPr lang="en-US" sz="1100" dirty="0">
                <a:solidFill>
                  <a:schemeClr val="bg2">
                    <a:lumMod val="10000"/>
                  </a:schemeClr>
                </a:solidFill>
                <a:latin typeface="+mj-lt"/>
              </a:rPr>
              <a:t>Major A- Fairburn Rd (Phase 1, 2 &amp;3), Stone Hogan Connector, Stanton Rd. Bolton Rd, 8th Street, Beecher St., Collier Dr., Ellsworth Industrial Boulevard, Fair Dr., Hills Ave., Howell Mill, Huff Rd., Margaret Mitchell Dr., Peachtree Battle Ave., Campbellton Rd., Northside Pkwy 1 &amp; 2, Metropolitan Pkwy. </a:t>
            </a:r>
          </a:p>
          <a:p>
            <a:pPr lvl="1"/>
            <a:r>
              <a:rPr lang="en-US" sz="1100" dirty="0">
                <a:solidFill>
                  <a:schemeClr val="bg2">
                    <a:lumMod val="10000"/>
                  </a:schemeClr>
                </a:solidFill>
              </a:rPr>
              <a:t>Major B- </a:t>
            </a:r>
            <a:r>
              <a:rPr lang="en-US" sz="1100" dirty="0">
                <a:solidFill>
                  <a:schemeClr val="bg2">
                    <a:lumMod val="10000"/>
                  </a:schemeClr>
                </a:solidFill>
                <a:ea typeface="Calibri" panose="020F0502020204030204" pitchFamily="34" charset="0"/>
                <a:cs typeface="Times New Roman" panose="02020603050405020304" pitchFamily="18" charset="0"/>
              </a:rPr>
              <a:t>To advertise this summer</a:t>
            </a:r>
            <a:endParaRPr lang="en-US" sz="1100" dirty="0">
              <a:solidFill>
                <a:schemeClr val="bg2">
                  <a:lumMod val="10000"/>
                </a:schemeClr>
              </a:solidFill>
              <a:latin typeface="+mj-lt"/>
            </a:endParaRPr>
          </a:p>
          <a:p>
            <a:pPr lvl="1"/>
            <a:r>
              <a:rPr lang="en-US" sz="1100" dirty="0">
                <a:solidFill>
                  <a:schemeClr val="bg2">
                    <a:lumMod val="10000"/>
                  </a:schemeClr>
                </a:solidFill>
                <a:latin typeface="+mj-lt"/>
              </a:rPr>
              <a:t>Marietta Street</a:t>
            </a:r>
          </a:p>
          <a:p>
            <a:pPr>
              <a:buFont typeface="Wingdings" panose="05000000000000000000" pitchFamily="2" charset="2"/>
              <a:buChar char="Ø"/>
            </a:pPr>
            <a:r>
              <a:rPr lang="en-US" sz="1100" b="1" dirty="0">
                <a:solidFill>
                  <a:schemeClr val="bg2">
                    <a:lumMod val="10000"/>
                  </a:schemeClr>
                </a:solidFill>
                <a:latin typeface="+mj-lt"/>
              </a:rPr>
              <a:t>Traffic Communication Corridors (TCC):</a:t>
            </a:r>
            <a:r>
              <a:rPr lang="en-US" sz="1100" dirty="0">
                <a:solidFill>
                  <a:schemeClr val="bg2">
                    <a:lumMod val="10000"/>
                  </a:schemeClr>
                </a:solidFill>
                <a:latin typeface="+mj-lt"/>
              </a:rPr>
              <a:t> Piedmont Ave TCC, Centennial Olympic Park Drive TCC, Monroe Drive TCC, Juniper Street TCC, West Marietta and Marietta Blvd TCC and Signal Upgrades</a:t>
            </a:r>
          </a:p>
          <a:p>
            <a:pPr lvl="1"/>
            <a:r>
              <a:rPr lang="en-US" sz="1100" dirty="0">
                <a:solidFill>
                  <a:schemeClr val="bg2">
                    <a:lumMod val="10000"/>
                  </a:schemeClr>
                </a:solidFill>
                <a:latin typeface="+mj-lt"/>
              </a:rPr>
              <a:t>TCC Combo 2- Georgia Ave, Atlanta Ave, Boulevard, Hosea Williams, McDaniel St and Glenwood) Phase 1 and Barnett @ St. Charles signal removal</a:t>
            </a:r>
          </a:p>
          <a:p>
            <a:pPr>
              <a:buFont typeface="Wingdings" panose="05000000000000000000" pitchFamily="2" charset="2"/>
              <a:buChar char="Ø"/>
            </a:pPr>
            <a:r>
              <a:rPr lang="en-US" sz="1100" b="1" dirty="0">
                <a:solidFill>
                  <a:schemeClr val="bg2">
                    <a:lumMod val="10000"/>
                  </a:schemeClr>
                </a:solidFill>
                <a:latin typeface="+mj-lt"/>
              </a:rPr>
              <a:t>Bridges: </a:t>
            </a:r>
            <a:r>
              <a:rPr lang="en-US" sz="1100" dirty="0">
                <a:solidFill>
                  <a:schemeClr val="bg2">
                    <a:lumMod val="10000"/>
                  </a:schemeClr>
                </a:solidFill>
                <a:latin typeface="+mj-lt"/>
              </a:rPr>
              <a:t>Powers Ferry Road Bridge Replacement</a:t>
            </a:r>
          </a:p>
          <a:p>
            <a:pPr>
              <a:buFont typeface="Wingdings" panose="05000000000000000000" pitchFamily="2" charset="2"/>
              <a:buChar char="Ø"/>
            </a:pPr>
            <a:r>
              <a:rPr lang="en-US" sz="1100" dirty="0">
                <a:solidFill>
                  <a:schemeClr val="bg2">
                    <a:lumMod val="10000"/>
                  </a:schemeClr>
                </a:solidFill>
                <a:latin typeface="+mj-lt"/>
              </a:rPr>
              <a:t>Childress Bridge Replacement- Ground breaking ceremony was on 6/20/18</a:t>
            </a:r>
          </a:p>
          <a:p>
            <a:pPr>
              <a:buFont typeface="Wingdings" panose="05000000000000000000" pitchFamily="2" charset="2"/>
              <a:buChar char="Ø"/>
            </a:pPr>
            <a:r>
              <a:rPr lang="en-US" sz="1100" b="1" dirty="0">
                <a:solidFill>
                  <a:schemeClr val="bg2">
                    <a:lumMod val="10000"/>
                  </a:schemeClr>
                </a:solidFill>
                <a:latin typeface="+mj-lt"/>
              </a:rPr>
              <a:t>TSPLOST:</a:t>
            </a:r>
            <a:r>
              <a:rPr lang="en-US" sz="1100" dirty="0">
                <a:solidFill>
                  <a:schemeClr val="bg2">
                    <a:lumMod val="10000"/>
                  </a:schemeClr>
                </a:solidFill>
                <a:latin typeface="+mj-lt"/>
              </a:rPr>
              <a:t> Proctor Creek Greenway- Construction complete</a:t>
            </a:r>
          </a:p>
          <a:p>
            <a:pPr lvl="1"/>
            <a:r>
              <a:rPr lang="en-US" sz="1100" dirty="0">
                <a:solidFill>
                  <a:schemeClr val="bg2">
                    <a:lumMod val="10000"/>
                  </a:schemeClr>
                </a:solidFill>
              </a:rPr>
              <a:t>Midtown ITS Projects- Bid advertisement</a:t>
            </a:r>
            <a:endParaRPr lang="en-US" sz="1100" dirty="0">
              <a:solidFill>
                <a:schemeClr val="bg2">
                  <a:lumMod val="10000"/>
                </a:schemeClr>
              </a:solidFill>
              <a:latin typeface="+mj-lt"/>
            </a:endParaRPr>
          </a:p>
          <a:p>
            <a:pPr lvl="1"/>
            <a:r>
              <a:rPr lang="en-US" sz="1100" dirty="0">
                <a:solidFill>
                  <a:schemeClr val="bg2">
                    <a:lumMod val="10000"/>
                  </a:schemeClr>
                </a:solidFill>
                <a:latin typeface="+mj-lt"/>
              </a:rPr>
              <a:t>Bobby Jones / Atlanta Memorial Park / Northwest Beltline Connector- Construction</a:t>
            </a:r>
          </a:p>
          <a:p>
            <a:pPr lvl="1"/>
            <a:r>
              <a:rPr lang="en-US" sz="1100" dirty="0">
                <a:solidFill>
                  <a:schemeClr val="bg2">
                    <a:lumMod val="10000"/>
                  </a:schemeClr>
                </a:solidFill>
                <a:latin typeface="+mj-lt"/>
              </a:rPr>
              <a:t>10th St Pedestrian and Bicycle Safety Project- Construction</a:t>
            </a:r>
          </a:p>
          <a:p>
            <a:pPr>
              <a:buFont typeface="Wingdings" panose="05000000000000000000" pitchFamily="2" charset="2"/>
              <a:buChar char="Ø"/>
            </a:pPr>
            <a:r>
              <a:rPr lang="en-US" sz="1100" b="1" dirty="0">
                <a:solidFill>
                  <a:schemeClr val="bg2">
                    <a:lumMod val="10000"/>
                  </a:schemeClr>
                </a:solidFill>
                <a:latin typeface="+mj-lt"/>
              </a:rPr>
              <a:t>Complete Streets:</a:t>
            </a:r>
          </a:p>
          <a:p>
            <a:pPr lvl="1"/>
            <a:r>
              <a:rPr lang="en-US" sz="1050" dirty="0">
                <a:solidFill>
                  <a:schemeClr val="bg2">
                    <a:lumMod val="10000"/>
                  </a:schemeClr>
                </a:solidFill>
                <a:latin typeface="+mj-lt"/>
              </a:rPr>
              <a:t>Monroe Boulevard- Open House Series (3 meetings) was on 6/28/18. Public comments are open until 08/10/18.  </a:t>
            </a:r>
          </a:p>
        </p:txBody>
      </p:sp>
      <p:sp>
        <p:nvSpPr>
          <p:cNvPr id="7" name="AutoShape 10" descr="Image result for traffic communication png"/>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25474" y="33878"/>
            <a:ext cx="709015" cy="722565"/>
          </a:xfrm>
          <a:prstGeom prst="rect">
            <a:avLst/>
          </a:prstGeom>
        </p:spPr>
      </p:pic>
      <p:sp>
        <p:nvSpPr>
          <p:cNvPr id="4" name="Slide Number Placeholder 3"/>
          <p:cNvSpPr>
            <a:spLocks noGrp="1"/>
          </p:cNvSpPr>
          <p:nvPr>
            <p:ph type="sldNum" sz="quarter" idx="12"/>
          </p:nvPr>
        </p:nvSpPr>
        <p:spPr>
          <a:xfrm>
            <a:off x="11139492" y="6492875"/>
            <a:ext cx="1052508" cy="365125"/>
          </a:xfrm>
        </p:spPr>
        <p:txBody>
          <a:bodyPr/>
          <a:lstStyle/>
          <a:p>
            <a:fld id="{E31375A4-56A4-47D6-9801-1991572033F7}" type="slidenum">
              <a:rPr lang="en-US" sz="1600" b="1" smtClean="0"/>
              <a:pPr/>
              <a:t>7</a:t>
            </a:fld>
            <a:endParaRPr lang="en-US" sz="1600" b="1" dirty="0"/>
          </a:p>
        </p:txBody>
      </p:sp>
      <p:pic>
        <p:nvPicPr>
          <p:cNvPr id="8" name="Picture 7">
            <a:extLst>
              <a:ext uri="{FF2B5EF4-FFF2-40B4-BE49-F238E27FC236}">
                <a16:creationId xmlns:a16="http://schemas.microsoft.com/office/drawing/2014/main" id="{BA1EC358-46DF-4476-80B9-4E314504800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54587" y="4673258"/>
            <a:ext cx="2140353" cy="2140353"/>
          </a:xfrm>
          <a:prstGeom prst="rect">
            <a:avLst/>
          </a:prstGeom>
        </p:spPr>
      </p:pic>
    </p:spTree>
    <p:extLst>
      <p:ext uri="{BB962C8B-B14F-4D97-AF65-F5344CB8AC3E}">
        <p14:creationId xmlns:p14="http://schemas.microsoft.com/office/powerpoint/2010/main" val="37482085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Horizontal Projects: completed and underway</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25474" y="33878"/>
            <a:ext cx="709015" cy="722565"/>
          </a:xfrm>
          <a:prstGeom prst="rect">
            <a:avLst/>
          </a:prstGeom>
        </p:spPr>
      </p:pic>
      <p:sp>
        <p:nvSpPr>
          <p:cNvPr id="5" name="Slide Number Placeholder 4"/>
          <p:cNvSpPr>
            <a:spLocks noGrp="1"/>
          </p:cNvSpPr>
          <p:nvPr>
            <p:ph type="sldNum" sz="quarter" idx="12"/>
          </p:nvPr>
        </p:nvSpPr>
        <p:spPr>
          <a:xfrm>
            <a:off x="11139492" y="6492875"/>
            <a:ext cx="1052508" cy="365125"/>
          </a:xfrm>
        </p:spPr>
        <p:txBody>
          <a:bodyPr/>
          <a:lstStyle/>
          <a:p>
            <a:fld id="{E31375A4-56A4-47D6-9801-1991572033F7}" type="slidenum">
              <a:rPr lang="en-US" sz="1600" b="1" smtClean="0"/>
              <a:pPr/>
              <a:t>8</a:t>
            </a:fld>
            <a:endParaRPr lang="en-US" sz="1600" b="1" dirty="0"/>
          </a:p>
        </p:txBody>
      </p:sp>
      <p:graphicFrame>
        <p:nvGraphicFramePr>
          <p:cNvPr id="6" name="Table 5">
            <a:extLst>
              <a:ext uri="{FF2B5EF4-FFF2-40B4-BE49-F238E27FC236}">
                <a16:creationId xmlns:a16="http://schemas.microsoft.com/office/drawing/2014/main" id="{6B7E662B-5FFB-4A5D-B1DC-1AA73E0CE36C}"/>
              </a:ext>
            </a:extLst>
          </p:cNvPr>
          <p:cNvGraphicFramePr>
            <a:graphicFrameLocks noGrp="1"/>
          </p:cNvGraphicFramePr>
          <p:nvPr>
            <p:extLst>
              <p:ext uri="{D42A27DB-BD31-4B8C-83A1-F6EECF244321}">
                <p14:modId xmlns:p14="http://schemas.microsoft.com/office/powerpoint/2010/main" val="1694539753"/>
              </p:ext>
            </p:extLst>
          </p:nvPr>
        </p:nvGraphicFramePr>
        <p:xfrm>
          <a:off x="2163936" y="2083242"/>
          <a:ext cx="7854707" cy="4649610"/>
        </p:xfrm>
        <a:graphic>
          <a:graphicData uri="http://schemas.openxmlformats.org/drawingml/2006/table">
            <a:tbl>
              <a:tblPr>
                <a:tableStyleId>{5C22544A-7EE6-4342-B048-85BDC9FD1C3A}</a:tableStyleId>
              </a:tblPr>
              <a:tblGrid>
                <a:gridCol w="4877104">
                  <a:extLst>
                    <a:ext uri="{9D8B030D-6E8A-4147-A177-3AD203B41FA5}">
                      <a16:colId xmlns:a16="http://schemas.microsoft.com/office/drawing/2014/main" val="20000"/>
                    </a:ext>
                  </a:extLst>
                </a:gridCol>
                <a:gridCol w="2977603">
                  <a:extLst>
                    <a:ext uri="{9D8B030D-6E8A-4147-A177-3AD203B41FA5}">
                      <a16:colId xmlns:a16="http://schemas.microsoft.com/office/drawing/2014/main" val="20001"/>
                    </a:ext>
                  </a:extLst>
                </a:gridCol>
              </a:tblGrid>
              <a:tr h="314075">
                <a:tc gridSpan="2">
                  <a:txBody>
                    <a:bodyPr/>
                    <a:lstStyle/>
                    <a:p>
                      <a:pPr algn="ctr" fontAlgn="b"/>
                      <a:r>
                        <a:rPr lang="en-US" sz="2000" b="1" u="none" strike="noStrike" dirty="0">
                          <a:solidFill>
                            <a:schemeClr val="bg1"/>
                          </a:solidFill>
                          <a:effectLst/>
                          <a:latin typeface="+mj-lt"/>
                        </a:rPr>
                        <a:t>Renew</a:t>
                      </a:r>
                      <a:r>
                        <a:rPr lang="en-US" sz="2000" b="1" u="none" strike="noStrike" baseline="0" dirty="0">
                          <a:solidFill>
                            <a:schemeClr val="bg1"/>
                          </a:solidFill>
                          <a:effectLst/>
                          <a:latin typeface="+mj-lt"/>
                        </a:rPr>
                        <a:t> Atlanta </a:t>
                      </a:r>
                      <a:r>
                        <a:rPr lang="en-US" sz="2000" b="1" u="none" strike="noStrike" dirty="0">
                          <a:solidFill>
                            <a:schemeClr val="bg1"/>
                          </a:solidFill>
                          <a:effectLst/>
                          <a:latin typeface="+mj-lt"/>
                        </a:rPr>
                        <a:t>Bond (Horizontal)                                 399</a:t>
                      </a:r>
                      <a:endParaRPr lang="en-US" sz="2000" b="1" i="0" u="none" strike="noStrike" dirty="0">
                        <a:solidFill>
                          <a:schemeClr val="bg1"/>
                        </a:solidFill>
                        <a:effectLst/>
                        <a:latin typeface="+mj-lt"/>
                      </a:endParaRPr>
                    </a:p>
                  </a:txBody>
                  <a:tcPr marL="0" marR="0" marT="0" marB="0" anchor="ctr">
                    <a:solidFill>
                      <a:srgbClr val="002060"/>
                    </a:solidFill>
                  </a:tcPr>
                </a:tc>
                <a:tc hMerge="1">
                  <a:txBody>
                    <a:bodyPr/>
                    <a:lstStyle/>
                    <a:p>
                      <a:pPr algn="l" fontAlgn="b"/>
                      <a:endParaRPr lang="en-US" sz="1400" b="0" i="0" u="none" strike="noStrike" dirty="0">
                        <a:solidFill>
                          <a:srgbClr val="FFFFFF"/>
                        </a:solidFill>
                        <a:effectLst/>
                        <a:latin typeface="+mj-lt"/>
                      </a:endParaRPr>
                    </a:p>
                  </a:txBody>
                  <a:tcPr marL="0" marR="0" marT="0" marB="0" anchor="b">
                    <a:solidFill>
                      <a:srgbClr val="0070C0"/>
                    </a:solidFill>
                  </a:tcPr>
                </a:tc>
                <a:extLst>
                  <a:ext uri="{0D108BD9-81ED-4DB2-BD59-A6C34878D82A}">
                    <a16:rowId xmlns:a16="http://schemas.microsoft.com/office/drawing/2014/main" val="10000"/>
                  </a:ext>
                </a:extLst>
              </a:tr>
              <a:tr h="303061">
                <a:tc>
                  <a:txBody>
                    <a:bodyPr/>
                    <a:lstStyle/>
                    <a:p>
                      <a:pPr algn="l" fontAlgn="b"/>
                      <a:r>
                        <a:rPr lang="en-US" sz="1600" b="1" u="none" strike="noStrike" dirty="0">
                          <a:solidFill>
                            <a:schemeClr val="bg1"/>
                          </a:solidFill>
                          <a:effectLst/>
                          <a:latin typeface="+mj-lt"/>
                        </a:rPr>
                        <a:t>PROJECTS CONSTRUCTED</a:t>
                      </a:r>
                      <a:endParaRPr lang="en-US" sz="1600" b="1" i="0" u="none" strike="noStrike" dirty="0">
                        <a:solidFill>
                          <a:schemeClr val="bg1"/>
                        </a:solidFill>
                        <a:effectLst/>
                        <a:latin typeface="+mj-lt"/>
                      </a:endParaRPr>
                    </a:p>
                  </a:txBody>
                  <a:tcPr marL="60073" marR="0" marT="0" marB="0" anchor="b">
                    <a:solidFill>
                      <a:srgbClr val="0070C0"/>
                    </a:solidFill>
                  </a:tcPr>
                </a:tc>
                <a:tc>
                  <a:txBody>
                    <a:bodyPr/>
                    <a:lstStyle/>
                    <a:p>
                      <a:pPr marL="0" marR="0" algn="ctr">
                        <a:spcBef>
                          <a:spcPts val="0"/>
                        </a:spcBef>
                        <a:spcAft>
                          <a:spcPts val="0"/>
                        </a:spcAft>
                      </a:pPr>
                      <a:r>
                        <a:rPr lang="en-US" sz="1600" b="1" dirty="0">
                          <a:solidFill>
                            <a:schemeClr val="bg1"/>
                          </a:solidFill>
                          <a:effectLst/>
                          <a:latin typeface="+mj-lt"/>
                          <a:ea typeface="Calibri" panose="020F0502020204030204" pitchFamily="34" charset="0"/>
                          <a:cs typeface="Times New Roman" panose="02020603050405020304" pitchFamily="18" charset="0"/>
                        </a:rPr>
                        <a:t>166</a:t>
                      </a:r>
                      <a:endParaRPr lang="en-US" sz="1600" dirty="0">
                        <a:solidFill>
                          <a:schemeClr val="bg1"/>
                        </a:solidFill>
                        <a:effectLst/>
                        <a:latin typeface="+mj-lt"/>
                        <a:ea typeface="Calibri" panose="020F0502020204030204" pitchFamily="34" charset="0"/>
                        <a:cs typeface="Times New Roman" panose="02020603050405020304" pitchFamily="18" charset="0"/>
                      </a:endParaRPr>
                    </a:p>
                  </a:txBody>
                  <a:tcPr marL="68580" marR="68580" marT="0" marB="0" anchor="b">
                    <a:solidFill>
                      <a:srgbClr val="0070C0"/>
                    </a:solidFill>
                  </a:tcPr>
                </a:tc>
                <a:extLst>
                  <a:ext uri="{0D108BD9-81ED-4DB2-BD59-A6C34878D82A}">
                    <a16:rowId xmlns:a16="http://schemas.microsoft.com/office/drawing/2014/main" val="10001"/>
                  </a:ext>
                </a:extLst>
              </a:tr>
              <a:tr h="219853">
                <a:tc>
                  <a:txBody>
                    <a:bodyPr/>
                    <a:lstStyle/>
                    <a:p>
                      <a:pPr algn="l" fontAlgn="b"/>
                      <a:endParaRPr lang="en-US" sz="1400" b="0" i="0" u="none" strike="noStrike" dirty="0">
                        <a:solidFill>
                          <a:srgbClr val="000000"/>
                        </a:solidFill>
                        <a:effectLst/>
                        <a:latin typeface="+mj-lt"/>
                      </a:endParaRPr>
                    </a:p>
                  </a:txBody>
                  <a:tcPr marL="120145" marR="0" marT="0" marB="0" anchor="b"/>
                </a:tc>
                <a:tc>
                  <a:txBody>
                    <a:bodyPr/>
                    <a:lstStyle/>
                    <a:p>
                      <a:pPr marL="0" marR="0" algn="ctr">
                        <a:spcBef>
                          <a:spcPts val="0"/>
                        </a:spcBef>
                        <a:spcAft>
                          <a:spcPts val="0"/>
                        </a:spcAft>
                      </a:pPr>
                      <a:endParaRPr lang="en-US" sz="1400" dirty="0">
                        <a:effectLst/>
                        <a:latin typeface="+mj-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002"/>
                  </a:ext>
                </a:extLst>
              </a:tr>
              <a:tr h="251260">
                <a:tc>
                  <a:txBody>
                    <a:bodyPr/>
                    <a:lstStyle/>
                    <a:p>
                      <a:pPr algn="l" fontAlgn="b"/>
                      <a:r>
                        <a:rPr lang="en-US" sz="1600" b="1" u="none" strike="noStrike" dirty="0">
                          <a:solidFill>
                            <a:schemeClr val="bg1"/>
                          </a:solidFill>
                          <a:effectLst/>
                          <a:latin typeface="+mj-lt"/>
                        </a:rPr>
                        <a:t>Projects in Progress</a:t>
                      </a:r>
                      <a:endParaRPr lang="en-US" sz="1600" b="1" i="0" u="none" strike="noStrike" dirty="0">
                        <a:solidFill>
                          <a:schemeClr val="bg1"/>
                        </a:solidFill>
                        <a:effectLst/>
                        <a:latin typeface="+mj-lt"/>
                      </a:endParaRPr>
                    </a:p>
                  </a:txBody>
                  <a:tcPr marL="60073" marR="0" marT="0" marB="0" anchor="b">
                    <a:solidFill>
                      <a:srgbClr val="0070C0"/>
                    </a:solidFill>
                  </a:tcPr>
                </a:tc>
                <a:tc>
                  <a:txBody>
                    <a:bodyPr/>
                    <a:lstStyle/>
                    <a:p>
                      <a:pPr marL="0" marR="0" algn="ctr">
                        <a:spcBef>
                          <a:spcPts val="0"/>
                        </a:spcBef>
                        <a:spcAft>
                          <a:spcPts val="0"/>
                        </a:spcAft>
                      </a:pPr>
                      <a:r>
                        <a:rPr lang="en-US" sz="1600" b="1" dirty="0">
                          <a:solidFill>
                            <a:schemeClr val="bg1"/>
                          </a:solidFill>
                          <a:effectLst/>
                          <a:latin typeface="+mj-lt"/>
                          <a:ea typeface="Calibri" panose="020F0502020204030204" pitchFamily="34" charset="0"/>
                          <a:cs typeface="Times New Roman" panose="02020603050405020304" pitchFamily="18" charset="0"/>
                        </a:rPr>
                        <a:t>233</a:t>
                      </a:r>
                      <a:endParaRPr lang="en-US" sz="1600" dirty="0">
                        <a:solidFill>
                          <a:schemeClr val="bg1"/>
                        </a:solidFill>
                        <a:effectLst/>
                        <a:latin typeface="+mj-lt"/>
                        <a:ea typeface="Calibri" panose="020F0502020204030204" pitchFamily="34" charset="0"/>
                        <a:cs typeface="Times New Roman" panose="02020603050405020304" pitchFamily="18" charset="0"/>
                      </a:endParaRPr>
                    </a:p>
                  </a:txBody>
                  <a:tcPr marL="68580" marR="68580" marT="0" marB="0" anchor="b">
                    <a:solidFill>
                      <a:srgbClr val="0070C0"/>
                    </a:solidFill>
                  </a:tcPr>
                </a:tc>
                <a:extLst>
                  <a:ext uri="{0D108BD9-81ED-4DB2-BD59-A6C34878D82A}">
                    <a16:rowId xmlns:a16="http://schemas.microsoft.com/office/drawing/2014/main" val="10005"/>
                  </a:ext>
                </a:extLst>
              </a:tr>
              <a:tr h="219853">
                <a:tc>
                  <a:txBody>
                    <a:bodyPr/>
                    <a:lstStyle/>
                    <a:p>
                      <a:pPr algn="l" fontAlgn="b"/>
                      <a:endParaRPr lang="en-US" sz="1400" b="0" i="0" u="none" strike="noStrike" dirty="0">
                        <a:solidFill>
                          <a:srgbClr val="000000"/>
                        </a:solidFill>
                        <a:effectLst/>
                        <a:latin typeface="+mj-lt"/>
                      </a:endParaRPr>
                    </a:p>
                  </a:txBody>
                  <a:tcPr marL="120145" marR="0" marT="0" marB="0" anchor="b"/>
                </a:tc>
                <a:tc>
                  <a:txBody>
                    <a:bodyPr/>
                    <a:lstStyle/>
                    <a:p>
                      <a:pPr marL="0" marR="0" algn="ctr">
                        <a:spcBef>
                          <a:spcPts val="0"/>
                        </a:spcBef>
                        <a:spcAft>
                          <a:spcPts val="0"/>
                        </a:spcAft>
                      </a:pPr>
                      <a:endParaRPr lang="en-US" sz="1400" dirty="0">
                        <a:effectLst/>
                        <a:latin typeface="+mj-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006"/>
                  </a:ext>
                </a:extLst>
              </a:tr>
              <a:tr h="219853">
                <a:tc>
                  <a:txBody>
                    <a:bodyPr/>
                    <a:lstStyle/>
                    <a:p>
                      <a:pPr algn="l" fontAlgn="b"/>
                      <a:r>
                        <a:rPr lang="en-US" sz="1400" u="none" strike="noStrike" dirty="0">
                          <a:effectLst/>
                          <a:latin typeface="+mj-lt"/>
                        </a:rPr>
                        <a:t>Activation phase</a:t>
                      </a:r>
                      <a:endParaRPr lang="en-US" sz="1400" b="0" i="0" u="none" strike="noStrike" dirty="0">
                        <a:solidFill>
                          <a:srgbClr val="000000"/>
                        </a:solidFill>
                        <a:effectLst/>
                        <a:latin typeface="+mj-lt"/>
                      </a:endParaRPr>
                    </a:p>
                  </a:txBody>
                  <a:tcPr marL="120145" marR="0" marT="0" marB="0" anchor="b"/>
                </a:tc>
                <a:tc>
                  <a:txBody>
                    <a:bodyPr/>
                    <a:lstStyle/>
                    <a:p>
                      <a:pPr marL="0" marR="0" algn="ctr">
                        <a:spcBef>
                          <a:spcPts val="0"/>
                        </a:spcBef>
                        <a:spcAft>
                          <a:spcPts val="0"/>
                        </a:spcAft>
                      </a:pPr>
                      <a:r>
                        <a:rPr lang="en-US" sz="1400" dirty="0">
                          <a:solidFill>
                            <a:srgbClr val="000000"/>
                          </a:solidFill>
                          <a:effectLst/>
                          <a:latin typeface="+mj-lt"/>
                          <a:ea typeface="Calibri" panose="020F0502020204030204" pitchFamily="34" charset="0"/>
                          <a:cs typeface="Times New Roman" panose="02020603050405020304" pitchFamily="18" charset="0"/>
                        </a:rPr>
                        <a:t>10</a:t>
                      </a:r>
                      <a:endParaRPr lang="en-US" sz="1400" dirty="0">
                        <a:effectLst/>
                        <a:latin typeface="+mj-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007"/>
                  </a:ext>
                </a:extLst>
              </a:tr>
              <a:tr h="219853">
                <a:tc>
                  <a:txBody>
                    <a:bodyPr/>
                    <a:lstStyle/>
                    <a:p>
                      <a:pPr algn="l" fontAlgn="b"/>
                      <a:r>
                        <a:rPr lang="en-US" sz="1400" u="none" strike="noStrike" dirty="0">
                          <a:effectLst/>
                          <a:latin typeface="+mj-lt"/>
                        </a:rPr>
                        <a:t>Design/Preconstruction phase</a:t>
                      </a:r>
                      <a:endParaRPr lang="en-US" sz="1400" b="0" i="0" u="none" strike="noStrike" dirty="0">
                        <a:solidFill>
                          <a:srgbClr val="000000"/>
                        </a:solidFill>
                        <a:effectLst/>
                        <a:latin typeface="+mj-lt"/>
                      </a:endParaRPr>
                    </a:p>
                  </a:txBody>
                  <a:tcPr marL="120145" marR="0" marT="0" marB="0" anchor="b"/>
                </a:tc>
                <a:tc>
                  <a:txBody>
                    <a:bodyPr/>
                    <a:lstStyle/>
                    <a:p>
                      <a:pPr marL="0" marR="0" algn="ctr">
                        <a:spcBef>
                          <a:spcPts val="0"/>
                        </a:spcBef>
                        <a:spcAft>
                          <a:spcPts val="0"/>
                        </a:spcAft>
                      </a:pPr>
                      <a:r>
                        <a:rPr lang="en-US" sz="1400" dirty="0">
                          <a:solidFill>
                            <a:srgbClr val="000000"/>
                          </a:solidFill>
                          <a:effectLst/>
                          <a:latin typeface="+mj-lt"/>
                          <a:ea typeface="Calibri" panose="020F0502020204030204" pitchFamily="34" charset="0"/>
                          <a:cs typeface="Times New Roman" panose="02020603050405020304" pitchFamily="18" charset="0"/>
                        </a:rPr>
                        <a:t>90</a:t>
                      </a:r>
                      <a:endParaRPr lang="en-US" sz="1400" dirty="0">
                        <a:effectLst/>
                        <a:latin typeface="+mj-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008"/>
                  </a:ext>
                </a:extLst>
              </a:tr>
              <a:tr h="232161">
                <a:tc>
                  <a:txBody>
                    <a:bodyPr/>
                    <a:lstStyle/>
                    <a:p>
                      <a:pPr algn="l" fontAlgn="b"/>
                      <a:r>
                        <a:rPr lang="en-US" sz="1400" u="none" strike="noStrike" dirty="0">
                          <a:effectLst/>
                          <a:latin typeface="+mj-lt"/>
                        </a:rPr>
                        <a:t>Construction phase</a:t>
                      </a:r>
                      <a:endParaRPr lang="en-US" sz="1400" b="0" i="0" u="none" strike="noStrike" dirty="0">
                        <a:solidFill>
                          <a:srgbClr val="000000"/>
                        </a:solidFill>
                        <a:effectLst/>
                        <a:latin typeface="+mj-lt"/>
                      </a:endParaRPr>
                    </a:p>
                  </a:txBody>
                  <a:tcPr marL="120145" marR="0" marT="0" marB="0" anchor="b"/>
                </a:tc>
                <a:tc>
                  <a:txBody>
                    <a:bodyPr/>
                    <a:lstStyle/>
                    <a:p>
                      <a:pPr marL="0" marR="0" algn="ctr">
                        <a:spcBef>
                          <a:spcPts val="0"/>
                        </a:spcBef>
                        <a:spcAft>
                          <a:spcPts val="0"/>
                        </a:spcAft>
                      </a:pPr>
                      <a:r>
                        <a:rPr lang="en-US" sz="1400" dirty="0">
                          <a:solidFill>
                            <a:srgbClr val="000000"/>
                          </a:solidFill>
                          <a:effectLst/>
                          <a:latin typeface="+mj-lt"/>
                          <a:ea typeface="Calibri" panose="020F0502020204030204" pitchFamily="34" charset="0"/>
                          <a:cs typeface="Times New Roman" panose="02020603050405020304" pitchFamily="18" charset="0"/>
                        </a:rPr>
                        <a:t>133</a:t>
                      </a:r>
                      <a:endParaRPr lang="en-US" sz="1400" dirty="0">
                        <a:effectLst/>
                        <a:latin typeface="+mj-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009"/>
                  </a:ext>
                </a:extLst>
              </a:tr>
              <a:tr h="219853">
                <a:tc>
                  <a:txBody>
                    <a:bodyPr/>
                    <a:lstStyle/>
                    <a:p>
                      <a:pPr algn="l" fontAlgn="b"/>
                      <a:endParaRPr lang="en-US" sz="1400" b="0" i="0" u="none" strike="noStrike" dirty="0">
                        <a:solidFill>
                          <a:srgbClr val="000000"/>
                        </a:solidFill>
                        <a:effectLst/>
                        <a:latin typeface="+mj-lt"/>
                      </a:endParaRPr>
                    </a:p>
                  </a:txBody>
                  <a:tcPr marL="120145" marR="0" marT="0" marB="0" anchor="b"/>
                </a:tc>
                <a:tc>
                  <a:txBody>
                    <a:bodyPr/>
                    <a:lstStyle/>
                    <a:p>
                      <a:pPr marL="0" marR="0" algn="ctr">
                        <a:spcBef>
                          <a:spcPts val="0"/>
                        </a:spcBef>
                        <a:spcAft>
                          <a:spcPts val="0"/>
                        </a:spcAft>
                      </a:pPr>
                      <a:endParaRPr lang="en-US" sz="1400" dirty="0">
                        <a:effectLst/>
                        <a:latin typeface="+mj-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011"/>
                  </a:ext>
                </a:extLst>
              </a:tr>
              <a:tr h="314075">
                <a:tc gridSpan="2">
                  <a:txBody>
                    <a:bodyPr/>
                    <a:lstStyle/>
                    <a:p>
                      <a:pPr algn="ctr" fontAlgn="b"/>
                      <a:r>
                        <a:rPr lang="en-US" sz="2000" b="1" u="none" strike="noStrike" dirty="0">
                          <a:solidFill>
                            <a:schemeClr val="bg1"/>
                          </a:solidFill>
                          <a:effectLst/>
                          <a:latin typeface="+mj-lt"/>
                        </a:rPr>
                        <a:t>TSPLOST                                                                        24 </a:t>
                      </a:r>
                      <a:endParaRPr lang="en-US" sz="2000" b="1" i="0" u="none" strike="noStrike" dirty="0">
                        <a:solidFill>
                          <a:schemeClr val="bg1"/>
                        </a:solidFill>
                        <a:effectLst/>
                        <a:latin typeface="+mj-lt"/>
                      </a:endParaRPr>
                    </a:p>
                  </a:txBody>
                  <a:tcPr marL="0" marR="0" marT="0" marB="0" anchor="b">
                    <a:solidFill>
                      <a:srgbClr val="002060"/>
                    </a:solidFill>
                  </a:tcPr>
                </a:tc>
                <a:tc hMerge="1">
                  <a:txBody>
                    <a:bodyPr/>
                    <a:lstStyle/>
                    <a:p>
                      <a:pPr algn="l" fontAlgn="b"/>
                      <a:endParaRPr lang="en-US" sz="1400" b="0" i="0" u="none" strike="noStrike" dirty="0">
                        <a:solidFill>
                          <a:srgbClr val="FFFFFF"/>
                        </a:solidFill>
                        <a:effectLst/>
                        <a:latin typeface="+mj-lt"/>
                      </a:endParaRPr>
                    </a:p>
                  </a:txBody>
                  <a:tcPr marL="0" marR="0" marT="0" marB="0" anchor="b"/>
                </a:tc>
                <a:extLst>
                  <a:ext uri="{0D108BD9-81ED-4DB2-BD59-A6C34878D82A}">
                    <a16:rowId xmlns:a16="http://schemas.microsoft.com/office/drawing/2014/main" val="10012"/>
                  </a:ext>
                </a:extLst>
              </a:tr>
              <a:tr h="251260">
                <a:tc>
                  <a:txBody>
                    <a:bodyPr/>
                    <a:lstStyle/>
                    <a:p>
                      <a:pPr algn="l" fontAlgn="b"/>
                      <a:r>
                        <a:rPr lang="en-US" sz="1600" b="1" u="none" strike="noStrike" kern="1200" dirty="0">
                          <a:solidFill>
                            <a:schemeClr val="bg1"/>
                          </a:solidFill>
                          <a:effectLst/>
                          <a:latin typeface="+mn-lt"/>
                          <a:ea typeface="+mn-ea"/>
                          <a:cs typeface="+mn-cs"/>
                        </a:rPr>
                        <a:t>PROJECTS CONSTRUCTED</a:t>
                      </a:r>
                      <a:endParaRPr lang="en-US" sz="1600" b="1" i="0" u="none" strike="noStrike" kern="1200" dirty="0">
                        <a:solidFill>
                          <a:schemeClr val="bg1"/>
                        </a:solidFill>
                        <a:effectLst/>
                        <a:latin typeface="+mn-lt"/>
                        <a:ea typeface="+mn-ea"/>
                        <a:cs typeface="+mn-cs"/>
                      </a:endParaRPr>
                    </a:p>
                  </a:txBody>
                  <a:tcPr marL="60073" marR="0" marT="0" marB="0" anchor="b">
                    <a:solidFill>
                      <a:srgbClr val="0070C0"/>
                    </a:solidFill>
                  </a:tcPr>
                </a:tc>
                <a:tc>
                  <a:txBody>
                    <a:bodyPr/>
                    <a:lstStyle/>
                    <a:p>
                      <a:pPr marL="0" marR="0" algn="ctr">
                        <a:spcBef>
                          <a:spcPts val="0"/>
                        </a:spcBef>
                        <a:spcAft>
                          <a:spcPts val="0"/>
                        </a:spcAft>
                      </a:pPr>
                      <a:r>
                        <a:rPr lang="en-US" sz="1600" b="1" dirty="0">
                          <a:solidFill>
                            <a:schemeClr val="bg1"/>
                          </a:solidFill>
                          <a:effectLst/>
                          <a:latin typeface="+mj-lt"/>
                          <a:ea typeface="Calibri" panose="020F0502020204030204" pitchFamily="34" charset="0"/>
                          <a:cs typeface="Times New Roman" panose="02020603050405020304" pitchFamily="18" charset="0"/>
                        </a:rPr>
                        <a:t>1</a:t>
                      </a:r>
                      <a:endParaRPr lang="en-US" sz="1600" dirty="0">
                        <a:solidFill>
                          <a:schemeClr val="bg1"/>
                        </a:solidFill>
                        <a:effectLst/>
                        <a:latin typeface="+mj-lt"/>
                        <a:ea typeface="Calibri" panose="020F0502020204030204" pitchFamily="34" charset="0"/>
                        <a:cs typeface="Times New Roman" panose="02020603050405020304" pitchFamily="18" charset="0"/>
                      </a:endParaRPr>
                    </a:p>
                  </a:txBody>
                  <a:tcPr marL="68580" marR="68580" marT="0" marB="0" anchor="b">
                    <a:solidFill>
                      <a:srgbClr val="0070C0"/>
                    </a:solidFill>
                  </a:tcPr>
                </a:tc>
                <a:extLst>
                  <a:ext uri="{0D108BD9-81ED-4DB2-BD59-A6C34878D82A}">
                    <a16:rowId xmlns:a16="http://schemas.microsoft.com/office/drawing/2014/main" val="10013"/>
                  </a:ext>
                </a:extLst>
              </a:tr>
              <a:tr h="219853">
                <a:tc>
                  <a:txBody>
                    <a:bodyPr/>
                    <a:lstStyle/>
                    <a:p>
                      <a:pPr algn="l" fontAlgn="b"/>
                      <a:endParaRPr lang="en-US" sz="1400" b="0" i="0" u="none" strike="noStrike" dirty="0">
                        <a:solidFill>
                          <a:srgbClr val="000000"/>
                        </a:solidFill>
                        <a:effectLst/>
                        <a:latin typeface="+mj-lt"/>
                      </a:endParaRPr>
                    </a:p>
                  </a:txBody>
                  <a:tcPr marL="120145" marR="0" marT="0" marB="0" anchor="b"/>
                </a:tc>
                <a:tc>
                  <a:txBody>
                    <a:bodyPr/>
                    <a:lstStyle/>
                    <a:p>
                      <a:pPr marL="0" marR="0" algn="ctr">
                        <a:spcBef>
                          <a:spcPts val="0"/>
                        </a:spcBef>
                        <a:spcAft>
                          <a:spcPts val="0"/>
                        </a:spcAft>
                      </a:pPr>
                      <a:endParaRPr lang="en-US" sz="1400" dirty="0">
                        <a:effectLst/>
                        <a:latin typeface="+mj-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014"/>
                  </a:ext>
                </a:extLst>
              </a:tr>
              <a:tr h="251260">
                <a:tc>
                  <a:txBody>
                    <a:bodyPr/>
                    <a:lstStyle/>
                    <a:p>
                      <a:pPr algn="l" fontAlgn="b"/>
                      <a:r>
                        <a:rPr lang="en-US" sz="1600" b="1" u="none" strike="noStrike" dirty="0">
                          <a:solidFill>
                            <a:schemeClr val="bg1"/>
                          </a:solidFill>
                          <a:effectLst/>
                          <a:latin typeface="+mj-lt"/>
                        </a:rPr>
                        <a:t>Projects In Progress</a:t>
                      </a:r>
                      <a:endParaRPr lang="en-US" sz="1600" b="1" i="0" u="none" strike="noStrike" dirty="0">
                        <a:solidFill>
                          <a:schemeClr val="bg1"/>
                        </a:solidFill>
                        <a:effectLst/>
                        <a:latin typeface="+mj-lt"/>
                      </a:endParaRPr>
                    </a:p>
                  </a:txBody>
                  <a:tcPr marL="60073" marR="0" marT="0" marB="0" anchor="b">
                    <a:solidFill>
                      <a:srgbClr val="0070C0"/>
                    </a:solidFill>
                  </a:tcPr>
                </a:tc>
                <a:tc>
                  <a:txBody>
                    <a:bodyPr/>
                    <a:lstStyle/>
                    <a:p>
                      <a:pPr marL="0" marR="0" algn="ctr">
                        <a:spcBef>
                          <a:spcPts val="0"/>
                        </a:spcBef>
                        <a:spcAft>
                          <a:spcPts val="0"/>
                        </a:spcAft>
                      </a:pPr>
                      <a:r>
                        <a:rPr lang="en-US" sz="1600" b="1" dirty="0">
                          <a:solidFill>
                            <a:schemeClr val="bg1"/>
                          </a:solidFill>
                          <a:effectLst/>
                          <a:latin typeface="+mj-lt"/>
                          <a:ea typeface="Calibri" panose="020F0502020204030204" pitchFamily="34" charset="0"/>
                          <a:cs typeface="Times New Roman" panose="02020603050405020304" pitchFamily="18" charset="0"/>
                        </a:rPr>
                        <a:t>23</a:t>
                      </a:r>
                      <a:endParaRPr lang="en-US" sz="1600" dirty="0">
                        <a:solidFill>
                          <a:schemeClr val="bg1"/>
                        </a:solidFill>
                        <a:effectLst/>
                        <a:latin typeface="+mj-lt"/>
                        <a:ea typeface="Calibri" panose="020F0502020204030204" pitchFamily="34" charset="0"/>
                        <a:cs typeface="Times New Roman" panose="02020603050405020304" pitchFamily="18" charset="0"/>
                      </a:endParaRPr>
                    </a:p>
                  </a:txBody>
                  <a:tcPr marL="68580" marR="68580" marT="0" marB="0" anchor="b">
                    <a:solidFill>
                      <a:srgbClr val="0070C0"/>
                    </a:solidFill>
                  </a:tcPr>
                </a:tc>
                <a:extLst>
                  <a:ext uri="{0D108BD9-81ED-4DB2-BD59-A6C34878D82A}">
                    <a16:rowId xmlns:a16="http://schemas.microsoft.com/office/drawing/2014/main" val="10015"/>
                  </a:ext>
                </a:extLst>
              </a:tr>
              <a:tr h="219853">
                <a:tc>
                  <a:txBody>
                    <a:bodyPr/>
                    <a:lstStyle/>
                    <a:p>
                      <a:pPr algn="l" fontAlgn="b"/>
                      <a:endParaRPr lang="en-US" sz="1400" b="0" i="0" u="none" strike="noStrike" dirty="0">
                        <a:solidFill>
                          <a:srgbClr val="000000"/>
                        </a:solidFill>
                        <a:effectLst/>
                        <a:latin typeface="+mj-lt"/>
                      </a:endParaRPr>
                    </a:p>
                  </a:txBody>
                  <a:tcPr marL="120145" marR="0" marT="0" marB="0" anchor="b"/>
                </a:tc>
                <a:tc>
                  <a:txBody>
                    <a:bodyPr/>
                    <a:lstStyle/>
                    <a:p>
                      <a:pPr marL="0" marR="0" algn="ctr">
                        <a:spcBef>
                          <a:spcPts val="0"/>
                        </a:spcBef>
                        <a:spcAft>
                          <a:spcPts val="0"/>
                        </a:spcAft>
                      </a:pPr>
                      <a:endParaRPr lang="en-US" sz="1400" dirty="0">
                        <a:effectLst/>
                        <a:latin typeface="+mj-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016"/>
                  </a:ext>
                </a:extLst>
              </a:tr>
              <a:tr h="219853">
                <a:tc>
                  <a:txBody>
                    <a:bodyPr/>
                    <a:lstStyle/>
                    <a:p>
                      <a:pPr algn="l" fontAlgn="b"/>
                      <a:r>
                        <a:rPr lang="en-US" sz="1400" u="none" strike="noStrike" dirty="0">
                          <a:effectLst/>
                          <a:latin typeface="+mj-lt"/>
                        </a:rPr>
                        <a:t>Activation phase</a:t>
                      </a:r>
                      <a:endParaRPr lang="en-US" sz="1400" b="0" i="0" u="none" strike="noStrike" dirty="0">
                        <a:solidFill>
                          <a:srgbClr val="000000"/>
                        </a:solidFill>
                        <a:effectLst/>
                        <a:latin typeface="+mj-lt"/>
                      </a:endParaRPr>
                    </a:p>
                  </a:txBody>
                  <a:tcPr marL="120145" marR="0" marT="0" marB="0" anchor="b"/>
                </a:tc>
                <a:tc>
                  <a:txBody>
                    <a:bodyPr/>
                    <a:lstStyle/>
                    <a:p>
                      <a:pPr marL="0" marR="0" algn="ctr">
                        <a:spcBef>
                          <a:spcPts val="0"/>
                        </a:spcBef>
                        <a:spcAft>
                          <a:spcPts val="0"/>
                        </a:spcAft>
                      </a:pPr>
                      <a:r>
                        <a:rPr lang="en-US" sz="1400" dirty="0">
                          <a:solidFill>
                            <a:srgbClr val="000000"/>
                          </a:solidFill>
                          <a:effectLst/>
                          <a:latin typeface="+mj-lt"/>
                          <a:ea typeface="Calibri" panose="020F0502020204030204" pitchFamily="34" charset="0"/>
                          <a:cs typeface="Times New Roman" panose="02020603050405020304" pitchFamily="18" charset="0"/>
                        </a:rPr>
                        <a:t>1</a:t>
                      </a:r>
                      <a:endParaRPr lang="en-US" sz="1400" dirty="0">
                        <a:effectLst/>
                        <a:latin typeface="+mj-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017"/>
                  </a:ext>
                </a:extLst>
              </a:tr>
              <a:tr h="219853">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u="none" strike="noStrike" kern="1200" dirty="0">
                          <a:solidFill>
                            <a:schemeClr val="dk1"/>
                          </a:solidFill>
                          <a:effectLst/>
                          <a:latin typeface="+mn-lt"/>
                          <a:ea typeface="+mn-ea"/>
                          <a:cs typeface="+mn-cs"/>
                        </a:rPr>
                        <a:t>Design/Preconstruction phase</a:t>
                      </a:r>
                      <a:endParaRPr lang="en-US" sz="1400" b="0" i="0" u="none" strike="noStrike" kern="1200" dirty="0">
                        <a:solidFill>
                          <a:srgbClr val="000000"/>
                        </a:solidFill>
                        <a:effectLst/>
                        <a:latin typeface="+mn-lt"/>
                        <a:ea typeface="+mn-ea"/>
                        <a:cs typeface="+mn-cs"/>
                      </a:endParaRPr>
                    </a:p>
                  </a:txBody>
                  <a:tcPr marL="120145" marR="0" marT="0" marB="0" anchor="b"/>
                </a:tc>
                <a:tc>
                  <a:txBody>
                    <a:bodyPr/>
                    <a:lstStyle/>
                    <a:p>
                      <a:pPr marL="0" marR="0" algn="ctr">
                        <a:spcBef>
                          <a:spcPts val="0"/>
                        </a:spcBef>
                        <a:spcAft>
                          <a:spcPts val="0"/>
                        </a:spcAft>
                      </a:pPr>
                      <a:r>
                        <a:rPr lang="en-US" sz="1400" dirty="0">
                          <a:effectLst/>
                          <a:latin typeface="+mj-lt"/>
                          <a:ea typeface="Calibri" panose="020F0502020204030204" pitchFamily="34" charset="0"/>
                          <a:cs typeface="Times New Roman" panose="02020603050405020304" pitchFamily="18" charset="0"/>
                        </a:rPr>
                        <a:t>19</a:t>
                      </a:r>
                    </a:p>
                  </a:txBody>
                  <a:tcPr marL="68580" marR="68580" marT="0" marB="0" anchor="b"/>
                </a:tc>
                <a:extLst>
                  <a:ext uri="{0D108BD9-81ED-4DB2-BD59-A6C34878D82A}">
                    <a16:rowId xmlns:a16="http://schemas.microsoft.com/office/drawing/2014/main" val="2175478454"/>
                  </a:ext>
                </a:extLst>
              </a:tr>
              <a:tr h="219853">
                <a:tc>
                  <a:txBody>
                    <a:bodyPr/>
                    <a:lstStyle/>
                    <a:p>
                      <a:pPr algn="l" fontAlgn="b"/>
                      <a:r>
                        <a:rPr lang="en-US" sz="1400" u="none" strike="noStrike" kern="1200" dirty="0">
                          <a:solidFill>
                            <a:schemeClr val="dk1"/>
                          </a:solidFill>
                          <a:effectLst/>
                          <a:latin typeface="+mn-lt"/>
                          <a:ea typeface="+mn-ea"/>
                          <a:cs typeface="+mn-cs"/>
                        </a:rPr>
                        <a:t>Construction phase</a:t>
                      </a:r>
                      <a:endParaRPr lang="en-US" sz="1400" b="0" i="0" u="none" strike="noStrike" kern="1200" dirty="0">
                        <a:solidFill>
                          <a:srgbClr val="000000"/>
                        </a:solidFill>
                        <a:effectLst/>
                        <a:latin typeface="+mn-lt"/>
                        <a:ea typeface="+mn-ea"/>
                        <a:cs typeface="+mn-cs"/>
                      </a:endParaRPr>
                    </a:p>
                  </a:txBody>
                  <a:tcPr marL="120145" marR="0" marT="0" marB="0" anchor="b"/>
                </a:tc>
                <a:tc>
                  <a:txBody>
                    <a:bodyPr/>
                    <a:lstStyle/>
                    <a:p>
                      <a:pPr marL="0" marR="0" algn="ctr">
                        <a:spcBef>
                          <a:spcPts val="0"/>
                        </a:spcBef>
                        <a:spcAft>
                          <a:spcPts val="0"/>
                        </a:spcAft>
                      </a:pPr>
                      <a:r>
                        <a:rPr lang="en-US" sz="1400" dirty="0">
                          <a:effectLst/>
                          <a:latin typeface="+mj-lt"/>
                          <a:ea typeface="Calibri" panose="020F0502020204030204" pitchFamily="34" charset="0"/>
                          <a:cs typeface="Times New Roman" panose="02020603050405020304" pitchFamily="18" charset="0"/>
                        </a:rPr>
                        <a:t>3</a:t>
                      </a:r>
                    </a:p>
                  </a:txBody>
                  <a:tcPr marL="68580" marR="68580" marT="0" marB="0" anchor="b"/>
                </a:tc>
                <a:extLst>
                  <a:ext uri="{0D108BD9-81ED-4DB2-BD59-A6C34878D82A}">
                    <a16:rowId xmlns:a16="http://schemas.microsoft.com/office/drawing/2014/main" val="10018"/>
                  </a:ext>
                </a:extLst>
              </a:tr>
              <a:tr h="219853">
                <a:tc>
                  <a:txBody>
                    <a:bodyPr/>
                    <a:lstStyle/>
                    <a:p>
                      <a:pPr algn="l" fontAlgn="b"/>
                      <a:endParaRPr lang="en-US" sz="1400" b="0" i="0" u="none" strike="noStrike" kern="1200" dirty="0">
                        <a:solidFill>
                          <a:srgbClr val="000000"/>
                        </a:solidFill>
                        <a:effectLst/>
                        <a:latin typeface="+mn-lt"/>
                        <a:ea typeface="+mn-ea"/>
                        <a:cs typeface="+mn-cs"/>
                      </a:endParaRPr>
                    </a:p>
                  </a:txBody>
                  <a:tcPr marL="120145" marR="0" marT="0" marB="0" anchor="b"/>
                </a:tc>
                <a:tc>
                  <a:txBody>
                    <a:bodyPr/>
                    <a:lstStyle/>
                    <a:p>
                      <a:pPr marL="0" marR="0" algn="ctr">
                        <a:spcBef>
                          <a:spcPts val="0"/>
                        </a:spcBef>
                        <a:spcAft>
                          <a:spcPts val="0"/>
                        </a:spcAft>
                      </a:pPr>
                      <a:endParaRPr lang="en-US" sz="1400" dirty="0">
                        <a:effectLst/>
                        <a:latin typeface="+mj-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019"/>
                  </a:ext>
                </a:extLst>
              </a:tr>
              <a:tr h="314075">
                <a:tc>
                  <a:txBody>
                    <a:bodyPr/>
                    <a:lstStyle/>
                    <a:p>
                      <a:pPr algn="l" fontAlgn="b"/>
                      <a:r>
                        <a:rPr lang="en-US" sz="2000" b="1" i="0" u="none" strike="noStrike" cap="all" baseline="0" dirty="0">
                          <a:solidFill>
                            <a:schemeClr val="bg1"/>
                          </a:solidFill>
                          <a:effectLst/>
                          <a:latin typeface="+mj-lt"/>
                        </a:rPr>
                        <a:t>                         Grand Total</a:t>
                      </a:r>
                    </a:p>
                  </a:txBody>
                  <a:tcPr marL="0" marR="0" marT="0" marB="0" anchor="b">
                    <a:solidFill>
                      <a:srgbClr val="002060"/>
                    </a:solidFill>
                  </a:tcPr>
                </a:tc>
                <a:tc>
                  <a:txBody>
                    <a:bodyPr/>
                    <a:lstStyle/>
                    <a:p>
                      <a:pPr algn="ctr" fontAlgn="b"/>
                      <a:r>
                        <a:rPr lang="en-US" sz="2000" b="1" i="0" u="none" strike="noStrike" dirty="0">
                          <a:solidFill>
                            <a:schemeClr val="bg1"/>
                          </a:solidFill>
                          <a:effectLst/>
                          <a:latin typeface="+mj-lt"/>
                        </a:rPr>
                        <a:t>                          423</a:t>
                      </a:r>
                    </a:p>
                  </a:txBody>
                  <a:tcPr marL="0" marR="0" marT="0" marB="0" anchor="b">
                    <a:solidFill>
                      <a:srgbClr val="002060"/>
                    </a:solidFill>
                  </a:tcPr>
                </a:tc>
                <a:extLst>
                  <a:ext uri="{0D108BD9-81ED-4DB2-BD59-A6C34878D82A}">
                    <a16:rowId xmlns:a16="http://schemas.microsoft.com/office/drawing/2014/main" val="10020"/>
                  </a:ext>
                </a:extLst>
              </a:tr>
            </a:tbl>
          </a:graphicData>
        </a:graphic>
      </p:graphicFrame>
    </p:spTree>
    <p:extLst>
      <p:ext uri="{BB962C8B-B14F-4D97-AF65-F5344CB8AC3E}">
        <p14:creationId xmlns:p14="http://schemas.microsoft.com/office/powerpoint/2010/main" val="3870121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Suite of Smart Corridors</a:t>
            </a:r>
          </a:p>
        </p:txBody>
      </p:sp>
      <p:sp>
        <p:nvSpPr>
          <p:cNvPr id="5" name="Content Placeholder 4"/>
          <p:cNvSpPr>
            <a:spLocks noGrp="1"/>
          </p:cNvSpPr>
          <p:nvPr>
            <p:ph idx="1"/>
          </p:nvPr>
        </p:nvSpPr>
        <p:spPr>
          <a:xfrm>
            <a:off x="581192" y="1869923"/>
            <a:ext cx="7421985" cy="4589143"/>
          </a:xfrm>
        </p:spPr>
        <p:txBody>
          <a:bodyPr>
            <a:noAutofit/>
          </a:bodyPr>
          <a:lstStyle/>
          <a:p>
            <a:pPr marL="0" indent="0">
              <a:buNone/>
            </a:pPr>
            <a:endParaRPr lang="en-US" sz="1400" dirty="0"/>
          </a:p>
          <a:p>
            <a:pPr lvl="1"/>
            <a:r>
              <a:rPr lang="en-US" sz="1400" dirty="0"/>
              <a:t>Event management – traffic management for special events</a:t>
            </a:r>
          </a:p>
          <a:p>
            <a:pPr lvl="1"/>
            <a:r>
              <a:rPr lang="en-US" sz="1400" dirty="0"/>
              <a:t>North Avenue Smart Corridor – AV, connected vehicles, data analytics</a:t>
            </a:r>
          </a:p>
          <a:p>
            <a:pPr lvl="2"/>
            <a:r>
              <a:rPr lang="en-US" dirty="0">
                <a:solidFill>
                  <a:schemeClr val="tx1"/>
                </a:solidFill>
              </a:rPr>
              <a:t>Pre-bid- 6/1/18</a:t>
            </a:r>
          </a:p>
          <a:p>
            <a:pPr lvl="2"/>
            <a:r>
              <a:rPr lang="en-US" dirty="0">
                <a:solidFill>
                  <a:schemeClr val="tx1"/>
                </a:solidFill>
              </a:rPr>
              <a:t>RFPs Due- 7/11/18</a:t>
            </a:r>
          </a:p>
          <a:p>
            <a:pPr lvl="1"/>
            <a:r>
              <a:rPr lang="en-US" sz="1400" dirty="0"/>
              <a:t>Ted Turner Drive Resiliency Corridor – sustainability</a:t>
            </a:r>
          </a:p>
          <a:p>
            <a:pPr lvl="2"/>
            <a:r>
              <a:rPr lang="en-US" dirty="0"/>
              <a:t>Winner: University of Georgia</a:t>
            </a:r>
          </a:p>
          <a:p>
            <a:pPr lvl="2"/>
            <a:r>
              <a:rPr lang="en-US" dirty="0"/>
              <a:t>Runners-Up: Morehouse College and Georgia Tech</a:t>
            </a:r>
          </a:p>
          <a:p>
            <a:pPr lvl="1"/>
            <a:r>
              <a:rPr lang="en-US" sz="1400" dirty="0"/>
              <a:t>Campbellton Road Smart Corridor – transit</a:t>
            </a:r>
          </a:p>
          <a:p>
            <a:pPr lvl="2">
              <a:buFont typeface="Wingdings" panose="05000000000000000000" pitchFamily="2" charset="2"/>
              <a:buChar char="q"/>
            </a:pPr>
            <a:r>
              <a:rPr lang="en-US" dirty="0"/>
              <a:t>Technology tested in Midtown (North Avenue)</a:t>
            </a:r>
          </a:p>
          <a:p>
            <a:pPr lvl="2">
              <a:buFont typeface="Wingdings" panose="05000000000000000000" pitchFamily="2" charset="2"/>
              <a:buChar char="q"/>
            </a:pPr>
            <a:r>
              <a:rPr lang="en-US" dirty="0"/>
              <a:t>Initial Transit Priority Technology (Glance)- currently being installed</a:t>
            </a:r>
            <a:endParaRPr lang="en-US" dirty="0">
              <a:solidFill>
                <a:schemeClr val="tx1"/>
              </a:solidFill>
            </a:endParaRPr>
          </a:p>
          <a:p>
            <a:pPr lvl="1"/>
            <a:r>
              <a:rPr lang="en-US" sz="1400" dirty="0"/>
              <a:t>Buckhead – traffic management</a:t>
            </a:r>
          </a:p>
          <a:p>
            <a:pPr lvl="2">
              <a:buFont typeface="Wingdings" panose="05000000000000000000" pitchFamily="2" charset="2"/>
              <a:buChar char="q"/>
            </a:pPr>
            <a:r>
              <a:rPr lang="en-US" dirty="0"/>
              <a:t>Estimated Completion: December 2018</a:t>
            </a:r>
          </a:p>
          <a:p>
            <a:pPr lvl="2">
              <a:buFont typeface="Wingdings" panose="05000000000000000000" pitchFamily="2" charset="2"/>
              <a:buChar char="q"/>
            </a:pPr>
            <a:r>
              <a:rPr lang="en-US" dirty="0"/>
              <a:t>Technology is being used- Maxview Traffic Responsive and Wavetronix Radar Detection</a:t>
            </a:r>
          </a:p>
          <a:p>
            <a:pPr lvl="2">
              <a:buFont typeface="Wingdings" panose="05000000000000000000" pitchFamily="2" charset="2"/>
              <a:buChar char="q"/>
            </a:pPr>
            <a:r>
              <a:rPr lang="en-US" dirty="0"/>
              <a:t>Georgia Tech Studio Class Spring 2019</a:t>
            </a:r>
          </a:p>
        </p:txBody>
      </p:sp>
      <p:pic>
        <p:nvPicPr>
          <p:cNvPr id="4098" name="Picture 2" descr="Image result for atlanta information managemen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33896" y="7070892"/>
            <a:ext cx="459872" cy="45987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mage result for atlanta information managemen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0280"/>
          <a:stretch/>
        </p:blipFill>
        <p:spPr bwMode="auto">
          <a:xfrm>
            <a:off x="9039866" y="5071638"/>
            <a:ext cx="2961065" cy="111621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39866" y="1933577"/>
            <a:ext cx="2570942" cy="1323776"/>
          </a:xfrm>
          <a:prstGeom prst="rect">
            <a:avLst/>
          </a:prstGeom>
        </p:spPr>
      </p:pic>
      <p:pic>
        <p:nvPicPr>
          <p:cNvPr id="2" name="Picture 1"/>
          <p:cNvPicPr>
            <a:picLocks noChangeAspect="1"/>
          </p:cNvPicPr>
          <p:nvPr/>
        </p:nvPicPr>
        <p:blipFill rotWithShape="1">
          <a:blip r:embed="rId5" cstate="print">
            <a:extLst>
              <a:ext uri="{28A0092B-C50C-407E-A947-70E740481C1C}">
                <a14:useLocalDpi xmlns:a14="http://schemas.microsoft.com/office/drawing/2010/main" val="0"/>
              </a:ext>
            </a:extLst>
          </a:blip>
          <a:srcRect t="42999"/>
          <a:stretch/>
        </p:blipFill>
        <p:spPr>
          <a:xfrm>
            <a:off x="9039866" y="3474974"/>
            <a:ext cx="2570942" cy="1379043"/>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25474" y="33878"/>
            <a:ext cx="709015" cy="722565"/>
          </a:xfrm>
          <a:prstGeom prst="rect">
            <a:avLst/>
          </a:prstGeom>
        </p:spPr>
      </p:pic>
      <p:sp>
        <p:nvSpPr>
          <p:cNvPr id="6" name="Slide Number Placeholder 5"/>
          <p:cNvSpPr>
            <a:spLocks noGrp="1"/>
          </p:cNvSpPr>
          <p:nvPr>
            <p:ph type="sldNum" sz="quarter" idx="12"/>
          </p:nvPr>
        </p:nvSpPr>
        <p:spPr>
          <a:xfrm>
            <a:off x="11139492" y="6492875"/>
            <a:ext cx="1052508" cy="365125"/>
          </a:xfrm>
        </p:spPr>
        <p:txBody>
          <a:bodyPr/>
          <a:lstStyle/>
          <a:p>
            <a:fld id="{E31375A4-56A4-47D6-9801-1991572033F7}" type="slidenum">
              <a:rPr lang="en-US" sz="1600" b="1" smtClean="0"/>
              <a:pPr/>
              <a:t>9</a:t>
            </a:fld>
            <a:endParaRPr lang="en-US" sz="1600" b="1" dirty="0"/>
          </a:p>
        </p:txBody>
      </p:sp>
    </p:spTree>
    <p:extLst>
      <p:ext uri="{BB962C8B-B14F-4D97-AF65-F5344CB8AC3E}">
        <p14:creationId xmlns:p14="http://schemas.microsoft.com/office/powerpoint/2010/main" val="1229256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2.xml><?xml version="1.0" encoding="utf-8"?>
<a:theme xmlns:a="http://schemas.openxmlformats.org/drawingml/2006/main" name="Office Theme">
  <a:themeElements>
    <a:clrScheme name="WireframeBuilding">
      <a:dk1>
        <a:srgbClr val="404040"/>
      </a:dk1>
      <a:lt1>
        <a:sysClr val="window" lastClr="FFFFFF"/>
      </a:lt1>
      <a:dk2>
        <a:srgbClr val="000000"/>
      </a:dk2>
      <a:lt2>
        <a:srgbClr val="E4F9F9"/>
      </a:lt2>
      <a:accent1>
        <a:srgbClr val="1BDCFF"/>
      </a:accent1>
      <a:accent2>
        <a:srgbClr val="3AC673"/>
      </a:accent2>
      <a:accent3>
        <a:srgbClr val="F6BD1E"/>
      </a:accent3>
      <a:accent4>
        <a:srgbClr val="C74167"/>
      </a:accent4>
      <a:accent5>
        <a:srgbClr val="F17E1F"/>
      </a:accent5>
      <a:accent6>
        <a:srgbClr val="6681CC"/>
      </a:accent6>
      <a:hlink>
        <a:srgbClr val="F17E1F"/>
      </a:hlink>
      <a:folHlink>
        <a:srgbClr val="96969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WireframeBuilding">
      <a:dk1>
        <a:srgbClr val="404040"/>
      </a:dk1>
      <a:lt1>
        <a:sysClr val="window" lastClr="FFFFFF"/>
      </a:lt1>
      <a:dk2>
        <a:srgbClr val="000000"/>
      </a:dk2>
      <a:lt2>
        <a:srgbClr val="E4F9F9"/>
      </a:lt2>
      <a:accent1>
        <a:srgbClr val="1BDCFF"/>
      </a:accent1>
      <a:accent2>
        <a:srgbClr val="3AC673"/>
      </a:accent2>
      <a:accent3>
        <a:srgbClr val="F6BD1E"/>
      </a:accent3>
      <a:accent4>
        <a:srgbClr val="C74167"/>
      </a:accent4>
      <a:accent5>
        <a:srgbClr val="F17E1F"/>
      </a:accent5>
      <a:accent6>
        <a:srgbClr val="6681CC"/>
      </a:accent6>
      <a:hlink>
        <a:srgbClr val="F17E1F"/>
      </a:hlink>
      <a:folHlink>
        <a:srgbClr val="96969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Dividend</Template>
  <TotalTime>4765</TotalTime>
  <Words>1217</Words>
  <Application>Microsoft Office PowerPoint</Application>
  <PresentationFormat>Widescreen</PresentationFormat>
  <Paragraphs>258</Paragraphs>
  <Slides>15</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Calibri</vt:lpstr>
      <vt:lpstr>Gill Sans MT</vt:lpstr>
      <vt:lpstr>Times New Roman</vt:lpstr>
      <vt:lpstr>Wingdings</vt:lpstr>
      <vt:lpstr>Wingdings 2</vt:lpstr>
      <vt:lpstr>Dividend</vt:lpstr>
      <vt:lpstr>Transportation Committee Quarterly Review</vt:lpstr>
      <vt:lpstr>PowerPoint Presentation</vt:lpstr>
      <vt:lpstr>Organizational Chart</vt:lpstr>
      <vt:lpstr>Renew Atlanta + TSPLOST Program Life Cycle</vt:lpstr>
      <vt:lpstr>Key Accomplishments to Date</vt:lpstr>
      <vt:lpstr>Renew Atlanta/TSPLOST Program to-Date: Capital Project Capability-Build</vt:lpstr>
      <vt:lpstr>3-Month Work Plan Highlights</vt:lpstr>
      <vt:lpstr>Horizontal Projects: completed and underway</vt:lpstr>
      <vt:lpstr>Suite of Smart Corridors</vt:lpstr>
      <vt:lpstr>Smart City Initiatives</vt:lpstr>
      <vt:lpstr>Partnership Efforts</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Davis, Briana E.</dc:creator>
  <cp:lastModifiedBy>Akins, Skyler M.</cp:lastModifiedBy>
  <cp:revision>429</cp:revision>
  <cp:lastPrinted>2018-07-10T17:29:09Z</cp:lastPrinted>
  <dcterms:created xsi:type="dcterms:W3CDTF">2018-01-24T15:37:45Z</dcterms:created>
  <dcterms:modified xsi:type="dcterms:W3CDTF">2018-07-10T20:10:58Z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