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86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9" r:id="rId4"/>
    <p:sldId id="281" r:id="rId5"/>
    <p:sldId id="282" r:id="rId6"/>
    <p:sldId id="283" r:id="rId7"/>
    <p:sldId id="284" r:id="rId8"/>
    <p:sldId id="285" r:id="rId9"/>
    <p:sldId id="290" r:id="rId10"/>
    <p:sldId id="286" r:id="rId11"/>
    <p:sldId id="287" r:id="rId12"/>
    <p:sldId id="288" r:id="rId13"/>
    <p:sldId id="291" r:id="rId14"/>
    <p:sldId id="292" r:id="rId15"/>
    <p:sldId id="276" r:id="rId16"/>
    <p:sldId id="264" r:id="rId17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50005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81841" autoAdjust="0"/>
  </p:normalViewPr>
  <p:slideViewPr>
    <p:cSldViewPr>
      <p:cViewPr varScale="1">
        <p:scale>
          <a:sx n="90" d="100"/>
          <a:sy n="90" d="100"/>
        </p:scale>
        <p:origin x="162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/>
          <a:lstStyle>
            <a:lvl1pPr algn="r">
              <a:defRPr sz="1200"/>
            </a:lvl1pPr>
          </a:lstStyle>
          <a:p>
            <a:fld id="{F7CCA336-F38F-48AF-B7F9-B9E4E1B6716F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 anchor="b"/>
          <a:lstStyle>
            <a:lvl1pPr algn="r">
              <a:defRPr sz="1200"/>
            </a:lvl1pPr>
          </a:lstStyle>
          <a:p>
            <a:fld id="{ECD3C73A-29C0-45F4-BB5C-187D0C3506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5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/>
          <a:lstStyle>
            <a:lvl1pPr algn="r">
              <a:defRPr sz="1200"/>
            </a:lvl1pPr>
          </a:lstStyle>
          <a:p>
            <a:fld id="{4E3F1D8E-6436-45A5-8040-394B62323B81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9" tIns="46149" rIns="92299" bIns="461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99" tIns="46149" rIns="92299" bIns="461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 anchor="b"/>
          <a:lstStyle>
            <a:lvl1pPr algn="r">
              <a:defRPr sz="1200"/>
            </a:lvl1pPr>
          </a:lstStyle>
          <a:p>
            <a:fld id="{74C00671-62EC-409E-8BF3-4318651B7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0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00671-62EC-409E-8BF3-4318651B76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215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00671-62EC-409E-8BF3-4318651B76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17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00671-62EC-409E-8BF3-4318651B76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517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00671-62EC-409E-8BF3-4318651B76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24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00671-62EC-409E-8BF3-4318651B76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06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79" indent="-1730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88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3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58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8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6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6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4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8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7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0B8DA1-CCC7-4673-86B2-00DEA040D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704742" y="6356350"/>
            <a:ext cx="2847975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87F4B9-072B-4C97-8F77-67621F56A04E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2804"/>
            <a:ext cx="7772400" cy="2209800"/>
          </a:xfrm>
        </p:spPr>
        <p:txBody>
          <a:bodyPr/>
          <a:lstStyle/>
          <a:p>
            <a:r>
              <a:rPr lang="en-US" sz="4000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Housing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34000"/>
            <a:ext cx="6400800" cy="1219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Noble, City Auditor</a:t>
            </a:r>
          </a:p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Jackson, Deputy City Auditor</a:t>
            </a:r>
          </a:p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 Garvey, Audit Manager</a:t>
            </a:r>
          </a:p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 Winfield and Rebecca Robinson, Performance Auditors</a:t>
            </a:r>
          </a:p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10, 2018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BBC2C-0FE7-457D-8AF2-7DE34C001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6" t="45209" r="27500" b="36260"/>
          <a:stretch/>
        </p:blipFill>
        <p:spPr>
          <a:xfrm>
            <a:off x="0" y="0"/>
            <a:ext cx="914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43" y="228600"/>
            <a:ext cx="8534400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Are Needed to Create Additional Affordable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43" y="1676400"/>
            <a:ext cx="84582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Atlanta’s citywide affordable housing strategy could be more cohesive, with measurable goals and programs targeted to achieve stated outcomes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 information related to housing programs should be consolidated and more readily accessible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reestablishment of the Housing Commission should help to target housing efforts</a:t>
            </a:r>
          </a:p>
        </p:txBody>
      </p:sp>
    </p:spTree>
    <p:extLst>
      <p:ext uri="{BB962C8B-B14F-4D97-AF65-F5344CB8AC3E}">
        <p14:creationId xmlns:p14="http://schemas.microsoft.com/office/powerpoint/2010/main" val="368869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Zoning Changes Should Result in Additional Affordable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95" y="1892300"/>
            <a:ext cx="3753853" cy="3657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Department of City Planning’s proposed zoning quick fixes could reduce some barriers to affordable housing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Proposed longer term changes in the zoning code would create additional housing density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Smaller lot sizes are more affordable</a:t>
            </a:r>
          </a:p>
          <a:p>
            <a:pPr>
              <a:lnSpc>
                <a:spcPct val="80000"/>
              </a:lnSpc>
              <a:spcAft>
                <a:spcPts val="1200"/>
              </a:spcAft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01A8D-363E-480F-A337-0154D2C2D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23821" r="25833" b="17661"/>
          <a:stretch/>
        </p:blipFill>
        <p:spPr>
          <a:xfrm>
            <a:off x="3982453" y="1485900"/>
            <a:ext cx="4934952" cy="4076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091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Atlanta is Implementing Methods to Create and Preserve Affordable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Recently adopted inclusionary housing legislation to create affordable housing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Affordable housing impact statements should provide meaningful information to decision-makers about the effect of proposed legislation on the city’s housing stock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City supports an anti-displacement tax fund program to help prevent homeowners from being displaced by the effects of gentrification</a:t>
            </a:r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044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Mechanism to Maintain Affordability of Subsidized Homes Once Sold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43" y="1371600"/>
            <a:ext cx="8458200" cy="5105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E1133-29BB-46F9-8FA6-26C1D4770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51540" r="22500" b="11502"/>
          <a:stretch/>
        </p:blipFill>
        <p:spPr>
          <a:xfrm>
            <a:off x="444502" y="1447800"/>
            <a:ext cx="825499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0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 Should Consider Using Additional Methods to Increase Affordable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land trusts - provides affordable housing through land leasing and home ownership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Density bonuses - allows developers to build more units at a site than zoning rules typically allow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4033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152400"/>
            <a:ext cx="8534400" cy="820069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</a:rPr>
              <a:t>Recommendations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E8493B-2D52-4EF9-8F40-DF54B8AC3887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lvl="1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5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the unbalanced distribution of affordable housing between the northern and southern parts of the city.</a:t>
            </a:r>
          </a:p>
          <a:p>
            <a:pPr marL="514350" lvl="1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5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areas with positive quality of life factors such as public transportation, access to education, and proximity to job centers when subsidizing affordable housing developments.</a:t>
            </a:r>
          </a:p>
          <a:p>
            <a:pPr marL="514350" lvl="1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5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 key information related to available housing programs and make that information more readily available to citizens and developers. </a:t>
            </a:r>
          </a:p>
          <a:p>
            <a:pPr marL="514350" lvl="1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5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longer affordability periods when subsidizing rental housing.</a:t>
            </a:r>
          </a:p>
          <a:p>
            <a:pPr marL="514350" lvl="1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5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mechanism to maintain affordability when subsidizing for-purchase housing.</a:t>
            </a:r>
          </a:p>
          <a:p>
            <a:pPr marL="514350" lvl="1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5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use of programs such as providing density bonuses to developers and increasing the use of community land trusts.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Aft>
                <a:spcPts val="600"/>
              </a:spcAft>
              <a:buNone/>
            </a:pPr>
            <a:endParaRPr lang="en-US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tx1"/>
              </a:solidFill>
            </a:endParaRPr>
          </a:p>
          <a:p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226971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B6318-A37A-4908-8899-51D0E38AD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6" t="45209" r="27500" b="36260"/>
          <a:stretch/>
        </p:blipFill>
        <p:spPr>
          <a:xfrm>
            <a:off x="0" y="5181600"/>
            <a:ext cx="914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1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10400" cy="8382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City of Atlanta’s housing affordable?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 city’s recent initiatives likely to affect the amount of affordable housing stock?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city subsidized developments distributed equitably throughout the city?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city monitoring developers’ compliance with affordable housing agreement terms?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lvl="0"/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189586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6096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42" y="1143000"/>
            <a:ext cx="8531157" cy="5410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Analyzed property tax and income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Reviewed city code provisions on affordable housing and zoning, and reviewed proposed city efforts to promote affordable housing and zoning code reform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Interviewed community stakeholders and staff from the Department of City Planning’s Office of Housing and Community Development, Invest Atlanta, and City Council </a:t>
            </a:r>
          </a:p>
          <a:p>
            <a:pPr lvl="0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Reviewed a random sample of: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25 subsidized rental units within the Office of Housing and Invest Atlanta’s portfolio to assess developers’ compliance with recordkeeping and monitoring requirements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33 homes purchased in the Eastside tax allocation district with assistance from Invest Atlanta to determine whether the homes are still owned by the original buyers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Reviewed quality of life data within City Council districts and around sampled housing developments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474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9680-AA8C-4415-9B48-702A913B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96555"/>
          </a:xfrm>
        </p:spPr>
        <p:txBody>
          <a:bodyPr/>
          <a:lstStyle/>
          <a:p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Half of Atlanta’s Housing is Affordable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EEB33D5-A64E-497C-9938-6B0984CF4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033" t="26937" r="21055" b="7402"/>
          <a:stretch/>
        </p:blipFill>
        <p:spPr>
          <a:xfrm>
            <a:off x="1371600" y="1025387"/>
            <a:ext cx="6477000" cy="54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6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9680-AA8C-4415-9B48-702A913B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08425"/>
            <a:ext cx="8229600" cy="700346"/>
          </a:xfrm>
        </p:spPr>
        <p:txBody>
          <a:bodyPr/>
          <a:lstStyle/>
          <a:p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 Housing is Unevenly Dispersed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71FFF-F3FC-4909-9BB3-E4DF8019B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9"/>
          <a:stretch/>
        </p:blipFill>
        <p:spPr>
          <a:xfrm>
            <a:off x="2286000" y="1066800"/>
            <a:ext cx="4160520" cy="55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9680-AA8C-4415-9B48-702A913B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181"/>
            <a:ext cx="8229600" cy="6802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Half of Renters Are Cost-Burdened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AAEBE-B88B-45BD-8251-16AE2FD07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219200"/>
            <a:ext cx="720492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57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9680-AA8C-4415-9B48-702A913B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600" cy="93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Percentage of Cost-Burdened Renters Are in the Southern Part of the City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05727D-EB2C-4209-8A13-46880CE19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389" y="1524000"/>
            <a:ext cx="5319221" cy="49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9680-AA8C-4415-9B48-702A913B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6330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Subsidized Housing Is in Low-Income Areas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2B286-DA42-4F57-9F18-3595C3881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066800"/>
            <a:ext cx="4122301" cy="539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2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9680-AA8C-4415-9B48-702A913B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93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Subsidies Should Target Areas with Positive Quality of Life Factors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1A93A1-4785-4CF2-B953-1EA8A644B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of 9 sampled subsidized rental developments were located in areas where the schools were rated as above average; the remaining 6 were in areas where the schools were ranked as below average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of 9 developments are in areas with average access to public transportation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developments are in areas with some transit, and one is in an area of minimal transit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1244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</Words>
  <Application>Microsoft Office PowerPoint</Application>
  <PresentationFormat>On-screen Show (4:3)</PresentationFormat>
  <Paragraphs>91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Executive</vt:lpstr>
      <vt:lpstr>Affordable Housing</vt:lpstr>
      <vt:lpstr>Audit Objectives</vt:lpstr>
      <vt:lpstr>Methodology</vt:lpstr>
      <vt:lpstr>Over Half of Atlanta’s Housing is Affordable</vt:lpstr>
      <vt:lpstr>Affordable Housing is Unevenly Dispersed</vt:lpstr>
      <vt:lpstr>Over Half of Renters Are Cost-Burdened</vt:lpstr>
      <vt:lpstr>High Percentage of Cost-Burdened Renters Are in the Southern Part of the City</vt:lpstr>
      <vt:lpstr>Half of Subsidized Housing Is in Low-Income Areas</vt:lpstr>
      <vt:lpstr>Future Subsidies Should Target Areas with Positive Quality of Life Factors</vt:lpstr>
      <vt:lpstr>Strategies Are Needed to Create Additional Affordable Housing</vt:lpstr>
      <vt:lpstr>Proposed Zoning Changes Should Result in Additional Affordable Housing</vt:lpstr>
      <vt:lpstr>Atlanta is Implementing Methods to Create and Preserve Affordable Housing</vt:lpstr>
      <vt:lpstr>No Mechanism to Maintain Affordability of Subsidized Homes Once Sold</vt:lpstr>
      <vt:lpstr>The City Should Consider Using Additional Methods to Increase Affordable Housing</vt:lpstr>
      <vt:lpstr>Recommendations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2018-02-27T21:01:31Z</dcterms:created>
  <dcterms:modified xsi:type="dcterms:W3CDTF">2018-07-09T16:27:38Z</dcterms:modified>
</cp:coreProperties>
</file>