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bookmarkIdSeed="3">
  <p:sldMasterIdLst>
    <p:sldMasterId id="2147483864" r:id="rId1"/>
  </p:sldMasterIdLst>
  <p:notesMasterIdLst>
    <p:notesMasterId r:id="rId11"/>
  </p:notesMasterIdLst>
  <p:handoutMasterIdLst>
    <p:handoutMasterId r:id="rId12"/>
  </p:handoutMasterIdLst>
  <p:sldIdLst>
    <p:sldId id="256" r:id="rId2"/>
    <p:sldId id="273" r:id="rId3"/>
    <p:sldId id="279" r:id="rId4"/>
    <p:sldId id="281" r:id="rId5"/>
    <p:sldId id="257" r:id="rId6"/>
    <p:sldId id="277" r:id="rId7"/>
    <p:sldId id="280" r:id="rId8"/>
    <p:sldId id="276" r:id="rId9"/>
    <p:sldId id="264" r:id="rId10"/>
  </p:sldIdLst>
  <p:sldSz cx="9144000" cy="6858000" type="screen4x3"/>
  <p:notesSz cx="6934200" cy="9220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66"/>
    <a:srgbClr val="500050"/>
    <a:srgbClr val="66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72" autoAdjust="0"/>
    <p:restoredTop sz="60572" autoAdjust="0"/>
  </p:normalViewPr>
  <p:slideViewPr>
    <p:cSldViewPr>
      <p:cViewPr>
        <p:scale>
          <a:sx n="60" d="100"/>
          <a:sy n="60" d="100"/>
        </p:scale>
        <p:origin x="1884" y="-1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4820" cy="461010"/>
          </a:xfrm>
          <a:prstGeom prst="rect">
            <a:avLst/>
          </a:prstGeom>
        </p:spPr>
        <p:txBody>
          <a:bodyPr vert="horz" lIns="92299" tIns="46149" rIns="92299" bIns="4614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776" y="0"/>
            <a:ext cx="3004820" cy="461010"/>
          </a:xfrm>
          <a:prstGeom prst="rect">
            <a:avLst/>
          </a:prstGeom>
        </p:spPr>
        <p:txBody>
          <a:bodyPr vert="horz" lIns="92299" tIns="46149" rIns="92299" bIns="46149" rtlCol="0"/>
          <a:lstStyle>
            <a:lvl1pPr algn="r">
              <a:defRPr sz="1200"/>
            </a:lvl1pPr>
          </a:lstStyle>
          <a:p>
            <a:fld id="{F7CCA336-F38F-48AF-B7F9-B9E4E1B6716F}" type="datetimeFigureOut">
              <a:rPr lang="en-US" smtClean="0"/>
              <a:t>6/26/2018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7590"/>
            <a:ext cx="3004820" cy="461010"/>
          </a:xfrm>
          <a:prstGeom prst="rect">
            <a:avLst/>
          </a:prstGeom>
        </p:spPr>
        <p:txBody>
          <a:bodyPr vert="horz" lIns="92299" tIns="46149" rIns="92299" bIns="4614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776" y="8757590"/>
            <a:ext cx="3004820" cy="461010"/>
          </a:xfrm>
          <a:prstGeom prst="rect">
            <a:avLst/>
          </a:prstGeom>
        </p:spPr>
        <p:txBody>
          <a:bodyPr vert="horz" lIns="92299" tIns="46149" rIns="92299" bIns="46149" rtlCol="0" anchor="b"/>
          <a:lstStyle>
            <a:lvl1pPr algn="r">
              <a:defRPr sz="1200"/>
            </a:lvl1pPr>
          </a:lstStyle>
          <a:p>
            <a:fld id="{ECD3C73A-29C0-45F4-BB5C-187D0C3506F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19594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4820" cy="461010"/>
          </a:xfrm>
          <a:prstGeom prst="rect">
            <a:avLst/>
          </a:prstGeom>
        </p:spPr>
        <p:txBody>
          <a:bodyPr vert="horz" lIns="92299" tIns="46149" rIns="92299" bIns="4614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27776" y="0"/>
            <a:ext cx="3004820" cy="461010"/>
          </a:xfrm>
          <a:prstGeom prst="rect">
            <a:avLst/>
          </a:prstGeom>
        </p:spPr>
        <p:txBody>
          <a:bodyPr vert="horz" lIns="92299" tIns="46149" rIns="92299" bIns="46149" rtlCol="0"/>
          <a:lstStyle>
            <a:lvl1pPr algn="r">
              <a:defRPr sz="1200"/>
            </a:lvl1pPr>
          </a:lstStyle>
          <a:p>
            <a:fld id="{4E3F1D8E-6436-45A5-8040-394B62323B81}" type="datetimeFigureOut">
              <a:rPr lang="en-US" smtClean="0"/>
              <a:t>6/26/2018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2050" y="692150"/>
            <a:ext cx="4610100" cy="3457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299" tIns="46149" rIns="92299" bIns="4614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3420" y="4379596"/>
            <a:ext cx="5547360" cy="4149090"/>
          </a:xfrm>
          <a:prstGeom prst="rect">
            <a:avLst/>
          </a:prstGeom>
        </p:spPr>
        <p:txBody>
          <a:bodyPr vert="horz" lIns="92299" tIns="46149" rIns="92299" bIns="4614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57590"/>
            <a:ext cx="3004820" cy="461010"/>
          </a:xfrm>
          <a:prstGeom prst="rect">
            <a:avLst/>
          </a:prstGeom>
        </p:spPr>
        <p:txBody>
          <a:bodyPr vert="horz" lIns="92299" tIns="46149" rIns="92299" bIns="4614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27776" y="8757590"/>
            <a:ext cx="3004820" cy="461010"/>
          </a:xfrm>
          <a:prstGeom prst="rect">
            <a:avLst/>
          </a:prstGeom>
        </p:spPr>
        <p:txBody>
          <a:bodyPr vert="horz" lIns="92299" tIns="46149" rIns="92299" bIns="46149" rtlCol="0" anchor="b"/>
          <a:lstStyle>
            <a:lvl1pPr algn="r">
              <a:defRPr sz="1200"/>
            </a:lvl1pPr>
          </a:lstStyle>
          <a:p>
            <a:fld id="{74C00671-62EC-409E-8BF3-4318651B76F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56090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C00671-62EC-409E-8BF3-4318651B76FA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47329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C00671-62EC-409E-8BF3-4318651B76FA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55582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C00671-62EC-409E-8BF3-4318651B76FA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14894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C00671-62EC-409E-8BF3-4318651B76FA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61418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3079" indent="-173079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C00671-62EC-409E-8BF3-4318651B76FA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45373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C00671-62EC-409E-8BF3-4318651B76FA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09882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3079" indent="-173079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C00671-62EC-409E-8BF3-4318651B76FA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188830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C00671-62EC-409E-8BF3-4318651B76FA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09312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7F4B9-072B-4C97-8F77-67621F56A04E}" type="datetimeFigureOut">
              <a:rPr lang="en-US" smtClean="0"/>
              <a:t>6/26/2018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50B8DA1-CCC7-4673-86B2-00DEA040D3C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>
          <a:xfrm>
            <a:off x="704742" y="6356350"/>
            <a:ext cx="2847975" cy="365125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7F4B9-072B-4C97-8F77-67621F56A04E}" type="datetimeFigureOut">
              <a:rPr lang="en-US" smtClean="0"/>
              <a:t>6/26/2018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4AF30-94D3-4CA0-BBB0-AD4A5FDE4FD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7F4B9-072B-4C97-8F77-67621F56A04E}" type="datetimeFigureOut">
              <a:rPr lang="en-US" smtClean="0"/>
              <a:t>6/26/2018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4AF30-94D3-4CA0-BBB0-AD4A5FDE4FD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7F4B9-072B-4C97-8F77-67621F56A04E}" type="datetimeFigureOut">
              <a:rPr lang="en-US" smtClean="0"/>
              <a:t>6/26/2018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4AF30-94D3-4CA0-BBB0-AD4A5FDE4FD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7F4B9-072B-4C97-8F77-67621F56A04E}" type="datetimeFigureOut">
              <a:rPr lang="en-US" smtClean="0"/>
              <a:t>6/26/2018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4AF30-94D3-4CA0-BBB0-AD4A5FDE4FD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7F4B9-072B-4C97-8F77-67621F56A04E}" type="datetimeFigureOut">
              <a:rPr lang="en-US" smtClean="0"/>
              <a:t>6/26/2018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4AF30-94D3-4CA0-BBB0-AD4A5FDE4FD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7F4B9-072B-4C97-8F77-67621F56A04E}" type="datetimeFigureOut">
              <a:rPr lang="en-US" smtClean="0"/>
              <a:t>6/26/2018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4AF30-94D3-4CA0-BBB0-AD4A5FDE4FD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7F4B9-072B-4C97-8F77-67621F56A04E}" type="datetimeFigureOut">
              <a:rPr lang="en-US" smtClean="0"/>
              <a:t>6/26/2018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4AF30-94D3-4CA0-BBB0-AD4A5FDE4FD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7F4B9-072B-4C97-8F77-67621F56A04E}" type="datetimeFigureOut">
              <a:rPr lang="en-US" smtClean="0"/>
              <a:t>6/26/2018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4AF30-94D3-4CA0-BBB0-AD4A5FDE4FD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7F4B9-072B-4C97-8F77-67621F56A04E}" type="datetimeFigureOut">
              <a:rPr lang="en-US" smtClean="0"/>
              <a:t>6/26/2018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4AF30-94D3-4CA0-BBB0-AD4A5FDE4FD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7F4B9-072B-4C97-8F77-67621F56A04E}" type="datetimeFigureOut">
              <a:rPr lang="en-US" smtClean="0"/>
              <a:t>6/26/2018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4AF30-94D3-4CA0-BBB0-AD4A5FDE4FD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A987F4B9-072B-4C97-8F77-67621F56A04E}" type="datetimeFigureOut">
              <a:rPr lang="en-US" smtClean="0"/>
              <a:t>6/26/2018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30F4AF30-94D3-4CA0-BBB0-AD4A5FDE4FD6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12804"/>
            <a:ext cx="7772400" cy="2209800"/>
          </a:xfrm>
        </p:spPr>
        <p:txBody>
          <a:bodyPr/>
          <a:lstStyle/>
          <a:p>
            <a:r>
              <a:rPr lang="en-US" sz="4000" dirty="0">
                <a:solidFill>
                  <a:srgbClr val="500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Payroll Processing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5334000"/>
            <a:ext cx="6400800" cy="1219200"/>
          </a:xfrm>
        </p:spPr>
        <p:txBody>
          <a:bodyPr>
            <a:normAutofit fontScale="55000" lnSpcReduction="20000"/>
          </a:bodyPr>
          <a:lstStyle/>
          <a:p>
            <a:pPr algn="l"/>
            <a:r>
              <a:rPr lang="en-US" b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Amanda Noble, City Auditor</a:t>
            </a:r>
          </a:p>
          <a:p>
            <a:pPr algn="l"/>
            <a:r>
              <a:rPr lang="en-US" b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Stephanie Jackson, Deputy City Auditor</a:t>
            </a:r>
          </a:p>
          <a:p>
            <a:pPr algn="l"/>
            <a:r>
              <a:rPr lang="en-US" b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Diana Coomes Lynn, Audit Manager</a:t>
            </a:r>
          </a:p>
          <a:p>
            <a:pPr algn="l"/>
            <a:r>
              <a:rPr lang="en-US" b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Randi Qualls, Micheal Jones, and Ivy Williams, Senior Performance Auditors</a:t>
            </a:r>
          </a:p>
          <a:p>
            <a:pPr algn="l"/>
            <a:r>
              <a:rPr lang="en-US" b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June 27, 2018</a:t>
            </a:r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B9BBC2C-0FE7-457D-8AF2-7DE34C00154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6666" t="45209" r="27500" b="36260"/>
          <a:stretch/>
        </p:blipFill>
        <p:spPr>
          <a:xfrm>
            <a:off x="0" y="0"/>
            <a:ext cx="9144000" cy="167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99846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76200"/>
            <a:ext cx="7010400" cy="838200"/>
          </a:xfrm>
        </p:spPr>
        <p:txBody>
          <a:bodyPr/>
          <a:lstStyle/>
          <a:p>
            <a:r>
              <a:rPr lang="en-US" sz="4000" dirty="0">
                <a:solidFill>
                  <a:srgbClr val="66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Audit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334000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US" sz="32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Are the city’s policies and procedures for payroll consistent with federal and local regulations and best practices?</a:t>
            </a:r>
          </a:p>
          <a:p>
            <a:pPr>
              <a:spcAft>
                <a:spcPts val="1200"/>
              </a:spcAft>
            </a:pPr>
            <a:r>
              <a:rPr lang="en-US" sz="32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Does the city’s payroll process calculate earnings and deductions accurately?</a:t>
            </a:r>
          </a:p>
          <a:p>
            <a:pPr>
              <a:spcAft>
                <a:spcPts val="1200"/>
              </a:spcAft>
            </a:pPr>
            <a:r>
              <a:rPr lang="en-US" sz="32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Will the upgrade of the Oracle system strengthen the payroll process?</a:t>
            </a:r>
          </a:p>
          <a:p>
            <a:pPr marL="0" indent="0">
              <a:buNone/>
            </a:pPr>
            <a:r>
              <a:rPr lang="en-US" b="1" dirty="0"/>
              <a:t> </a:t>
            </a:r>
          </a:p>
          <a:p>
            <a:pPr lvl="0"/>
            <a:endParaRPr lang="en-US" sz="2900" b="1" dirty="0"/>
          </a:p>
        </p:txBody>
      </p:sp>
    </p:spTree>
    <p:extLst>
      <p:ext uri="{BB962C8B-B14F-4D97-AF65-F5344CB8AC3E}">
        <p14:creationId xmlns:p14="http://schemas.microsoft.com/office/powerpoint/2010/main" val="18958644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7772400" cy="609600"/>
          </a:xfrm>
        </p:spPr>
        <p:txBody>
          <a:bodyPr/>
          <a:lstStyle/>
          <a:p>
            <a:r>
              <a:rPr lang="en-US" sz="4000" dirty="0">
                <a:solidFill>
                  <a:srgbClr val="66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Methodology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0443" y="1143000"/>
            <a:ext cx="8458200" cy="5334000"/>
          </a:xfrm>
        </p:spPr>
        <p:txBody>
          <a:bodyPr>
            <a:normAutofit fontScale="92500"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32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Analyzed earnings, deductions, change sheets, and retroactive payments for September 2017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32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Reviewed documentation for off-cycle checks issued from January-September 2017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32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Interviewed staff from finance, human resources, and information technology, as well as city timekeepers and Oracle consultants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32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Researched federal labor laws, city code, policies, and payroll best practices </a:t>
            </a:r>
          </a:p>
          <a:p>
            <a:pPr>
              <a:spcAft>
                <a:spcPts val="600"/>
              </a:spcAft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sz="32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5447422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7A9680-AA8C-4415-9B48-702A913BB0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37800"/>
          </a:xfrm>
        </p:spPr>
        <p:txBody>
          <a:bodyPr/>
          <a:lstStyle/>
          <a:p>
            <a:r>
              <a:rPr lang="en-US" sz="4000" dirty="0">
                <a:solidFill>
                  <a:srgbClr val="66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Most Payroll Processes Are Manual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4A5C7504-31EF-4DA3-B5A0-E0A950DE581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72358496"/>
              </p:ext>
            </p:extLst>
          </p:nvPr>
        </p:nvGraphicFramePr>
        <p:xfrm>
          <a:off x="1562100" y="1295400"/>
          <a:ext cx="6438899" cy="4624799"/>
        </p:xfrm>
        <a:graphic>
          <a:graphicData uri="http://schemas.openxmlformats.org/drawingml/2006/table">
            <a:tbl>
              <a:tblPr firstRow="1" firstCol="1" bandRow="1"/>
              <a:tblGrid>
                <a:gridCol w="1151938">
                  <a:extLst>
                    <a:ext uri="{9D8B030D-6E8A-4147-A177-3AD203B41FA5}">
                      <a16:colId xmlns:a16="http://schemas.microsoft.com/office/drawing/2014/main" val="269000061"/>
                    </a:ext>
                  </a:extLst>
                </a:gridCol>
                <a:gridCol w="982136">
                  <a:extLst>
                    <a:ext uri="{9D8B030D-6E8A-4147-A177-3AD203B41FA5}">
                      <a16:colId xmlns:a16="http://schemas.microsoft.com/office/drawing/2014/main" val="3783870513"/>
                    </a:ext>
                  </a:extLst>
                </a:gridCol>
                <a:gridCol w="940025">
                  <a:extLst>
                    <a:ext uri="{9D8B030D-6E8A-4147-A177-3AD203B41FA5}">
                      <a16:colId xmlns:a16="http://schemas.microsoft.com/office/drawing/2014/main" val="105029894"/>
                    </a:ext>
                  </a:extLst>
                </a:gridCol>
                <a:gridCol w="1032397">
                  <a:extLst>
                    <a:ext uri="{9D8B030D-6E8A-4147-A177-3AD203B41FA5}">
                      <a16:colId xmlns:a16="http://schemas.microsoft.com/office/drawing/2014/main" val="2121559634"/>
                    </a:ext>
                  </a:extLst>
                </a:gridCol>
                <a:gridCol w="1032397">
                  <a:extLst>
                    <a:ext uri="{9D8B030D-6E8A-4147-A177-3AD203B41FA5}">
                      <a16:colId xmlns:a16="http://schemas.microsoft.com/office/drawing/2014/main" val="903222555"/>
                    </a:ext>
                  </a:extLst>
                </a:gridCol>
                <a:gridCol w="692793">
                  <a:extLst>
                    <a:ext uri="{9D8B030D-6E8A-4147-A177-3AD203B41FA5}">
                      <a16:colId xmlns:a16="http://schemas.microsoft.com/office/drawing/2014/main" val="164884976"/>
                    </a:ext>
                  </a:extLst>
                </a:gridCol>
                <a:gridCol w="607213">
                  <a:extLst>
                    <a:ext uri="{9D8B030D-6E8A-4147-A177-3AD203B41FA5}">
                      <a16:colId xmlns:a16="http://schemas.microsoft.com/office/drawing/2014/main" val="2742552410"/>
                    </a:ext>
                  </a:extLst>
                </a:gridCol>
              </a:tblGrid>
              <a:tr h="347067">
                <a:tc rowSpan="2" gridSpan="3"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8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Thursday</a:t>
                      </a:r>
                      <a:endParaRPr lang="en-US" sz="1100" dirty="0">
                        <a:solidFill>
                          <a:schemeClr val="bg1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8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Day 1</a:t>
                      </a:r>
                      <a:endParaRPr lang="en-US" sz="1100" dirty="0">
                        <a:solidFill>
                          <a:schemeClr val="bg1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315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8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Friday</a:t>
                      </a:r>
                      <a:endParaRPr lang="en-US" sz="1100" dirty="0">
                        <a:solidFill>
                          <a:schemeClr val="bg1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8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Day 2</a:t>
                      </a:r>
                      <a:endParaRPr lang="en-US" sz="1100" dirty="0">
                        <a:solidFill>
                          <a:schemeClr val="bg1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315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8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Saturday</a:t>
                      </a:r>
                      <a:endParaRPr lang="en-US" sz="1100" dirty="0">
                        <a:solidFill>
                          <a:schemeClr val="bg1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8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Day 3</a:t>
                      </a:r>
                      <a:endParaRPr lang="en-US" sz="1100" dirty="0">
                        <a:solidFill>
                          <a:schemeClr val="bg1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315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8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Sunday</a:t>
                      </a:r>
                      <a:endParaRPr lang="en-US" sz="1100" dirty="0">
                        <a:solidFill>
                          <a:schemeClr val="bg1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8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Day 4</a:t>
                      </a:r>
                      <a:endParaRPr lang="en-US" sz="1100" dirty="0">
                        <a:solidFill>
                          <a:schemeClr val="bg1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315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4153932"/>
                  </a:ext>
                </a:extLst>
              </a:tr>
              <a:tr h="1043771"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i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Pay Cycle Begins</a:t>
                      </a:r>
                      <a:endParaRPr lang="en-US" sz="1100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br>
                        <a:rPr lang="en-US" sz="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en-US" sz="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Kronos Sign-off by Department</a:t>
                      </a:r>
                      <a:endParaRPr lang="en-US" sz="1100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br>
                        <a:rPr lang="en-US" sz="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en-US" sz="800" b="1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Voluntary Deduction Sheets</a:t>
                      </a:r>
                      <a:endParaRPr lang="en-US" sz="1100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Kronos Sign-off by Payroll</a:t>
                      </a:r>
                      <a:endParaRPr lang="en-US" sz="11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br>
                        <a:rPr lang="en-US" sz="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en-US" sz="800" b="1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Kronos to Oracle Interface</a:t>
                      </a:r>
                      <a:endParaRPr lang="en-US" sz="11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Retro Notification Report</a:t>
                      </a:r>
                      <a:endParaRPr lang="en-US" sz="11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br>
                        <a:rPr lang="en-US" sz="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en-US" sz="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Retro Pay Enhanced Report</a:t>
                      </a:r>
                      <a:endParaRPr lang="en-US" sz="11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br>
                        <a:rPr lang="en-US" sz="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en-US" sz="800" b="1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Errors</a:t>
                      </a:r>
                      <a:endParaRPr lang="en-US" sz="11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8258476"/>
                  </a:ext>
                </a:extLst>
              </a:tr>
              <a:tr h="34706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8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Monday</a:t>
                      </a:r>
                      <a:endParaRPr lang="en-US" sz="1100" dirty="0">
                        <a:solidFill>
                          <a:schemeClr val="bg1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8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Day 5</a:t>
                      </a:r>
                      <a:endParaRPr lang="en-US" sz="1100" dirty="0">
                        <a:solidFill>
                          <a:schemeClr val="bg1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315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8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Tuesday</a:t>
                      </a:r>
                      <a:endParaRPr lang="en-US" sz="1100" dirty="0">
                        <a:solidFill>
                          <a:schemeClr val="bg1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8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Day 6</a:t>
                      </a:r>
                      <a:endParaRPr lang="en-US" sz="1100" dirty="0">
                        <a:solidFill>
                          <a:schemeClr val="bg1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315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8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Wednesday</a:t>
                      </a:r>
                      <a:endParaRPr lang="en-US" sz="1100" dirty="0">
                        <a:solidFill>
                          <a:schemeClr val="bg1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8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Day 7</a:t>
                      </a:r>
                      <a:endParaRPr lang="en-US" sz="1100" dirty="0">
                        <a:solidFill>
                          <a:schemeClr val="bg1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315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8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Thursday</a:t>
                      </a:r>
                      <a:endParaRPr lang="en-US" sz="1100" dirty="0">
                        <a:solidFill>
                          <a:schemeClr val="bg1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8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Day 8</a:t>
                      </a:r>
                      <a:endParaRPr lang="en-US" sz="1100" dirty="0">
                        <a:solidFill>
                          <a:schemeClr val="bg1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315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8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Friday</a:t>
                      </a:r>
                      <a:endParaRPr lang="en-US" sz="1100" dirty="0">
                        <a:solidFill>
                          <a:schemeClr val="bg1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8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Day 9</a:t>
                      </a:r>
                      <a:endParaRPr lang="en-US" sz="1100" dirty="0">
                        <a:solidFill>
                          <a:schemeClr val="bg1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315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8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Saturday</a:t>
                      </a:r>
                      <a:endParaRPr lang="en-US" sz="1100" dirty="0">
                        <a:solidFill>
                          <a:schemeClr val="bg1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8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Day 10</a:t>
                      </a:r>
                      <a:endParaRPr lang="en-US" sz="1100" dirty="0">
                        <a:solidFill>
                          <a:schemeClr val="bg1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315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8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Sunday</a:t>
                      </a:r>
                      <a:endParaRPr lang="en-US" sz="1100" dirty="0">
                        <a:solidFill>
                          <a:schemeClr val="bg1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8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Day 11</a:t>
                      </a:r>
                      <a:endParaRPr lang="en-US" sz="1100" dirty="0">
                        <a:solidFill>
                          <a:schemeClr val="bg1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315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7566728"/>
                  </a:ext>
                </a:extLst>
              </a:tr>
              <a:tr h="794499">
                <a:tc rowSpan="2">
                  <a:txBody>
                    <a:bodyPr/>
                    <a:lstStyle/>
                    <a:p>
                      <a:pPr marL="0" marR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Credit Union Interface</a:t>
                      </a:r>
                      <a:endParaRPr lang="en-US" sz="1100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br>
                        <a:rPr lang="en-US" sz="800" b="1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en-US" sz="800" b="1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Change Sheets Entry</a:t>
                      </a:r>
                      <a:endParaRPr lang="en-US" sz="1100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Negative Report</a:t>
                      </a:r>
                      <a:endParaRPr lang="en-US" sz="1100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br>
                        <a:rPr lang="en-US" sz="800" b="1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en-US" sz="800" b="1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Retro Files</a:t>
                      </a:r>
                      <a:endParaRPr lang="en-US" sz="1100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br>
                        <a:rPr lang="en-US" sz="800" b="1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en-US" sz="800" b="1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Shift Differentials</a:t>
                      </a:r>
                      <a:endParaRPr lang="en-US" sz="1100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br>
                        <a:rPr lang="en-US" sz="800" b="1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en-US" sz="800" b="1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Deduction Files</a:t>
                      </a:r>
                      <a:endParaRPr lang="en-US" sz="1100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br>
                        <a:rPr lang="en-US" sz="800" b="1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en-US" sz="800" b="1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Garnishments</a:t>
                      </a:r>
                      <a:endParaRPr lang="en-US" sz="1100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Payroll Calculation</a:t>
                      </a:r>
                      <a:endParaRPr lang="en-US" sz="11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KBACE Reports</a:t>
                      </a:r>
                      <a:endParaRPr lang="en-US" sz="11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br>
                        <a:rPr lang="en-US" sz="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en-US" sz="800" b="1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Oracle Apps</a:t>
                      </a:r>
                      <a:endParaRPr lang="en-US" sz="11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br>
                        <a:rPr lang="en-US" sz="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en-US" sz="8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sz="800" b="1" baseline="300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</a:t>
                      </a:r>
                      <a:r>
                        <a:rPr lang="en-US" sz="8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Pay Closure</a:t>
                      </a:r>
                      <a:endParaRPr lang="en-US" sz="11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Checks Printed and Funded</a:t>
                      </a:r>
                      <a:endParaRPr lang="en-US" sz="11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br>
                        <a:rPr lang="en-US" sz="800" b="1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en-US" sz="800" b="1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Positive Pay File</a:t>
                      </a:r>
                      <a:endParaRPr lang="en-US" sz="11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i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Pay day</a:t>
                      </a:r>
                      <a:endParaRPr lang="en-US" sz="11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i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Checks Distributed</a:t>
                      </a:r>
                      <a:endParaRPr lang="en-US" sz="11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br>
                        <a:rPr lang="en-US" sz="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en-US" sz="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Tax Payments Remitted</a:t>
                      </a:r>
                      <a:endParaRPr lang="en-US" sz="11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br>
                        <a:rPr lang="en-US" sz="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en-US" sz="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Bank Rejects</a:t>
                      </a:r>
                      <a:endParaRPr lang="en-US" sz="11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br>
                        <a:rPr lang="en-US" sz="80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en-US" sz="800" b="1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Off-cycle Checks</a:t>
                      </a:r>
                      <a:endParaRPr lang="en-US" sz="11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Positive Pay Confirmations</a:t>
                      </a:r>
                      <a:endParaRPr lang="en-US" sz="11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 marL="0" marR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800" b="1" baseline="300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nd</a:t>
                      </a:r>
                      <a:r>
                        <a:rPr lang="en-US" sz="8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Pay Closure</a:t>
                      </a:r>
                      <a:endParaRPr lang="en-US" sz="11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5692307"/>
                  </a:ext>
                </a:extLst>
              </a:tr>
              <a:tr h="115384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Payroll Validation</a:t>
                      </a:r>
                      <a:endParaRPr lang="en-US" sz="11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1352177"/>
                  </a:ext>
                </a:extLst>
              </a:tr>
              <a:tr h="34706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8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Monday</a:t>
                      </a:r>
                      <a:endParaRPr lang="en-US" sz="1100" dirty="0">
                        <a:solidFill>
                          <a:schemeClr val="bg1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8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Day 12</a:t>
                      </a:r>
                      <a:endParaRPr lang="en-US" sz="1100" dirty="0">
                        <a:solidFill>
                          <a:schemeClr val="bg1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315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8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Tuesday</a:t>
                      </a:r>
                      <a:endParaRPr lang="en-US" sz="1100" dirty="0">
                        <a:solidFill>
                          <a:schemeClr val="bg1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8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Day 13</a:t>
                      </a:r>
                      <a:endParaRPr lang="en-US" sz="1100" dirty="0">
                        <a:solidFill>
                          <a:schemeClr val="bg1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315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8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Wednesday</a:t>
                      </a:r>
                      <a:endParaRPr lang="en-US" sz="1100" dirty="0">
                        <a:solidFill>
                          <a:schemeClr val="bg1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8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Day 14</a:t>
                      </a:r>
                      <a:endParaRPr lang="en-US" sz="1100" dirty="0">
                        <a:solidFill>
                          <a:schemeClr val="bg1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3152"/>
                    </a:solidFill>
                  </a:tcPr>
                </a:tc>
                <a:tc rowSpan="2" gridSpan="4"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Indicates Manual or Manually initiated Process</a:t>
                      </a:r>
                      <a:endParaRPr lang="en-US" sz="11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5729129"/>
                  </a:ext>
                </a:extLst>
              </a:tr>
              <a:tr h="59148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KBACE Applications</a:t>
                      </a:r>
                      <a:endParaRPr lang="en-US" sz="1100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br>
                        <a:rPr lang="en-US" sz="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en-US" sz="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EXXOR: GMS &amp; DPS Report</a:t>
                      </a:r>
                      <a:endParaRPr lang="en-US" sz="1100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Off-cycle Checks</a:t>
                      </a:r>
                      <a:endParaRPr lang="en-US" sz="11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br>
                        <a:rPr lang="en-US" sz="800" b="1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en-US" sz="8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sz="800" b="1" baseline="300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rd</a:t>
                      </a:r>
                      <a:r>
                        <a:rPr lang="en-US" sz="8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Pay Closure</a:t>
                      </a:r>
                      <a:endParaRPr lang="en-US" sz="11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i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Pay Cycle Ends</a:t>
                      </a:r>
                      <a:endParaRPr lang="en-US" sz="1100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84391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81669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76200"/>
            <a:ext cx="5486400" cy="800100"/>
          </a:xfrm>
        </p:spPr>
        <p:txBody>
          <a:bodyPr/>
          <a:lstStyle/>
          <a:p>
            <a:r>
              <a:rPr lang="en-US" sz="4000" dirty="0">
                <a:solidFill>
                  <a:srgbClr val="66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Overall Findings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4698"/>
            <a:ext cx="8229600" cy="5637102"/>
          </a:xfrm>
        </p:spPr>
        <p:txBody>
          <a:bodyPr>
            <a:normAutofit fontScale="85000" lnSpcReduction="20000"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en-US" sz="3100" dirty="0">
                <a:solidFill>
                  <a:srgbClr val="66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Payroll errors were relatively few</a:t>
            </a:r>
          </a:p>
          <a:p>
            <a:pPr lvl="1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1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Compensation was accurate when hours were correctly entered and pay rates were up-to-date in Oracle.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3100" dirty="0">
                <a:solidFill>
                  <a:srgbClr val="66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Timekeeping errors and weak enforcement create risk</a:t>
            </a:r>
          </a:p>
          <a:p>
            <a:pPr lvl="1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1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Payroll’s priority is to ensure employees are paid on time</a:t>
            </a:r>
            <a:r>
              <a:rPr lang="en-US" sz="310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which allows </a:t>
            </a:r>
            <a:r>
              <a:rPr lang="en-US" sz="31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departments to exceed timecard approval deadlines and cut corners on documentation.</a:t>
            </a:r>
          </a:p>
          <a:p>
            <a:pPr marL="0" lvl="1" indent="0">
              <a:spcAft>
                <a:spcPts val="600"/>
              </a:spcAft>
              <a:buNone/>
            </a:pPr>
            <a:r>
              <a:rPr lang="en-US" sz="3100" dirty="0">
                <a:solidFill>
                  <a:srgbClr val="66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Insurance deductions did not consistently match benefits guide rates</a:t>
            </a:r>
          </a:p>
          <a:p>
            <a:pPr lvl="1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1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Human Resources should review insurance deductions and automate calculation process</a:t>
            </a:r>
          </a:p>
          <a:p>
            <a:pPr lvl="2">
              <a:spcAft>
                <a:spcPts val="1800"/>
              </a:spcAft>
            </a:pPr>
            <a:endParaRPr lang="en-US" sz="28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>
              <a:spcAft>
                <a:spcPts val="1800"/>
              </a:spcAft>
            </a:pPr>
            <a:endParaRPr lang="en-US" sz="28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spcAft>
                <a:spcPts val="1800"/>
              </a:spcAft>
              <a:buFont typeface="Arial" panose="020B0604020202020204" pitchFamily="34" charset="0"/>
              <a:buChar char="•"/>
            </a:pPr>
            <a:endParaRPr lang="en-US" sz="28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600"/>
              </a:spcAft>
            </a:pPr>
            <a:endParaRPr lang="en-US" sz="2600" b="1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spcAft>
                <a:spcPts val="600"/>
              </a:spcAft>
            </a:pPr>
            <a:endParaRPr lang="en-US" sz="2600" b="1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spcAft>
                <a:spcPts val="600"/>
              </a:spcAft>
            </a:pPr>
            <a:endParaRPr lang="en-US" sz="2600" b="1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spcAft>
                <a:spcPts val="600"/>
              </a:spcAft>
            </a:pPr>
            <a:endParaRPr lang="en-US" sz="2600" b="1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spcAft>
                <a:spcPts val="600"/>
              </a:spcAft>
            </a:pPr>
            <a:endParaRPr lang="en-US" sz="2600" b="1" dirty="0">
              <a:solidFill>
                <a:schemeClr val="tx1"/>
              </a:solidFill>
            </a:endParaRPr>
          </a:p>
          <a:p>
            <a:endParaRPr lang="en-US" sz="2900" b="1" dirty="0"/>
          </a:p>
        </p:txBody>
      </p:sp>
    </p:spTree>
    <p:extLst>
      <p:ext uri="{BB962C8B-B14F-4D97-AF65-F5344CB8AC3E}">
        <p14:creationId xmlns:p14="http://schemas.microsoft.com/office/powerpoint/2010/main" val="28678476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76200"/>
            <a:ext cx="5486400" cy="800100"/>
          </a:xfrm>
        </p:spPr>
        <p:txBody>
          <a:bodyPr/>
          <a:lstStyle/>
          <a:p>
            <a:r>
              <a:rPr lang="en-US" sz="4000" dirty="0">
                <a:solidFill>
                  <a:srgbClr val="660066"/>
                </a:solidFill>
              </a:rPr>
              <a:t>Detailed Findings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E096BD99-774B-4821-BC90-7FFE8FBB75EC}"/>
              </a:ext>
            </a:extLst>
          </p:cNvPr>
          <p:cNvSpPr txBox="1">
            <a:spLocks/>
          </p:cNvSpPr>
          <p:nvPr/>
        </p:nvSpPr>
        <p:spPr>
          <a:xfrm>
            <a:off x="338890" y="1219200"/>
            <a:ext cx="8043110" cy="5295900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marL="0" lvl="1" indent="0">
              <a:spcAft>
                <a:spcPts val="600"/>
              </a:spcAft>
              <a:buNone/>
            </a:pPr>
            <a:r>
              <a:rPr lang="en-US" sz="12800" dirty="0">
                <a:solidFill>
                  <a:srgbClr val="66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Departments do not always follow timekeeping procedures</a:t>
            </a:r>
          </a:p>
          <a:p>
            <a:pPr lvl="1">
              <a:spcBef>
                <a:spcPts val="18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12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Payroll processed off-cycle checks and change sheets without sufficient justification and approvals.</a:t>
            </a:r>
          </a:p>
          <a:p>
            <a:pPr lvl="1">
              <a:spcBef>
                <a:spcPts val="18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12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Some departments estimate time at end of pay period instead of allowing employees to clock in and out for all shifts. </a:t>
            </a:r>
          </a:p>
          <a:p>
            <a:pPr lvl="1">
              <a:spcBef>
                <a:spcPts val="18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12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Payroll lacks formal policies and procedures, which makes it difficult to enforce processing deadlines and authorizations.</a:t>
            </a:r>
          </a:p>
          <a:p>
            <a:pPr>
              <a:spcAft>
                <a:spcPts val="600"/>
              </a:spcAft>
            </a:pPr>
            <a:endParaRPr lang="en-US" sz="2600" b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5730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76200"/>
            <a:ext cx="6096000" cy="800100"/>
          </a:xfrm>
        </p:spPr>
        <p:txBody>
          <a:bodyPr/>
          <a:lstStyle/>
          <a:p>
            <a:r>
              <a:rPr lang="en-US" sz="4000" dirty="0">
                <a:solidFill>
                  <a:srgbClr val="660066"/>
                </a:solidFill>
              </a:rPr>
              <a:t>Detailed Findings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4699"/>
            <a:ext cx="8229600" cy="4225246"/>
          </a:xfrm>
        </p:spPr>
        <p:txBody>
          <a:bodyPr>
            <a:normAutofit/>
          </a:bodyPr>
          <a:lstStyle/>
          <a:p>
            <a:pPr lvl="1">
              <a:spcAft>
                <a:spcPts val="600"/>
              </a:spcAft>
            </a:pPr>
            <a:endParaRPr lang="en-US" sz="2400" b="1" dirty="0">
              <a:solidFill>
                <a:schemeClr val="tx1">
                  <a:tint val="75000"/>
                </a:schemeClr>
              </a:solidFill>
            </a:endParaRPr>
          </a:p>
          <a:p>
            <a:pPr lvl="1">
              <a:spcAft>
                <a:spcPts val="600"/>
              </a:spcAft>
            </a:pPr>
            <a:endParaRPr lang="en-US" sz="2400" b="1" dirty="0">
              <a:solidFill>
                <a:schemeClr val="tx1">
                  <a:tint val="75000"/>
                </a:schemeClr>
              </a:solidFill>
            </a:endParaRPr>
          </a:p>
          <a:p>
            <a:endParaRPr lang="en-US" sz="2900" b="1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E096BD99-774B-4821-BC90-7FFE8FBB75EC}"/>
              </a:ext>
            </a:extLst>
          </p:cNvPr>
          <p:cNvSpPr txBox="1">
            <a:spLocks/>
          </p:cNvSpPr>
          <p:nvPr/>
        </p:nvSpPr>
        <p:spPr>
          <a:xfrm>
            <a:off x="228600" y="1144698"/>
            <a:ext cx="8229600" cy="4036902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marL="0" lvl="1" indent="0">
              <a:spcAft>
                <a:spcPts val="1200"/>
              </a:spcAft>
              <a:buNone/>
            </a:pPr>
            <a:r>
              <a:rPr lang="en-US" sz="4600" dirty="0">
                <a:solidFill>
                  <a:srgbClr val="66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Manual processes increase risk</a:t>
            </a:r>
          </a:p>
          <a:p>
            <a:pPr>
              <a:spcAft>
                <a:spcPts val="1200"/>
              </a:spcAft>
            </a:pPr>
            <a:r>
              <a:rPr lang="en-US" sz="40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Capturing shift differential hours, entering retroactive payments, change sheets, and moving time incorrectly in Kronos are manual processes that increase error risk. </a:t>
            </a:r>
          </a:p>
          <a:p>
            <a:pPr>
              <a:spcAft>
                <a:spcPts val="1200"/>
              </a:spcAft>
            </a:pPr>
            <a:r>
              <a:rPr lang="en-US" sz="40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Planned Oracle upgrade will automate some manual payroll processes, which will strengthen controls, reduce risks, and shorten payroll processing times.</a:t>
            </a:r>
          </a:p>
          <a:p>
            <a:pPr>
              <a:spcAft>
                <a:spcPts val="1200"/>
              </a:spcAft>
            </a:pPr>
            <a:endParaRPr lang="en-US" sz="44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1200"/>
              </a:spcAft>
            </a:pPr>
            <a:endParaRPr lang="en-US" sz="44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>
              <a:spcAft>
                <a:spcPts val="1800"/>
              </a:spcAft>
            </a:pPr>
            <a:endParaRPr lang="en-US" sz="29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spcAft>
                <a:spcPts val="1800"/>
              </a:spcAft>
              <a:buFont typeface="Arial" panose="020B0604020202020204" pitchFamily="34" charset="0"/>
              <a:buChar char="•"/>
            </a:pPr>
            <a:endParaRPr lang="en-US" sz="29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indent="0">
              <a:spcAft>
                <a:spcPts val="600"/>
              </a:spcAft>
              <a:buNone/>
            </a:pPr>
            <a:endParaRPr lang="en-US" sz="3200" dirty="0">
              <a:solidFill>
                <a:srgbClr val="66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600"/>
              </a:spcAft>
            </a:pPr>
            <a:endParaRPr lang="en-US" sz="2600" b="1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spcAft>
                <a:spcPts val="600"/>
              </a:spcAft>
            </a:pPr>
            <a:endParaRPr lang="en-US" sz="2600" b="1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spcAft>
                <a:spcPts val="600"/>
              </a:spcAft>
            </a:pPr>
            <a:endParaRPr lang="en-US" sz="2600" b="1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spcAft>
                <a:spcPts val="600"/>
              </a:spcAft>
            </a:pPr>
            <a:endParaRPr lang="en-US" sz="2600" b="1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spcAft>
                <a:spcPts val="600"/>
              </a:spcAft>
            </a:pPr>
            <a:endParaRPr lang="en-US" sz="2600" b="1" dirty="0">
              <a:solidFill>
                <a:schemeClr val="tx1"/>
              </a:solidFill>
            </a:endParaRPr>
          </a:p>
          <a:p>
            <a:endParaRPr lang="en-US" sz="2900" b="1" dirty="0"/>
          </a:p>
        </p:txBody>
      </p:sp>
    </p:spTree>
    <p:extLst>
      <p:ext uri="{BB962C8B-B14F-4D97-AF65-F5344CB8AC3E}">
        <p14:creationId xmlns:p14="http://schemas.microsoft.com/office/powerpoint/2010/main" val="33302483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179" y="152400"/>
            <a:ext cx="8534400" cy="820069"/>
          </a:xfrm>
        </p:spPr>
        <p:txBody>
          <a:bodyPr/>
          <a:lstStyle/>
          <a:p>
            <a:r>
              <a:rPr lang="en-US" sz="4000" dirty="0">
                <a:solidFill>
                  <a:srgbClr val="660066"/>
                </a:solidFill>
              </a:rPr>
              <a:t>Focus of Recommendations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D0E8493B-2D52-4EF9-8F40-DF54B8AC3887}"/>
              </a:ext>
            </a:extLst>
          </p:cNvPr>
          <p:cNvSpPr txBox="1">
            <a:spLocks/>
          </p:cNvSpPr>
          <p:nvPr/>
        </p:nvSpPr>
        <p:spPr>
          <a:xfrm>
            <a:off x="449179" y="1295400"/>
            <a:ext cx="8229600" cy="5179902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marL="514350" lvl="1" indent="-514350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sz="3200" dirty="0">
                <a:solidFill>
                  <a:srgbClr val="66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Create payroll policies and procedures and firm deadlines to ensure departments correct and approve timecards by the established deadlines and standardize forms with required authorizations.</a:t>
            </a:r>
          </a:p>
          <a:p>
            <a:pPr marL="514350" lvl="1" indent="-514350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sz="3200" dirty="0">
                <a:solidFill>
                  <a:srgbClr val="66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Ensure planned Oracle upgrades are implemented, which will automate manual processes and reduce errors and processing time.</a:t>
            </a:r>
          </a:p>
          <a:p>
            <a:pPr marL="514350" lvl="1" indent="-514350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sz="3200" dirty="0">
                <a:solidFill>
                  <a:srgbClr val="66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Calculate benefit overages paid by city employees during 2016 and 2017 and work with finance to return applicable overcharges to employees.</a:t>
            </a:r>
          </a:p>
          <a:p>
            <a:pPr marL="1371600" lvl="3" indent="-514350">
              <a:spcAft>
                <a:spcPts val="600"/>
              </a:spcAft>
              <a:buFont typeface="+mj-lt"/>
              <a:buAutoNum type="alphaLcParenR"/>
            </a:pPr>
            <a:endParaRPr lang="en-US" sz="3200" dirty="0">
              <a:solidFill>
                <a:srgbClr val="66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371600" lvl="3" indent="-514350">
              <a:spcAft>
                <a:spcPts val="600"/>
              </a:spcAft>
              <a:buFont typeface="+mj-lt"/>
              <a:buAutoNum type="alphaLcParenR"/>
            </a:pPr>
            <a:endParaRPr lang="en-US" sz="3200" dirty="0">
              <a:solidFill>
                <a:srgbClr val="66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indent="0">
              <a:spcAft>
                <a:spcPts val="600"/>
              </a:spcAft>
              <a:buNone/>
            </a:pPr>
            <a:endParaRPr lang="en-US" sz="3200" dirty="0">
              <a:solidFill>
                <a:srgbClr val="66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indent="0">
              <a:spcAft>
                <a:spcPts val="600"/>
              </a:spcAft>
              <a:buNone/>
            </a:pPr>
            <a:endParaRPr lang="en-US" sz="3200" dirty="0">
              <a:solidFill>
                <a:srgbClr val="66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600"/>
              </a:spcAft>
            </a:pPr>
            <a:endParaRPr lang="en-US" sz="2600" b="1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spcAft>
                <a:spcPts val="600"/>
              </a:spcAft>
            </a:pPr>
            <a:endParaRPr lang="en-US" sz="2600" b="1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spcAft>
                <a:spcPts val="600"/>
              </a:spcAft>
            </a:pPr>
            <a:endParaRPr lang="en-US" sz="2600" b="1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spcAft>
                <a:spcPts val="600"/>
              </a:spcAft>
            </a:pPr>
            <a:endParaRPr lang="en-US" sz="2600" b="1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spcAft>
                <a:spcPts val="600"/>
              </a:spcAft>
            </a:pPr>
            <a:endParaRPr lang="en-US" sz="2600" b="1" dirty="0">
              <a:solidFill>
                <a:schemeClr val="tx1"/>
              </a:solidFill>
            </a:endParaRPr>
          </a:p>
          <a:p>
            <a:endParaRPr lang="en-US" sz="2900" b="1" dirty="0"/>
          </a:p>
        </p:txBody>
      </p:sp>
    </p:spTree>
    <p:extLst>
      <p:ext uri="{BB962C8B-B14F-4D97-AF65-F5344CB8AC3E}">
        <p14:creationId xmlns:p14="http://schemas.microsoft.com/office/powerpoint/2010/main" val="22697149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05000"/>
            <a:ext cx="8229600" cy="1600200"/>
          </a:xfrm>
        </p:spPr>
        <p:txBody>
          <a:bodyPr/>
          <a:lstStyle/>
          <a:p>
            <a:r>
              <a:rPr lang="en-US" dirty="0">
                <a:solidFill>
                  <a:srgbClr val="660066"/>
                </a:solidFill>
              </a:rPr>
              <a:t>Questions?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93B6318-A37A-4908-8899-51D0E38ADFE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6666" t="45209" r="27500" b="36260"/>
          <a:stretch/>
        </p:blipFill>
        <p:spPr>
          <a:xfrm>
            <a:off x="0" y="5181600"/>
            <a:ext cx="9144000" cy="167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601123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0</TotalTime>
  <Words>500</Words>
  <Application>Microsoft Office PowerPoint</Application>
  <PresentationFormat>On-screen Show (4:3)</PresentationFormat>
  <Paragraphs>144</Paragraphs>
  <Slides>9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Arial</vt:lpstr>
      <vt:lpstr>Calibri</vt:lpstr>
      <vt:lpstr>Century Gothic</vt:lpstr>
      <vt:lpstr>Courier New</vt:lpstr>
      <vt:lpstr>Palatino Linotype</vt:lpstr>
      <vt:lpstr>Times New Roman</vt:lpstr>
      <vt:lpstr>Trebuchet MS</vt:lpstr>
      <vt:lpstr>Executive</vt:lpstr>
      <vt:lpstr>Payroll Processing</vt:lpstr>
      <vt:lpstr>Audit Objectives</vt:lpstr>
      <vt:lpstr>Methodology</vt:lpstr>
      <vt:lpstr>Most Payroll Processes Are Manual</vt:lpstr>
      <vt:lpstr>Overall Findings</vt:lpstr>
      <vt:lpstr>Detailed Findings</vt:lpstr>
      <vt:lpstr>Detailed Findings (cont.)</vt:lpstr>
      <vt:lpstr>Focus of Recommendations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2018-02-27T21:01:31Z</dcterms:created>
  <dcterms:modified xsi:type="dcterms:W3CDTF">2018-06-26T19:32:02Z</dcterms:modified>
</cp:coreProperties>
</file>