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855" r:id="rId2"/>
  </p:sldMasterIdLst>
  <p:notesMasterIdLst>
    <p:notesMasterId r:id="rId13"/>
  </p:notesMasterIdLst>
  <p:handoutMasterIdLst>
    <p:handoutMasterId r:id="rId14"/>
  </p:handoutMasterIdLst>
  <p:sldIdLst>
    <p:sldId id="379" r:id="rId3"/>
    <p:sldId id="389" r:id="rId4"/>
    <p:sldId id="380" r:id="rId5"/>
    <p:sldId id="381" r:id="rId6"/>
    <p:sldId id="378" r:id="rId7"/>
    <p:sldId id="400" r:id="rId8"/>
    <p:sldId id="401" r:id="rId9"/>
    <p:sldId id="267" r:id="rId10"/>
    <p:sldId id="391" r:id="rId11"/>
    <p:sldId id="395" r:id="rId12"/>
  </p:sldIdLst>
  <p:sldSz cx="9144000" cy="6858000" type="letter"/>
  <p:notesSz cx="7102475" cy="9388475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73">
          <p15:clr>
            <a:srgbClr val="A4A3A4"/>
          </p15:clr>
        </p15:guide>
        <p15:guide id="2" orient="horz" pos="1909">
          <p15:clr>
            <a:srgbClr val="A4A3A4"/>
          </p15:clr>
        </p15:guide>
        <p15:guide id="3" orient="horz" pos="3481">
          <p15:clr>
            <a:srgbClr val="A4A3A4"/>
          </p15:clr>
        </p15:guide>
        <p15:guide id="4" orient="horz" pos="3693">
          <p15:clr>
            <a:srgbClr val="A4A3A4"/>
          </p15:clr>
        </p15:guide>
        <p15:guide id="5" orient="horz" pos="279">
          <p15:clr>
            <a:srgbClr val="A4A3A4"/>
          </p15:clr>
        </p15:guide>
        <p15:guide id="6" pos="424">
          <p15:clr>
            <a:srgbClr val="A4A3A4"/>
          </p15:clr>
        </p15:guide>
        <p15:guide id="7" pos="4759">
          <p15:clr>
            <a:srgbClr val="A4A3A4"/>
          </p15:clr>
        </p15:guide>
        <p15:guide id="8" pos="346">
          <p15:clr>
            <a:srgbClr val="A4A3A4"/>
          </p15:clr>
        </p15:guide>
        <p15:guide id="9" pos="340">
          <p15:clr>
            <a:srgbClr val="A4A3A4"/>
          </p15:clr>
        </p15:guide>
        <p15:guide id="10" pos="3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tyUser" initials="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EE1"/>
    <a:srgbClr val="FFFF99"/>
    <a:srgbClr val="DDDDDD"/>
    <a:srgbClr val="C0C0C0"/>
    <a:srgbClr val="B2B2B2"/>
    <a:srgbClr val="3276C8"/>
    <a:srgbClr val="6BA42C"/>
    <a:srgbClr val="94D32D"/>
    <a:srgbClr val="BEE381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89867" autoAdjust="0"/>
  </p:normalViewPr>
  <p:slideViewPr>
    <p:cSldViewPr snapToGrid="0">
      <p:cViewPr varScale="1">
        <p:scale>
          <a:sx n="78" d="100"/>
          <a:sy n="78" d="100"/>
        </p:scale>
        <p:origin x="1776" y="62"/>
      </p:cViewPr>
      <p:guideLst>
        <p:guide orient="horz" pos="4073"/>
        <p:guide orient="horz" pos="1909"/>
        <p:guide orient="horz" pos="3481"/>
        <p:guide orient="horz" pos="3693"/>
        <p:guide orient="horz" pos="279"/>
        <p:guide pos="424"/>
        <p:guide pos="4759"/>
        <p:guide pos="346"/>
        <p:guide pos="340"/>
        <p:guide pos="3202"/>
      </p:guideLst>
    </p:cSldViewPr>
  </p:slideViewPr>
  <p:outlineViewPr>
    <p:cViewPr>
      <p:scale>
        <a:sx n="33" d="100"/>
        <a:sy n="33" d="100"/>
      </p:scale>
      <p:origin x="0" y="113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578" y="-84"/>
      </p:cViewPr>
      <p:guideLst>
        <p:guide orient="horz" pos="2958"/>
        <p:guide pos="2237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Contracts Awarded</a:t>
            </a:r>
          </a:p>
        </c:rich>
      </c:tx>
      <c:layout>
        <c:manualLayout>
          <c:xMode val="edge"/>
          <c:yMode val="edge"/>
          <c:x val="0.35091960030896124"/>
          <c:y val="3.1044396834087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Commodities</c:v>
                </c:pt>
              </c:strCache>
            </c:strRef>
          </c:tx>
          <c:spPr>
            <a:solidFill>
              <a:srgbClr val="83AEE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FY16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E-4F85-9ECC-D7818E14E7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FY16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E-4F85-9ECC-D7818E14E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225544"/>
        <c:axId val="368225872"/>
        <c:axId val="0"/>
      </c:bar3DChart>
      <c:catAx>
        <c:axId val="36822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25872"/>
        <c:crosses val="autoZero"/>
        <c:auto val="1"/>
        <c:lblAlgn val="ctr"/>
        <c:lblOffset val="100"/>
        <c:noMultiLvlLbl val="0"/>
      </c:catAx>
      <c:valAx>
        <c:axId val="36822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25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Value of Contracts Awarded</a:t>
            </a:r>
          </a:p>
        </c:rich>
      </c:tx>
      <c:layout>
        <c:manualLayout>
          <c:xMode val="edge"/>
          <c:yMode val="edge"/>
          <c:x val="0.28369801121514548"/>
          <c:y val="5.4603119703939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Commodities</c:v>
                </c:pt>
              </c:strCache>
            </c:strRef>
          </c:tx>
          <c:spPr>
            <a:solidFill>
              <a:srgbClr val="83AEE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FY 16</c:v>
                </c:pt>
              </c:strCache>
            </c:strRef>
          </c:cat>
          <c:val>
            <c:numRef>
              <c:f>Sheet1!$B$2</c:f>
              <c:numCache>
                <c:formatCode>"$"#,##0</c:formatCode>
                <c:ptCount val="1"/>
                <c:pt idx="0">
                  <c:v>259185675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A-42D3-ACB5-0340AD43D7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FY 16</c:v>
                </c:pt>
              </c:strCache>
            </c:strRef>
          </c:cat>
          <c:val>
            <c:numRef>
              <c:f>Sheet1!$C$2</c:f>
              <c:numCache>
                <c:formatCode>"$"#,##0</c:formatCode>
                <c:ptCount val="1"/>
                <c:pt idx="0">
                  <c:v>181026957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3A-42D3-ACB5-0340AD43D7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4069488"/>
        <c:axId val="457832168"/>
        <c:axId val="0"/>
      </c:bar3DChart>
      <c:catAx>
        <c:axId val="46406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832168"/>
        <c:crosses val="autoZero"/>
        <c:auto val="1"/>
        <c:lblAlgn val="ctr"/>
        <c:lblOffset val="100"/>
        <c:noMultiLvlLbl val="0"/>
      </c:catAx>
      <c:valAx>
        <c:axId val="45783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06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Contracts Awarded</a:t>
            </a:r>
          </a:p>
        </c:rich>
      </c:tx>
      <c:layout>
        <c:manualLayout>
          <c:xMode val="edge"/>
          <c:yMode val="edge"/>
          <c:x val="0.35198059988534752"/>
          <c:y val="3.1044396834087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Commodities</c:v>
                </c:pt>
              </c:strCache>
            </c:strRef>
          </c:tx>
          <c:spPr>
            <a:solidFill>
              <a:srgbClr val="83AEE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FY17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E-4F85-9ECC-D7818E14E7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FY17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E-4F85-9ECC-D7818E14E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225544"/>
        <c:axId val="368225872"/>
        <c:axId val="0"/>
      </c:bar3DChart>
      <c:catAx>
        <c:axId val="36822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25872"/>
        <c:crosses val="autoZero"/>
        <c:auto val="1"/>
        <c:lblAlgn val="ctr"/>
        <c:lblOffset val="100"/>
        <c:noMultiLvlLbl val="0"/>
      </c:catAx>
      <c:valAx>
        <c:axId val="36822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25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Value of Contracts Awarded</a:t>
            </a:r>
          </a:p>
        </c:rich>
      </c:tx>
      <c:layout>
        <c:manualLayout>
          <c:xMode val="edge"/>
          <c:yMode val="edge"/>
          <c:x val="0.27652645450918883"/>
          <c:y val="6.7780583128696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Commodities</c:v>
                </c:pt>
              </c:strCache>
            </c:strRef>
          </c:tx>
          <c:spPr>
            <a:solidFill>
              <a:srgbClr val="83AEE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FY 17</c:v>
                </c:pt>
              </c:strCache>
            </c:strRef>
          </c:cat>
          <c:val>
            <c:numRef>
              <c:f>Sheet1!$B$2</c:f>
              <c:numCache>
                <c:formatCode>"$"#,##0</c:formatCode>
                <c:ptCount val="1"/>
                <c:pt idx="0">
                  <c:v>259185675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A-42D3-ACB5-0340AD43D7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FY 17</c:v>
                </c:pt>
              </c:strCache>
            </c:strRef>
          </c:cat>
          <c:val>
            <c:numRef>
              <c:f>Sheet1!$C$2</c:f>
              <c:numCache>
                <c:formatCode>"$"#,##0</c:formatCode>
                <c:ptCount val="1"/>
                <c:pt idx="0">
                  <c:v>181026957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3A-42D3-ACB5-0340AD43D7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4069488"/>
        <c:axId val="457832168"/>
        <c:axId val="0"/>
      </c:bar3DChart>
      <c:catAx>
        <c:axId val="46406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832168"/>
        <c:crosses val="autoZero"/>
        <c:auto val="1"/>
        <c:lblAlgn val="ctr"/>
        <c:lblOffset val="100"/>
        <c:noMultiLvlLbl val="0"/>
      </c:catAx>
      <c:valAx>
        <c:axId val="45783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06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Contracts Awarded</a:t>
            </a:r>
          </a:p>
        </c:rich>
      </c:tx>
      <c:layout>
        <c:manualLayout>
          <c:xMode val="edge"/>
          <c:yMode val="edge"/>
          <c:x val="0.32284184379414399"/>
          <c:y val="2.6020519571759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Commodities</c:v>
                </c:pt>
              </c:strCache>
            </c:strRef>
          </c:tx>
          <c:spPr>
            <a:solidFill>
              <a:srgbClr val="83AEE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FY 18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E-4F85-9ECC-D7818E14E7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FY 18 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E-4F85-9ECC-D7818E14E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225544"/>
        <c:axId val="368225872"/>
        <c:axId val="0"/>
      </c:bar3DChart>
      <c:catAx>
        <c:axId val="36822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25872"/>
        <c:crosses val="autoZero"/>
        <c:auto val="1"/>
        <c:lblAlgn val="ctr"/>
        <c:lblOffset val="100"/>
        <c:noMultiLvlLbl val="0"/>
      </c:catAx>
      <c:valAx>
        <c:axId val="36822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25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Value of Contracts Awarded</a:t>
            </a:r>
          </a:p>
        </c:rich>
      </c:tx>
      <c:layout>
        <c:manualLayout>
          <c:xMode val="edge"/>
          <c:yMode val="edge"/>
          <c:x val="0.25531613588138818"/>
          <c:y val="5.0210631895687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Commodities</c:v>
                </c:pt>
              </c:strCache>
            </c:strRef>
          </c:tx>
          <c:spPr>
            <a:solidFill>
              <a:srgbClr val="83AEE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Sheet1!$A$2:$A$3</c:f>
              <c:strCache>
                <c:ptCount val="1"/>
                <c:pt idx="0">
                  <c:v>FY 18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&quot;$&quot;#,##0">
                  <c:v>259185675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A-42D3-ACB5-0340AD43D7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31750" h="25400"/>
            </a:sp3d>
          </c:spPr>
          <c:invertIfNegative val="0"/>
          <c:dLbls>
            <c:delete val="1"/>
          </c:dLbls>
          <c:cat>
            <c:strRef>
              <c:f>Sheet1!$A$2:$A$3</c:f>
              <c:strCache>
                <c:ptCount val="1"/>
                <c:pt idx="0">
                  <c:v>FY 18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&quot;$&quot;#,##0">
                  <c:v>181026957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3A-42D3-ACB5-0340AD43D7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4069488"/>
        <c:axId val="457832168"/>
        <c:axId val="0"/>
      </c:bar3DChart>
      <c:catAx>
        <c:axId val="46406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832168"/>
        <c:crosses val="autoZero"/>
        <c:auto val="1"/>
        <c:lblAlgn val="ctr"/>
        <c:lblOffset val="100"/>
        <c:noMultiLvlLbl val="0"/>
      </c:catAx>
      <c:valAx>
        <c:axId val="45783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06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FY 16</c:v>
                </c:pt>
                <c:pt idx="1">
                  <c:v>FY 17</c:v>
                </c:pt>
                <c:pt idx="2">
                  <c:v>FY 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121</c:v>
                </c:pt>
                <c:pt idx="1">
                  <c:v>159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4-457A-AC8A-EE3CD6EF0B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Sole Source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FY 16</c:v>
                </c:pt>
                <c:pt idx="1">
                  <c:v>FY 17</c:v>
                </c:pt>
                <c:pt idx="2">
                  <c:v>FY 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</c:v>
                </c:pt>
                <c:pt idx="1">
                  <c:v>20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4-457A-AC8A-EE3CD6EF0B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Emergency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FY 16</c:v>
                </c:pt>
                <c:pt idx="1">
                  <c:v>FY 17</c:v>
                </c:pt>
                <c:pt idx="2">
                  <c:v>FY 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66</c:v>
                </c:pt>
                <c:pt idx="1">
                  <c:v>7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4-457A-AC8A-EE3CD6EF0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683088"/>
        <c:axId val="44679152"/>
        <c:axId val="0"/>
      </c:bar3DChart>
      <c:catAx>
        <c:axId val="4468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79152"/>
        <c:crosses val="autoZero"/>
        <c:auto val="1"/>
        <c:lblAlgn val="ctr"/>
        <c:lblOffset val="100"/>
        <c:noMultiLvlLbl val="0"/>
      </c:catAx>
      <c:valAx>
        <c:axId val="4467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0.20476</cdr:x>
      <cdr:y>0.65444</cdr:y>
    </cdr:from>
    <cdr:to>
      <cdr:x>0.26769</cdr:x>
      <cdr:y>0.70175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4A693A2-B2F4-4DA3-85BD-69CE36AE1CD4}"/>
            </a:ext>
          </a:extLst>
        </cdr:cNvPr>
        <cdr:cNvSpPr txBox="1"/>
      </cdr:nvSpPr>
      <cdr:spPr>
        <a:xfrm xmlns:a="http://schemas.openxmlformats.org/drawingml/2006/main">
          <a:off x="1539013" y="3406230"/>
          <a:ext cx="472965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1"/>
              </a:solidFill>
              <a:cs typeface="Arial" panose="020B0604020202020204" pitchFamily="34" charset="0"/>
            </a:rPr>
            <a:t>40</a:t>
          </a:r>
        </a:p>
      </cdr:txBody>
    </cdr:sp>
  </cdr:relSizeAnchor>
  <cdr:relSizeAnchor xmlns:cdr="http://schemas.openxmlformats.org/drawingml/2006/chartDrawing">
    <cdr:from>
      <cdr:x>0.27188</cdr:x>
      <cdr:y>0.5252</cdr:y>
    </cdr:from>
    <cdr:to>
      <cdr:x>0.32782</cdr:x>
      <cdr:y>0.59184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EA435DA-4842-4D49-999A-5E74CD1CA6B5}"/>
            </a:ext>
          </a:extLst>
        </cdr:cNvPr>
        <cdr:cNvSpPr txBox="1"/>
      </cdr:nvSpPr>
      <cdr:spPr>
        <a:xfrm xmlns:a="http://schemas.openxmlformats.org/drawingml/2006/main">
          <a:off x="2043511" y="2733567"/>
          <a:ext cx="420414" cy="346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1"/>
              </a:solidFill>
              <a:cs typeface="Arial" panose="020B0604020202020204" pitchFamily="34" charset="0"/>
            </a:rPr>
            <a:t>66</a:t>
          </a:r>
        </a:p>
      </cdr:txBody>
    </cdr:sp>
  </cdr:relSizeAnchor>
  <cdr:relSizeAnchor xmlns:cdr="http://schemas.openxmlformats.org/drawingml/2006/chartDrawing">
    <cdr:from>
      <cdr:x>0.42151</cdr:x>
      <cdr:y>0.08094</cdr:y>
    </cdr:from>
    <cdr:to>
      <cdr:x>0.47884</cdr:x>
      <cdr:y>0.12335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EB02988-BB8E-4E35-96AB-7AD16EA1BE5E}"/>
            </a:ext>
          </a:extLst>
        </cdr:cNvPr>
        <cdr:cNvSpPr txBox="1"/>
      </cdr:nvSpPr>
      <cdr:spPr>
        <a:xfrm xmlns:a="http://schemas.openxmlformats.org/drawingml/2006/main">
          <a:off x="3168118" y="421291"/>
          <a:ext cx="430925" cy="220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1"/>
              </a:solidFill>
            </a:rPr>
            <a:t>159</a:t>
          </a:r>
        </a:p>
      </cdr:txBody>
    </cdr:sp>
  </cdr:relSizeAnchor>
  <cdr:relSizeAnchor xmlns:cdr="http://schemas.openxmlformats.org/drawingml/2006/chartDrawing">
    <cdr:from>
      <cdr:x>0.49003</cdr:x>
      <cdr:y>0.73556</cdr:y>
    </cdr:from>
    <cdr:to>
      <cdr:x>0.55435</cdr:x>
      <cdr:y>0.78082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7152DED-750C-4F89-8413-1AC6DC9691AE}"/>
            </a:ext>
          </a:extLst>
        </cdr:cNvPr>
        <cdr:cNvSpPr txBox="1"/>
      </cdr:nvSpPr>
      <cdr:spPr>
        <a:xfrm xmlns:a="http://schemas.openxmlformats.org/drawingml/2006/main">
          <a:off x="3683125" y="3828396"/>
          <a:ext cx="483476" cy="235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1"/>
              </a:solidFill>
            </a:rPr>
            <a:t>20</a:t>
          </a:r>
        </a:p>
      </cdr:txBody>
    </cdr:sp>
  </cdr:relSizeAnchor>
  <cdr:relSizeAnchor xmlns:cdr="http://schemas.openxmlformats.org/drawingml/2006/chartDrawing">
    <cdr:from>
      <cdr:x>0.55715</cdr:x>
      <cdr:y>0.80388</cdr:y>
    </cdr:from>
    <cdr:to>
      <cdr:x>0.59351</cdr:x>
      <cdr:y>0.85032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C6B2367C-2B70-44FB-AE5B-7C907495DE26}"/>
            </a:ext>
          </a:extLst>
        </cdr:cNvPr>
        <cdr:cNvSpPr txBox="1"/>
      </cdr:nvSpPr>
      <cdr:spPr>
        <a:xfrm xmlns:a="http://schemas.openxmlformats.org/drawingml/2006/main">
          <a:off x="4187621" y="4183995"/>
          <a:ext cx="273269" cy="241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1"/>
              </a:solidFill>
            </a:rPr>
            <a:t>7</a:t>
          </a:r>
        </a:p>
      </cdr:txBody>
    </cdr:sp>
  </cdr:relSizeAnchor>
  <cdr:relSizeAnchor xmlns:cdr="http://schemas.openxmlformats.org/drawingml/2006/chartDrawing">
    <cdr:from>
      <cdr:x>0.71097</cdr:x>
      <cdr:y>0.51713</cdr:y>
    </cdr:from>
    <cdr:to>
      <cdr:x>0.7725</cdr:x>
      <cdr:y>0.56761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4AA3ADA-0FDC-4825-93FC-AA0D092FA8C9}"/>
            </a:ext>
          </a:extLst>
        </cdr:cNvPr>
        <cdr:cNvSpPr txBox="1"/>
      </cdr:nvSpPr>
      <cdr:spPr>
        <a:xfrm xmlns:a="http://schemas.openxmlformats.org/drawingml/2006/main">
          <a:off x="5343758" y="2691524"/>
          <a:ext cx="462455" cy="262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1"/>
              </a:solidFill>
            </a:rPr>
            <a:t>66</a:t>
          </a:r>
        </a:p>
      </cdr:txBody>
    </cdr:sp>
  </cdr:relSizeAnchor>
  <cdr:relSizeAnchor xmlns:cdr="http://schemas.openxmlformats.org/drawingml/2006/chartDrawing">
    <cdr:from>
      <cdr:x>0.77669</cdr:x>
      <cdr:y>0.7958</cdr:y>
    </cdr:from>
    <cdr:to>
      <cdr:x>0.83263</cdr:x>
      <cdr:y>0.83619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D1B3FE42-6F78-49F7-8E5E-C449B7CB68A2}"/>
            </a:ext>
          </a:extLst>
        </cdr:cNvPr>
        <cdr:cNvSpPr txBox="1"/>
      </cdr:nvSpPr>
      <cdr:spPr>
        <a:xfrm xmlns:a="http://schemas.openxmlformats.org/drawingml/2006/main">
          <a:off x="5837745" y="4141953"/>
          <a:ext cx="420414" cy="210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000" dirty="0"/>
        </a:p>
      </cdr:txBody>
    </cdr:sp>
  </cdr:relSizeAnchor>
  <cdr:relSizeAnchor xmlns:cdr="http://schemas.openxmlformats.org/drawingml/2006/chartDrawing">
    <cdr:from>
      <cdr:x>0.76411</cdr:x>
      <cdr:y>0.72714</cdr:y>
    </cdr:from>
    <cdr:to>
      <cdr:x>0.83263</cdr:x>
      <cdr:y>0.78082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ABF5AE87-077E-4339-B813-23100B7C2150}"/>
            </a:ext>
          </a:extLst>
        </cdr:cNvPr>
        <cdr:cNvSpPr txBox="1"/>
      </cdr:nvSpPr>
      <cdr:spPr>
        <a:xfrm xmlns:a="http://schemas.openxmlformats.org/drawingml/2006/main">
          <a:off x="5743154" y="3784601"/>
          <a:ext cx="515005" cy="279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1"/>
              </a:solidFill>
            </a:rPr>
            <a:t>23</a:t>
          </a:r>
        </a:p>
      </cdr:txBody>
    </cdr:sp>
  </cdr:relSizeAnchor>
  <cdr:relSizeAnchor xmlns:cdr="http://schemas.openxmlformats.org/drawingml/2006/chartDrawing">
    <cdr:from>
      <cdr:x>0.83263</cdr:x>
      <cdr:y>0.69281</cdr:y>
    </cdr:from>
    <cdr:to>
      <cdr:x>0.89555</cdr:x>
      <cdr:y>0.76467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5217B362-5639-47C6-A491-BAE049FDACDA}"/>
            </a:ext>
          </a:extLst>
        </cdr:cNvPr>
        <cdr:cNvSpPr txBox="1"/>
      </cdr:nvSpPr>
      <cdr:spPr>
        <a:xfrm xmlns:a="http://schemas.openxmlformats.org/drawingml/2006/main">
          <a:off x="6258159" y="3605925"/>
          <a:ext cx="472965" cy="373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1"/>
              </a:solidFill>
              <a:cs typeface="Arial" panose="020B0604020202020204" pitchFamily="34" charset="0"/>
            </a:rPr>
            <a:t>29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"/>
            <a:ext cx="3078278" cy="4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78" tIns="47086" rIns="94178" bIns="47086" numCol="1" anchor="t" anchorCtr="0" compatLnSpc="1">
            <a:prstTxWarp prst="textNoShape">
              <a:avLst/>
            </a:prstTxWarp>
          </a:bodyPr>
          <a:lstStyle>
            <a:lvl1pPr defTabSz="942423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84" y="9"/>
            <a:ext cx="3078278" cy="4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78" tIns="47086" rIns="94178" bIns="47086" numCol="1" anchor="t" anchorCtr="0" compatLnSpc="1">
            <a:prstTxWarp prst="textNoShape">
              <a:avLst/>
            </a:prstTxWarp>
          </a:bodyPr>
          <a:lstStyle>
            <a:lvl1pPr algn="r" defTabSz="942423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097"/>
            <a:ext cx="3078278" cy="4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78" tIns="47086" rIns="94178" bIns="47086" numCol="1" anchor="b" anchorCtr="0" compatLnSpc="1">
            <a:prstTxWarp prst="textNoShape">
              <a:avLst/>
            </a:prstTxWarp>
          </a:bodyPr>
          <a:lstStyle>
            <a:lvl1pPr defTabSz="942423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84" y="8918097"/>
            <a:ext cx="3078278" cy="4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78" tIns="47086" rIns="94178" bIns="47086" numCol="1" anchor="b" anchorCtr="0" compatLnSpc="1">
            <a:prstTxWarp prst="textNoShape">
              <a:avLst/>
            </a:prstTxWarp>
          </a:bodyPr>
          <a:lstStyle>
            <a:lvl1pPr algn="r" defTabSz="942423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6BB75019-A3EC-4EC3-8158-8D99A2DF9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2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"/>
            <a:ext cx="3078278" cy="4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78" tIns="47086" rIns="94178" bIns="47086" numCol="1" anchor="t" anchorCtr="0" compatLnSpc="1">
            <a:prstTxWarp prst="textNoShape">
              <a:avLst/>
            </a:prstTxWarp>
          </a:bodyPr>
          <a:lstStyle>
            <a:lvl1pPr defTabSz="942423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84" y="9"/>
            <a:ext cx="3078278" cy="4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78" tIns="47086" rIns="94178" bIns="47086" numCol="1" anchor="t" anchorCtr="0" compatLnSpc="1">
            <a:prstTxWarp prst="textNoShape">
              <a:avLst/>
            </a:prstTxWarp>
          </a:bodyPr>
          <a:lstStyle>
            <a:lvl1pPr algn="r" defTabSz="942423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708025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872" y="4458244"/>
            <a:ext cx="5678751" cy="422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78" tIns="47086" rIns="94178" bIns="470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097"/>
            <a:ext cx="3078278" cy="4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78" tIns="47086" rIns="94178" bIns="47086" numCol="1" anchor="b" anchorCtr="0" compatLnSpc="1">
            <a:prstTxWarp prst="textNoShape">
              <a:avLst/>
            </a:prstTxWarp>
          </a:bodyPr>
          <a:lstStyle>
            <a:lvl1pPr defTabSz="942423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84" y="8918097"/>
            <a:ext cx="3078278" cy="4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78" tIns="47086" rIns="94178" bIns="47086" numCol="1" anchor="b" anchorCtr="0" compatLnSpc="1">
            <a:prstTxWarp prst="textNoShape">
              <a:avLst/>
            </a:prstTxWarp>
          </a:bodyPr>
          <a:lstStyle>
            <a:lvl1pPr algn="r" defTabSz="942423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9DD8F3A2-EF11-4B76-A67A-BC660BF1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92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8F3A2-EF11-4B76-A67A-BC660BF1F87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30996" fontAlgn="auto">
              <a:spcBef>
                <a:spcPts val="0"/>
              </a:spcBef>
              <a:spcAft>
                <a:spcPts val="0"/>
              </a:spcAft>
              <a:defRPr/>
            </a:pPr>
            <a:fld id="{C0F4A2C8-6C88-4E71-83EE-698B9D4FE22F}" type="slidenum">
              <a:rPr lang="en-US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pPr defTabSz="1230996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96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5040313"/>
            <a:ext cx="9144000" cy="42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01688" y="2394515"/>
            <a:ext cx="7540646" cy="914400"/>
          </a:xfrm>
        </p:spPr>
        <p:txBody>
          <a:bodyPr anchor="ctr"/>
          <a:lstStyle>
            <a:lvl1pPr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76288" y="3594665"/>
            <a:ext cx="7566046" cy="914400"/>
          </a:xfrm>
        </p:spPr>
        <p:txBody>
          <a:bodyPr anchor="ctr"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229600" y="0"/>
            <a:ext cx="914400" cy="399223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Calibri" pitchFamily="34" charset="0"/>
              </a:rPr>
              <a:t>DRAFT</a:t>
            </a:r>
          </a:p>
        </p:txBody>
      </p:sp>
      <p:pic>
        <p:nvPicPr>
          <p:cNvPr id="28674" name="Picture 2" descr="for atlanta with 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315" y="773482"/>
            <a:ext cx="5362768" cy="1544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08735" y="1705968"/>
            <a:ext cx="272772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52425" y="1705968"/>
            <a:ext cx="2720579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78132" y="1705968"/>
            <a:ext cx="2721769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08735" y="1851441"/>
            <a:ext cx="2722626" cy="3845755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2425" y="1851441"/>
            <a:ext cx="2720579" cy="3845755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69807" y="1851441"/>
            <a:ext cx="2721769" cy="3845755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4695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2426" y="1665291"/>
            <a:ext cx="7011590" cy="4633910"/>
          </a:xfrm>
          <a:prstGeom prst="rect">
            <a:avLst/>
          </a:prstGeom>
        </p:spPr>
        <p:txBody>
          <a:bodyPr/>
          <a:lstStyle>
            <a:lvl1pPr>
              <a:tabLst>
                <a:tab pos="6729245" algn="r"/>
              </a:tabLst>
              <a:defRPr/>
            </a:lvl1pPr>
            <a:lvl2pPr>
              <a:tabLst>
                <a:tab pos="6729245" algn="r"/>
              </a:tabLst>
              <a:defRPr/>
            </a:lvl2pPr>
            <a:lvl3pPr>
              <a:tabLst>
                <a:tab pos="6729245" algn="r"/>
              </a:tabLst>
              <a:defRPr/>
            </a:lvl3pPr>
            <a:lvl4pPr>
              <a:tabLst>
                <a:tab pos="6729245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  <a:lvl6pPr>
              <a:tabLst>
                <a:tab pos="6729245" algn="r"/>
              </a:tabLst>
              <a:defRPr/>
            </a:lvl6pPr>
            <a:lvl7pPr>
              <a:tabLst>
                <a:tab pos="6729245" algn="r"/>
              </a:tabLst>
              <a:defRPr/>
            </a:lvl7pPr>
            <a:lvl8pPr>
              <a:tabLst>
                <a:tab pos="6729245" algn="r"/>
              </a:tabLst>
              <a:defRPr/>
            </a:lvl8pPr>
            <a:lvl9pPr>
              <a:tabLst>
                <a:tab pos="6729245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/>
              <a:t>Revised 3/23/2018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963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7805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6495" y="5845181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None/>
              <a:defRPr sz="1200" b="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6494" y="6362700"/>
            <a:ext cx="4195762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788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352425" y="3720842"/>
            <a:ext cx="7813675" cy="1592403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32727" r="26327" b="27138"/>
          <a:stretch/>
        </p:blipFill>
        <p:spPr>
          <a:xfrm>
            <a:off x="7452547" y="5156227"/>
            <a:ext cx="1691453" cy="14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075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32727" r="26327" b="27138"/>
          <a:stretch/>
        </p:blipFill>
        <p:spPr>
          <a:xfrm>
            <a:off x="7452547" y="5156227"/>
            <a:ext cx="1691453" cy="14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909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" b="25000"/>
          <a:stretch/>
        </p:blipFill>
        <p:spPr>
          <a:xfrm>
            <a:off x="0" y="-2796"/>
            <a:ext cx="9145823" cy="686079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352425" y="3720842"/>
            <a:ext cx="7813675" cy="1592403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 bwMode="gray">
          <a:xfrm>
            <a:off x="352425" y="5444173"/>
            <a:ext cx="781367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32727" r="26327" b="27138"/>
          <a:stretch/>
        </p:blipFill>
        <p:spPr>
          <a:xfrm>
            <a:off x="7452547" y="5156227"/>
            <a:ext cx="1691453" cy="14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1284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gray">
          <a:xfrm>
            <a:off x="352425" y="3720842"/>
            <a:ext cx="7813675" cy="1592403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 bwMode="gray">
          <a:xfrm>
            <a:off x="352425" y="5444173"/>
            <a:ext cx="781367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32727" r="26327" b="27138"/>
          <a:stretch/>
        </p:blipFill>
        <p:spPr>
          <a:xfrm>
            <a:off x="7452547" y="5156227"/>
            <a:ext cx="1691453" cy="14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7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644" y="144244"/>
            <a:ext cx="7094793" cy="952500"/>
          </a:xfrm>
        </p:spPr>
        <p:txBody>
          <a:bodyPr lIns="13716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353588"/>
            <a:ext cx="8229600" cy="4587875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8099"/>
            <a:ext cx="4040188" cy="5160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1533"/>
            <a:ext cx="4040188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3499"/>
            <a:ext cx="4041775" cy="4906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1533"/>
            <a:ext cx="4041775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8095" y="152400"/>
            <a:ext cx="7378700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2426" y="1665291"/>
            <a:ext cx="7011590" cy="4633910"/>
          </a:xfrm>
          <a:prstGeom prst="rect">
            <a:avLst/>
          </a:prstGeom>
        </p:spPr>
        <p:txBody>
          <a:bodyPr/>
          <a:lstStyle>
            <a:lvl1pPr>
              <a:tabLst>
                <a:tab pos="6729245" algn="r"/>
              </a:tabLst>
              <a:defRPr/>
            </a:lvl1pPr>
            <a:lvl2pPr>
              <a:tabLst>
                <a:tab pos="6729245" algn="r"/>
              </a:tabLst>
              <a:defRPr/>
            </a:lvl2pPr>
            <a:lvl3pPr>
              <a:tabLst>
                <a:tab pos="6729245" algn="r"/>
              </a:tabLst>
              <a:defRPr/>
            </a:lvl3pPr>
            <a:lvl4pPr>
              <a:tabLst>
                <a:tab pos="6729245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  <a:lvl6pPr>
              <a:tabLst>
                <a:tab pos="6729245" algn="r"/>
              </a:tabLst>
              <a:defRPr/>
            </a:lvl6pPr>
            <a:lvl7pPr>
              <a:tabLst>
                <a:tab pos="6729245" algn="r"/>
              </a:tabLst>
              <a:defRPr/>
            </a:lvl7pPr>
            <a:lvl8pPr>
              <a:tabLst>
                <a:tab pos="6729245" algn="r"/>
              </a:tabLst>
              <a:defRPr/>
            </a:lvl8pPr>
            <a:lvl9pPr>
              <a:tabLst>
                <a:tab pos="6729245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/>
              <a:t>Revised 3/23/2018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838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07282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2426" y="1705669"/>
            <a:ext cx="7813675" cy="1592403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61542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947869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4" y="1857893"/>
            <a:ext cx="4158000" cy="1695451"/>
          </a:xfrm>
        </p:spPr>
        <p:txBody>
          <a:bodyPr/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33097" y="1857893"/>
            <a:ext cx="4158000" cy="1695451"/>
          </a:xfrm>
        </p:spPr>
        <p:txBody>
          <a:bodyPr/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52424" y="1705379"/>
            <a:ext cx="4158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625847" y="1705379"/>
            <a:ext cx="4158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50727" y="1857893"/>
            <a:ext cx="933121" cy="549275"/>
          </a:xfr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51096" y="1863918"/>
            <a:ext cx="933680" cy="549275"/>
          </a:xfr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382341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4" y="1857893"/>
            <a:ext cx="4158000" cy="169545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33097" y="1857893"/>
            <a:ext cx="4158000" cy="169545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52424" y="1705379"/>
            <a:ext cx="4158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25847" y="1705379"/>
            <a:ext cx="4158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50727" y="1857893"/>
            <a:ext cx="933121" cy="549275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52424" y="4249682"/>
            <a:ext cx="4158000" cy="169545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633095" y="4249682"/>
            <a:ext cx="4158000" cy="169545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defRPr b="1">
                <a:solidFill>
                  <a:schemeClr val="tx1"/>
                </a:solidFill>
              </a:defRPr>
            </a:lvl1pPr>
            <a:lvl2pPr marL="952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095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3238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438150" indent="-9525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2424" y="4103519"/>
            <a:ext cx="4158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25847" y="4103519"/>
            <a:ext cx="4158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3525327" y="4249684"/>
            <a:ext cx="956187" cy="549275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7844277" y="4248210"/>
            <a:ext cx="933120" cy="549275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51096" y="1863918"/>
            <a:ext cx="933680" cy="549275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67000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358901"/>
            <a:ext cx="8229600" cy="45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4834" name="Text Box 34"/>
          <p:cNvSpPr txBox="1">
            <a:spLocks noChangeArrowheads="1"/>
          </p:cNvSpPr>
          <p:nvPr/>
        </p:nvSpPr>
        <p:spPr bwMode="auto">
          <a:xfrm>
            <a:off x="8750300" y="6605648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>
              <a:spcBef>
                <a:spcPct val="0"/>
              </a:spcBef>
              <a:defRPr/>
            </a:pPr>
            <a:fld id="{CCDEBD78-9166-4FFE-9FC4-988821FD7BC2}" type="slidenum">
              <a:rPr lang="en-US" sz="900" b="0">
                <a:solidFill>
                  <a:schemeClr val="tx2"/>
                </a:solidFill>
                <a:cs typeface="+mn-cs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900" b="0" dirty="0">
              <a:solidFill>
                <a:schemeClr val="tx2"/>
              </a:solidFill>
              <a:cs typeface="+mn-cs"/>
            </a:endParaRPr>
          </a:p>
        </p:txBody>
      </p:sp>
      <p:cxnSp>
        <p:nvCxnSpPr>
          <p:cNvPr id="1029" name="Straight Connector 7"/>
          <p:cNvCxnSpPr>
            <a:cxnSpLocks noChangeShapeType="1"/>
          </p:cNvCxnSpPr>
          <p:nvPr/>
        </p:nvCxnSpPr>
        <p:spPr bwMode="auto">
          <a:xfrm>
            <a:off x="438150" y="1206500"/>
            <a:ext cx="8274050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0795" y="165100"/>
            <a:ext cx="7366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9698" name="Picture 2" descr="for atlanta with seal"/>
          <p:cNvPicPr>
            <a:picLocks noChangeAspect="1" noChangeArrowheads="1"/>
          </p:cNvPicPr>
          <p:nvPr userDrawn="1"/>
        </p:nvPicPr>
        <p:blipFill>
          <a:blip r:embed="rId7" cstate="print"/>
          <a:srcRect r="69262"/>
          <a:stretch>
            <a:fillRect/>
          </a:stretch>
        </p:blipFill>
        <p:spPr bwMode="auto">
          <a:xfrm>
            <a:off x="212653" y="141215"/>
            <a:ext cx="903766" cy="8988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0" r:id="rId3"/>
    <p:sldLayoutId id="2147483867" r:id="rId4"/>
    <p:sldLayoutId id="2147483868" r:id="rId5"/>
  </p:sldLayoutIdLst>
  <p:transition spd="med"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</a:defRPr>
      </a:lvl2pPr>
      <a:lvl3pPr marL="6905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400">
          <a:solidFill>
            <a:schemeClr val="tx1"/>
          </a:solidFill>
          <a:latin typeface="Calibri" pitchFamily="34" charset="0"/>
        </a:defRPr>
      </a:lvl3pPr>
      <a:lvl4pPr marL="9144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4pPr>
      <a:lvl5pPr marL="11477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charset="0"/>
        <a:buChar char="–"/>
        <a:defRPr sz="1400">
          <a:solidFill>
            <a:schemeClr val="tx1"/>
          </a:solidFill>
          <a:latin typeface="Calibri" pitchFamily="34" charset="0"/>
        </a:defRPr>
      </a:lvl5pPr>
      <a:lvl6pPr marL="22352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6pPr>
      <a:lvl7pPr marL="26924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7pPr>
      <a:lvl8pPr marL="31496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8pPr>
      <a:lvl9pPr marL="36068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2425" y="402587"/>
            <a:ext cx="843915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52425" y="1665290"/>
            <a:ext cx="843915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558215" y="6477001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488" noProof="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2425" y="63944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Revised 3/23/2018</a:t>
            </a:r>
          </a:p>
        </p:txBody>
      </p:sp>
    </p:spTree>
    <p:extLst>
      <p:ext uri="{BB962C8B-B14F-4D97-AF65-F5344CB8AC3E}">
        <p14:creationId xmlns:p14="http://schemas.microsoft.com/office/powerpoint/2010/main" val="390027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>
    <p:fade/>
  </p:transition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1000"/>
        </a:spcAft>
        <a:buSzPct val="100000"/>
        <a:buFontTx/>
        <a:buNone/>
        <a:defRPr sz="9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95250" indent="-95250" algn="l" defTabSz="914378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9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09550" indent="-95250" algn="l" defTabSz="914378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23850" indent="-95250" algn="l" defTabSz="914378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◦"/>
        <a:defRPr lang="en-US" sz="9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438150" indent="-95250" algn="l" defTabSz="79849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tabLst/>
        <a:defRPr lang="en-US" sz="9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B1A21-282C-4EC1-845A-1FFB8C15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DEPARTMENT OF PROCUREMENT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A3690C-E21D-4855-923A-8D027155116F}"/>
              </a:ext>
            </a:extLst>
          </p:cNvPr>
          <p:cNvSpPr txBox="1"/>
          <p:nvPr/>
        </p:nvSpPr>
        <p:spPr>
          <a:xfrm>
            <a:off x="767255" y="1650124"/>
            <a:ext cx="763051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Contracts Awarded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Alternative Procurements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United One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Oracle Cloud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Vacancy Update</a:t>
            </a:r>
          </a:p>
        </p:txBody>
      </p:sp>
    </p:spTree>
    <p:extLst>
      <p:ext uri="{BB962C8B-B14F-4D97-AF65-F5344CB8AC3E}">
        <p14:creationId xmlns:p14="http://schemas.microsoft.com/office/powerpoint/2010/main" val="274464769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99ED-53BB-4282-A3B6-478E7021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AND VACANCY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90ADF-B8E7-44F7-ADCC-C2B413B66416}"/>
              </a:ext>
            </a:extLst>
          </p:cNvPr>
          <p:cNvSpPr txBox="1"/>
          <p:nvPr/>
        </p:nvSpPr>
        <p:spPr>
          <a:xfrm>
            <a:off x="863600" y="1300480"/>
            <a:ext cx="731283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u="sng" dirty="0">
                <a:solidFill>
                  <a:schemeClr val="tx2"/>
                </a:solidFill>
              </a:rPr>
              <a:t>PERSONNEL</a:t>
            </a:r>
          </a:p>
          <a:p>
            <a:pPr algn="ctr">
              <a:spcBef>
                <a:spcPts val="0"/>
              </a:spcBef>
            </a:pPr>
            <a:r>
              <a:rPr lang="en-US" sz="1800" dirty="0"/>
              <a:t>FY18 Authorized Personnel: 81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(Budget reduction)          </a:t>
            </a:r>
          </a:p>
          <a:p>
            <a:pPr algn="ctr">
              <a:spcBef>
                <a:spcPts val="0"/>
              </a:spcBef>
            </a:pPr>
            <a:r>
              <a:rPr lang="en-US" sz="1800" dirty="0"/>
              <a:t>Current vacancy rate: 11%</a:t>
            </a:r>
          </a:p>
          <a:p>
            <a:pPr algn="ctr">
              <a:spcBef>
                <a:spcPts val="0"/>
              </a:spcBef>
            </a:pPr>
            <a:endParaRPr lang="en-US" sz="1800" dirty="0"/>
          </a:p>
          <a:p>
            <a:pPr algn="ctr">
              <a:spcBef>
                <a:spcPts val="0"/>
              </a:spcBef>
            </a:pPr>
            <a:r>
              <a:rPr lang="en-US" sz="1800" dirty="0"/>
              <a:t>FY17 Authorized Personnel: 82    </a:t>
            </a:r>
          </a:p>
          <a:p>
            <a:pPr algn="ctr">
              <a:spcBef>
                <a:spcPts val="600"/>
              </a:spcBef>
            </a:pPr>
            <a:r>
              <a:rPr lang="en-US" sz="1800" dirty="0"/>
              <a:t>		     Vacancy rate: 20%			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(as of July 2017)</a:t>
            </a:r>
          </a:p>
          <a:p>
            <a:pPr algn="ctr">
              <a:spcBef>
                <a:spcPts val="0"/>
              </a:spcBef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197C3-CB07-4E75-A58A-F0BE9E424ECD}"/>
              </a:ext>
            </a:extLst>
          </p:cNvPr>
          <p:cNvSpPr txBox="1"/>
          <p:nvPr/>
        </p:nvSpPr>
        <p:spPr>
          <a:xfrm>
            <a:off x="1178560" y="3830320"/>
            <a:ext cx="6614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solidFill>
                  <a:schemeClr val="tx2"/>
                </a:solidFill>
              </a:rPr>
              <a:t>POSITION VACANCIES</a:t>
            </a:r>
          </a:p>
          <a:p>
            <a:pPr algn="ctr">
              <a:spcBef>
                <a:spcPts val="600"/>
              </a:spcBef>
            </a:pPr>
            <a:r>
              <a:rPr lang="en-US" sz="1800" dirty="0"/>
              <a:t>Five (5) Contracting Officers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(2 – General Fund, 2 – Aviation, 1 – Watershed)</a:t>
            </a:r>
          </a:p>
          <a:p>
            <a:pPr algn="ctr">
              <a:spcBef>
                <a:spcPts val="600"/>
              </a:spcBef>
            </a:pPr>
            <a:endParaRPr lang="en-US" sz="1400" dirty="0"/>
          </a:p>
          <a:p>
            <a:pPr algn="ctr">
              <a:spcBef>
                <a:spcPts val="600"/>
              </a:spcBef>
            </a:pPr>
            <a:r>
              <a:rPr lang="en-US" sz="1800" dirty="0"/>
              <a:t>Three (3) Procurement Specialists</a:t>
            </a:r>
          </a:p>
          <a:p>
            <a:pPr algn="ctr">
              <a:spcBef>
                <a:spcPts val="600"/>
              </a:spcBef>
            </a:pPr>
            <a:r>
              <a:rPr lang="en-US" dirty="0"/>
              <a:t>(2 – General Fund and 1 – Watershed)</a:t>
            </a:r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r>
              <a:rPr lang="en-US" sz="1800" dirty="0"/>
              <a:t>One (1) Data Reporting Analyst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(Aviation)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900388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B1A21-282C-4EC1-845A-1FFB8C15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 16 PERFORMANCE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522514" y="1290446"/>
          <a:ext cx="8169310" cy="252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3677" y="2610081"/>
            <a:ext cx="44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5843" y="2277312"/>
            <a:ext cx="55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277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149196078"/>
              </p:ext>
            </p:extLst>
          </p:nvPr>
        </p:nvGraphicFramePr>
        <p:xfrm>
          <a:off x="522514" y="3892634"/>
          <a:ext cx="8169310" cy="289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3903280" y="4934702"/>
            <a:ext cx="1165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 $22,864,170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4864391" y="5073202"/>
            <a:ext cx="1053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$96,708,020 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07E2E1-1179-4154-9F4E-DC8A32B97C9F}"/>
              </a:ext>
            </a:extLst>
          </p:cNvPr>
          <p:cNvSpPr txBox="1"/>
          <p:nvPr/>
        </p:nvSpPr>
        <p:spPr>
          <a:xfrm>
            <a:off x="6852513" y="309230"/>
            <a:ext cx="1839311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Average Spend per Contract</a:t>
            </a:r>
          </a:p>
          <a:p>
            <a:r>
              <a:rPr lang="en-US" sz="1000" dirty="0"/>
              <a:t>Commodities - $714,505</a:t>
            </a:r>
          </a:p>
          <a:p>
            <a:r>
              <a:rPr lang="en-US" sz="1000" dirty="0"/>
              <a:t>Services - $349,126</a:t>
            </a:r>
          </a:p>
        </p:txBody>
      </p:sp>
    </p:spTree>
    <p:extLst>
      <p:ext uri="{BB962C8B-B14F-4D97-AF65-F5344CB8AC3E}">
        <p14:creationId xmlns:p14="http://schemas.microsoft.com/office/powerpoint/2010/main" val="349082085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B1A21-282C-4EC1-845A-1FFB8C15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 17 PERFORMANCE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16185214"/>
              </p:ext>
            </p:extLst>
          </p:nvPr>
        </p:nvGraphicFramePr>
        <p:xfrm>
          <a:off x="462224" y="1290446"/>
          <a:ext cx="8259745" cy="252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46235" y="2215856"/>
            <a:ext cx="44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6702" y="2563554"/>
            <a:ext cx="55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015848751"/>
              </p:ext>
            </p:extLst>
          </p:nvPr>
        </p:nvGraphicFramePr>
        <p:xfrm>
          <a:off x="462223" y="3892634"/>
          <a:ext cx="8259745" cy="289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3776291" y="4851505"/>
            <a:ext cx="1200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 $86,996,875 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4846586" y="5082338"/>
            <a:ext cx="1132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$389,350,453 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55F691-3A2A-49C2-B503-AFA05232892A}"/>
              </a:ext>
            </a:extLst>
          </p:cNvPr>
          <p:cNvSpPr txBox="1"/>
          <p:nvPr/>
        </p:nvSpPr>
        <p:spPr>
          <a:xfrm>
            <a:off x="6852513" y="309230"/>
            <a:ext cx="1839311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Average Spend per Contract</a:t>
            </a:r>
          </a:p>
          <a:p>
            <a:r>
              <a:rPr lang="en-US" sz="1000" dirty="0"/>
              <a:t>Commodities - $1,242,813</a:t>
            </a:r>
          </a:p>
          <a:p>
            <a:r>
              <a:rPr lang="en-US" sz="1000" dirty="0"/>
              <a:t>Services - $11,124,299</a:t>
            </a:r>
          </a:p>
        </p:txBody>
      </p:sp>
    </p:spTree>
    <p:extLst>
      <p:ext uri="{BB962C8B-B14F-4D97-AF65-F5344CB8AC3E}">
        <p14:creationId xmlns:p14="http://schemas.microsoft.com/office/powerpoint/2010/main" val="44554612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B1A21-282C-4EC1-845A-1FFB8C15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 18 PERFORMANCE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80169384"/>
              </p:ext>
            </p:extLst>
          </p:nvPr>
        </p:nvGraphicFramePr>
        <p:xfrm>
          <a:off x="472272" y="1290446"/>
          <a:ext cx="8219551" cy="252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83186" y="2303280"/>
            <a:ext cx="5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5656" y="2134003"/>
            <a:ext cx="55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177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897642440"/>
              </p:ext>
            </p:extLst>
          </p:nvPr>
        </p:nvGraphicFramePr>
        <p:xfrm>
          <a:off x="472271" y="3892634"/>
          <a:ext cx="8219551" cy="289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3804980" y="4831207"/>
            <a:ext cx="9982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100" dirty="0">
                <a:latin typeface="Calibri" panose="020F0502020204030204" pitchFamily="34" charset="0"/>
              </a:rPr>
              <a:t>$181,026,957 </a:t>
            </a:r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2911366" y="4756946"/>
            <a:ext cx="115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$259,185,675 </a:t>
            </a:r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94D64-B476-402A-B704-5D1A42BB4F9E}"/>
              </a:ext>
            </a:extLst>
          </p:cNvPr>
          <p:cNvSpPr txBox="1"/>
          <p:nvPr/>
        </p:nvSpPr>
        <p:spPr>
          <a:xfrm>
            <a:off x="6852513" y="309230"/>
            <a:ext cx="1839311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Average Spend per Contract</a:t>
            </a:r>
          </a:p>
          <a:p>
            <a:r>
              <a:rPr lang="en-US" sz="1000" dirty="0"/>
              <a:t>Commodities - $1,978,517</a:t>
            </a:r>
          </a:p>
          <a:p>
            <a:r>
              <a:rPr lang="en-US" sz="1000" dirty="0"/>
              <a:t>Services - $1,022,751</a:t>
            </a:r>
          </a:p>
        </p:txBody>
      </p:sp>
    </p:spTree>
    <p:extLst>
      <p:ext uri="{BB962C8B-B14F-4D97-AF65-F5344CB8AC3E}">
        <p14:creationId xmlns:p14="http://schemas.microsoft.com/office/powerpoint/2010/main" val="377383697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99ED-53BB-4282-A3B6-478E7021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PROCUREMENTS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41750742"/>
              </p:ext>
            </p:extLst>
          </p:nvPr>
        </p:nvGraphicFramePr>
        <p:xfrm>
          <a:off x="783772" y="1396999"/>
          <a:ext cx="7516166" cy="520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6C800E5-E533-400D-B845-DD52936C5EC3}"/>
              </a:ext>
            </a:extLst>
          </p:cNvPr>
          <p:cNvSpPr txBox="1"/>
          <p:nvPr/>
        </p:nvSpPr>
        <p:spPr>
          <a:xfrm>
            <a:off x="1849820" y="2732689"/>
            <a:ext cx="472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121</a:t>
            </a:r>
          </a:p>
        </p:txBody>
      </p:sp>
    </p:spTree>
    <p:extLst>
      <p:ext uri="{BB962C8B-B14F-4D97-AF65-F5344CB8AC3E}">
        <p14:creationId xmlns:p14="http://schemas.microsoft.com/office/powerpoint/2010/main" val="140565907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99ED-53BB-4282-A3B6-478E7021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UNITED ONE UPDATE – OVERVIEW OF EMERGENCY AUTHORIZATIONS BY DOP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E581BA-FCDD-4C4A-8C89-ED63ACC22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45" y="1219199"/>
            <a:ext cx="8899710" cy="54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7602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79B10C-B1DA-4360-9218-0752881DCD9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37211157"/>
              </p:ext>
            </p:extLst>
          </p:nvPr>
        </p:nvGraphicFramePr>
        <p:xfrm>
          <a:off x="772160" y="1889759"/>
          <a:ext cx="3799840" cy="468693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799840">
                  <a:extLst>
                    <a:ext uri="{9D8B030D-6E8A-4147-A177-3AD203B41FA5}">
                      <a16:colId xmlns:a16="http://schemas.microsoft.com/office/drawing/2014/main" val="1969002869"/>
                    </a:ext>
                  </a:extLst>
                </a:gridCol>
              </a:tblGrid>
              <a:tr h="174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C-1035, Cisco ATS Services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418288"/>
                  </a:ext>
                </a:extLst>
              </a:tr>
              <a:tr h="174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C-1036, Mosaic451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772472"/>
                  </a:ext>
                </a:extLst>
              </a:tr>
              <a:tr h="343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C-1037, Security Services Customer Master Services Agreement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983738"/>
                  </a:ext>
                </a:extLst>
              </a:tr>
              <a:tr h="343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C-1038, Advisory Services for Cyber Incident Response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14113"/>
                  </a:ext>
                </a:extLst>
              </a:tr>
              <a:tr h="174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C-1039, Microsoft Cloud Client Stack Design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94386"/>
                  </a:ext>
                </a:extLst>
              </a:tr>
              <a:tr h="343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C-1040, Crisis Communication Services for Cyber Incident </a:t>
                      </a:r>
                      <a:r>
                        <a:rPr lang="fr-FR" sz="11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Response</a:t>
                      </a:r>
                      <a:endParaRPr lang="fr-FR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5259"/>
                  </a:ext>
                </a:extLst>
              </a:tr>
              <a:tr h="343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C-1041, Benchmark Case </a:t>
                      </a:r>
                      <a:r>
                        <a:rPr lang="en-US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System Emergency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92798"/>
                  </a:ext>
                </a:extLst>
              </a:tr>
              <a:tr h="343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C-1042, Airnet Microsoft Cloud Engineering Deployment and Migration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58333"/>
                  </a:ext>
                </a:extLst>
              </a:tr>
              <a:tr h="174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C-1043, Subject Matter Experts Staffing Services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03127"/>
                  </a:ext>
                </a:extLst>
              </a:tr>
              <a:tr h="343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C-1044, Desktop Technicians for On-Call Emergency Services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00806"/>
                  </a:ext>
                </a:extLst>
              </a:tr>
              <a:tr h="298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C-1045, Microsoft Premier Support Emergency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84911"/>
                  </a:ext>
                </a:extLst>
              </a:tr>
              <a:tr h="174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C-1046, ForesScout 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33017"/>
                  </a:ext>
                </a:extLst>
              </a:tr>
              <a:tr h="343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C-1048, Microsoft Cybersecurity Network Architects Staff Augmentation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752461"/>
                  </a:ext>
                </a:extLst>
              </a:tr>
              <a:tr h="343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C-1049, SHI Two-Factor Authentication Environment for Duo MFA Edition with Duo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3687"/>
                  </a:ext>
                </a:extLst>
              </a:tr>
              <a:tr h="174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C-1050, Cisco SMARTNet Extended Services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20113"/>
                  </a:ext>
                </a:extLst>
              </a:tr>
              <a:tr h="298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</a:rPr>
                        <a:t>EA-18-039-PL, Desktops and Laptops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985331"/>
                  </a:ext>
                </a:extLst>
              </a:tr>
              <a:tr h="292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EA-18-038-PL,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Forescout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Counteract System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0" marR="5570" marT="557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9230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3599ED-53BB-4282-A3B6-478E7021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852" y="271143"/>
            <a:ext cx="7434723" cy="33356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UNITED ONE EMERGENCY CONTRACTS AWARDED AND PROCESS INTEGRITY MEASURES</a:t>
            </a:r>
            <a:r>
              <a:rPr lang="en-US" dirty="0"/>
              <a:t>	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28437B2-A3DE-4721-89A7-0686CB4E4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10321"/>
              </p:ext>
            </p:extLst>
          </p:nvPr>
        </p:nvGraphicFramePr>
        <p:xfrm>
          <a:off x="4805680" y="1818640"/>
          <a:ext cx="4054720" cy="4825808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054720">
                  <a:extLst>
                    <a:ext uri="{9D8B030D-6E8A-4147-A177-3AD203B41FA5}">
                      <a16:colId xmlns:a16="http://schemas.microsoft.com/office/drawing/2014/main" val="1901121372"/>
                    </a:ext>
                  </a:extLst>
                </a:gridCol>
              </a:tblGrid>
              <a:tr h="383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United 1 Emergency Request Form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59610"/>
                  </a:ext>
                </a:extLst>
              </a:tr>
              <a:tr h="217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Scope of Work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366122"/>
                  </a:ext>
                </a:extLst>
              </a:tr>
              <a:tr h="2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Quote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22975"/>
                  </a:ext>
                </a:extLst>
              </a:tr>
              <a:tr h="2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Emergency Determination Memo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48922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Verification Contractor Not Debarred or Suspended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200725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Verification of Authority to do Business in Georgia</a:t>
                      </a: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156184"/>
                  </a:ext>
                </a:extLst>
              </a:tr>
              <a:tr h="217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City IT Security Policies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2365"/>
                  </a:ext>
                </a:extLst>
              </a:tr>
              <a:tr h="2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Insurance and Bonding Requirements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57900"/>
                  </a:ext>
                </a:extLst>
              </a:tr>
              <a:tr h="217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IIREA Contractor Affidavit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79545"/>
                  </a:ext>
                </a:extLst>
              </a:tr>
              <a:tr h="2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Conflict of Interest Disclosure Form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5755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Contractor’s Acknowledgment of  Agreement Terms</a:t>
                      </a: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116802"/>
                  </a:ext>
                </a:extLst>
              </a:tr>
              <a:tr h="217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Routing for Appropriate City for Signatures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46254"/>
                  </a:ext>
                </a:extLst>
              </a:tr>
              <a:tr h="2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solidFill>
                            <a:schemeClr val="tx2"/>
                          </a:solidFill>
                          <a:effectLst/>
                        </a:rPr>
                        <a:t>Clerk's Execution Verification Form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409311"/>
                  </a:ext>
                </a:extLst>
              </a:tr>
              <a:tr h="430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Approved Requisition and Purchase Order Protocols in Oracle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55696"/>
                  </a:ext>
                </a:extLst>
              </a:tr>
              <a:tr h="283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Notifications Posted on City’s Website</a:t>
                      </a: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95351"/>
                  </a:ext>
                </a:extLst>
              </a:tr>
              <a:tr h="200936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42027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684366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4828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464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88F5FC-4F14-4454-BC40-98E9EFD48B76}"/>
              </a:ext>
            </a:extLst>
          </p:cNvPr>
          <p:cNvSpPr txBox="1"/>
          <p:nvPr/>
        </p:nvSpPr>
        <p:spPr>
          <a:xfrm>
            <a:off x="1976285" y="1257718"/>
            <a:ext cx="1582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AWARDS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16C0F5-1D49-427D-A27D-2FAFD72B324A}"/>
              </a:ext>
            </a:extLst>
          </p:cNvPr>
          <p:cNvSpPr txBox="1"/>
          <p:nvPr/>
        </p:nvSpPr>
        <p:spPr>
          <a:xfrm>
            <a:off x="5270090" y="1225678"/>
            <a:ext cx="27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 ENGAGED FOR EACH AWARD</a:t>
            </a:r>
          </a:p>
        </p:txBody>
      </p:sp>
    </p:spTree>
    <p:extLst>
      <p:ext uri="{BB962C8B-B14F-4D97-AF65-F5344CB8AC3E}">
        <p14:creationId xmlns:p14="http://schemas.microsoft.com/office/powerpoint/2010/main" val="8875487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CD9482-090C-4803-B25C-DE643AA70E39}"/>
              </a:ext>
            </a:extLst>
          </p:cNvPr>
          <p:cNvSpPr/>
          <p:nvPr/>
        </p:nvSpPr>
        <p:spPr>
          <a:xfrm>
            <a:off x="1429407" y="601775"/>
            <a:ext cx="667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Aft>
                <a:spcPts val="1000"/>
              </a:spcAft>
              <a:buSzPct val="100000"/>
              <a:defRPr/>
            </a:pPr>
            <a:r>
              <a:rPr lang="en-US" sz="2800" dirty="0">
                <a:latin typeface="+mn-lt"/>
              </a:rPr>
              <a:t>PROCUREMENT IN THE ORACLE CLOUD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1E175-8202-48F4-B9DE-652655DD49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8" t="32556" r="25435" b="27671"/>
          <a:stretch/>
        </p:blipFill>
        <p:spPr>
          <a:xfrm>
            <a:off x="8307729" y="1207748"/>
            <a:ext cx="836271" cy="538865"/>
          </a:xfrm>
          <a:prstGeom prst="rect">
            <a:avLst/>
          </a:prstGeom>
        </p:spPr>
      </p:pic>
      <p:sp>
        <p:nvSpPr>
          <p:cNvPr id="8" name="Freeform 4">
            <a:extLst>
              <a:ext uri="{FF2B5EF4-FFF2-40B4-BE49-F238E27FC236}">
                <a16:creationId xmlns:a16="http://schemas.microsoft.com/office/drawing/2014/main" id="{56563A27-F147-4A6A-98C5-562367B49295}"/>
              </a:ext>
            </a:extLst>
          </p:cNvPr>
          <p:cNvSpPr>
            <a:spLocks/>
          </p:cNvSpPr>
          <p:nvPr/>
        </p:nvSpPr>
        <p:spPr bwMode="gray">
          <a:xfrm>
            <a:off x="260734" y="4241449"/>
            <a:ext cx="8622530" cy="1462932"/>
          </a:xfrm>
          <a:custGeom>
            <a:avLst/>
            <a:gdLst/>
            <a:ahLst/>
            <a:cxnLst>
              <a:cxn ang="0">
                <a:pos x="2551" y="2008"/>
              </a:cxn>
              <a:cxn ang="0">
                <a:pos x="2551" y="0"/>
              </a:cxn>
              <a:cxn ang="0">
                <a:pos x="1274" y="97"/>
              </a:cxn>
              <a:cxn ang="0">
                <a:pos x="0" y="0"/>
              </a:cxn>
              <a:cxn ang="0">
                <a:pos x="0" y="2008"/>
              </a:cxn>
              <a:cxn ang="0">
                <a:pos x="2551" y="2008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solidFill>
            <a:schemeClr val="bg1"/>
          </a:solidFill>
          <a:ln w="9525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lIns="68580" tIns="205740" rIns="68580" bIns="68580"/>
          <a:lstStyle/>
          <a:p>
            <a:pPr marL="126206" lvl="1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rgbClr val="002776"/>
                </a:solidFill>
                <a:latin typeface="Arial"/>
              </a:rPr>
              <a:t> First round of testing completed as of June 20.</a:t>
            </a:r>
          </a:p>
          <a:p>
            <a:pPr marL="126206" lvl="1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rgbClr val="002776"/>
                </a:solidFill>
                <a:latin typeface="Arial"/>
              </a:rPr>
              <a:t> Training materials being created and logistics being finalized.</a:t>
            </a:r>
          </a:p>
          <a:p>
            <a:pPr marL="126206" lvl="1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rgbClr val="002776"/>
                </a:solidFill>
                <a:latin typeface="Arial"/>
              </a:rPr>
              <a:t> Second round of testing, including end-to-end process flows, begins July 9</a:t>
            </a:r>
            <a:r>
              <a:rPr lang="en-US" sz="900" dirty="0">
                <a:solidFill>
                  <a:srgbClr val="002776"/>
                </a:solidFill>
                <a:latin typeface="Arial"/>
              </a:rPr>
              <a:t>.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644222F-EDED-460E-9F14-5B424F0276E6}"/>
              </a:ext>
            </a:extLst>
          </p:cNvPr>
          <p:cNvSpPr>
            <a:spLocks/>
          </p:cNvSpPr>
          <p:nvPr/>
        </p:nvSpPr>
        <p:spPr bwMode="gray">
          <a:xfrm>
            <a:off x="260734" y="4249922"/>
            <a:ext cx="8774930" cy="1606859"/>
          </a:xfrm>
          <a:custGeom>
            <a:avLst/>
            <a:gdLst/>
            <a:ahLst/>
            <a:cxnLst>
              <a:cxn ang="0">
                <a:pos x="2551" y="2008"/>
              </a:cxn>
              <a:cxn ang="0">
                <a:pos x="2551" y="0"/>
              </a:cxn>
              <a:cxn ang="0">
                <a:pos x="1274" y="97"/>
              </a:cxn>
              <a:cxn ang="0">
                <a:pos x="0" y="0"/>
              </a:cxn>
              <a:cxn ang="0">
                <a:pos x="0" y="2008"/>
              </a:cxn>
              <a:cxn ang="0">
                <a:pos x="2551" y="2008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solidFill>
            <a:schemeClr val="bg1"/>
          </a:solidFill>
          <a:ln w="9525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lIns="68580" tIns="205740" rIns="68580" bIns="68580"/>
          <a:lstStyle/>
          <a:p>
            <a:pPr marL="126206" lvl="1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rgbClr val="002776"/>
                </a:solidFill>
                <a:latin typeface="Arial"/>
              </a:rPr>
              <a:t> Procurement completed 100% of their test cases in the first round of testing</a:t>
            </a:r>
          </a:p>
          <a:p>
            <a:pPr marL="126206" lvl="1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rgbClr val="002776"/>
                </a:solidFill>
                <a:latin typeface="Arial"/>
              </a:rPr>
              <a:t> Training materials being created and logistics being finalized</a:t>
            </a:r>
          </a:p>
          <a:p>
            <a:pPr marL="126206" lvl="1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rgbClr val="002776"/>
                </a:solidFill>
                <a:latin typeface="Arial"/>
              </a:rPr>
              <a:t> Second round of testing, including end-to-end process flows, begins July 9</a:t>
            </a:r>
            <a:r>
              <a:rPr lang="en-US" sz="900" dirty="0">
                <a:solidFill>
                  <a:srgbClr val="002776"/>
                </a:solidFill>
                <a:latin typeface="Arial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D12DEB-AAE6-4C15-93FF-D289D96772D0}"/>
              </a:ext>
            </a:extLst>
          </p:cNvPr>
          <p:cNvGrpSpPr/>
          <p:nvPr/>
        </p:nvGrpSpPr>
        <p:grpSpPr>
          <a:xfrm>
            <a:off x="260735" y="1782239"/>
            <a:ext cx="8622530" cy="2169812"/>
            <a:chOff x="342900" y="3591698"/>
            <a:chExt cx="11496707" cy="28852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6D5B1A-42C4-40EA-8893-2A1A6F884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" y="3908708"/>
              <a:ext cx="11496707" cy="256822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17EC09-DB9E-430E-8ADC-3176C1855946}"/>
                </a:ext>
              </a:extLst>
            </p:cNvPr>
            <p:cNvSpPr txBox="1"/>
            <p:nvPr/>
          </p:nvSpPr>
          <p:spPr>
            <a:xfrm>
              <a:off x="4865428" y="3591698"/>
              <a:ext cx="2644303" cy="22323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150"/>
                </a:spcBef>
                <a:buSzPct val="100000"/>
              </a:pPr>
              <a:r>
                <a:rPr lang="en-US" sz="1200" dirty="0" err="1"/>
                <a:t>ATLcloud</a:t>
              </a:r>
              <a:r>
                <a:rPr lang="en-US" sz="1200" dirty="0"/>
                <a:t> Timeline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7520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1860331" y="468044"/>
            <a:ext cx="592783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378">
              <a:spcAft>
                <a:spcPts val="1000"/>
              </a:spcAft>
              <a:buSzPct val="100000"/>
              <a:defRPr/>
            </a:pPr>
            <a:r>
              <a:rPr lang="en-US" sz="2800" dirty="0">
                <a:latin typeface="+mn-lt"/>
              </a:rPr>
              <a:t>PROCUREMENT IN THE ORACLE CLOUD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8" t="32556" r="25435" b="27671"/>
          <a:stretch/>
        </p:blipFill>
        <p:spPr>
          <a:xfrm>
            <a:off x="8307729" y="1207748"/>
            <a:ext cx="836271" cy="538865"/>
          </a:xfrm>
          <a:prstGeom prst="rect">
            <a:avLst/>
          </a:prstGeom>
        </p:spPr>
      </p:pic>
      <p:sp>
        <p:nvSpPr>
          <p:cNvPr id="41" name="AutoShape 3">
            <a:extLst>
              <a:ext uri="{FF2B5EF4-FFF2-40B4-BE49-F238E27FC236}">
                <a16:creationId xmlns:a16="http://schemas.microsoft.com/office/drawing/2014/main" id="{CBAD7DD1-2E67-4546-8F9A-E9FF693DF51C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572291" y="4159464"/>
            <a:ext cx="424002" cy="1319513"/>
          </a:xfrm>
          <a:prstGeom prst="homePlate">
            <a:avLst>
              <a:gd name="adj" fmla="val 26949"/>
            </a:avLst>
          </a:prstGeom>
          <a:solidFill>
            <a:srgbClr val="6FC2B4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68580" tIns="68580" rIns="68580" bIns="6858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Purchase Orders</a:t>
            </a: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04EEEFE6-1F2A-4090-8CA1-37EA619969BF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594008" y="1411741"/>
            <a:ext cx="424001" cy="1319513"/>
          </a:xfrm>
          <a:prstGeom prst="homePlate">
            <a:avLst>
              <a:gd name="adj" fmla="val 26949"/>
            </a:avLst>
          </a:prstGeom>
          <a:solidFill>
            <a:srgbClr val="6FC2B4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68580" tIns="68580" rIns="68580" bIns="6858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Suppliers</a:t>
            </a:r>
          </a:p>
        </p:txBody>
      </p:sp>
      <p:sp>
        <p:nvSpPr>
          <p:cNvPr id="44" name="AutoShape 3">
            <a:extLst>
              <a:ext uri="{FF2B5EF4-FFF2-40B4-BE49-F238E27FC236}">
                <a16:creationId xmlns:a16="http://schemas.microsoft.com/office/drawing/2014/main" id="{34B37357-2C10-477C-8D3D-7C9410510549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583150" y="2465269"/>
            <a:ext cx="424001" cy="1297798"/>
          </a:xfrm>
          <a:prstGeom prst="homePlate">
            <a:avLst>
              <a:gd name="adj" fmla="val 26949"/>
            </a:avLst>
          </a:prstGeom>
          <a:solidFill>
            <a:srgbClr val="6FC2B4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68580" tIns="68580" rIns="68580" bIns="6858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Sourcing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0A5B9D-1040-4E90-8C29-4AD7995A0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620" y="1494341"/>
            <a:ext cx="6558817" cy="1177740"/>
          </a:xfrm>
          <a:prstGeom prst="rect">
            <a:avLst/>
          </a:prstGeom>
        </p:spPr>
      </p:pic>
      <p:sp>
        <p:nvSpPr>
          <p:cNvPr id="17" name="Freeform 4">
            <a:extLst>
              <a:ext uri="{FF2B5EF4-FFF2-40B4-BE49-F238E27FC236}">
                <a16:creationId xmlns:a16="http://schemas.microsoft.com/office/drawing/2014/main" id="{8310552A-AF36-4023-955E-795AEC5FA40B}"/>
              </a:ext>
            </a:extLst>
          </p:cNvPr>
          <p:cNvSpPr>
            <a:spLocks/>
          </p:cNvSpPr>
          <p:nvPr/>
        </p:nvSpPr>
        <p:spPr bwMode="gray">
          <a:xfrm>
            <a:off x="1579620" y="2748050"/>
            <a:ext cx="6558817" cy="1537173"/>
          </a:xfrm>
          <a:custGeom>
            <a:avLst/>
            <a:gdLst/>
            <a:ahLst/>
            <a:cxnLst>
              <a:cxn ang="0">
                <a:pos x="2551" y="2008"/>
              </a:cxn>
              <a:cxn ang="0">
                <a:pos x="2551" y="0"/>
              </a:cxn>
              <a:cxn ang="0">
                <a:pos x="1274" y="97"/>
              </a:cxn>
              <a:cxn ang="0">
                <a:pos x="0" y="0"/>
              </a:cxn>
              <a:cxn ang="0">
                <a:pos x="0" y="2008"/>
              </a:cxn>
              <a:cxn ang="0">
                <a:pos x="2551" y="2008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solidFill>
            <a:schemeClr val="bg1"/>
          </a:solidFill>
          <a:ln w="9525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lIns="68580" tIns="205740" rIns="68580" bIns="68580"/>
          <a:lstStyle/>
          <a:p>
            <a:pPr marL="126206" lvl="1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2776"/>
                </a:solidFill>
                <a:latin typeface="Arial"/>
              </a:rPr>
              <a:t>Electronic sourcing and communication between Procurement, User Agencies, and Suppliers for:</a:t>
            </a:r>
          </a:p>
          <a:p>
            <a:pPr marL="469106" lvl="2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2776"/>
                </a:solidFill>
                <a:latin typeface="Arial"/>
              </a:rPr>
              <a:t>Solicitations </a:t>
            </a:r>
          </a:p>
          <a:p>
            <a:pPr marL="469106" lvl="2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2776"/>
                </a:solidFill>
                <a:latin typeface="Arial"/>
              </a:rPr>
              <a:t>Responses – Suppliers submit bids electronically **</a:t>
            </a:r>
          </a:p>
          <a:p>
            <a:pPr marL="469106" lvl="2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2776"/>
                </a:solidFill>
                <a:latin typeface="Arial"/>
              </a:rPr>
              <a:t>Evaluations - Bids are systematically scored and presented to contract officer for review **</a:t>
            </a:r>
          </a:p>
          <a:p>
            <a:pPr marL="469106" lvl="2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2776"/>
                </a:solidFill>
                <a:latin typeface="Arial"/>
              </a:rPr>
              <a:t>Awards - Purchase orders can be systematically created from awards **</a:t>
            </a:r>
          </a:p>
          <a:p>
            <a:pPr marL="126206" lvl="1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2776"/>
                </a:solidFill>
                <a:latin typeface="Arial"/>
              </a:rPr>
              <a:t>Ability to track total spend over the life of a contract</a:t>
            </a:r>
          </a:p>
          <a:p>
            <a:pPr marL="126206" lvl="1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2776"/>
                </a:solidFill>
                <a:latin typeface="Arial"/>
              </a:rPr>
              <a:t>E-signature using DocuSign for contract signing with suppliers and user agencies **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733E8B-BCFE-43C1-AEA2-5BAD2E91791C}"/>
              </a:ext>
            </a:extLst>
          </p:cNvPr>
          <p:cNvSpPr/>
          <p:nvPr/>
        </p:nvSpPr>
        <p:spPr bwMode="gray">
          <a:xfrm>
            <a:off x="260431" y="5311977"/>
            <a:ext cx="1183619" cy="424003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</a:pPr>
            <a:endParaRPr lang="en-US" sz="750" dirty="0"/>
          </a:p>
          <a:p>
            <a:pPr algn="ctr">
              <a:lnSpc>
                <a:spcPct val="106000"/>
              </a:lnSpc>
            </a:pPr>
            <a:endParaRPr lang="en-US" sz="750" dirty="0"/>
          </a:p>
          <a:p>
            <a:pPr algn="ctr">
              <a:lnSpc>
                <a:spcPct val="106000"/>
              </a:lnSpc>
            </a:pPr>
            <a:r>
              <a:rPr lang="en-US" sz="750" dirty="0"/>
              <a:t>** - indicates DOP process change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2FB19281-4B47-4553-9FF5-172DF5FA1489}"/>
              </a:ext>
            </a:extLst>
          </p:cNvPr>
          <p:cNvSpPr>
            <a:spLocks/>
          </p:cNvSpPr>
          <p:nvPr/>
        </p:nvSpPr>
        <p:spPr bwMode="gray">
          <a:xfrm>
            <a:off x="1579620" y="4675983"/>
            <a:ext cx="6558817" cy="1375352"/>
          </a:xfrm>
          <a:custGeom>
            <a:avLst/>
            <a:gdLst/>
            <a:ahLst/>
            <a:cxnLst>
              <a:cxn ang="0">
                <a:pos x="2551" y="2008"/>
              </a:cxn>
              <a:cxn ang="0">
                <a:pos x="2551" y="0"/>
              </a:cxn>
              <a:cxn ang="0">
                <a:pos x="1274" y="97"/>
              </a:cxn>
              <a:cxn ang="0">
                <a:pos x="0" y="0"/>
              </a:cxn>
              <a:cxn ang="0">
                <a:pos x="0" y="2008"/>
              </a:cxn>
              <a:cxn ang="0">
                <a:pos x="2551" y="2008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solidFill>
            <a:schemeClr val="bg1"/>
          </a:solidFill>
          <a:ln w="9525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lIns="68580" tIns="205740" rIns="68580" bIns="68580"/>
          <a:lstStyle/>
          <a:p>
            <a:pPr marL="126206" lvl="1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2776"/>
                </a:solidFill>
                <a:latin typeface="Arial"/>
              </a:rPr>
              <a:t>Departmental supervisors will have visibility to all departmental purchases</a:t>
            </a:r>
          </a:p>
          <a:p>
            <a:pPr marL="126206" lvl="1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2776"/>
                </a:solidFill>
                <a:latin typeface="Arial"/>
              </a:rPr>
              <a:t>Implementation of Purchasing Agreements:</a:t>
            </a:r>
          </a:p>
          <a:p>
            <a:pPr marL="469106" lvl="2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2776"/>
                </a:solidFill>
                <a:latin typeface="Arial"/>
              </a:rPr>
              <a:t>Increased accuracy of spend analytics</a:t>
            </a:r>
          </a:p>
          <a:p>
            <a:pPr marL="469106" lvl="2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2776"/>
                </a:solidFill>
                <a:latin typeface="Arial"/>
              </a:rPr>
              <a:t>Agreements controlled by security so user agencies can have their own agreements **</a:t>
            </a:r>
          </a:p>
          <a:p>
            <a:pPr marL="469106" lvl="2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2776"/>
                </a:solidFill>
                <a:latin typeface="Arial"/>
              </a:rPr>
              <a:t>Reduce ad-hoc purchases by departments **</a:t>
            </a:r>
          </a:p>
          <a:p>
            <a:pPr marL="126206" lvl="1" indent="-82154" defTabSz="718499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2776"/>
                </a:solidFill>
                <a:latin typeface="Arial"/>
              </a:rPr>
              <a:t>Centralized purchasing so DOP has total visibility of all items being purchased **</a:t>
            </a:r>
          </a:p>
        </p:txBody>
      </p:sp>
    </p:spTree>
    <p:extLst>
      <p:ext uri="{BB962C8B-B14F-4D97-AF65-F5344CB8AC3E}">
        <p14:creationId xmlns:p14="http://schemas.microsoft.com/office/powerpoint/2010/main" val="9426557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TLStat">
  <a:themeElements>
    <a:clrScheme name="ATLSta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E36C09"/>
      </a:accent5>
      <a:accent6>
        <a:srgbClr val="7F7F7F"/>
      </a:accent6>
      <a:hlink>
        <a:srgbClr val="FFCCFF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4D4D4D"/>
        </a:dk1>
        <a:lt1>
          <a:srgbClr val="FFFFFF"/>
        </a:lt1>
        <a:dk2>
          <a:srgbClr val="999999"/>
        </a:dk2>
        <a:lt2>
          <a:srgbClr val="000000"/>
        </a:lt2>
        <a:accent1>
          <a:srgbClr val="F04E22"/>
        </a:accent1>
        <a:accent2>
          <a:srgbClr val="F0B500"/>
        </a:accent2>
        <a:accent3>
          <a:srgbClr val="FFFFFF"/>
        </a:accent3>
        <a:accent4>
          <a:srgbClr val="404040"/>
        </a:accent4>
        <a:accent5>
          <a:srgbClr val="F6B2AB"/>
        </a:accent5>
        <a:accent6>
          <a:srgbClr val="D9A400"/>
        </a:accent6>
        <a:hlink>
          <a:srgbClr val="F07800"/>
        </a:hlink>
        <a:folHlink>
          <a:srgbClr val="00A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loitte_US_Onscreen">
  <a:themeElements>
    <a:clrScheme name="Custom 6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4169E1"/>
      </a:accent1>
      <a:accent2>
        <a:srgbClr val="012169"/>
      </a:accent2>
      <a:accent3>
        <a:srgbClr val="ABADB0"/>
      </a:accent3>
      <a:accent4>
        <a:srgbClr val="75787B"/>
      </a:accent4>
      <a:accent5>
        <a:srgbClr val="75787B"/>
      </a:accent5>
      <a:accent6>
        <a:srgbClr val="000000"/>
      </a:accent6>
      <a:hlink>
        <a:srgbClr val="4169E1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1" id="{EA1B90AC-21CD-4B14-9BAE-973E82648603}" vid="{CFC985DD-EBF0-49B3-86A9-BB3F35E1AC7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30883</TotalTime>
  <Words>619</Words>
  <Application>Microsoft Office PowerPoint</Application>
  <PresentationFormat>Letter Paper (8.5x11 in)</PresentationFormat>
  <Paragraphs>131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Open Sans</vt:lpstr>
      <vt:lpstr>Times New Roman</vt:lpstr>
      <vt:lpstr>Verdana</vt:lpstr>
      <vt:lpstr>Wingdings</vt:lpstr>
      <vt:lpstr>Wingdings 2</vt:lpstr>
      <vt:lpstr>ATLStat</vt:lpstr>
      <vt:lpstr>1_Deloitte_US_Onscreen</vt:lpstr>
      <vt:lpstr>think-cell Slide</vt:lpstr>
      <vt:lpstr>DEPARTMENT OF PROCUREMENT </vt:lpstr>
      <vt:lpstr>FY 16 PERFORMANCE</vt:lpstr>
      <vt:lpstr>FY 17 PERFORMANCE</vt:lpstr>
      <vt:lpstr>FY 18 PERFORMANCE</vt:lpstr>
      <vt:lpstr>ALTERNATIVE PROCUREMENTS</vt:lpstr>
      <vt:lpstr>UNITED ONE UPDATE – OVERVIEW OF EMERGENCY AUTHORIZATIONS BY DOP</vt:lpstr>
      <vt:lpstr>UNITED ONE EMERGENCY CONTRACTS AWARDED AND PROCESS INTEGRITY MEASURES </vt:lpstr>
      <vt:lpstr>PowerPoint Presentation</vt:lpstr>
      <vt:lpstr>PowerPoint Presentation</vt:lpstr>
      <vt:lpstr>STAFFING AND VACANCY UPDATE</vt:lpstr>
    </vt:vector>
  </TitlesOfParts>
  <Company>Lenovo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mdnguyen</dc:creator>
  <cp:lastModifiedBy>Garrett, Susan</cp:lastModifiedBy>
  <cp:revision>1373</cp:revision>
  <cp:lastPrinted>2018-06-26T16:27:26Z</cp:lastPrinted>
  <dcterms:created xsi:type="dcterms:W3CDTF">2011-10-05T18:52:35Z</dcterms:created>
  <dcterms:modified xsi:type="dcterms:W3CDTF">2018-06-26T21:04:01Z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