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8" r:id="rId3"/>
    <p:sldId id="271" r:id="rId4"/>
    <p:sldId id="261" r:id="rId5"/>
    <p:sldId id="264" r:id="rId6"/>
    <p:sldId id="265" r:id="rId7"/>
    <p:sldId id="266" r:id="rId8"/>
    <p:sldId id="257" r:id="rId9"/>
    <p:sldId id="259" r:id="rId10"/>
    <p:sldId id="260" r:id="rId11"/>
    <p:sldId id="272" r:id="rId12"/>
    <p:sldId id="273" r:id="rId13"/>
    <p:sldId id="274" r:id="rId14"/>
    <p:sldId id="262" r:id="rId15"/>
  </p:sldIdLst>
  <p:sldSz cx="9144000" cy="6858000" type="letter"/>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61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472C2-5CC9-4AEB-80FD-05182F1C99B8}" type="doc">
      <dgm:prSet loTypeId="urn:microsoft.com/office/officeart/2009/3/layout/SpiralPicture" loCatId="picture" qsTypeId="urn:microsoft.com/office/officeart/2005/8/quickstyle/simple1" qsCatId="simple" csTypeId="urn:microsoft.com/office/officeart/2005/8/colors/accent1_2" csCatId="accent1" phldr="1"/>
      <dgm:spPr/>
    </dgm:pt>
    <dgm:pt modelId="{BB1E766A-92AF-465F-98F2-B1D376BD92C4}">
      <dgm:prSet phldrT="[Text]"/>
      <dgm:spPr/>
      <dgm:t>
        <a:bodyPr/>
        <a:lstStyle/>
        <a:p>
          <a:r>
            <a:rPr lang="en-US" dirty="0" smtClean="0"/>
            <a:t>.</a:t>
          </a:r>
        </a:p>
        <a:p>
          <a:endParaRPr lang="en-US" dirty="0"/>
        </a:p>
      </dgm:t>
    </dgm:pt>
    <dgm:pt modelId="{E85E7BD1-A8D2-4F61-AF1F-C88A4B5ABF5B}" type="sibTrans" cxnId="{AE9F5202-C35B-44B2-9979-2C5175BCF20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extLst>
        <a:ext uri="{E40237B7-FDA0-4F09-8148-C483321AD2D9}">
          <dgm14:cNvPr xmlns:dgm14="http://schemas.microsoft.com/office/drawing/2010/diagram" id="0" name="" descr="C:\Users\fanny.vazquez\AppData\Local\Microsoft\Windows\Temporary Internet Files\Content.IE5\XR26CUDS\tree-in-light-blue[1].jpg"/>
        </a:ext>
      </dgm:extLst>
    </dgm:pt>
    <dgm:pt modelId="{7CC14BC9-7C9F-46DB-B13E-E00D30C3781D}" type="parTrans" cxnId="{AE9F5202-C35B-44B2-9979-2C5175BCF208}">
      <dgm:prSet/>
      <dgm:spPr/>
      <dgm:t>
        <a:bodyPr/>
        <a:lstStyle/>
        <a:p>
          <a:endParaRPr lang="en-US"/>
        </a:p>
      </dgm:t>
    </dgm:pt>
    <dgm:pt modelId="{F4216C08-FCFC-43EA-AE91-390368B7C1FB}" type="pres">
      <dgm:prSet presAssocID="{596472C2-5CC9-4AEB-80FD-05182F1C99B8}" presName="Name0" presStyleCnt="0">
        <dgm:presLayoutVars>
          <dgm:chMax val="5"/>
          <dgm:dir/>
        </dgm:presLayoutVars>
      </dgm:prSet>
      <dgm:spPr/>
    </dgm:pt>
    <dgm:pt modelId="{C85C7E8F-85E6-4103-A44C-48F4E26D337A}" type="pres">
      <dgm:prSet presAssocID="{596472C2-5CC9-4AEB-80FD-05182F1C99B8}" presName="picts" presStyleCnt="0"/>
      <dgm:spPr/>
    </dgm:pt>
    <dgm:pt modelId="{1DC9F5DA-C220-4422-8CAB-2C7798CB06E9}" type="pres">
      <dgm:prSet presAssocID="{596472C2-5CC9-4AEB-80FD-05182F1C99B8}" presName="space1" presStyleCnt="0"/>
      <dgm:spPr/>
    </dgm:pt>
    <dgm:pt modelId="{BD043EA0-0616-46B4-B072-49198D905991}" type="pres">
      <dgm:prSet presAssocID="{596472C2-5CC9-4AEB-80FD-05182F1C99B8}" presName="space2" presStyleCnt="0"/>
      <dgm:spPr/>
    </dgm:pt>
    <dgm:pt modelId="{21A78F68-2380-4CAB-A121-7E2688930132}" type="pres">
      <dgm:prSet presAssocID="{E85E7BD1-A8D2-4F61-AF1F-C88A4B5ABF5B}" presName="pictA1" presStyleCnt="0"/>
      <dgm:spPr/>
    </dgm:pt>
    <dgm:pt modelId="{B614CA0D-8E42-419A-845B-6183ED4173F5}" type="pres">
      <dgm:prSet presAssocID="{E85E7BD1-A8D2-4F61-AF1F-C88A4B5ABF5B}" presName="imageRepeatNode" presStyleLbl="alignNode1" presStyleIdx="0" presStyleCnt="5"/>
      <dgm:spPr/>
      <dgm:t>
        <a:bodyPr/>
        <a:lstStyle/>
        <a:p>
          <a:endParaRPr lang="en-US"/>
        </a:p>
      </dgm:t>
    </dgm:pt>
    <dgm:pt modelId="{9FE09D54-F07B-4646-B291-C112F2F35DED}" type="pres">
      <dgm:prSet presAssocID="{E85E7BD1-A8D2-4F61-AF1F-C88A4B5ABF5B}" presName="oneDotPict" presStyleCnt="0"/>
      <dgm:spPr/>
    </dgm:pt>
    <dgm:pt modelId="{77659FE6-82A9-4EED-A22D-05FAF356A5A0}" type="pres">
      <dgm:prSet presAssocID="{E85E7BD1-A8D2-4F61-AF1F-C88A4B5ABF5B}" presName="dotPict_11" presStyleLbl="solidFgAcc1" presStyleIdx="0" presStyleCnt="2"/>
      <dgm:spPr/>
    </dgm:pt>
    <dgm:pt modelId="{8FFA6CCE-CAF4-4E3C-AF64-8930E0124571}" type="pres">
      <dgm:prSet presAssocID="{596472C2-5CC9-4AEB-80FD-05182F1C99B8}" presName="pictB2" presStyleLbl="alignNode1" presStyleIdx="1" presStyleCnt="5"/>
      <dgm:spPr/>
    </dgm:pt>
    <dgm:pt modelId="{544D0A71-5F14-4A28-B8F8-C656C7EEC7AA}" type="pres">
      <dgm:prSet presAssocID="{596472C2-5CC9-4AEB-80FD-05182F1C99B8}" presName="pictB3" presStyleLbl="alignNode1" presStyleIdx="2" presStyleCnt="5"/>
      <dgm:spPr/>
    </dgm:pt>
    <dgm:pt modelId="{07EAF0BC-24BC-4D71-B185-4BF3E0E4F860}" type="pres">
      <dgm:prSet presAssocID="{596472C2-5CC9-4AEB-80FD-05182F1C99B8}" presName="pictB4" presStyleLbl="alignNode1" presStyleIdx="3" presStyleCnt="5"/>
      <dgm:spPr/>
    </dgm:pt>
    <dgm:pt modelId="{E1091C01-7D90-4CC2-A7AC-489C5DB1C453}" type="pres">
      <dgm:prSet presAssocID="{596472C2-5CC9-4AEB-80FD-05182F1C99B8}" presName="pictB5" presStyleLbl="alignNode1" presStyleIdx="4" presStyleCnt="5"/>
      <dgm:spPr/>
    </dgm:pt>
    <dgm:pt modelId="{70215E02-5F2D-41AF-8D37-741734F43C9D}" type="pres">
      <dgm:prSet presAssocID="{596472C2-5CC9-4AEB-80FD-05182F1C99B8}" presName="txLine" presStyleCnt="0"/>
      <dgm:spPr/>
    </dgm:pt>
    <dgm:pt modelId="{4DCA5275-BBB7-4778-BE9F-3E7E81AD4069}" type="pres">
      <dgm:prSet presAssocID="{BB1E766A-92AF-465F-98F2-B1D376BD92C4}" presName="oneDotTx" presStyleCnt="0"/>
      <dgm:spPr/>
    </dgm:pt>
    <dgm:pt modelId="{A888C7D1-ADCD-4BBB-AFED-B4001FFCC3A2}" type="pres">
      <dgm:prSet presAssocID="{BB1E766A-92AF-465F-98F2-B1D376BD92C4}" presName="dotTx_11" presStyleLbl="solidFgAcc1" presStyleIdx="1" presStyleCnt="2" custFlipVert="0" custFlipHor="1" custScaleX="105194" custScaleY="127993" custLinFactX="-2931930" custLinFactY="-151348" custLinFactNeighborX="-3000000" custLinFactNeighborY="-200000"/>
      <dgm:spPr/>
    </dgm:pt>
    <dgm:pt modelId="{3D40F24A-DF47-4839-BDE0-35C7B71DF3FD}" type="pres">
      <dgm:prSet presAssocID="{BB1E766A-92AF-465F-98F2-B1D376BD92C4}" presName="Name37" presStyleLbl="revTx" presStyleIdx="0" presStyleCnt="1" custScaleX="1599980" custScaleY="183465">
        <dgm:presLayoutVars>
          <dgm:bulletEnabled val="1"/>
        </dgm:presLayoutVars>
      </dgm:prSet>
      <dgm:spPr/>
      <dgm:t>
        <a:bodyPr/>
        <a:lstStyle/>
        <a:p>
          <a:endParaRPr lang="en-US"/>
        </a:p>
      </dgm:t>
    </dgm:pt>
  </dgm:ptLst>
  <dgm:cxnLst>
    <dgm:cxn modelId="{AE9F5202-C35B-44B2-9979-2C5175BCF208}" srcId="{596472C2-5CC9-4AEB-80FD-05182F1C99B8}" destId="{BB1E766A-92AF-465F-98F2-B1D376BD92C4}" srcOrd="0" destOrd="0" parTransId="{7CC14BC9-7C9F-46DB-B13E-E00D30C3781D}" sibTransId="{E85E7BD1-A8D2-4F61-AF1F-C88A4B5ABF5B}"/>
    <dgm:cxn modelId="{8F1B917C-FA0C-4E52-B4A8-014E1AF01347}" type="presOf" srcId="{BB1E766A-92AF-465F-98F2-B1D376BD92C4}" destId="{3D40F24A-DF47-4839-BDE0-35C7B71DF3FD}" srcOrd="0" destOrd="0" presId="urn:microsoft.com/office/officeart/2009/3/layout/SpiralPicture"/>
    <dgm:cxn modelId="{9EC02F00-4873-4516-86D7-1057BF56B0B0}" type="presOf" srcId="{E85E7BD1-A8D2-4F61-AF1F-C88A4B5ABF5B}" destId="{B614CA0D-8E42-419A-845B-6183ED4173F5}" srcOrd="0" destOrd="0" presId="urn:microsoft.com/office/officeart/2009/3/layout/SpiralPicture"/>
    <dgm:cxn modelId="{8E8796CD-3C5E-4DC4-B58D-101247FEEF55}" type="presOf" srcId="{596472C2-5CC9-4AEB-80FD-05182F1C99B8}" destId="{F4216C08-FCFC-43EA-AE91-390368B7C1FB}" srcOrd="0" destOrd="0" presId="urn:microsoft.com/office/officeart/2009/3/layout/SpiralPicture"/>
    <dgm:cxn modelId="{51935255-E8FA-4517-81CA-81A698845590}" type="presParOf" srcId="{F4216C08-FCFC-43EA-AE91-390368B7C1FB}" destId="{C85C7E8F-85E6-4103-A44C-48F4E26D337A}" srcOrd="0" destOrd="0" presId="urn:microsoft.com/office/officeart/2009/3/layout/SpiralPicture"/>
    <dgm:cxn modelId="{33C66CD0-38A6-47E9-A8F6-463035125933}" type="presParOf" srcId="{C85C7E8F-85E6-4103-A44C-48F4E26D337A}" destId="{1DC9F5DA-C220-4422-8CAB-2C7798CB06E9}" srcOrd="0" destOrd="0" presId="urn:microsoft.com/office/officeart/2009/3/layout/SpiralPicture"/>
    <dgm:cxn modelId="{742D47EF-4718-483A-AAF4-8D9B4DEC7C12}" type="presParOf" srcId="{C85C7E8F-85E6-4103-A44C-48F4E26D337A}" destId="{BD043EA0-0616-46B4-B072-49198D905991}" srcOrd="1" destOrd="0" presId="urn:microsoft.com/office/officeart/2009/3/layout/SpiralPicture"/>
    <dgm:cxn modelId="{CC5E4629-AD72-464D-9680-03000BF8DB3D}" type="presParOf" srcId="{C85C7E8F-85E6-4103-A44C-48F4E26D337A}" destId="{21A78F68-2380-4CAB-A121-7E2688930132}" srcOrd="2" destOrd="0" presId="urn:microsoft.com/office/officeart/2009/3/layout/SpiralPicture"/>
    <dgm:cxn modelId="{B75ABC5F-F485-4060-9A53-8184F5178C1D}" type="presParOf" srcId="{21A78F68-2380-4CAB-A121-7E2688930132}" destId="{B614CA0D-8E42-419A-845B-6183ED4173F5}" srcOrd="0" destOrd="0" presId="urn:microsoft.com/office/officeart/2009/3/layout/SpiralPicture"/>
    <dgm:cxn modelId="{4D6EE7A5-2E17-499C-9806-E6F9C0D74D3B}" type="presParOf" srcId="{C85C7E8F-85E6-4103-A44C-48F4E26D337A}" destId="{9FE09D54-F07B-4646-B291-C112F2F35DED}" srcOrd="3" destOrd="0" presId="urn:microsoft.com/office/officeart/2009/3/layout/SpiralPicture"/>
    <dgm:cxn modelId="{AF20AD13-541D-4C76-BF3D-07ABD4E9E985}" type="presParOf" srcId="{9FE09D54-F07B-4646-B291-C112F2F35DED}" destId="{77659FE6-82A9-4EED-A22D-05FAF356A5A0}" srcOrd="0" destOrd="0" presId="urn:microsoft.com/office/officeart/2009/3/layout/SpiralPicture"/>
    <dgm:cxn modelId="{DE55C7EA-59EE-435D-BB24-7AE2A207A73A}" type="presParOf" srcId="{C85C7E8F-85E6-4103-A44C-48F4E26D337A}" destId="{8FFA6CCE-CAF4-4E3C-AF64-8930E0124571}" srcOrd="4" destOrd="0" presId="urn:microsoft.com/office/officeart/2009/3/layout/SpiralPicture"/>
    <dgm:cxn modelId="{8601454A-51D3-475A-95F4-06BAD258CF28}" type="presParOf" srcId="{C85C7E8F-85E6-4103-A44C-48F4E26D337A}" destId="{544D0A71-5F14-4A28-B8F8-C656C7EEC7AA}" srcOrd="5" destOrd="0" presId="urn:microsoft.com/office/officeart/2009/3/layout/SpiralPicture"/>
    <dgm:cxn modelId="{AB35E042-52FF-4143-A8F3-BE07C29745DA}" type="presParOf" srcId="{C85C7E8F-85E6-4103-A44C-48F4E26D337A}" destId="{07EAF0BC-24BC-4D71-B185-4BF3E0E4F860}" srcOrd="6" destOrd="0" presId="urn:microsoft.com/office/officeart/2009/3/layout/SpiralPicture"/>
    <dgm:cxn modelId="{FA16ADDE-C7F5-419D-A519-AD5FF1BA8AD1}" type="presParOf" srcId="{C85C7E8F-85E6-4103-A44C-48F4E26D337A}" destId="{E1091C01-7D90-4CC2-A7AC-489C5DB1C453}" srcOrd="7" destOrd="0" presId="urn:microsoft.com/office/officeart/2009/3/layout/SpiralPicture"/>
    <dgm:cxn modelId="{7073E79A-893E-49E4-A0EC-B4D38B9FFC70}" type="presParOf" srcId="{F4216C08-FCFC-43EA-AE91-390368B7C1FB}" destId="{70215E02-5F2D-41AF-8D37-741734F43C9D}" srcOrd="1" destOrd="0" presId="urn:microsoft.com/office/officeart/2009/3/layout/SpiralPicture"/>
    <dgm:cxn modelId="{175FA6A7-6C98-49B3-B70E-0A1BC47F56BE}" type="presParOf" srcId="{70215E02-5F2D-41AF-8D37-741734F43C9D}" destId="{4DCA5275-BBB7-4778-BE9F-3E7E81AD4069}" srcOrd="0" destOrd="0" presId="urn:microsoft.com/office/officeart/2009/3/layout/SpiralPicture"/>
    <dgm:cxn modelId="{41D1CD10-A3BE-4DDD-80DE-13B91E766DAE}" type="presParOf" srcId="{4DCA5275-BBB7-4778-BE9F-3E7E81AD4069}" destId="{A888C7D1-ADCD-4BBB-AFED-B4001FFCC3A2}" srcOrd="0" destOrd="0" presId="urn:microsoft.com/office/officeart/2009/3/layout/SpiralPicture"/>
    <dgm:cxn modelId="{7E45704A-7ABA-489F-9231-D5F3BA58F941}" type="presParOf" srcId="{70215E02-5F2D-41AF-8D37-741734F43C9D}" destId="{3D40F24A-DF47-4839-BDE0-35C7B71DF3FD}" srcOrd="1"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5435E-3C96-4ECF-9C92-7D24549478E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CC8D9E6-486D-4C49-AA6C-D096865526D9}">
      <dgm:prSet phldrT="[Text]" custT="1"/>
      <dgm:spPr/>
      <dgm:t>
        <a:bodyPr/>
        <a:lstStyle/>
        <a:p>
          <a:r>
            <a:rPr lang="en-US" sz="1500" i="1" dirty="0" smtClean="0">
              <a:latin typeface="Georgia" panose="02040502050405020303" pitchFamily="18" charset="0"/>
            </a:rPr>
            <a:t>In April 2016, the Georgia General Assembly enacted House Bill 885 (“H.B.” 885) to repeal O.C.G.A. § 31-3-2.1 to make Fulton like the other 158 counties. </a:t>
          </a:r>
        </a:p>
        <a:p>
          <a:r>
            <a:rPr lang="en-US" sz="1500" i="1" dirty="0" smtClean="0">
              <a:latin typeface="Georgia" panose="02040502050405020303" pitchFamily="18" charset="0"/>
            </a:rPr>
            <a:t>With the formation of the new independent Board of Health, Fulton County’s public health functions and responsibilities now fall under the purview of a newly constituted independent Board of Health effective July 1, 2017.</a:t>
          </a:r>
          <a:endParaRPr lang="en-US" sz="1500" dirty="0"/>
        </a:p>
      </dgm:t>
    </dgm:pt>
    <dgm:pt modelId="{20937D95-6A94-48D6-BBBF-8F973AE42A2B}" type="parTrans" cxnId="{2134727B-9ED3-425E-8DFF-9E70D461615D}">
      <dgm:prSet/>
      <dgm:spPr/>
      <dgm:t>
        <a:bodyPr/>
        <a:lstStyle/>
        <a:p>
          <a:endParaRPr lang="en-US"/>
        </a:p>
      </dgm:t>
    </dgm:pt>
    <dgm:pt modelId="{C9E9AC45-E9D7-4E89-803D-410E40B84860}" type="sibTrans" cxnId="{2134727B-9ED3-425E-8DFF-9E70D461615D}">
      <dgm:prSet/>
      <dgm:spPr/>
      <dgm:t>
        <a:bodyPr/>
        <a:lstStyle/>
        <a:p>
          <a:endParaRPr lang="en-US"/>
        </a:p>
      </dgm:t>
    </dgm:pt>
    <dgm:pt modelId="{5401ECAA-5673-4F8A-90A4-A23DF924F493}">
      <dgm:prSet phldrT="[Text]"/>
      <dgm:spPr/>
      <dgm:t>
        <a:bodyPr/>
        <a:lstStyle/>
        <a:p>
          <a:endParaRPr lang="en-US" dirty="0"/>
        </a:p>
      </dgm:t>
    </dgm:pt>
    <dgm:pt modelId="{EC9AA845-D213-421A-98F4-1322C24E2226}" type="parTrans" cxnId="{0E758322-858E-48E0-B5EE-4FCAEB4C5A89}">
      <dgm:prSet/>
      <dgm:spPr/>
      <dgm:t>
        <a:bodyPr/>
        <a:lstStyle/>
        <a:p>
          <a:endParaRPr lang="en-US"/>
        </a:p>
      </dgm:t>
    </dgm:pt>
    <dgm:pt modelId="{423F277A-5404-4CE9-8136-AD3D9DA30BB3}" type="sibTrans" cxnId="{0E758322-858E-48E0-B5EE-4FCAEB4C5A89}">
      <dgm:prSet/>
      <dgm:spPr/>
      <dgm:t>
        <a:bodyPr/>
        <a:lstStyle/>
        <a:p>
          <a:endParaRPr lang="en-US"/>
        </a:p>
      </dgm:t>
    </dgm:pt>
    <dgm:pt modelId="{E6BAC51C-8C9E-4DAD-83D6-CE5E18EA94C0}">
      <dgm:prSet phldrT="[Text]" custT="1"/>
      <dgm:spPr/>
      <dgm:t>
        <a:bodyPr/>
        <a:lstStyle/>
        <a:p>
          <a:pPr>
            <a:lnSpc>
              <a:spcPct val="100000"/>
            </a:lnSpc>
            <a:spcAft>
              <a:spcPts val="0"/>
            </a:spcAft>
          </a:pPr>
          <a:endParaRPr lang="en-US" sz="1800" b="0" dirty="0" smtClean="0">
            <a:effectLst>
              <a:outerShdw blurRad="38100" dist="38100" dir="2700000" algn="tl">
                <a:srgbClr val="000000">
                  <a:alpha val="43137"/>
                </a:srgbClr>
              </a:outerShdw>
            </a:effectLst>
            <a:latin typeface="+mj-lt"/>
          </a:endParaRPr>
        </a:p>
        <a:p>
          <a:pPr>
            <a:lnSpc>
              <a:spcPct val="100000"/>
            </a:lnSpc>
            <a:spcAft>
              <a:spcPts val="0"/>
            </a:spcAft>
          </a:pPr>
          <a:r>
            <a:rPr lang="en-US" sz="2400" b="0" dirty="0" smtClean="0">
              <a:effectLst>
                <a:outerShdw blurRad="38100" dist="38100" dir="2700000" algn="tl">
                  <a:srgbClr val="000000">
                    <a:alpha val="43137"/>
                  </a:srgbClr>
                </a:outerShdw>
              </a:effectLst>
              <a:latin typeface="+mj-lt"/>
            </a:rPr>
            <a:t>Fulton County </a:t>
          </a:r>
        </a:p>
        <a:p>
          <a:pPr>
            <a:lnSpc>
              <a:spcPct val="100000"/>
            </a:lnSpc>
            <a:spcAft>
              <a:spcPts val="0"/>
            </a:spcAft>
          </a:pPr>
          <a:r>
            <a:rPr lang="en-US" sz="2400" b="0" dirty="0" smtClean="0">
              <a:effectLst>
                <a:outerShdw blurRad="38100" dist="38100" dir="2700000" algn="tl">
                  <a:srgbClr val="000000">
                    <a:alpha val="43137"/>
                  </a:srgbClr>
                </a:outerShdw>
              </a:effectLst>
              <a:latin typeface="+mj-lt"/>
            </a:rPr>
            <a:t>Department</a:t>
          </a:r>
        </a:p>
        <a:p>
          <a:pPr>
            <a:lnSpc>
              <a:spcPct val="100000"/>
            </a:lnSpc>
            <a:spcAft>
              <a:spcPts val="0"/>
            </a:spcAft>
          </a:pPr>
          <a:r>
            <a:rPr lang="en-US" sz="2400" b="0" dirty="0" smtClean="0">
              <a:effectLst>
                <a:outerShdw blurRad="38100" dist="38100" dir="2700000" algn="tl">
                  <a:srgbClr val="000000">
                    <a:alpha val="43137"/>
                  </a:srgbClr>
                </a:outerShdw>
              </a:effectLst>
              <a:latin typeface="+mj-lt"/>
            </a:rPr>
            <a:t> of Health and Wellness</a:t>
          </a:r>
          <a:endParaRPr lang="en-US" sz="2400" b="0" dirty="0">
            <a:latin typeface="+mj-lt"/>
          </a:endParaRPr>
        </a:p>
      </dgm:t>
    </dgm:pt>
    <dgm:pt modelId="{80E3025C-B396-409B-9192-80DDBFB67763}" type="parTrans" cxnId="{9103E0A0-3ADB-4A06-ABCF-84427EF3DBCD}">
      <dgm:prSet/>
      <dgm:spPr/>
      <dgm:t>
        <a:bodyPr/>
        <a:lstStyle/>
        <a:p>
          <a:endParaRPr lang="en-US"/>
        </a:p>
      </dgm:t>
    </dgm:pt>
    <dgm:pt modelId="{F5F69B09-30F0-4F97-B639-BF3E72D37762}" type="sibTrans" cxnId="{9103E0A0-3ADB-4A06-ABCF-84427EF3DBCD}">
      <dgm:prSet/>
      <dgm:spPr/>
      <dgm:t>
        <a:bodyPr/>
        <a:lstStyle/>
        <a:p>
          <a:endParaRPr lang="en-US"/>
        </a:p>
      </dgm:t>
    </dgm:pt>
    <dgm:pt modelId="{EC1B4C00-B0DB-409C-8197-DC0E3812595E}">
      <dgm:prSet phldrT="[Text]" phldr="1"/>
      <dgm:spPr/>
      <dgm:t>
        <a:bodyPr/>
        <a:lstStyle/>
        <a:p>
          <a:endParaRPr lang="en-US"/>
        </a:p>
      </dgm:t>
    </dgm:pt>
    <dgm:pt modelId="{1A402EEE-5292-4F37-9925-A56252FBF1A5}" type="parTrans" cxnId="{A55219F8-F0C6-4484-BC50-F20E400B3CA8}">
      <dgm:prSet/>
      <dgm:spPr/>
      <dgm:t>
        <a:bodyPr/>
        <a:lstStyle/>
        <a:p>
          <a:endParaRPr lang="en-US"/>
        </a:p>
      </dgm:t>
    </dgm:pt>
    <dgm:pt modelId="{D00D206E-7674-4200-A2FA-88A70E158BEE}" type="sibTrans" cxnId="{A55219F8-F0C6-4484-BC50-F20E400B3CA8}">
      <dgm:prSet/>
      <dgm:spPr/>
      <dgm:t>
        <a:bodyPr/>
        <a:lstStyle/>
        <a:p>
          <a:endParaRPr lang="en-US"/>
        </a:p>
      </dgm:t>
    </dgm:pt>
    <dgm:pt modelId="{F6CC0C81-69AF-4154-AD36-A0301838D6BA}">
      <dgm:prSet phldrT="[Text]"/>
      <dgm:spPr/>
      <dgm:t>
        <a:bodyPr/>
        <a:lstStyle/>
        <a:p>
          <a:r>
            <a:rPr lang="en-US" dirty="0" smtClean="0"/>
            <a:t> </a:t>
          </a:r>
          <a:endParaRPr lang="en-US" dirty="0"/>
        </a:p>
      </dgm:t>
    </dgm:pt>
    <dgm:pt modelId="{596AE5CB-B025-448A-AB94-50FA3DD8DEFF}" type="sibTrans" cxnId="{48A38142-819E-4455-B619-6058A06D49AE}">
      <dgm:prSet/>
      <dgm:spPr/>
      <dgm:t>
        <a:bodyPr/>
        <a:lstStyle/>
        <a:p>
          <a:endParaRPr lang="en-US"/>
        </a:p>
      </dgm:t>
    </dgm:pt>
    <dgm:pt modelId="{5DA84F64-A255-4618-A8A6-E4CFC9B0977A}" type="parTrans" cxnId="{48A38142-819E-4455-B619-6058A06D49AE}">
      <dgm:prSet/>
      <dgm:spPr/>
      <dgm:t>
        <a:bodyPr/>
        <a:lstStyle/>
        <a:p>
          <a:endParaRPr lang="en-US"/>
        </a:p>
      </dgm:t>
    </dgm:pt>
    <dgm:pt modelId="{F424E630-691A-4EB9-9538-8EAB89C16D98}">
      <dgm:prSet custT="1"/>
      <dgm:spPr/>
      <dgm:t>
        <a:bodyPr/>
        <a:lstStyle/>
        <a:p>
          <a:endParaRPr lang="en-US" sz="1800" b="0" dirty="0" smtClean="0">
            <a:effectLst>
              <a:outerShdw blurRad="38100" dist="38100" dir="2700000" algn="tl">
                <a:srgbClr val="000000">
                  <a:alpha val="43137"/>
                </a:srgbClr>
              </a:outerShdw>
            </a:effectLst>
            <a:latin typeface="+mj-lt"/>
          </a:endParaRPr>
        </a:p>
        <a:p>
          <a:r>
            <a:rPr lang="en-US" sz="2800" b="0" dirty="0" smtClean="0">
              <a:effectLst>
                <a:outerShdw blurRad="38100" dist="38100" dir="2700000" algn="tl">
                  <a:srgbClr val="000000">
                    <a:alpha val="43137"/>
                  </a:srgbClr>
                </a:outerShdw>
              </a:effectLst>
              <a:latin typeface="+mj-lt"/>
            </a:rPr>
            <a:t>Fulton County </a:t>
          </a:r>
        </a:p>
        <a:p>
          <a:r>
            <a:rPr lang="en-US" sz="2800" b="0" dirty="0" smtClean="0">
              <a:effectLst>
                <a:outerShdw blurRad="38100" dist="38100" dir="2700000" algn="tl">
                  <a:srgbClr val="000000">
                    <a:alpha val="43137"/>
                  </a:srgbClr>
                </a:outerShdw>
              </a:effectLst>
              <a:latin typeface="+mj-lt"/>
            </a:rPr>
            <a:t>Board of Health</a:t>
          </a:r>
          <a:endParaRPr lang="en-US" sz="2800" b="0" dirty="0">
            <a:effectLst>
              <a:outerShdw blurRad="38100" dist="38100" dir="2700000" algn="tl">
                <a:srgbClr val="000000">
                  <a:alpha val="43137"/>
                </a:srgbClr>
              </a:outerShdw>
            </a:effectLst>
            <a:latin typeface="+mj-lt"/>
          </a:endParaRPr>
        </a:p>
      </dgm:t>
    </dgm:pt>
    <dgm:pt modelId="{89A8B877-CB3C-43AF-A055-BE41391BA1FD}" type="parTrans" cxnId="{878692B2-ABC7-4D44-949D-0C1F9C7FED18}">
      <dgm:prSet/>
      <dgm:spPr/>
      <dgm:t>
        <a:bodyPr/>
        <a:lstStyle/>
        <a:p>
          <a:endParaRPr lang="en-US"/>
        </a:p>
      </dgm:t>
    </dgm:pt>
    <dgm:pt modelId="{DEB9AA11-C251-4247-8D49-4202E653ACDE}" type="sibTrans" cxnId="{878692B2-ABC7-4D44-949D-0C1F9C7FED18}">
      <dgm:prSet/>
      <dgm:spPr/>
      <dgm:t>
        <a:bodyPr/>
        <a:lstStyle/>
        <a:p>
          <a:endParaRPr lang="en-US"/>
        </a:p>
      </dgm:t>
    </dgm:pt>
    <dgm:pt modelId="{01E45657-13E5-4BF7-9F0B-C98ACD9AA692}" type="pres">
      <dgm:prSet presAssocID="{0B25435E-3C96-4ECF-9C92-7D24549478E2}" presName="diagram" presStyleCnt="0">
        <dgm:presLayoutVars>
          <dgm:chMax val="1"/>
          <dgm:dir/>
          <dgm:animLvl val="ctr"/>
          <dgm:resizeHandles val="exact"/>
        </dgm:presLayoutVars>
      </dgm:prSet>
      <dgm:spPr/>
      <dgm:t>
        <a:bodyPr/>
        <a:lstStyle/>
        <a:p>
          <a:endParaRPr lang="en-US"/>
        </a:p>
      </dgm:t>
    </dgm:pt>
    <dgm:pt modelId="{BBEE5D00-5EE6-4DDD-A226-BD3EE4C6A5CB}" type="pres">
      <dgm:prSet presAssocID="{0B25435E-3C96-4ECF-9C92-7D24549478E2}" presName="matrix" presStyleCnt="0"/>
      <dgm:spPr/>
      <dgm:t>
        <a:bodyPr/>
        <a:lstStyle/>
        <a:p>
          <a:endParaRPr lang="en-US"/>
        </a:p>
      </dgm:t>
    </dgm:pt>
    <dgm:pt modelId="{8EAD189A-FA13-495A-8089-AF66F2CCF09B}" type="pres">
      <dgm:prSet presAssocID="{0B25435E-3C96-4ECF-9C92-7D24549478E2}" presName="tile1" presStyleLbl="node1" presStyleIdx="0" presStyleCnt="4"/>
      <dgm:spPr/>
      <dgm:t>
        <a:bodyPr/>
        <a:lstStyle/>
        <a:p>
          <a:endParaRPr lang="en-US"/>
        </a:p>
      </dgm:t>
    </dgm:pt>
    <dgm:pt modelId="{A57D3FC4-898E-48F9-B22C-6969BAC11E1F}" type="pres">
      <dgm:prSet presAssocID="{0B25435E-3C96-4ECF-9C92-7D24549478E2}" presName="tile1text" presStyleLbl="node1" presStyleIdx="0" presStyleCnt="4">
        <dgm:presLayoutVars>
          <dgm:chMax val="0"/>
          <dgm:chPref val="0"/>
          <dgm:bulletEnabled val="1"/>
        </dgm:presLayoutVars>
      </dgm:prSet>
      <dgm:spPr/>
      <dgm:t>
        <a:bodyPr/>
        <a:lstStyle/>
        <a:p>
          <a:endParaRPr lang="en-US"/>
        </a:p>
      </dgm:t>
    </dgm:pt>
    <dgm:pt modelId="{3E1956A6-B5FF-4ED5-A332-F2AC48A4AC8C}" type="pres">
      <dgm:prSet presAssocID="{0B25435E-3C96-4ECF-9C92-7D24549478E2}" presName="tile2" presStyleLbl="node1" presStyleIdx="1" presStyleCnt="4"/>
      <dgm:spPr/>
      <dgm:t>
        <a:bodyPr/>
        <a:lstStyle/>
        <a:p>
          <a:endParaRPr lang="en-US"/>
        </a:p>
      </dgm:t>
    </dgm:pt>
    <dgm:pt modelId="{D20AA08F-08ED-4272-B6BD-B5F8F8F3D172}" type="pres">
      <dgm:prSet presAssocID="{0B25435E-3C96-4ECF-9C92-7D24549478E2}" presName="tile2text" presStyleLbl="node1" presStyleIdx="1" presStyleCnt="4">
        <dgm:presLayoutVars>
          <dgm:chMax val="0"/>
          <dgm:chPref val="0"/>
          <dgm:bulletEnabled val="1"/>
        </dgm:presLayoutVars>
      </dgm:prSet>
      <dgm:spPr/>
      <dgm:t>
        <a:bodyPr/>
        <a:lstStyle/>
        <a:p>
          <a:endParaRPr lang="en-US"/>
        </a:p>
      </dgm:t>
    </dgm:pt>
    <dgm:pt modelId="{DA1C8547-2876-419E-B716-9C0789FDA3A1}" type="pres">
      <dgm:prSet presAssocID="{0B25435E-3C96-4ECF-9C92-7D24549478E2}" presName="tile3" presStyleLbl="node1" presStyleIdx="2" presStyleCnt="4"/>
      <dgm:spPr/>
      <dgm:t>
        <a:bodyPr/>
        <a:lstStyle/>
        <a:p>
          <a:endParaRPr lang="en-US"/>
        </a:p>
      </dgm:t>
    </dgm:pt>
    <dgm:pt modelId="{092078A2-65A5-40CE-8362-55B9612B4D7A}" type="pres">
      <dgm:prSet presAssocID="{0B25435E-3C96-4ECF-9C92-7D24549478E2}" presName="tile3text" presStyleLbl="node1" presStyleIdx="2" presStyleCnt="4">
        <dgm:presLayoutVars>
          <dgm:chMax val="0"/>
          <dgm:chPref val="0"/>
          <dgm:bulletEnabled val="1"/>
        </dgm:presLayoutVars>
      </dgm:prSet>
      <dgm:spPr/>
      <dgm:t>
        <a:bodyPr/>
        <a:lstStyle/>
        <a:p>
          <a:endParaRPr lang="en-US"/>
        </a:p>
      </dgm:t>
    </dgm:pt>
    <dgm:pt modelId="{8C054032-2D7A-4A75-9C35-2BC3C95702E6}" type="pres">
      <dgm:prSet presAssocID="{0B25435E-3C96-4ECF-9C92-7D24549478E2}" presName="tile4" presStyleLbl="node1" presStyleIdx="3" presStyleCnt="4"/>
      <dgm:spPr/>
      <dgm:t>
        <a:bodyPr/>
        <a:lstStyle/>
        <a:p>
          <a:endParaRPr lang="en-US"/>
        </a:p>
      </dgm:t>
    </dgm:pt>
    <dgm:pt modelId="{B171903D-F9DB-4B29-9DA5-A6F23DD43C95}" type="pres">
      <dgm:prSet presAssocID="{0B25435E-3C96-4ECF-9C92-7D24549478E2}" presName="tile4text" presStyleLbl="node1" presStyleIdx="3" presStyleCnt="4">
        <dgm:presLayoutVars>
          <dgm:chMax val="0"/>
          <dgm:chPref val="0"/>
          <dgm:bulletEnabled val="1"/>
        </dgm:presLayoutVars>
      </dgm:prSet>
      <dgm:spPr/>
      <dgm:t>
        <a:bodyPr/>
        <a:lstStyle/>
        <a:p>
          <a:endParaRPr lang="en-US"/>
        </a:p>
      </dgm:t>
    </dgm:pt>
    <dgm:pt modelId="{ECDA4885-EB9D-4AFC-8623-0398398EFAD7}" type="pres">
      <dgm:prSet presAssocID="{0B25435E-3C96-4ECF-9C92-7D24549478E2}" presName="centerTile" presStyleLbl="fgShp" presStyleIdx="0" presStyleCnt="1" custScaleX="227273" custScaleY="180000">
        <dgm:presLayoutVars>
          <dgm:chMax val="0"/>
          <dgm:chPref val="0"/>
        </dgm:presLayoutVars>
      </dgm:prSet>
      <dgm:spPr/>
      <dgm:t>
        <a:bodyPr/>
        <a:lstStyle/>
        <a:p>
          <a:endParaRPr lang="en-US"/>
        </a:p>
      </dgm:t>
    </dgm:pt>
  </dgm:ptLst>
  <dgm:cxnLst>
    <dgm:cxn modelId="{6EE83188-21C6-4E77-9C21-429D8DE0D02E}" type="presOf" srcId="{CCC8D9E6-486D-4C49-AA6C-D096865526D9}" destId="{ECDA4885-EB9D-4AFC-8623-0398398EFAD7}" srcOrd="0" destOrd="0" presId="urn:microsoft.com/office/officeart/2005/8/layout/matrix1"/>
    <dgm:cxn modelId="{18EEDE7B-1288-4EEE-B63C-079264D34EFE}" type="presOf" srcId="{F424E630-691A-4EB9-9538-8EAB89C16D98}" destId="{B171903D-F9DB-4B29-9DA5-A6F23DD43C95}" srcOrd="1" destOrd="0" presId="urn:microsoft.com/office/officeart/2005/8/layout/matrix1"/>
    <dgm:cxn modelId="{7B5B0A5B-D1FB-4E38-B7F1-5220D648069B}" type="presOf" srcId="{5401ECAA-5673-4F8A-90A4-A23DF924F493}" destId="{A57D3FC4-898E-48F9-B22C-6969BAC11E1F}" srcOrd="1" destOrd="0" presId="urn:microsoft.com/office/officeart/2005/8/layout/matrix1"/>
    <dgm:cxn modelId="{2134727B-9ED3-425E-8DFF-9E70D461615D}" srcId="{0B25435E-3C96-4ECF-9C92-7D24549478E2}" destId="{CCC8D9E6-486D-4C49-AA6C-D096865526D9}" srcOrd="0" destOrd="0" parTransId="{20937D95-6A94-48D6-BBBF-8F973AE42A2B}" sibTransId="{C9E9AC45-E9D7-4E89-803D-410E40B84860}"/>
    <dgm:cxn modelId="{48A38142-819E-4455-B619-6058A06D49AE}" srcId="{CCC8D9E6-486D-4C49-AA6C-D096865526D9}" destId="{F6CC0C81-69AF-4154-AD36-A0301838D6BA}" srcOrd="1" destOrd="0" parTransId="{5DA84F64-A255-4618-A8A6-E4CFC9B0977A}" sibTransId="{596AE5CB-B025-448A-AB94-50FA3DD8DEFF}"/>
    <dgm:cxn modelId="{3F9CE4B3-D027-4F9B-95F5-C78C6AE3636B}" type="presOf" srcId="{E6BAC51C-8C9E-4DAD-83D6-CE5E18EA94C0}" destId="{DA1C8547-2876-419E-B716-9C0789FDA3A1}" srcOrd="0" destOrd="0" presId="urn:microsoft.com/office/officeart/2005/8/layout/matrix1"/>
    <dgm:cxn modelId="{D7B60727-387F-4B7C-88C0-936CA8380ABF}" type="presOf" srcId="{F6CC0C81-69AF-4154-AD36-A0301838D6BA}" destId="{3E1956A6-B5FF-4ED5-A332-F2AC48A4AC8C}" srcOrd="0" destOrd="0" presId="urn:microsoft.com/office/officeart/2005/8/layout/matrix1"/>
    <dgm:cxn modelId="{A55219F8-F0C6-4484-BC50-F20E400B3CA8}" srcId="{CCC8D9E6-486D-4C49-AA6C-D096865526D9}" destId="{EC1B4C00-B0DB-409C-8197-DC0E3812595E}" srcOrd="4" destOrd="0" parTransId="{1A402EEE-5292-4F37-9925-A56252FBF1A5}" sibTransId="{D00D206E-7674-4200-A2FA-88A70E158BEE}"/>
    <dgm:cxn modelId="{9103E0A0-3ADB-4A06-ABCF-84427EF3DBCD}" srcId="{CCC8D9E6-486D-4C49-AA6C-D096865526D9}" destId="{E6BAC51C-8C9E-4DAD-83D6-CE5E18EA94C0}" srcOrd="2" destOrd="0" parTransId="{80E3025C-B396-409B-9192-80DDBFB67763}" sibTransId="{F5F69B09-30F0-4F97-B639-BF3E72D37762}"/>
    <dgm:cxn modelId="{9AD29EB0-4B6B-499A-BE9E-749F44290466}" type="presOf" srcId="{5401ECAA-5673-4F8A-90A4-A23DF924F493}" destId="{8EAD189A-FA13-495A-8089-AF66F2CCF09B}" srcOrd="0" destOrd="0" presId="urn:microsoft.com/office/officeart/2005/8/layout/matrix1"/>
    <dgm:cxn modelId="{5E43720B-6C0A-4EC6-BB13-39586806DDB5}" type="presOf" srcId="{F6CC0C81-69AF-4154-AD36-A0301838D6BA}" destId="{D20AA08F-08ED-4272-B6BD-B5F8F8F3D172}" srcOrd="1" destOrd="0" presId="urn:microsoft.com/office/officeart/2005/8/layout/matrix1"/>
    <dgm:cxn modelId="{878692B2-ABC7-4D44-949D-0C1F9C7FED18}" srcId="{CCC8D9E6-486D-4C49-AA6C-D096865526D9}" destId="{F424E630-691A-4EB9-9538-8EAB89C16D98}" srcOrd="3" destOrd="0" parTransId="{89A8B877-CB3C-43AF-A055-BE41391BA1FD}" sibTransId="{DEB9AA11-C251-4247-8D49-4202E653ACDE}"/>
    <dgm:cxn modelId="{77A80265-0934-4D6C-87CB-7CB8BED5AF8E}" type="presOf" srcId="{F424E630-691A-4EB9-9538-8EAB89C16D98}" destId="{8C054032-2D7A-4A75-9C35-2BC3C95702E6}" srcOrd="0" destOrd="0" presId="urn:microsoft.com/office/officeart/2005/8/layout/matrix1"/>
    <dgm:cxn modelId="{9C9AB5D6-F46D-4467-82C7-0FC9600B62A2}" type="presOf" srcId="{E6BAC51C-8C9E-4DAD-83D6-CE5E18EA94C0}" destId="{092078A2-65A5-40CE-8362-55B9612B4D7A}" srcOrd="1" destOrd="0" presId="urn:microsoft.com/office/officeart/2005/8/layout/matrix1"/>
    <dgm:cxn modelId="{EBA01AD3-D858-46B2-B9F3-2328F169E2C2}" type="presOf" srcId="{0B25435E-3C96-4ECF-9C92-7D24549478E2}" destId="{01E45657-13E5-4BF7-9F0B-C98ACD9AA692}" srcOrd="0" destOrd="0" presId="urn:microsoft.com/office/officeart/2005/8/layout/matrix1"/>
    <dgm:cxn modelId="{0E758322-858E-48E0-B5EE-4FCAEB4C5A89}" srcId="{CCC8D9E6-486D-4C49-AA6C-D096865526D9}" destId="{5401ECAA-5673-4F8A-90A4-A23DF924F493}" srcOrd="0" destOrd="0" parTransId="{EC9AA845-D213-421A-98F4-1322C24E2226}" sibTransId="{423F277A-5404-4CE9-8136-AD3D9DA30BB3}"/>
    <dgm:cxn modelId="{73E5147A-DB0A-4A4C-8B79-A03F4F1A50EB}" type="presParOf" srcId="{01E45657-13E5-4BF7-9F0B-C98ACD9AA692}" destId="{BBEE5D00-5EE6-4DDD-A226-BD3EE4C6A5CB}" srcOrd="0" destOrd="0" presId="urn:microsoft.com/office/officeart/2005/8/layout/matrix1"/>
    <dgm:cxn modelId="{0127588F-7979-4A4E-A6A2-8CF13EB8D4A1}" type="presParOf" srcId="{BBEE5D00-5EE6-4DDD-A226-BD3EE4C6A5CB}" destId="{8EAD189A-FA13-495A-8089-AF66F2CCF09B}" srcOrd="0" destOrd="0" presId="urn:microsoft.com/office/officeart/2005/8/layout/matrix1"/>
    <dgm:cxn modelId="{BEAE5A84-6DDC-44B1-BF51-60B8AB2C474B}" type="presParOf" srcId="{BBEE5D00-5EE6-4DDD-A226-BD3EE4C6A5CB}" destId="{A57D3FC4-898E-48F9-B22C-6969BAC11E1F}" srcOrd="1" destOrd="0" presId="urn:microsoft.com/office/officeart/2005/8/layout/matrix1"/>
    <dgm:cxn modelId="{7F7E77B2-62E1-4DF2-A4C7-C908FBB2E922}" type="presParOf" srcId="{BBEE5D00-5EE6-4DDD-A226-BD3EE4C6A5CB}" destId="{3E1956A6-B5FF-4ED5-A332-F2AC48A4AC8C}" srcOrd="2" destOrd="0" presId="urn:microsoft.com/office/officeart/2005/8/layout/matrix1"/>
    <dgm:cxn modelId="{45940931-E6D7-45B9-8C15-0345E26F2203}" type="presParOf" srcId="{BBEE5D00-5EE6-4DDD-A226-BD3EE4C6A5CB}" destId="{D20AA08F-08ED-4272-B6BD-B5F8F8F3D172}" srcOrd="3" destOrd="0" presId="urn:microsoft.com/office/officeart/2005/8/layout/matrix1"/>
    <dgm:cxn modelId="{64F6BEDB-5377-4DD3-BC74-9F7FDC9B6111}" type="presParOf" srcId="{BBEE5D00-5EE6-4DDD-A226-BD3EE4C6A5CB}" destId="{DA1C8547-2876-419E-B716-9C0789FDA3A1}" srcOrd="4" destOrd="0" presId="urn:microsoft.com/office/officeart/2005/8/layout/matrix1"/>
    <dgm:cxn modelId="{48C2EACE-1BAC-41FA-9BAF-8D039C477646}" type="presParOf" srcId="{BBEE5D00-5EE6-4DDD-A226-BD3EE4C6A5CB}" destId="{092078A2-65A5-40CE-8362-55B9612B4D7A}" srcOrd="5" destOrd="0" presId="urn:microsoft.com/office/officeart/2005/8/layout/matrix1"/>
    <dgm:cxn modelId="{CA92F169-0E88-434C-A18E-A9AE70648BB3}" type="presParOf" srcId="{BBEE5D00-5EE6-4DDD-A226-BD3EE4C6A5CB}" destId="{8C054032-2D7A-4A75-9C35-2BC3C95702E6}" srcOrd="6" destOrd="0" presId="urn:microsoft.com/office/officeart/2005/8/layout/matrix1"/>
    <dgm:cxn modelId="{5112B95E-D02B-4946-BC5F-4B4E45382F87}" type="presParOf" srcId="{BBEE5D00-5EE6-4DDD-A226-BD3EE4C6A5CB}" destId="{B171903D-F9DB-4B29-9DA5-A6F23DD43C95}" srcOrd="7" destOrd="0" presId="urn:microsoft.com/office/officeart/2005/8/layout/matrix1"/>
    <dgm:cxn modelId="{30A98A7E-A9D2-4891-AFCC-367B5CC1C102}" type="presParOf" srcId="{01E45657-13E5-4BF7-9F0B-C98ACD9AA692}" destId="{ECDA4885-EB9D-4AFC-8623-0398398EFAD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9C586-580F-4880-B04A-6C672E375FF0}" type="doc">
      <dgm:prSet loTypeId="urn:microsoft.com/office/officeart/2005/8/layout/default" loCatId="list" qsTypeId="urn:microsoft.com/office/officeart/2005/8/quickstyle/simple1" qsCatId="simple" csTypeId="urn:microsoft.com/office/officeart/2005/8/colors/accent0_1" csCatId="mainScheme" phldr="1"/>
      <dgm:spPr/>
    </dgm:pt>
    <dgm:pt modelId="{85BE3CE8-B760-46D6-85E6-24FA87926644}">
      <dgm:prSet phldrT="[Text]" custT="1"/>
      <dgm:spPr/>
      <dgm:t>
        <a:bodyPr/>
        <a:lstStyle/>
        <a:p>
          <a:pPr marL="0" indent="0"/>
          <a:r>
            <a:rPr lang="en-US" sz="2000" b="1" dirty="0" smtClean="0">
              <a:latin typeface="+mn-lt"/>
            </a:rPr>
            <a:t>Fulton County population* </a:t>
          </a:r>
          <a:r>
            <a:rPr lang="en-US" sz="2000" dirty="0" smtClean="0">
              <a:latin typeface="+mn-lt"/>
            </a:rPr>
            <a:t>increased from </a:t>
          </a:r>
          <a:r>
            <a:rPr lang="en-US" sz="2000" dirty="0" smtClean="0"/>
            <a:t>920,581 i</a:t>
          </a:r>
          <a:r>
            <a:rPr lang="en-US" sz="2000" dirty="0" smtClean="0">
              <a:latin typeface="+mn-lt"/>
            </a:rPr>
            <a:t>n 2010 to 1,041,423 in 2017 (13.1%). </a:t>
          </a:r>
          <a:endParaRPr lang="en-US" sz="2000" dirty="0"/>
        </a:p>
      </dgm:t>
    </dgm:pt>
    <dgm:pt modelId="{1A369EE2-1A82-4642-9B34-FFC6287EC307}" type="parTrans" cxnId="{09A35E21-5176-4FC4-BC93-F0D633A3A2BD}">
      <dgm:prSet/>
      <dgm:spPr/>
      <dgm:t>
        <a:bodyPr/>
        <a:lstStyle/>
        <a:p>
          <a:endParaRPr lang="en-US"/>
        </a:p>
      </dgm:t>
    </dgm:pt>
    <dgm:pt modelId="{1606C456-04B9-4408-8860-FCC9DB16B94E}" type="sibTrans" cxnId="{09A35E21-5176-4FC4-BC93-F0D633A3A2BD}">
      <dgm:prSet/>
      <dgm:spPr/>
      <dgm:t>
        <a:bodyPr/>
        <a:lstStyle/>
        <a:p>
          <a:endParaRPr lang="en-US"/>
        </a:p>
      </dgm:t>
    </dgm:pt>
    <dgm:pt modelId="{D7140F1A-D8FD-47A2-956D-E6C970E8FF15}">
      <dgm:prSet phldrT="[Text]" custT="1"/>
      <dgm:spPr/>
      <dgm:t>
        <a:bodyPr/>
        <a:lstStyle/>
        <a:p>
          <a:r>
            <a:rPr lang="en-US" sz="2000" b="1" dirty="0" smtClean="0">
              <a:latin typeface="+mn-lt"/>
            </a:rPr>
            <a:t>Georgia ranks **37</a:t>
          </a:r>
          <a:r>
            <a:rPr lang="en-US" sz="2000" b="1" baseline="30000" dirty="0" smtClean="0">
              <a:latin typeface="+mn-lt"/>
            </a:rPr>
            <a:t>th</a:t>
          </a:r>
          <a:r>
            <a:rPr lang="en-US" sz="2000" b="1" dirty="0" smtClean="0">
              <a:latin typeface="+mn-lt"/>
            </a:rPr>
            <a:t> in </a:t>
          </a:r>
          <a:r>
            <a:rPr lang="en-US" sz="2000" dirty="0" smtClean="0">
              <a:latin typeface="+mn-lt"/>
            </a:rPr>
            <a:t>health outcomes in the nation and Fulton 14th out of 159 counties</a:t>
          </a:r>
          <a:endParaRPr lang="en-US" sz="2400" dirty="0"/>
        </a:p>
      </dgm:t>
    </dgm:pt>
    <dgm:pt modelId="{312BF306-21AD-4376-A8F7-D1D2D5A296B6}" type="parTrans" cxnId="{A4DFB945-9117-4BB2-9028-740D3BD3BF4A}">
      <dgm:prSet/>
      <dgm:spPr/>
      <dgm:t>
        <a:bodyPr/>
        <a:lstStyle/>
        <a:p>
          <a:endParaRPr lang="en-US"/>
        </a:p>
      </dgm:t>
    </dgm:pt>
    <dgm:pt modelId="{9FB14156-0442-409A-AA96-3C53112FAD60}" type="sibTrans" cxnId="{A4DFB945-9117-4BB2-9028-740D3BD3BF4A}">
      <dgm:prSet/>
      <dgm:spPr/>
      <dgm:t>
        <a:bodyPr/>
        <a:lstStyle/>
        <a:p>
          <a:endParaRPr lang="en-US"/>
        </a:p>
      </dgm:t>
    </dgm:pt>
    <dgm:pt modelId="{036D0725-8C7F-418B-A6C8-B0AD12545AE8}" type="pres">
      <dgm:prSet presAssocID="{4F39C586-580F-4880-B04A-6C672E375FF0}" presName="diagram" presStyleCnt="0">
        <dgm:presLayoutVars>
          <dgm:dir/>
          <dgm:resizeHandles val="exact"/>
        </dgm:presLayoutVars>
      </dgm:prSet>
      <dgm:spPr/>
    </dgm:pt>
    <dgm:pt modelId="{45880F12-D514-4FCE-A1AF-B43D69704A9E}" type="pres">
      <dgm:prSet presAssocID="{85BE3CE8-B760-46D6-85E6-24FA87926644}" presName="node" presStyleLbl="node1" presStyleIdx="0" presStyleCnt="2">
        <dgm:presLayoutVars>
          <dgm:bulletEnabled val="1"/>
        </dgm:presLayoutVars>
      </dgm:prSet>
      <dgm:spPr/>
      <dgm:t>
        <a:bodyPr/>
        <a:lstStyle/>
        <a:p>
          <a:endParaRPr lang="en-US"/>
        </a:p>
      </dgm:t>
    </dgm:pt>
    <dgm:pt modelId="{DEAC5A30-F97A-4844-B436-BD886236163B}" type="pres">
      <dgm:prSet presAssocID="{1606C456-04B9-4408-8860-FCC9DB16B94E}" presName="sibTrans" presStyleCnt="0"/>
      <dgm:spPr/>
    </dgm:pt>
    <dgm:pt modelId="{24741638-65B9-4916-BE92-4E493661AD7D}" type="pres">
      <dgm:prSet presAssocID="{D7140F1A-D8FD-47A2-956D-E6C970E8FF15}" presName="node" presStyleLbl="node1" presStyleIdx="1" presStyleCnt="2">
        <dgm:presLayoutVars>
          <dgm:bulletEnabled val="1"/>
        </dgm:presLayoutVars>
      </dgm:prSet>
      <dgm:spPr/>
      <dgm:t>
        <a:bodyPr/>
        <a:lstStyle/>
        <a:p>
          <a:endParaRPr lang="en-US"/>
        </a:p>
      </dgm:t>
    </dgm:pt>
  </dgm:ptLst>
  <dgm:cxnLst>
    <dgm:cxn modelId="{151F1534-79DD-4149-9F1D-B05F77A836D4}" type="presOf" srcId="{D7140F1A-D8FD-47A2-956D-E6C970E8FF15}" destId="{24741638-65B9-4916-BE92-4E493661AD7D}" srcOrd="0" destOrd="0" presId="urn:microsoft.com/office/officeart/2005/8/layout/default"/>
    <dgm:cxn modelId="{09A35E21-5176-4FC4-BC93-F0D633A3A2BD}" srcId="{4F39C586-580F-4880-B04A-6C672E375FF0}" destId="{85BE3CE8-B760-46D6-85E6-24FA87926644}" srcOrd="0" destOrd="0" parTransId="{1A369EE2-1A82-4642-9B34-FFC6287EC307}" sibTransId="{1606C456-04B9-4408-8860-FCC9DB16B94E}"/>
    <dgm:cxn modelId="{B5A9D8FC-FC18-4F34-AD10-37253F074B62}" type="presOf" srcId="{85BE3CE8-B760-46D6-85E6-24FA87926644}" destId="{45880F12-D514-4FCE-A1AF-B43D69704A9E}" srcOrd="0" destOrd="0" presId="urn:microsoft.com/office/officeart/2005/8/layout/default"/>
    <dgm:cxn modelId="{A4DFB945-9117-4BB2-9028-740D3BD3BF4A}" srcId="{4F39C586-580F-4880-B04A-6C672E375FF0}" destId="{D7140F1A-D8FD-47A2-956D-E6C970E8FF15}" srcOrd="1" destOrd="0" parTransId="{312BF306-21AD-4376-A8F7-D1D2D5A296B6}" sibTransId="{9FB14156-0442-409A-AA96-3C53112FAD60}"/>
    <dgm:cxn modelId="{64514194-648D-429A-881B-536D98238741}" type="presOf" srcId="{4F39C586-580F-4880-B04A-6C672E375FF0}" destId="{036D0725-8C7F-418B-A6C8-B0AD12545AE8}" srcOrd="0" destOrd="0" presId="urn:microsoft.com/office/officeart/2005/8/layout/default"/>
    <dgm:cxn modelId="{B6C5AB24-3908-4CE6-AAE9-0611459BEBAA}" type="presParOf" srcId="{036D0725-8C7F-418B-A6C8-B0AD12545AE8}" destId="{45880F12-D514-4FCE-A1AF-B43D69704A9E}" srcOrd="0" destOrd="0" presId="urn:microsoft.com/office/officeart/2005/8/layout/default"/>
    <dgm:cxn modelId="{B4CAFF02-ACFC-4503-BBCA-FC5264D42767}" type="presParOf" srcId="{036D0725-8C7F-418B-A6C8-B0AD12545AE8}" destId="{DEAC5A30-F97A-4844-B436-BD886236163B}" srcOrd="1" destOrd="0" presId="urn:microsoft.com/office/officeart/2005/8/layout/default"/>
    <dgm:cxn modelId="{0B335B10-A13C-4787-AE52-2E1343DA1362}" type="presParOf" srcId="{036D0725-8C7F-418B-A6C8-B0AD12545AE8}" destId="{24741638-65B9-4916-BE92-4E493661AD7D}"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C1F3C-691E-4AEE-8CE1-4553B7F3433B}"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124FA192-95FB-4FD1-AED2-0BEE9128CAE3}">
      <dgm:prSet phldrT="[Text]" custT="1"/>
      <dgm:spPr/>
      <dgm:t>
        <a:bodyPr/>
        <a:lstStyle/>
        <a:p>
          <a:pPr>
            <a:lnSpc>
              <a:spcPts val="1700"/>
            </a:lnSpc>
            <a:spcAft>
              <a:spcPts val="0"/>
            </a:spcAft>
          </a:pPr>
          <a:r>
            <a:rPr lang="en-US" sz="1600" dirty="0" smtClean="0"/>
            <a:t>Coordinates public health activities during Special Events </a:t>
          </a:r>
          <a:r>
            <a:rPr lang="en-US" sz="1600" i="1" dirty="0" smtClean="0"/>
            <a:t>(Lead Emergency Support Function 8, Health and Medical Services Coordination) </a:t>
          </a:r>
          <a:endParaRPr lang="en-US" sz="1600" dirty="0"/>
        </a:p>
      </dgm:t>
    </dgm:pt>
    <dgm:pt modelId="{325FD0E4-4268-4AD4-962F-F9B8A734F977}" type="parTrans" cxnId="{E2CF887C-B7CD-4A50-9C32-04B01A0799ED}">
      <dgm:prSet/>
      <dgm:spPr/>
      <dgm:t>
        <a:bodyPr/>
        <a:lstStyle/>
        <a:p>
          <a:endParaRPr lang="en-US"/>
        </a:p>
      </dgm:t>
    </dgm:pt>
    <dgm:pt modelId="{4334FF09-C77E-4A3A-BB83-DE20FF10E4EA}" type="sibTrans" cxnId="{E2CF887C-B7CD-4A50-9C32-04B01A0799ED}">
      <dgm:prSet/>
      <dgm:spPr/>
      <dgm:t>
        <a:bodyPr/>
        <a:lstStyle/>
        <a:p>
          <a:endParaRPr lang="en-US"/>
        </a:p>
      </dgm:t>
    </dgm:pt>
    <dgm:pt modelId="{42136D53-4C6B-42D4-B65C-C8189E891E87}">
      <dgm:prSet phldrT="[Text]"/>
      <dgm:spPr/>
      <dgm:t>
        <a:bodyPr/>
        <a:lstStyle/>
        <a:p>
          <a:r>
            <a:rPr lang="en-US" dirty="0" smtClean="0"/>
            <a:t>.</a:t>
          </a:r>
          <a:endParaRPr lang="en-US" dirty="0"/>
        </a:p>
      </dgm:t>
    </dgm:pt>
    <dgm:pt modelId="{30BCE9AB-6B77-4C00-88DB-B465CF39C4A1}" type="parTrans" cxnId="{64223FDF-DDB4-419B-81D6-A9E163FE9A37}">
      <dgm:prSet/>
      <dgm:spPr/>
      <dgm:t>
        <a:bodyPr/>
        <a:lstStyle/>
        <a:p>
          <a:endParaRPr lang="en-US"/>
        </a:p>
      </dgm:t>
    </dgm:pt>
    <dgm:pt modelId="{E27A6D1D-30AB-4E4E-A52D-6B66799897BD}" type="sibTrans" cxnId="{64223FDF-DDB4-419B-81D6-A9E163FE9A37}">
      <dgm:prSet/>
      <dgm:spPr/>
      <dgm:t>
        <a:bodyPr/>
        <a:lstStyle/>
        <a:p>
          <a:endParaRPr lang="en-US"/>
        </a:p>
      </dgm:t>
    </dgm:pt>
    <dgm:pt modelId="{B0601C2A-8625-4239-9C1E-7E53B29C6AF4}">
      <dgm:prSet phldrT="[Text]"/>
      <dgm:spPr/>
      <dgm:t>
        <a:bodyPr/>
        <a:lstStyle/>
        <a:p>
          <a:r>
            <a:rPr lang="en-US" dirty="0" smtClean="0"/>
            <a:t>Coordinates local response to communicable disease events at Hartsfield-Jackson Atlanta International Airport </a:t>
          </a:r>
          <a:endParaRPr lang="en-US" dirty="0"/>
        </a:p>
      </dgm:t>
    </dgm:pt>
    <dgm:pt modelId="{021A982C-AC06-4AB6-B090-0BA51609696A}" type="parTrans" cxnId="{AA51D83F-2D00-4A36-8A1F-F9AE950B609F}">
      <dgm:prSet/>
      <dgm:spPr/>
      <dgm:t>
        <a:bodyPr/>
        <a:lstStyle/>
        <a:p>
          <a:endParaRPr lang="en-US"/>
        </a:p>
      </dgm:t>
    </dgm:pt>
    <dgm:pt modelId="{6D5D3B17-C38A-4E02-A0CE-E728DDEDC018}" type="sibTrans" cxnId="{AA51D83F-2D00-4A36-8A1F-F9AE950B609F}">
      <dgm:prSet/>
      <dgm:spPr/>
      <dgm:t>
        <a:bodyPr/>
        <a:lstStyle/>
        <a:p>
          <a:endParaRPr lang="en-US"/>
        </a:p>
      </dgm:t>
    </dgm:pt>
    <dgm:pt modelId="{03099A94-77B6-4725-8956-781DABE75B7E}">
      <dgm:prSet phldrT="[Text]"/>
      <dgm:spPr/>
      <dgm:t>
        <a:bodyPr/>
        <a:lstStyle/>
        <a:p>
          <a:r>
            <a:rPr lang="en-US" dirty="0" smtClean="0"/>
            <a:t>.</a:t>
          </a:r>
          <a:endParaRPr lang="en-US" dirty="0"/>
        </a:p>
      </dgm:t>
    </dgm:pt>
    <dgm:pt modelId="{6823DE47-AB37-48D3-9B4B-22A14141E3AB}" type="parTrans" cxnId="{369F4C55-4ABD-49FA-8E84-F35F694505DD}">
      <dgm:prSet/>
      <dgm:spPr/>
      <dgm:t>
        <a:bodyPr/>
        <a:lstStyle/>
        <a:p>
          <a:endParaRPr lang="en-US"/>
        </a:p>
      </dgm:t>
    </dgm:pt>
    <dgm:pt modelId="{CC407687-FB3C-4099-B2B8-34E701FE794B}" type="sibTrans" cxnId="{369F4C55-4ABD-49FA-8E84-F35F694505DD}">
      <dgm:prSet/>
      <dgm:spPr/>
      <dgm:t>
        <a:bodyPr/>
        <a:lstStyle/>
        <a:p>
          <a:endParaRPr lang="en-US"/>
        </a:p>
      </dgm:t>
    </dgm:pt>
    <dgm:pt modelId="{394C1A66-A34C-4129-A022-B0275D37323B}">
      <dgm:prSet phldrT="[Text]"/>
      <dgm:spPr/>
      <dgm:t>
        <a:bodyPr/>
        <a:lstStyle/>
        <a:p>
          <a:r>
            <a:rPr lang="en-US" dirty="0" smtClean="0"/>
            <a:t>Provides risk communication materials for emerging health threat for public distribution, e.g. Zika fliers   </a:t>
          </a:r>
          <a:endParaRPr lang="en-US" dirty="0"/>
        </a:p>
      </dgm:t>
    </dgm:pt>
    <dgm:pt modelId="{44BABCF0-D177-4925-B8B0-CF3B4A74D6AC}" type="parTrans" cxnId="{0509CDCF-B362-4299-98DF-974BAB2BD381}">
      <dgm:prSet/>
      <dgm:spPr/>
      <dgm:t>
        <a:bodyPr/>
        <a:lstStyle/>
        <a:p>
          <a:endParaRPr lang="en-US"/>
        </a:p>
      </dgm:t>
    </dgm:pt>
    <dgm:pt modelId="{917BE43D-2923-4295-AFCE-FFC1A52FD29C}" type="sibTrans" cxnId="{0509CDCF-B362-4299-98DF-974BAB2BD381}">
      <dgm:prSet/>
      <dgm:spPr/>
      <dgm:t>
        <a:bodyPr/>
        <a:lstStyle/>
        <a:p>
          <a:endParaRPr lang="en-US"/>
        </a:p>
      </dgm:t>
    </dgm:pt>
    <dgm:pt modelId="{B89DB94C-088C-4256-9491-9DFEF1FF7BB5}">
      <dgm:prSet custT="1"/>
      <dgm:spPr/>
      <dgm:t>
        <a:bodyPr/>
        <a:lstStyle/>
        <a:p>
          <a:pPr>
            <a:lnSpc>
              <a:spcPts val="1700"/>
            </a:lnSpc>
            <a:spcAft>
              <a:spcPts val="0"/>
            </a:spcAft>
          </a:pPr>
          <a:r>
            <a:rPr lang="en-US" sz="1600" dirty="0" smtClean="0"/>
            <a:t>Shares information related to public health disciplines to partner agencies </a:t>
          </a:r>
        </a:p>
      </dgm:t>
    </dgm:pt>
    <dgm:pt modelId="{697E9B1E-97F5-4D9C-AD8D-16E1F8E45CB3}" type="parTrans" cxnId="{9E77E6FE-FFA9-4BF1-B741-3E10E13739AE}">
      <dgm:prSet/>
      <dgm:spPr/>
      <dgm:t>
        <a:bodyPr/>
        <a:lstStyle/>
        <a:p>
          <a:endParaRPr lang="en-US"/>
        </a:p>
      </dgm:t>
    </dgm:pt>
    <dgm:pt modelId="{908DE392-E834-424D-B727-3B6A57CA3B5D}" type="sibTrans" cxnId="{9E77E6FE-FFA9-4BF1-B741-3E10E13739AE}">
      <dgm:prSet/>
      <dgm:spPr/>
      <dgm:t>
        <a:bodyPr/>
        <a:lstStyle/>
        <a:p>
          <a:endParaRPr lang="en-US"/>
        </a:p>
      </dgm:t>
    </dgm:pt>
    <dgm:pt modelId="{058EC9AC-3AF7-438F-90D3-562F0A27CF4D}">
      <dgm:prSet custT="1"/>
      <dgm:spPr/>
      <dgm:t>
        <a:bodyPr/>
        <a:lstStyle/>
        <a:p>
          <a:pPr>
            <a:lnSpc>
              <a:spcPts val="1700"/>
            </a:lnSpc>
            <a:spcAft>
              <a:spcPts val="0"/>
            </a:spcAft>
          </a:pPr>
          <a:r>
            <a:rPr lang="en-US" sz="1600" dirty="0" smtClean="0"/>
            <a:t>Assists agencies in public health and medical resource coordination  </a:t>
          </a:r>
        </a:p>
      </dgm:t>
    </dgm:pt>
    <dgm:pt modelId="{C0BBA6E3-CBF6-479C-84D7-44E8BF31AB0E}" type="parTrans" cxnId="{1CF79721-C3C1-4C29-AD67-D2A66631F5ED}">
      <dgm:prSet/>
      <dgm:spPr/>
      <dgm:t>
        <a:bodyPr/>
        <a:lstStyle/>
        <a:p>
          <a:endParaRPr lang="en-US"/>
        </a:p>
      </dgm:t>
    </dgm:pt>
    <dgm:pt modelId="{8172DEE4-D9D4-436D-8739-12BCC35EE86C}" type="sibTrans" cxnId="{1CF79721-C3C1-4C29-AD67-D2A66631F5ED}">
      <dgm:prSet/>
      <dgm:spPr/>
      <dgm:t>
        <a:bodyPr/>
        <a:lstStyle/>
        <a:p>
          <a:endParaRPr lang="en-US"/>
        </a:p>
      </dgm:t>
    </dgm:pt>
    <dgm:pt modelId="{10AC4153-7840-4805-BCFB-3DCD9B310228}">
      <dgm:prSet phldrT="[Text]"/>
      <dgm:spPr/>
      <dgm:t>
        <a:bodyPr/>
        <a:lstStyle/>
        <a:p>
          <a:r>
            <a:rPr lang="en-US" dirty="0" smtClean="0"/>
            <a:t>.</a:t>
          </a:r>
          <a:endParaRPr lang="en-US" dirty="0"/>
        </a:p>
      </dgm:t>
    </dgm:pt>
    <dgm:pt modelId="{25B1F1E6-6008-48B8-AAAC-F7FC19E02D1D}" type="sibTrans" cxnId="{6CA3A076-F2EB-4DBA-9E9D-E61BF4EA2405}">
      <dgm:prSet/>
      <dgm:spPr/>
      <dgm:t>
        <a:bodyPr/>
        <a:lstStyle/>
        <a:p>
          <a:endParaRPr lang="en-US"/>
        </a:p>
      </dgm:t>
    </dgm:pt>
    <dgm:pt modelId="{0A6D2B8F-BAB5-4EAB-A5C0-0EB487AA7A4D}" type="parTrans" cxnId="{6CA3A076-F2EB-4DBA-9E9D-E61BF4EA2405}">
      <dgm:prSet/>
      <dgm:spPr/>
      <dgm:t>
        <a:bodyPr/>
        <a:lstStyle/>
        <a:p>
          <a:endParaRPr lang="en-US"/>
        </a:p>
      </dgm:t>
    </dgm:pt>
    <dgm:pt modelId="{5C667886-4D02-477B-AF29-C533F06ED678}" type="pres">
      <dgm:prSet presAssocID="{589C1F3C-691E-4AEE-8CE1-4553B7F3433B}" presName="linearFlow" presStyleCnt="0">
        <dgm:presLayoutVars>
          <dgm:dir/>
          <dgm:animLvl val="lvl"/>
          <dgm:resizeHandles val="exact"/>
        </dgm:presLayoutVars>
      </dgm:prSet>
      <dgm:spPr/>
      <dgm:t>
        <a:bodyPr/>
        <a:lstStyle/>
        <a:p>
          <a:endParaRPr lang="en-US"/>
        </a:p>
      </dgm:t>
    </dgm:pt>
    <dgm:pt modelId="{95203633-95FE-4133-BF9E-1EB968B6165A}" type="pres">
      <dgm:prSet presAssocID="{10AC4153-7840-4805-BCFB-3DCD9B310228}" presName="composite" presStyleCnt="0"/>
      <dgm:spPr/>
    </dgm:pt>
    <dgm:pt modelId="{303B85F6-0EF3-4B6E-9C67-E842645E3E67}" type="pres">
      <dgm:prSet presAssocID="{10AC4153-7840-4805-BCFB-3DCD9B310228}" presName="parentText" presStyleLbl="alignNode1" presStyleIdx="0" presStyleCnt="3" custScaleX="90375">
        <dgm:presLayoutVars>
          <dgm:chMax val="1"/>
          <dgm:bulletEnabled val="1"/>
        </dgm:presLayoutVars>
      </dgm:prSet>
      <dgm:spPr/>
      <dgm:t>
        <a:bodyPr/>
        <a:lstStyle/>
        <a:p>
          <a:endParaRPr lang="en-US"/>
        </a:p>
      </dgm:t>
    </dgm:pt>
    <dgm:pt modelId="{E2E8A5DA-3F82-4077-B8C7-A74B7A5FDE3D}" type="pres">
      <dgm:prSet presAssocID="{10AC4153-7840-4805-BCFB-3DCD9B310228}" presName="descendantText" presStyleLbl="alignAcc1" presStyleIdx="0" presStyleCnt="3" custLinFactNeighborX="231">
        <dgm:presLayoutVars>
          <dgm:bulletEnabled val="1"/>
        </dgm:presLayoutVars>
      </dgm:prSet>
      <dgm:spPr/>
      <dgm:t>
        <a:bodyPr/>
        <a:lstStyle/>
        <a:p>
          <a:endParaRPr lang="en-US"/>
        </a:p>
      </dgm:t>
    </dgm:pt>
    <dgm:pt modelId="{3FEEA1F2-7CCB-49CD-8B2F-49A0B0771133}" type="pres">
      <dgm:prSet presAssocID="{25B1F1E6-6008-48B8-AAAC-F7FC19E02D1D}" presName="sp" presStyleCnt="0"/>
      <dgm:spPr/>
    </dgm:pt>
    <dgm:pt modelId="{D0416665-07E4-4433-A9C9-5301A0A06B9E}" type="pres">
      <dgm:prSet presAssocID="{42136D53-4C6B-42D4-B65C-C8189E891E87}" presName="composite" presStyleCnt="0"/>
      <dgm:spPr/>
    </dgm:pt>
    <dgm:pt modelId="{16D16F5A-24D6-49DD-A594-A92A9F11BED6}" type="pres">
      <dgm:prSet presAssocID="{42136D53-4C6B-42D4-B65C-C8189E891E87}" presName="parentText" presStyleLbl="alignNode1" presStyleIdx="1" presStyleCnt="3" custScaleX="84319">
        <dgm:presLayoutVars>
          <dgm:chMax val="1"/>
          <dgm:bulletEnabled val="1"/>
        </dgm:presLayoutVars>
      </dgm:prSet>
      <dgm:spPr/>
      <dgm:t>
        <a:bodyPr/>
        <a:lstStyle/>
        <a:p>
          <a:endParaRPr lang="en-US"/>
        </a:p>
      </dgm:t>
    </dgm:pt>
    <dgm:pt modelId="{C18969FA-8360-4961-AAF0-3A24E20C6B57}" type="pres">
      <dgm:prSet presAssocID="{42136D53-4C6B-42D4-B65C-C8189E891E87}" presName="descendantText" presStyleLbl="alignAcc1" presStyleIdx="1" presStyleCnt="3">
        <dgm:presLayoutVars>
          <dgm:bulletEnabled val="1"/>
        </dgm:presLayoutVars>
      </dgm:prSet>
      <dgm:spPr/>
      <dgm:t>
        <a:bodyPr/>
        <a:lstStyle/>
        <a:p>
          <a:endParaRPr lang="en-US"/>
        </a:p>
      </dgm:t>
    </dgm:pt>
    <dgm:pt modelId="{D156ABBF-ABEB-4750-87ED-4C87CD3DA2EC}" type="pres">
      <dgm:prSet presAssocID="{E27A6D1D-30AB-4E4E-A52D-6B66799897BD}" presName="sp" presStyleCnt="0"/>
      <dgm:spPr/>
    </dgm:pt>
    <dgm:pt modelId="{F2E3F2C3-A2A0-4484-BF4C-97389A898BD3}" type="pres">
      <dgm:prSet presAssocID="{03099A94-77B6-4725-8956-781DABE75B7E}" presName="composite" presStyleCnt="0"/>
      <dgm:spPr/>
    </dgm:pt>
    <dgm:pt modelId="{D1C78D35-29AA-4D92-9B71-B133BB574508}" type="pres">
      <dgm:prSet presAssocID="{03099A94-77B6-4725-8956-781DABE75B7E}" presName="parentText" presStyleLbl="alignNode1" presStyleIdx="2" presStyleCnt="3" custScaleX="73669">
        <dgm:presLayoutVars>
          <dgm:chMax val="1"/>
          <dgm:bulletEnabled val="1"/>
        </dgm:presLayoutVars>
      </dgm:prSet>
      <dgm:spPr/>
      <dgm:t>
        <a:bodyPr/>
        <a:lstStyle/>
        <a:p>
          <a:endParaRPr lang="en-US"/>
        </a:p>
      </dgm:t>
    </dgm:pt>
    <dgm:pt modelId="{0C1FA968-D7CF-428D-B184-F3DE73D49EF2}" type="pres">
      <dgm:prSet presAssocID="{03099A94-77B6-4725-8956-781DABE75B7E}" presName="descendantText" presStyleLbl="alignAcc1" presStyleIdx="2" presStyleCnt="3">
        <dgm:presLayoutVars>
          <dgm:bulletEnabled val="1"/>
        </dgm:presLayoutVars>
      </dgm:prSet>
      <dgm:spPr/>
      <dgm:t>
        <a:bodyPr/>
        <a:lstStyle/>
        <a:p>
          <a:endParaRPr lang="en-US"/>
        </a:p>
      </dgm:t>
    </dgm:pt>
  </dgm:ptLst>
  <dgm:cxnLst>
    <dgm:cxn modelId="{AB0C037D-1F1D-49B9-82A3-E555AC6AFEEA}" type="presOf" srcId="{394C1A66-A34C-4129-A022-B0275D37323B}" destId="{0C1FA968-D7CF-428D-B184-F3DE73D49EF2}" srcOrd="0" destOrd="0" presId="urn:microsoft.com/office/officeart/2005/8/layout/chevron2"/>
    <dgm:cxn modelId="{0509CDCF-B362-4299-98DF-974BAB2BD381}" srcId="{03099A94-77B6-4725-8956-781DABE75B7E}" destId="{394C1A66-A34C-4129-A022-B0275D37323B}" srcOrd="0" destOrd="0" parTransId="{44BABCF0-D177-4925-B8B0-CF3B4A74D6AC}" sibTransId="{917BE43D-2923-4295-AFCE-FFC1A52FD29C}"/>
    <dgm:cxn modelId="{990371F2-5266-4781-8C1F-344AB2E9F9DB}" type="presOf" srcId="{42136D53-4C6B-42D4-B65C-C8189E891E87}" destId="{16D16F5A-24D6-49DD-A594-A92A9F11BED6}" srcOrd="0" destOrd="0" presId="urn:microsoft.com/office/officeart/2005/8/layout/chevron2"/>
    <dgm:cxn modelId="{369F4C55-4ABD-49FA-8E84-F35F694505DD}" srcId="{589C1F3C-691E-4AEE-8CE1-4553B7F3433B}" destId="{03099A94-77B6-4725-8956-781DABE75B7E}" srcOrd="2" destOrd="0" parTransId="{6823DE47-AB37-48D3-9B4B-22A14141E3AB}" sibTransId="{CC407687-FB3C-4099-B2B8-34E701FE794B}"/>
    <dgm:cxn modelId="{AA51D83F-2D00-4A36-8A1F-F9AE950B609F}" srcId="{42136D53-4C6B-42D4-B65C-C8189E891E87}" destId="{B0601C2A-8625-4239-9C1E-7E53B29C6AF4}" srcOrd="0" destOrd="0" parTransId="{021A982C-AC06-4AB6-B090-0BA51609696A}" sibTransId="{6D5D3B17-C38A-4E02-A0CE-E728DDEDC018}"/>
    <dgm:cxn modelId="{26B00D47-AAB4-4685-AFF2-19C8B9A34026}" type="presOf" srcId="{058EC9AC-3AF7-438F-90D3-562F0A27CF4D}" destId="{E2E8A5DA-3F82-4077-B8C7-A74B7A5FDE3D}" srcOrd="0" destOrd="2" presId="urn:microsoft.com/office/officeart/2005/8/layout/chevron2"/>
    <dgm:cxn modelId="{6CA3A076-F2EB-4DBA-9E9D-E61BF4EA2405}" srcId="{589C1F3C-691E-4AEE-8CE1-4553B7F3433B}" destId="{10AC4153-7840-4805-BCFB-3DCD9B310228}" srcOrd="0" destOrd="0" parTransId="{0A6D2B8F-BAB5-4EAB-A5C0-0EB487AA7A4D}" sibTransId="{25B1F1E6-6008-48B8-AAAC-F7FC19E02D1D}"/>
    <dgm:cxn modelId="{381AE8E2-23F2-4DF9-AF71-60A33D455965}" type="presOf" srcId="{10AC4153-7840-4805-BCFB-3DCD9B310228}" destId="{303B85F6-0EF3-4B6E-9C67-E842645E3E67}" srcOrd="0" destOrd="0" presId="urn:microsoft.com/office/officeart/2005/8/layout/chevron2"/>
    <dgm:cxn modelId="{1CF79721-C3C1-4C29-AD67-D2A66631F5ED}" srcId="{124FA192-95FB-4FD1-AED2-0BEE9128CAE3}" destId="{058EC9AC-3AF7-438F-90D3-562F0A27CF4D}" srcOrd="1" destOrd="0" parTransId="{C0BBA6E3-CBF6-479C-84D7-44E8BF31AB0E}" sibTransId="{8172DEE4-D9D4-436D-8739-12BCC35EE86C}"/>
    <dgm:cxn modelId="{446DB56A-B124-45D6-A45E-A808575683A4}" type="presOf" srcId="{B89DB94C-088C-4256-9491-9DFEF1FF7BB5}" destId="{E2E8A5DA-3F82-4077-B8C7-A74B7A5FDE3D}" srcOrd="0" destOrd="1" presId="urn:microsoft.com/office/officeart/2005/8/layout/chevron2"/>
    <dgm:cxn modelId="{2FF2FAC0-89B1-497A-B2B3-9FAB3C1DECAC}" type="presOf" srcId="{589C1F3C-691E-4AEE-8CE1-4553B7F3433B}" destId="{5C667886-4D02-477B-AF29-C533F06ED678}" srcOrd="0" destOrd="0" presId="urn:microsoft.com/office/officeart/2005/8/layout/chevron2"/>
    <dgm:cxn modelId="{72AB3FD1-884F-420F-9A32-4A4D2A7AEAE2}" type="presOf" srcId="{B0601C2A-8625-4239-9C1E-7E53B29C6AF4}" destId="{C18969FA-8360-4961-AAF0-3A24E20C6B57}" srcOrd="0" destOrd="0" presId="urn:microsoft.com/office/officeart/2005/8/layout/chevron2"/>
    <dgm:cxn modelId="{8DDC78D8-5392-4241-9818-032AFAACF973}" type="presOf" srcId="{03099A94-77B6-4725-8956-781DABE75B7E}" destId="{D1C78D35-29AA-4D92-9B71-B133BB574508}" srcOrd="0" destOrd="0" presId="urn:microsoft.com/office/officeart/2005/8/layout/chevron2"/>
    <dgm:cxn modelId="{E2CF887C-B7CD-4A50-9C32-04B01A0799ED}" srcId="{10AC4153-7840-4805-BCFB-3DCD9B310228}" destId="{124FA192-95FB-4FD1-AED2-0BEE9128CAE3}" srcOrd="0" destOrd="0" parTransId="{325FD0E4-4268-4AD4-962F-F9B8A734F977}" sibTransId="{4334FF09-C77E-4A3A-BB83-DE20FF10E4EA}"/>
    <dgm:cxn modelId="{64223FDF-DDB4-419B-81D6-A9E163FE9A37}" srcId="{589C1F3C-691E-4AEE-8CE1-4553B7F3433B}" destId="{42136D53-4C6B-42D4-B65C-C8189E891E87}" srcOrd="1" destOrd="0" parTransId="{30BCE9AB-6B77-4C00-88DB-B465CF39C4A1}" sibTransId="{E27A6D1D-30AB-4E4E-A52D-6B66799897BD}"/>
    <dgm:cxn modelId="{9E77E6FE-FFA9-4BF1-B741-3E10E13739AE}" srcId="{124FA192-95FB-4FD1-AED2-0BEE9128CAE3}" destId="{B89DB94C-088C-4256-9491-9DFEF1FF7BB5}" srcOrd="0" destOrd="0" parTransId="{697E9B1E-97F5-4D9C-AD8D-16E1F8E45CB3}" sibTransId="{908DE392-E834-424D-B727-3B6A57CA3B5D}"/>
    <dgm:cxn modelId="{0764396D-0186-4225-B8E5-961989CE6B61}" type="presOf" srcId="{124FA192-95FB-4FD1-AED2-0BEE9128CAE3}" destId="{E2E8A5DA-3F82-4077-B8C7-A74B7A5FDE3D}" srcOrd="0" destOrd="0" presId="urn:microsoft.com/office/officeart/2005/8/layout/chevron2"/>
    <dgm:cxn modelId="{610734F6-3450-42FF-AD3B-CB81A34A301C}" type="presParOf" srcId="{5C667886-4D02-477B-AF29-C533F06ED678}" destId="{95203633-95FE-4133-BF9E-1EB968B6165A}" srcOrd="0" destOrd="0" presId="urn:microsoft.com/office/officeart/2005/8/layout/chevron2"/>
    <dgm:cxn modelId="{F79173E5-DB92-46E8-80F1-1CA7705EBD14}" type="presParOf" srcId="{95203633-95FE-4133-BF9E-1EB968B6165A}" destId="{303B85F6-0EF3-4B6E-9C67-E842645E3E67}" srcOrd="0" destOrd="0" presId="urn:microsoft.com/office/officeart/2005/8/layout/chevron2"/>
    <dgm:cxn modelId="{BDA7AC8A-2126-462F-B47C-81D899F87F88}" type="presParOf" srcId="{95203633-95FE-4133-BF9E-1EB968B6165A}" destId="{E2E8A5DA-3F82-4077-B8C7-A74B7A5FDE3D}" srcOrd="1" destOrd="0" presId="urn:microsoft.com/office/officeart/2005/8/layout/chevron2"/>
    <dgm:cxn modelId="{F248890C-136A-400E-94DA-B601742CE3F7}" type="presParOf" srcId="{5C667886-4D02-477B-AF29-C533F06ED678}" destId="{3FEEA1F2-7CCB-49CD-8B2F-49A0B0771133}" srcOrd="1" destOrd="0" presId="urn:microsoft.com/office/officeart/2005/8/layout/chevron2"/>
    <dgm:cxn modelId="{E91F72F1-BEDC-4C46-B51A-5328305CF33E}" type="presParOf" srcId="{5C667886-4D02-477B-AF29-C533F06ED678}" destId="{D0416665-07E4-4433-A9C9-5301A0A06B9E}" srcOrd="2" destOrd="0" presId="urn:microsoft.com/office/officeart/2005/8/layout/chevron2"/>
    <dgm:cxn modelId="{A6D63FF1-F58F-4F09-A826-9E889FBC3FC9}" type="presParOf" srcId="{D0416665-07E4-4433-A9C9-5301A0A06B9E}" destId="{16D16F5A-24D6-49DD-A594-A92A9F11BED6}" srcOrd="0" destOrd="0" presId="urn:microsoft.com/office/officeart/2005/8/layout/chevron2"/>
    <dgm:cxn modelId="{AE514A31-2059-42E2-9AF1-4A9816D621E1}" type="presParOf" srcId="{D0416665-07E4-4433-A9C9-5301A0A06B9E}" destId="{C18969FA-8360-4961-AAF0-3A24E20C6B57}" srcOrd="1" destOrd="0" presId="urn:microsoft.com/office/officeart/2005/8/layout/chevron2"/>
    <dgm:cxn modelId="{E45F21EE-6ABE-4537-933B-13C2D6FE54B4}" type="presParOf" srcId="{5C667886-4D02-477B-AF29-C533F06ED678}" destId="{D156ABBF-ABEB-4750-87ED-4C87CD3DA2EC}" srcOrd="3" destOrd="0" presId="urn:microsoft.com/office/officeart/2005/8/layout/chevron2"/>
    <dgm:cxn modelId="{09DBC7F4-091E-4526-874D-8E8D4BECDE40}" type="presParOf" srcId="{5C667886-4D02-477B-AF29-C533F06ED678}" destId="{F2E3F2C3-A2A0-4484-BF4C-97389A898BD3}" srcOrd="4" destOrd="0" presId="urn:microsoft.com/office/officeart/2005/8/layout/chevron2"/>
    <dgm:cxn modelId="{B773AD53-A778-445A-BF9F-73B3BAC7A7BB}" type="presParOf" srcId="{F2E3F2C3-A2A0-4484-BF4C-97389A898BD3}" destId="{D1C78D35-29AA-4D92-9B71-B133BB574508}" srcOrd="0" destOrd="0" presId="urn:microsoft.com/office/officeart/2005/8/layout/chevron2"/>
    <dgm:cxn modelId="{252B389E-89FE-4C29-BA82-3696BED6430E}" type="presParOf" srcId="{F2E3F2C3-A2A0-4484-BF4C-97389A898BD3}" destId="{0C1FA968-D7CF-428D-B184-F3DE73D49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326AD-C774-4D7C-AB9A-611D01945D7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FB39C17B-37C9-4091-99B9-A09BD3EFFD5B}">
      <dgm:prSet phldrT="[Text]" custT="1"/>
      <dgm:spPr/>
      <dgm:t>
        <a:bodyPr/>
        <a:lstStyle/>
        <a:p>
          <a:pPr>
            <a:lnSpc>
              <a:spcPts val="1400"/>
            </a:lnSpc>
            <a:spcAft>
              <a:spcPts val="0"/>
            </a:spcAft>
          </a:pPr>
          <a:r>
            <a:rPr lang="en-US" sz="2000" b="1" dirty="0" smtClean="0"/>
            <a:t>Women, Infants and Children (WIC</a:t>
          </a:r>
          <a:r>
            <a:rPr lang="en-US" sz="2000" dirty="0" smtClean="0"/>
            <a:t>)</a:t>
          </a:r>
        </a:p>
      </dgm:t>
    </dgm:pt>
    <dgm:pt modelId="{7219A6E9-95A4-40D9-B125-E411A9EBD3CB}" type="parTrans" cxnId="{C8E92DC6-DE38-4958-B637-A0AFF6D1B138}">
      <dgm:prSet/>
      <dgm:spPr/>
      <dgm:t>
        <a:bodyPr/>
        <a:lstStyle/>
        <a:p>
          <a:endParaRPr lang="en-US"/>
        </a:p>
      </dgm:t>
    </dgm:pt>
    <dgm:pt modelId="{7A4DE1B6-36F1-4FEA-A5FE-06F5B9147260}" type="sibTrans" cxnId="{C8E92DC6-DE38-4958-B637-A0AFF6D1B138}">
      <dgm:prSet/>
      <dgm:spPr/>
      <dgm:t>
        <a:bodyPr/>
        <a:lstStyle/>
        <a:p>
          <a:endParaRPr lang="en-US"/>
        </a:p>
      </dgm:t>
    </dgm:pt>
    <dgm:pt modelId="{14256984-7B9B-4DDE-BDCE-07E5853CB19E}">
      <dgm:prSet phldrT="[Text]" custT="1"/>
      <dgm:spPr/>
      <dgm:t>
        <a:bodyPr/>
        <a:lstStyle/>
        <a:p>
          <a:r>
            <a:rPr lang="en-US" sz="2000" b="1" dirty="0" smtClean="0"/>
            <a:t>Babies Can’t Wait (BCW)</a:t>
          </a:r>
          <a:endParaRPr lang="en-US" sz="2000" b="1" dirty="0"/>
        </a:p>
      </dgm:t>
    </dgm:pt>
    <dgm:pt modelId="{91679579-A796-4B3B-8F11-BBB490834FB5}" type="parTrans" cxnId="{54001843-79D8-40E8-B38C-E4BC55AFFF75}">
      <dgm:prSet/>
      <dgm:spPr/>
      <dgm:t>
        <a:bodyPr/>
        <a:lstStyle/>
        <a:p>
          <a:endParaRPr lang="en-US"/>
        </a:p>
      </dgm:t>
    </dgm:pt>
    <dgm:pt modelId="{DFA45D70-F1E2-4AB0-AEF1-D655F6BC5138}" type="sibTrans" cxnId="{54001843-79D8-40E8-B38C-E4BC55AFFF75}">
      <dgm:prSet/>
      <dgm:spPr/>
      <dgm:t>
        <a:bodyPr/>
        <a:lstStyle/>
        <a:p>
          <a:endParaRPr lang="en-US"/>
        </a:p>
      </dgm:t>
    </dgm:pt>
    <dgm:pt modelId="{FB241273-9589-4626-B631-83E904C37148}">
      <dgm:prSet phldrT="[Text]" custT="1"/>
      <dgm:spPr/>
      <dgm:t>
        <a:bodyPr/>
        <a:lstStyle/>
        <a:p>
          <a:pPr algn="ctr">
            <a:lnSpc>
              <a:spcPts val="1400"/>
            </a:lnSpc>
            <a:spcAft>
              <a:spcPts val="0"/>
            </a:spcAft>
          </a:pPr>
          <a:r>
            <a:rPr lang="en-US" sz="2000" b="1" dirty="0" smtClean="0"/>
            <a:t>Children’s Medical </a:t>
          </a:r>
        </a:p>
        <a:p>
          <a:pPr algn="ctr">
            <a:lnSpc>
              <a:spcPts val="1400"/>
            </a:lnSpc>
            <a:spcAft>
              <a:spcPts val="0"/>
            </a:spcAft>
          </a:pPr>
          <a:r>
            <a:rPr lang="en-US" sz="2000" b="1" dirty="0" smtClean="0"/>
            <a:t>Services (CMS)</a:t>
          </a:r>
          <a:endParaRPr lang="en-US" sz="1700" dirty="0"/>
        </a:p>
      </dgm:t>
    </dgm:pt>
    <dgm:pt modelId="{4B767D88-2A2F-4573-A878-002F8C8E31C6}" type="parTrans" cxnId="{6B619AB8-F4FC-460D-95F6-A51644543416}">
      <dgm:prSet/>
      <dgm:spPr/>
      <dgm:t>
        <a:bodyPr/>
        <a:lstStyle/>
        <a:p>
          <a:endParaRPr lang="en-US"/>
        </a:p>
      </dgm:t>
    </dgm:pt>
    <dgm:pt modelId="{71FDFBAD-8330-4227-AD57-CF8C5F40A938}" type="sibTrans" cxnId="{6B619AB8-F4FC-460D-95F6-A51644543416}">
      <dgm:prSet/>
      <dgm:spPr/>
      <dgm:t>
        <a:bodyPr/>
        <a:lstStyle/>
        <a:p>
          <a:endParaRPr lang="en-US"/>
        </a:p>
      </dgm:t>
    </dgm:pt>
    <dgm:pt modelId="{1C3589FA-2BAE-435C-A356-BB9383DA9F87}">
      <dgm:prSet phldrT="[Text]" custT="1"/>
      <dgm:spPr/>
      <dgm:t>
        <a:bodyPr/>
        <a:lstStyle/>
        <a:p>
          <a:r>
            <a:rPr lang="en-US" sz="2000" b="1" dirty="0" smtClean="0"/>
            <a:t>Children 1</a:t>
          </a:r>
          <a:r>
            <a:rPr lang="en-US" sz="2000" b="1" baseline="30000" dirty="0" smtClean="0"/>
            <a:t>st</a:t>
          </a:r>
          <a:r>
            <a:rPr lang="en-US" sz="2000" b="1" dirty="0" smtClean="0"/>
            <a:t>/First Care</a:t>
          </a:r>
          <a:endParaRPr lang="en-US" sz="2000" b="1" dirty="0"/>
        </a:p>
      </dgm:t>
    </dgm:pt>
    <dgm:pt modelId="{BD9807C6-2675-47EF-8CE8-AD5EDDE1E89B}" type="parTrans" cxnId="{0501B5B2-FAD0-427D-992E-674E396E976E}">
      <dgm:prSet/>
      <dgm:spPr/>
      <dgm:t>
        <a:bodyPr/>
        <a:lstStyle/>
        <a:p>
          <a:endParaRPr lang="en-US"/>
        </a:p>
      </dgm:t>
    </dgm:pt>
    <dgm:pt modelId="{402582D4-426E-4CFC-BE40-6CDEB117F1FF}" type="sibTrans" cxnId="{0501B5B2-FAD0-427D-992E-674E396E976E}">
      <dgm:prSet/>
      <dgm:spPr/>
      <dgm:t>
        <a:bodyPr/>
        <a:lstStyle/>
        <a:p>
          <a:endParaRPr lang="en-US"/>
        </a:p>
      </dgm:t>
    </dgm:pt>
    <dgm:pt modelId="{12AD8A4C-0DF2-4144-A072-EF4C96AA0796}">
      <dgm:prSet custT="1"/>
      <dgm:spPr/>
      <dgm:t>
        <a:bodyPr/>
        <a:lstStyle/>
        <a:p>
          <a:r>
            <a:rPr lang="en-US" sz="1250" dirty="0" smtClean="0"/>
            <a:t>Provides nutrition education, counseling and supplemental foods to pregnant and postpartum women, breastfeeding moms and children birth to age 5.</a:t>
          </a:r>
          <a:endParaRPr lang="en-US" sz="1250" dirty="0"/>
        </a:p>
      </dgm:t>
    </dgm:pt>
    <dgm:pt modelId="{50BF494E-E993-465B-B1E6-B4186E13C06C}" type="parTrans" cxnId="{A4CA9F17-8451-4CB6-BFA1-E230155EE616}">
      <dgm:prSet/>
      <dgm:spPr/>
      <dgm:t>
        <a:bodyPr/>
        <a:lstStyle/>
        <a:p>
          <a:endParaRPr lang="en-US"/>
        </a:p>
      </dgm:t>
    </dgm:pt>
    <dgm:pt modelId="{ACA08293-3CEC-432C-A466-B3BCD5E03329}" type="sibTrans" cxnId="{A4CA9F17-8451-4CB6-BFA1-E230155EE616}">
      <dgm:prSet/>
      <dgm:spPr/>
      <dgm:t>
        <a:bodyPr/>
        <a:lstStyle/>
        <a:p>
          <a:endParaRPr lang="en-US"/>
        </a:p>
      </dgm:t>
    </dgm:pt>
    <dgm:pt modelId="{C4EB0ADB-EE33-433E-8B06-E67CB630A946}">
      <dgm:prSet custT="1"/>
      <dgm:spPr/>
      <dgm:t>
        <a:bodyPr/>
        <a:lstStyle/>
        <a:p>
          <a:r>
            <a:rPr lang="en-US" sz="1250" dirty="0" smtClean="0"/>
            <a:t>Provides early intervention services to children  birth to age 3 with developmental delays and/or with medical conditions affecting development</a:t>
          </a:r>
          <a:r>
            <a:rPr lang="en-US" sz="1200" dirty="0" smtClean="0"/>
            <a:t>.</a:t>
          </a:r>
          <a:endParaRPr lang="en-US" sz="1200" dirty="0"/>
        </a:p>
      </dgm:t>
    </dgm:pt>
    <dgm:pt modelId="{2F7C48FF-CB62-47A1-A1E1-946CDFE56737}" type="parTrans" cxnId="{AAD5EB8D-2909-47C1-B106-F49EFCDB1C4E}">
      <dgm:prSet/>
      <dgm:spPr/>
      <dgm:t>
        <a:bodyPr/>
        <a:lstStyle/>
        <a:p>
          <a:endParaRPr lang="en-US"/>
        </a:p>
      </dgm:t>
    </dgm:pt>
    <dgm:pt modelId="{2993CB42-016A-47B8-8B73-9E34777CF220}" type="sibTrans" cxnId="{AAD5EB8D-2909-47C1-B106-F49EFCDB1C4E}">
      <dgm:prSet/>
      <dgm:spPr/>
      <dgm:t>
        <a:bodyPr/>
        <a:lstStyle/>
        <a:p>
          <a:endParaRPr lang="en-US"/>
        </a:p>
      </dgm:t>
    </dgm:pt>
    <dgm:pt modelId="{059CD46D-07B1-4EE3-9484-D453EC45ADA3}">
      <dgm:prSet custT="1"/>
      <dgm:spPr/>
      <dgm:t>
        <a:bodyPr/>
        <a:lstStyle/>
        <a:p>
          <a:r>
            <a:rPr lang="en-US" sz="1250" dirty="0" smtClean="0"/>
            <a:t>Provides care coordination to children with chronic medical conditions birth to age 21.</a:t>
          </a:r>
          <a:endParaRPr lang="en-US" sz="1250" dirty="0"/>
        </a:p>
      </dgm:t>
    </dgm:pt>
    <dgm:pt modelId="{3D482A68-1B97-44C3-B2F7-551D66841814}" type="parTrans" cxnId="{76E74F33-4D72-4DF0-9A41-6895B8C1D128}">
      <dgm:prSet/>
      <dgm:spPr/>
      <dgm:t>
        <a:bodyPr/>
        <a:lstStyle/>
        <a:p>
          <a:endParaRPr lang="en-US"/>
        </a:p>
      </dgm:t>
    </dgm:pt>
    <dgm:pt modelId="{E2F36624-5B62-4E13-9DAB-3CDF3CB0B55E}" type="sibTrans" cxnId="{76E74F33-4D72-4DF0-9A41-6895B8C1D128}">
      <dgm:prSet/>
      <dgm:spPr/>
      <dgm:t>
        <a:bodyPr/>
        <a:lstStyle/>
        <a:p>
          <a:endParaRPr lang="en-US"/>
        </a:p>
      </dgm:t>
    </dgm:pt>
    <dgm:pt modelId="{BC0B6E8D-1BA6-4B90-AE91-06812E2B9270}">
      <dgm:prSet custT="1"/>
      <dgm:spPr/>
      <dgm:t>
        <a:bodyPr/>
        <a:lstStyle/>
        <a:p>
          <a:r>
            <a:rPr lang="en-US" sz="1250" dirty="0" smtClean="0"/>
            <a:t>Serves as the single point of entry to public health services for children birth to age 21. Assures children are linked to a medical home and receive  developmental screens. First Care provides care coordination, home visitation and support to infants born VLBW. (Very low birth weight)</a:t>
          </a:r>
          <a:endParaRPr lang="en-US" sz="1250" dirty="0"/>
        </a:p>
      </dgm:t>
    </dgm:pt>
    <dgm:pt modelId="{A0E30078-E898-4897-84DC-A9896D6B7077}" type="parTrans" cxnId="{4BCFF61D-6333-4CDC-975A-00F71718BC40}">
      <dgm:prSet/>
      <dgm:spPr/>
      <dgm:t>
        <a:bodyPr/>
        <a:lstStyle/>
        <a:p>
          <a:endParaRPr lang="en-US"/>
        </a:p>
      </dgm:t>
    </dgm:pt>
    <dgm:pt modelId="{B18572AC-3C83-4638-A0C0-16DFAD13DCE3}" type="sibTrans" cxnId="{4BCFF61D-6333-4CDC-975A-00F71718BC40}">
      <dgm:prSet/>
      <dgm:spPr/>
      <dgm:t>
        <a:bodyPr/>
        <a:lstStyle/>
        <a:p>
          <a:endParaRPr lang="en-US"/>
        </a:p>
      </dgm:t>
    </dgm:pt>
    <dgm:pt modelId="{DA09E5AF-1110-4455-B982-6D6D5879EF0B}">
      <dgm:prSet phldrT="[Text]" custT="1"/>
      <dgm:spPr/>
      <dgm:t>
        <a:bodyPr/>
        <a:lstStyle/>
        <a:p>
          <a:pPr>
            <a:lnSpc>
              <a:spcPts val="1400"/>
            </a:lnSpc>
            <a:spcAft>
              <a:spcPts val="0"/>
            </a:spcAft>
          </a:pPr>
          <a:r>
            <a:rPr lang="en-US" sz="2000" b="1" dirty="0" smtClean="0"/>
            <a:t>Early Hearing Detection and Intervention (EHDI) </a:t>
          </a:r>
          <a:endParaRPr lang="en-US" sz="2000" b="1" dirty="0"/>
        </a:p>
      </dgm:t>
    </dgm:pt>
    <dgm:pt modelId="{56FC111A-4B40-46A4-BD87-3B2D267917DE}" type="parTrans" cxnId="{CBBD241D-D0C1-4B03-AA73-4E75D2888D61}">
      <dgm:prSet/>
      <dgm:spPr/>
      <dgm:t>
        <a:bodyPr/>
        <a:lstStyle/>
        <a:p>
          <a:endParaRPr lang="en-US"/>
        </a:p>
      </dgm:t>
    </dgm:pt>
    <dgm:pt modelId="{1821072B-F2CA-49C7-971A-1952C823E7C9}" type="sibTrans" cxnId="{CBBD241D-D0C1-4B03-AA73-4E75D2888D61}">
      <dgm:prSet/>
      <dgm:spPr/>
      <dgm:t>
        <a:bodyPr/>
        <a:lstStyle/>
        <a:p>
          <a:endParaRPr lang="en-US"/>
        </a:p>
      </dgm:t>
    </dgm:pt>
    <dgm:pt modelId="{6D5D8F5E-69D9-4067-976C-03813F3441B7}">
      <dgm:prSet custT="1"/>
      <dgm:spPr/>
      <dgm:t>
        <a:bodyPr/>
        <a:lstStyle/>
        <a:p>
          <a:r>
            <a:rPr lang="en-US" sz="1250" dirty="0" smtClean="0"/>
            <a:t>Assures hearing screening and follow up for all newborns and infants and linkage to intervention as appropriate.</a:t>
          </a:r>
          <a:endParaRPr lang="en-US" sz="1250" dirty="0"/>
        </a:p>
      </dgm:t>
    </dgm:pt>
    <dgm:pt modelId="{59CF05B9-4071-42EA-B013-8EA3E3C85221}" type="parTrans" cxnId="{3FB1B5DB-0AEB-4CE5-A0C3-90FF32DBCE90}">
      <dgm:prSet/>
      <dgm:spPr/>
      <dgm:t>
        <a:bodyPr/>
        <a:lstStyle/>
        <a:p>
          <a:endParaRPr lang="en-US"/>
        </a:p>
      </dgm:t>
    </dgm:pt>
    <dgm:pt modelId="{D42A7EEB-3B0E-4A4A-B6D2-C22AEEE2825B}" type="sibTrans" cxnId="{3FB1B5DB-0AEB-4CE5-A0C3-90FF32DBCE90}">
      <dgm:prSet/>
      <dgm:spPr/>
      <dgm:t>
        <a:bodyPr/>
        <a:lstStyle/>
        <a:p>
          <a:endParaRPr lang="en-US"/>
        </a:p>
      </dgm:t>
    </dgm:pt>
    <dgm:pt modelId="{BAF43E60-EEC2-46DA-9C0C-FF096E311EEE}" type="pres">
      <dgm:prSet presAssocID="{6E4326AD-C774-4D7C-AB9A-611D01945D7B}" presName="Name0" presStyleCnt="0">
        <dgm:presLayoutVars>
          <dgm:dir/>
          <dgm:animLvl val="lvl"/>
          <dgm:resizeHandles/>
        </dgm:presLayoutVars>
      </dgm:prSet>
      <dgm:spPr/>
      <dgm:t>
        <a:bodyPr/>
        <a:lstStyle/>
        <a:p>
          <a:endParaRPr lang="en-US"/>
        </a:p>
      </dgm:t>
    </dgm:pt>
    <dgm:pt modelId="{210D670A-DACA-44CC-9C69-3E61CD8F87E3}" type="pres">
      <dgm:prSet presAssocID="{FB39C17B-37C9-4091-99B9-A09BD3EFFD5B}" presName="linNode" presStyleCnt="0"/>
      <dgm:spPr/>
    </dgm:pt>
    <dgm:pt modelId="{5C809A94-D395-487C-A93D-6194CD97985C}" type="pres">
      <dgm:prSet presAssocID="{FB39C17B-37C9-4091-99B9-A09BD3EFFD5B}" presName="parentShp" presStyleLbl="node1" presStyleIdx="0" presStyleCnt="5" custScaleX="92672" custScaleY="247920">
        <dgm:presLayoutVars>
          <dgm:bulletEnabled val="1"/>
        </dgm:presLayoutVars>
      </dgm:prSet>
      <dgm:spPr/>
      <dgm:t>
        <a:bodyPr/>
        <a:lstStyle/>
        <a:p>
          <a:endParaRPr lang="en-US"/>
        </a:p>
      </dgm:t>
    </dgm:pt>
    <dgm:pt modelId="{7CF3A7C0-6D07-4455-B78C-C4D1E7793B48}" type="pres">
      <dgm:prSet presAssocID="{FB39C17B-37C9-4091-99B9-A09BD3EFFD5B}" presName="childShp" presStyleLbl="bgAccFollowNode1" presStyleIdx="0" presStyleCnt="5" custScaleX="110159" custScaleY="219147">
        <dgm:presLayoutVars>
          <dgm:bulletEnabled val="1"/>
        </dgm:presLayoutVars>
      </dgm:prSet>
      <dgm:spPr/>
      <dgm:t>
        <a:bodyPr/>
        <a:lstStyle/>
        <a:p>
          <a:endParaRPr lang="en-US"/>
        </a:p>
      </dgm:t>
    </dgm:pt>
    <dgm:pt modelId="{BDC22E28-79D2-404D-82C4-09193A5EC6B9}" type="pres">
      <dgm:prSet presAssocID="{7A4DE1B6-36F1-4FEA-A5FE-06F5B9147260}" presName="spacing" presStyleCnt="0"/>
      <dgm:spPr/>
    </dgm:pt>
    <dgm:pt modelId="{5F8C7D71-C4DA-41CE-8CD7-387B639FB1C3}" type="pres">
      <dgm:prSet presAssocID="{14256984-7B9B-4DDE-BDCE-07E5853CB19E}" presName="linNode" presStyleCnt="0"/>
      <dgm:spPr/>
    </dgm:pt>
    <dgm:pt modelId="{1521AD0F-4101-409B-A28F-46F47767D5E1}" type="pres">
      <dgm:prSet presAssocID="{14256984-7B9B-4DDE-BDCE-07E5853CB19E}" presName="parentShp" presStyleLbl="node1" presStyleIdx="1" presStyleCnt="5" custScaleX="90525" custScaleY="141942" custLinFactNeighborX="-5484">
        <dgm:presLayoutVars>
          <dgm:bulletEnabled val="1"/>
        </dgm:presLayoutVars>
      </dgm:prSet>
      <dgm:spPr/>
      <dgm:t>
        <a:bodyPr/>
        <a:lstStyle/>
        <a:p>
          <a:endParaRPr lang="en-US"/>
        </a:p>
      </dgm:t>
    </dgm:pt>
    <dgm:pt modelId="{2AA446AB-B109-44B0-A62E-60B9C9CFB3C1}" type="pres">
      <dgm:prSet presAssocID="{14256984-7B9B-4DDE-BDCE-07E5853CB19E}" presName="childShp" presStyleLbl="bgAccFollowNode1" presStyleIdx="1" presStyleCnt="5" custScaleX="105985" custScaleY="212694">
        <dgm:presLayoutVars>
          <dgm:bulletEnabled val="1"/>
        </dgm:presLayoutVars>
      </dgm:prSet>
      <dgm:spPr/>
      <dgm:t>
        <a:bodyPr/>
        <a:lstStyle/>
        <a:p>
          <a:endParaRPr lang="en-US"/>
        </a:p>
      </dgm:t>
    </dgm:pt>
    <dgm:pt modelId="{438857A0-FE98-4221-981E-E1CA87BC5264}" type="pres">
      <dgm:prSet presAssocID="{DFA45D70-F1E2-4AB0-AEF1-D655F6BC5138}" presName="spacing" presStyleCnt="0"/>
      <dgm:spPr/>
    </dgm:pt>
    <dgm:pt modelId="{EE63EE68-014B-417C-B4DD-90678746F258}" type="pres">
      <dgm:prSet presAssocID="{FB241273-9589-4626-B631-83E904C37148}" presName="linNode" presStyleCnt="0"/>
      <dgm:spPr/>
    </dgm:pt>
    <dgm:pt modelId="{EAFA9B29-0106-4960-A091-35E47F205D65}" type="pres">
      <dgm:prSet presAssocID="{FB241273-9589-4626-B631-83E904C37148}" presName="parentShp" presStyleLbl="node1" presStyleIdx="2" presStyleCnt="5" custScaleX="91267" custScaleY="229535" custLinFactNeighborX="-5484">
        <dgm:presLayoutVars>
          <dgm:bulletEnabled val="1"/>
        </dgm:presLayoutVars>
      </dgm:prSet>
      <dgm:spPr/>
      <dgm:t>
        <a:bodyPr/>
        <a:lstStyle/>
        <a:p>
          <a:endParaRPr lang="en-US"/>
        </a:p>
      </dgm:t>
    </dgm:pt>
    <dgm:pt modelId="{4A1F8421-E86B-4CDC-951F-4DD597DDB43E}" type="pres">
      <dgm:prSet presAssocID="{FB241273-9589-4626-B631-83E904C37148}" presName="childShp" presStyleLbl="bgAccFollowNode1" presStyleIdx="2" presStyleCnt="5" custScaleX="108460" custScaleY="232898" custLinFactNeighborX="1485" custLinFactNeighborY="7047">
        <dgm:presLayoutVars>
          <dgm:bulletEnabled val="1"/>
        </dgm:presLayoutVars>
      </dgm:prSet>
      <dgm:spPr/>
      <dgm:t>
        <a:bodyPr/>
        <a:lstStyle/>
        <a:p>
          <a:endParaRPr lang="en-US"/>
        </a:p>
      </dgm:t>
    </dgm:pt>
    <dgm:pt modelId="{C8BC1790-4C6F-41D5-B16C-57DAE3E74BD0}" type="pres">
      <dgm:prSet presAssocID="{71FDFBAD-8330-4227-AD57-CF8C5F40A938}" presName="spacing" presStyleCnt="0"/>
      <dgm:spPr/>
    </dgm:pt>
    <dgm:pt modelId="{AB3D6F17-2AEC-40B3-A37A-2B8B091005DE}" type="pres">
      <dgm:prSet presAssocID="{1C3589FA-2BAE-435C-A356-BB9383DA9F87}" presName="linNode" presStyleCnt="0"/>
      <dgm:spPr/>
    </dgm:pt>
    <dgm:pt modelId="{2E020C61-C3C0-489D-A1F7-2BB3D5CDB721}" type="pres">
      <dgm:prSet presAssocID="{1C3589FA-2BAE-435C-A356-BB9383DA9F87}" presName="parentShp" presStyleLbl="node1" presStyleIdx="3" presStyleCnt="5" custScaleX="90525" custScaleY="155801" custLinFactNeighborX="-5484">
        <dgm:presLayoutVars>
          <dgm:bulletEnabled val="1"/>
        </dgm:presLayoutVars>
      </dgm:prSet>
      <dgm:spPr/>
      <dgm:t>
        <a:bodyPr/>
        <a:lstStyle/>
        <a:p>
          <a:endParaRPr lang="en-US"/>
        </a:p>
      </dgm:t>
    </dgm:pt>
    <dgm:pt modelId="{47AA9C42-6258-4159-A213-4D6FDA5E3B85}" type="pres">
      <dgm:prSet presAssocID="{1C3589FA-2BAE-435C-A356-BB9383DA9F87}" presName="childShp" presStyleLbl="bgAccFollowNode1" presStyleIdx="3" presStyleCnt="5" custScaleX="107410" custScaleY="425573" custLinFactNeighborX="3951" custLinFactNeighborY="7478">
        <dgm:presLayoutVars>
          <dgm:bulletEnabled val="1"/>
        </dgm:presLayoutVars>
      </dgm:prSet>
      <dgm:spPr/>
      <dgm:t>
        <a:bodyPr/>
        <a:lstStyle/>
        <a:p>
          <a:endParaRPr lang="en-US"/>
        </a:p>
      </dgm:t>
    </dgm:pt>
    <dgm:pt modelId="{D692A6CD-C41B-49BE-B5AF-0D4AFBF7D8EF}" type="pres">
      <dgm:prSet presAssocID="{402582D4-426E-4CFC-BE40-6CDEB117F1FF}" presName="spacing" presStyleCnt="0"/>
      <dgm:spPr/>
    </dgm:pt>
    <dgm:pt modelId="{E2AA8257-4CA3-4325-8B85-531B6D1F212B}" type="pres">
      <dgm:prSet presAssocID="{DA09E5AF-1110-4455-B982-6D6D5879EF0B}" presName="linNode" presStyleCnt="0"/>
      <dgm:spPr/>
    </dgm:pt>
    <dgm:pt modelId="{7985F187-3792-4A9F-9916-1911E7BB39A0}" type="pres">
      <dgm:prSet presAssocID="{DA09E5AF-1110-4455-B982-6D6D5879EF0B}" presName="parentShp" presStyleLbl="node1" presStyleIdx="4" presStyleCnt="5" custScaleX="91267" custScaleY="282032" custLinFactNeighborX="-5484">
        <dgm:presLayoutVars>
          <dgm:bulletEnabled val="1"/>
        </dgm:presLayoutVars>
      </dgm:prSet>
      <dgm:spPr/>
      <dgm:t>
        <a:bodyPr/>
        <a:lstStyle/>
        <a:p>
          <a:endParaRPr lang="en-US"/>
        </a:p>
      </dgm:t>
    </dgm:pt>
    <dgm:pt modelId="{BA019977-A630-4F2C-8D95-6AEE89EEA230}" type="pres">
      <dgm:prSet presAssocID="{DA09E5AF-1110-4455-B982-6D6D5879EF0B}" presName="childShp" presStyleLbl="bgAccFollowNode1" presStyleIdx="4" presStyleCnt="5" custScaleX="106480" custScaleY="235766">
        <dgm:presLayoutVars>
          <dgm:bulletEnabled val="1"/>
        </dgm:presLayoutVars>
      </dgm:prSet>
      <dgm:spPr/>
      <dgm:t>
        <a:bodyPr/>
        <a:lstStyle/>
        <a:p>
          <a:endParaRPr lang="en-US"/>
        </a:p>
      </dgm:t>
    </dgm:pt>
  </dgm:ptLst>
  <dgm:cxnLst>
    <dgm:cxn modelId="{219F711A-DED6-4624-B3C0-659584714325}" type="presOf" srcId="{C4EB0ADB-EE33-433E-8B06-E67CB630A946}" destId="{2AA446AB-B109-44B0-A62E-60B9C9CFB3C1}" srcOrd="0" destOrd="0" presId="urn:microsoft.com/office/officeart/2005/8/layout/vList6"/>
    <dgm:cxn modelId="{C1EAA8D6-C80D-42B6-99B8-E9B25AC784BD}" type="presOf" srcId="{14256984-7B9B-4DDE-BDCE-07E5853CB19E}" destId="{1521AD0F-4101-409B-A28F-46F47767D5E1}" srcOrd="0" destOrd="0" presId="urn:microsoft.com/office/officeart/2005/8/layout/vList6"/>
    <dgm:cxn modelId="{76E74F33-4D72-4DF0-9A41-6895B8C1D128}" srcId="{FB241273-9589-4626-B631-83E904C37148}" destId="{059CD46D-07B1-4EE3-9484-D453EC45ADA3}" srcOrd="0" destOrd="0" parTransId="{3D482A68-1B97-44C3-B2F7-551D66841814}" sibTransId="{E2F36624-5B62-4E13-9DAB-3CDF3CB0B55E}"/>
    <dgm:cxn modelId="{0C5D6F79-7635-463C-9BA4-C1A8796698FB}" type="presOf" srcId="{1C3589FA-2BAE-435C-A356-BB9383DA9F87}" destId="{2E020C61-C3C0-489D-A1F7-2BB3D5CDB721}" srcOrd="0" destOrd="0" presId="urn:microsoft.com/office/officeart/2005/8/layout/vList6"/>
    <dgm:cxn modelId="{D725819E-F570-4970-8070-8AB34E98ED27}" type="presOf" srcId="{FB39C17B-37C9-4091-99B9-A09BD3EFFD5B}" destId="{5C809A94-D395-487C-A93D-6194CD97985C}" srcOrd="0" destOrd="0" presId="urn:microsoft.com/office/officeart/2005/8/layout/vList6"/>
    <dgm:cxn modelId="{6B619AB8-F4FC-460D-95F6-A51644543416}" srcId="{6E4326AD-C774-4D7C-AB9A-611D01945D7B}" destId="{FB241273-9589-4626-B631-83E904C37148}" srcOrd="2" destOrd="0" parTransId="{4B767D88-2A2F-4573-A878-002F8C8E31C6}" sibTransId="{71FDFBAD-8330-4227-AD57-CF8C5F40A938}"/>
    <dgm:cxn modelId="{8C2E91A6-2AE5-4C2E-8FC7-06D565357D57}" type="presOf" srcId="{6D5D8F5E-69D9-4067-976C-03813F3441B7}" destId="{BA019977-A630-4F2C-8D95-6AEE89EEA230}" srcOrd="0" destOrd="0" presId="urn:microsoft.com/office/officeart/2005/8/layout/vList6"/>
    <dgm:cxn modelId="{A4CA9F17-8451-4CB6-BFA1-E230155EE616}" srcId="{FB39C17B-37C9-4091-99B9-A09BD3EFFD5B}" destId="{12AD8A4C-0DF2-4144-A072-EF4C96AA0796}" srcOrd="0" destOrd="0" parTransId="{50BF494E-E993-465B-B1E6-B4186E13C06C}" sibTransId="{ACA08293-3CEC-432C-A466-B3BCD5E03329}"/>
    <dgm:cxn modelId="{3FB1B5DB-0AEB-4CE5-A0C3-90FF32DBCE90}" srcId="{DA09E5AF-1110-4455-B982-6D6D5879EF0B}" destId="{6D5D8F5E-69D9-4067-976C-03813F3441B7}" srcOrd="0" destOrd="0" parTransId="{59CF05B9-4071-42EA-B013-8EA3E3C85221}" sibTransId="{D42A7EEB-3B0E-4A4A-B6D2-C22AEEE2825B}"/>
    <dgm:cxn modelId="{3A42B111-FC14-4BEE-BDF1-EE807BE63B6A}" type="presOf" srcId="{6E4326AD-C774-4D7C-AB9A-611D01945D7B}" destId="{BAF43E60-EEC2-46DA-9C0C-FF096E311EEE}" srcOrd="0" destOrd="0" presId="urn:microsoft.com/office/officeart/2005/8/layout/vList6"/>
    <dgm:cxn modelId="{763DDDDA-E4A5-4C8B-AEBE-54C8622FD081}" type="presOf" srcId="{DA09E5AF-1110-4455-B982-6D6D5879EF0B}" destId="{7985F187-3792-4A9F-9916-1911E7BB39A0}" srcOrd="0" destOrd="0" presId="urn:microsoft.com/office/officeart/2005/8/layout/vList6"/>
    <dgm:cxn modelId="{AAD5EB8D-2909-47C1-B106-F49EFCDB1C4E}" srcId="{14256984-7B9B-4DDE-BDCE-07E5853CB19E}" destId="{C4EB0ADB-EE33-433E-8B06-E67CB630A946}" srcOrd="0" destOrd="0" parTransId="{2F7C48FF-CB62-47A1-A1E1-946CDFE56737}" sibTransId="{2993CB42-016A-47B8-8B73-9E34777CF220}"/>
    <dgm:cxn modelId="{4BCFF61D-6333-4CDC-975A-00F71718BC40}" srcId="{1C3589FA-2BAE-435C-A356-BB9383DA9F87}" destId="{BC0B6E8D-1BA6-4B90-AE91-06812E2B9270}" srcOrd="0" destOrd="0" parTransId="{A0E30078-E898-4897-84DC-A9896D6B7077}" sibTransId="{B18572AC-3C83-4638-A0C0-16DFAD13DCE3}"/>
    <dgm:cxn modelId="{CE7EC7E9-4D3C-4E6B-95DC-2C14CA4B069E}" type="presOf" srcId="{FB241273-9589-4626-B631-83E904C37148}" destId="{EAFA9B29-0106-4960-A091-35E47F205D65}" srcOrd="0" destOrd="0" presId="urn:microsoft.com/office/officeart/2005/8/layout/vList6"/>
    <dgm:cxn modelId="{2FFA883C-EC49-43D4-B301-CFF484C532EB}" type="presOf" srcId="{BC0B6E8D-1BA6-4B90-AE91-06812E2B9270}" destId="{47AA9C42-6258-4159-A213-4D6FDA5E3B85}" srcOrd="0" destOrd="0" presId="urn:microsoft.com/office/officeart/2005/8/layout/vList6"/>
    <dgm:cxn modelId="{8687287D-6F8A-47D9-B015-9C7D6CEE54ED}" type="presOf" srcId="{12AD8A4C-0DF2-4144-A072-EF4C96AA0796}" destId="{7CF3A7C0-6D07-4455-B78C-C4D1E7793B48}" srcOrd="0" destOrd="0" presId="urn:microsoft.com/office/officeart/2005/8/layout/vList6"/>
    <dgm:cxn modelId="{CBBD241D-D0C1-4B03-AA73-4E75D2888D61}" srcId="{6E4326AD-C774-4D7C-AB9A-611D01945D7B}" destId="{DA09E5AF-1110-4455-B982-6D6D5879EF0B}" srcOrd="4" destOrd="0" parTransId="{56FC111A-4B40-46A4-BD87-3B2D267917DE}" sibTransId="{1821072B-F2CA-49C7-971A-1952C823E7C9}"/>
    <dgm:cxn modelId="{54001843-79D8-40E8-B38C-E4BC55AFFF75}" srcId="{6E4326AD-C774-4D7C-AB9A-611D01945D7B}" destId="{14256984-7B9B-4DDE-BDCE-07E5853CB19E}" srcOrd="1" destOrd="0" parTransId="{91679579-A796-4B3B-8F11-BBB490834FB5}" sibTransId="{DFA45D70-F1E2-4AB0-AEF1-D655F6BC5138}"/>
    <dgm:cxn modelId="{0501B5B2-FAD0-427D-992E-674E396E976E}" srcId="{6E4326AD-C774-4D7C-AB9A-611D01945D7B}" destId="{1C3589FA-2BAE-435C-A356-BB9383DA9F87}" srcOrd="3" destOrd="0" parTransId="{BD9807C6-2675-47EF-8CE8-AD5EDDE1E89B}" sibTransId="{402582D4-426E-4CFC-BE40-6CDEB117F1FF}"/>
    <dgm:cxn modelId="{F18FA22B-C936-4853-9497-5E379D0557B3}" type="presOf" srcId="{059CD46D-07B1-4EE3-9484-D453EC45ADA3}" destId="{4A1F8421-E86B-4CDC-951F-4DD597DDB43E}" srcOrd="0" destOrd="0" presId="urn:microsoft.com/office/officeart/2005/8/layout/vList6"/>
    <dgm:cxn modelId="{C8E92DC6-DE38-4958-B637-A0AFF6D1B138}" srcId="{6E4326AD-C774-4D7C-AB9A-611D01945D7B}" destId="{FB39C17B-37C9-4091-99B9-A09BD3EFFD5B}" srcOrd="0" destOrd="0" parTransId="{7219A6E9-95A4-40D9-B125-E411A9EBD3CB}" sibTransId="{7A4DE1B6-36F1-4FEA-A5FE-06F5B9147260}"/>
    <dgm:cxn modelId="{1752E78E-60F1-4EEF-8C90-2CDCFBB76A54}" type="presParOf" srcId="{BAF43E60-EEC2-46DA-9C0C-FF096E311EEE}" destId="{210D670A-DACA-44CC-9C69-3E61CD8F87E3}" srcOrd="0" destOrd="0" presId="urn:microsoft.com/office/officeart/2005/8/layout/vList6"/>
    <dgm:cxn modelId="{44F285D7-C96A-4E07-84F8-07D44FB0B5B8}" type="presParOf" srcId="{210D670A-DACA-44CC-9C69-3E61CD8F87E3}" destId="{5C809A94-D395-487C-A93D-6194CD97985C}" srcOrd="0" destOrd="0" presId="urn:microsoft.com/office/officeart/2005/8/layout/vList6"/>
    <dgm:cxn modelId="{A414830A-4B09-45B6-887B-9B636FC13B30}" type="presParOf" srcId="{210D670A-DACA-44CC-9C69-3E61CD8F87E3}" destId="{7CF3A7C0-6D07-4455-B78C-C4D1E7793B48}" srcOrd="1" destOrd="0" presId="urn:microsoft.com/office/officeart/2005/8/layout/vList6"/>
    <dgm:cxn modelId="{5D6A27DA-895B-4B9A-ACEC-369D78023DD3}" type="presParOf" srcId="{BAF43E60-EEC2-46DA-9C0C-FF096E311EEE}" destId="{BDC22E28-79D2-404D-82C4-09193A5EC6B9}" srcOrd="1" destOrd="0" presId="urn:microsoft.com/office/officeart/2005/8/layout/vList6"/>
    <dgm:cxn modelId="{2CD9C832-63C3-4FF8-8B98-A96A4C1AD735}" type="presParOf" srcId="{BAF43E60-EEC2-46DA-9C0C-FF096E311EEE}" destId="{5F8C7D71-C4DA-41CE-8CD7-387B639FB1C3}" srcOrd="2" destOrd="0" presId="urn:microsoft.com/office/officeart/2005/8/layout/vList6"/>
    <dgm:cxn modelId="{23BD193A-F776-42CE-8BB0-F3D6434D9F49}" type="presParOf" srcId="{5F8C7D71-C4DA-41CE-8CD7-387B639FB1C3}" destId="{1521AD0F-4101-409B-A28F-46F47767D5E1}" srcOrd="0" destOrd="0" presId="urn:microsoft.com/office/officeart/2005/8/layout/vList6"/>
    <dgm:cxn modelId="{F0DFD6F8-5265-42A5-9A81-1A8F72597A4D}" type="presParOf" srcId="{5F8C7D71-C4DA-41CE-8CD7-387B639FB1C3}" destId="{2AA446AB-B109-44B0-A62E-60B9C9CFB3C1}" srcOrd="1" destOrd="0" presId="urn:microsoft.com/office/officeart/2005/8/layout/vList6"/>
    <dgm:cxn modelId="{5EEA63ED-DD7C-4370-AE87-BA25EED80200}" type="presParOf" srcId="{BAF43E60-EEC2-46DA-9C0C-FF096E311EEE}" destId="{438857A0-FE98-4221-981E-E1CA87BC5264}" srcOrd="3" destOrd="0" presId="urn:microsoft.com/office/officeart/2005/8/layout/vList6"/>
    <dgm:cxn modelId="{EA28C9A3-E365-4BE8-A296-443FD285F272}" type="presParOf" srcId="{BAF43E60-EEC2-46DA-9C0C-FF096E311EEE}" destId="{EE63EE68-014B-417C-B4DD-90678746F258}" srcOrd="4" destOrd="0" presId="urn:microsoft.com/office/officeart/2005/8/layout/vList6"/>
    <dgm:cxn modelId="{82E6CDE9-0C4F-48C3-8058-E0ADDF312547}" type="presParOf" srcId="{EE63EE68-014B-417C-B4DD-90678746F258}" destId="{EAFA9B29-0106-4960-A091-35E47F205D65}" srcOrd="0" destOrd="0" presId="urn:microsoft.com/office/officeart/2005/8/layout/vList6"/>
    <dgm:cxn modelId="{60CE1DE8-6FE9-4C06-99B9-D36211DBC74C}" type="presParOf" srcId="{EE63EE68-014B-417C-B4DD-90678746F258}" destId="{4A1F8421-E86B-4CDC-951F-4DD597DDB43E}" srcOrd="1" destOrd="0" presId="urn:microsoft.com/office/officeart/2005/8/layout/vList6"/>
    <dgm:cxn modelId="{0AC904FB-7533-47A7-8ABA-AB8AED4FA1CF}" type="presParOf" srcId="{BAF43E60-EEC2-46DA-9C0C-FF096E311EEE}" destId="{C8BC1790-4C6F-41D5-B16C-57DAE3E74BD0}" srcOrd="5" destOrd="0" presId="urn:microsoft.com/office/officeart/2005/8/layout/vList6"/>
    <dgm:cxn modelId="{1E1FF060-505C-466B-9447-2AD6CE094119}" type="presParOf" srcId="{BAF43E60-EEC2-46DA-9C0C-FF096E311EEE}" destId="{AB3D6F17-2AEC-40B3-A37A-2B8B091005DE}" srcOrd="6" destOrd="0" presId="urn:microsoft.com/office/officeart/2005/8/layout/vList6"/>
    <dgm:cxn modelId="{D3F800BC-4963-45D1-A65A-3A91E03B8C55}" type="presParOf" srcId="{AB3D6F17-2AEC-40B3-A37A-2B8B091005DE}" destId="{2E020C61-C3C0-489D-A1F7-2BB3D5CDB721}" srcOrd="0" destOrd="0" presId="urn:microsoft.com/office/officeart/2005/8/layout/vList6"/>
    <dgm:cxn modelId="{E51151CD-903C-4E94-B52E-B37E9170F096}" type="presParOf" srcId="{AB3D6F17-2AEC-40B3-A37A-2B8B091005DE}" destId="{47AA9C42-6258-4159-A213-4D6FDA5E3B85}" srcOrd="1" destOrd="0" presId="urn:microsoft.com/office/officeart/2005/8/layout/vList6"/>
    <dgm:cxn modelId="{1E4E4768-DFC2-4D2B-A11E-F841734E487C}" type="presParOf" srcId="{BAF43E60-EEC2-46DA-9C0C-FF096E311EEE}" destId="{D692A6CD-C41B-49BE-B5AF-0D4AFBF7D8EF}" srcOrd="7" destOrd="0" presId="urn:microsoft.com/office/officeart/2005/8/layout/vList6"/>
    <dgm:cxn modelId="{8F6F2A77-DAB1-4835-BDD7-11C30E8DD8D0}" type="presParOf" srcId="{BAF43E60-EEC2-46DA-9C0C-FF096E311EEE}" destId="{E2AA8257-4CA3-4325-8B85-531B6D1F212B}" srcOrd="8" destOrd="0" presId="urn:microsoft.com/office/officeart/2005/8/layout/vList6"/>
    <dgm:cxn modelId="{2F9A946F-CA29-4219-8DB4-9403263420FC}" type="presParOf" srcId="{E2AA8257-4CA3-4325-8B85-531B6D1F212B}" destId="{7985F187-3792-4A9F-9916-1911E7BB39A0}" srcOrd="0" destOrd="0" presId="urn:microsoft.com/office/officeart/2005/8/layout/vList6"/>
    <dgm:cxn modelId="{67C61297-A694-4671-AD75-40CB08813BCF}" type="presParOf" srcId="{E2AA8257-4CA3-4325-8B85-531B6D1F212B}" destId="{BA019977-A630-4F2C-8D95-6AEE89EEA23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C3D75-9046-4D76-85DE-6C692B388F75}"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78DADA75-19B0-44A0-A6C7-B726715774EF}">
      <dgm:prSet phldrT="[Text]" custT="1"/>
      <dgm:spPr/>
      <dgm:t>
        <a:bodyPr/>
        <a:lstStyle/>
        <a:p>
          <a:pPr algn="l">
            <a:lnSpc>
              <a:spcPts val="1900"/>
            </a:lnSpc>
            <a:spcAft>
              <a:spcPts val="0"/>
            </a:spcAft>
          </a:pPr>
          <a:endParaRPr lang="en-US" sz="1100" b="1" dirty="0" smtClean="0"/>
        </a:p>
        <a:p>
          <a:pPr algn="l">
            <a:lnSpc>
              <a:spcPts val="1900"/>
            </a:lnSpc>
            <a:spcAft>
              <a:spcPts val="0"/>
            </a:spcAft>
          </a:pPr>
          <a:r>
            <a:rPr lang="en-US" sz="2300" b="1" dirty="0" smtClean="0"/>
            <a:t>Parents As</a:t>
          </a:r>
        </a:p>
        <a:p>
          <a:pPr algn="l">
            <a:lnSpc>
              <a:spcPts val="1900"/>
            </a:lnSpc>
            <a:spcAft>
              <a:spcPts val="0"/>
            </a:spcAft>
          </a:pPr>
          <a:r>
            <a:rPr lang="en-US" sz="2300" b="1" dirty="0" smtClean="0"/>
            <a:t>Teachers</a:t>
          </a:r>
          <a:r>
            <a:rPr lang="en-US" sz="2300" b="1" dirty="0" smtClean="0">
              <a:sym typeface="Symbol"/>
            </a:rPr>
            <a:t></a:t>
          </a:r>
          <a:r>
            <a:rPr lang="en-US" sz="2300" b="1" dirty="0" smtClean="0"/>
            <a:t> (PAT) Goals</a:t>
          </a:r>
          <a:endParaRPr lang="en-US" sz="1300" b="1" dirty="0" smtClean="0"/>
        </a:p>
        <a:p>
          <a:pPr algn="l">
            <a:lnSpc>
              <a:spcPts val="1300"/>
            </a:lnSpc>
            <a:spcAft>
              <a:spcPct val="35000"/>
            </a:spcAft>
          </a:pPr>
          <a:r>
            <a:rPr lang="en-US" sz="1300" dirty="0" smtClean="0"/>
            <a:t>1. Increase parent knowledge of early child development and improve parent practices</a:t>
          </a:r>
        </a:p>
        <a:p>
          <a:pPr algn="l">
            <a:lnSpc>
              <a:spcPts val="1300"/>
            </a:lnSpc>
            <a:spcAft>
              <a:spcPct val="35000"/>
            </a:spcAft>
          </a:pPr>
          <a:r>
            <a:rPr lang="en-US" sz="1300" dirty="0" smtClean="0"/>
            <a:t>2. Provide early detection of developmental delay and health issues</a:t>
          </a:r>
        </a:p>
        <a:p>
          <a:pPr algn="l">
            <a:lnSpc>
              <a:spcPts val="1300"/>
            </a:lnSpc>
            <a:spcAft>
              <a:spcPct val="35000"/>
            </a:spcAft>
          </a:pPr>
          <a:r>
            <a:rPr lang="en-US" sz="1300" dirty="0" smtClean="0"/>
            <a:t>3. Prevent child abuse and neglect</a:t>
          </a:r>
        </a:p>
        <a:p>
          <a:pPr algn="l">
            <a:lnSpc>
              <a:spcPts val="1300"/>
            </a:lnSpc>
            <a:spcAft>
              <a:spcPct val="35000"/>
            </a:spcAft>
          </a:pPr>
          <a:r>
            <a:rPr lang="en-US" sz="1300" dirty="0" smtClean="0"/>
            <a:t>4. Increase children’s school                   readiness and success</a:t>
          </a:r>
          <a:endParaRPr lang="en-US" sz="1300" dirty="0"/>
        </a:p>
      </dgm:t>
    </dgm:pt>
    <dgm:pt modelId="{03922EB6-DD6D-47E7-B2AB-9C686B937481}" type="parTrans" cxnId="{E79A8D92-C66E-4259-8270-8E9686F0FE80}">
      <dgm:prSet/>
      <dgm:spPr/>
      <dgm:t>
        <a:bodyPr/>
        <a:lstStyle/>
        <a:p>
          <a:endParaRPr lang="en-US"/>
        </a:p>
      </dgm:t>
    </dgm:pt>
    <dgm:pt modelId="{707AAFA0-C91B-4DAC-AB2A-62639A3FD55F}" type="sibTrans" cxnId="{E79A8D92-C66E-4259-8270-8E9686F0FE80}">
      <dgm:prSet/>
      <dgm:spPr/>
      <dgm:t>
        <a:bodyPr/>
        <a:lstStyle/>
        <a:p>
          <a:endParaRPr lang="en-US"/>
        </a:p>
      </dgm:t>
    </dgm:pt>
    <dgm:pt modelId="{A5D8677D-6E80-46B5-BF3F-4EB19DA6759C}">
      <dgm:prSet phldrT="[Text]" custT="1"/>
      <dgm:spPr/>
      <dgm:t>
        <a:bodyPr/>
        <a:lstStyle/>
        <a:p>
          <a:r>
            <a:rPr lang="en-US" sz="2400" b="1" dirty="0" smtClean="0"/>
            <a:t>PAT</a:t>
          </a:r>
          <a:r>
            <a:rPr lang="en-US" sz="2400" b="1" dirty="0" smtClean="0">
              <a:sym typeface="Symbol"/>
            </a:rPr>
            <a:t></a:t>
          </a:r>
          <a:r>
            <a:rPr lang="en-US" sz="2400" b="1" dirty="0" smtClean="0"/>
            <a:t> components</a:t>
          </a:r>
          <a:endParaRPr lang="en-US" sz="2400" b="1" dirty="0"/>
        </a:p>
      </dgm:t>
    </dgm:pt>
    <dgm:pt modelId="{28918122-7BAF-4B3E-9287-359B68B007EB}" type="parTrans" cxnId="{741C1385-1146-4D13-984D-51F66CDD3D2E}">
      <dgm:prSet/>
      <dgm:spPr/>
      <dgm:t>
        <a:bodyPr/>
        <a:lstStyle/>
        <a:p>
          <a:endParaRPr lang="en-US"/>
        </a:p>
      </dgm:t>
    </dgm:pt>
    <dgm:pt modelId="{CA1E7693-66CB-41C4-9C9B-EDE9E9FA265D}" type="sibTrans" cxnId="{741C1385-1146-4D13-984D-51F66CDD3D2E}">
      <dgm:prSet/>
      <dgm:spPr/>
      <dgm:t>
        <a:bodyPr/>
        <a:lstStyle/>
        <a:p>
          <a:endParaRPr lang="en-US"/>
        </a:p>
      </dgm:t>
    </dgm:pt>
    <dgm:pt modelId="{7350AA9D-0256-4514-BAF2-D0DF27492950}">
      <dgm:prSet phldrT="[Text]" custT="1"/>
      <dgm:spPr/>
      <dgm:t>
        <a:bodyPr/>
        <a:lstStyle/>
        <a:p>
          <a:r>
            <a:rPr lang="en-US" sz="1400" dirty="0" smtClean="0"/>
            <a:t>Personal (home visits)</a:t>
          </a:r>
          <a:endParaRPr lang="en-US" sz="1400" dirty="0"/>
        </a:p>
      </dgm:t>
    </dgm:pt>
    <dgm:pt modelId="{584E47EB-5CC3-49AD-A3DD-224B1982EE46}" type="parTrans" cxnId="{FC7DAA4E-14A9-4BCF-9DE8-FCB64B1E8857}">
      <dgm:prSet/>
      <dgm:spPr/>
      <dgm:t>
        <a:bodyPr/>
        <a:lstStyle/>
        <a:p>
          <a:endParaRPr lang="en-US"/>
        </a:p>
      </dgm:t>
    </dgm:pt>
    <dgm:pt modelId="{E414595D-0199-4BED-89E0-D8A23DB35264}" type="sibTrans" cxnId="{FC7DAA4E-14A9-4BCF-9DE8-FCB64B1E8857}">
      <dgm:prSet/>
      <dgm:spPr/>
      <dgm:t>
        <a:bodyPr/>
        <a:lstStyle/>
        <a:p>
          <a:endParaRPr lang="en-US"/>
        </a:p>
      </dgm:t>
    </dgm:pt>
    <dgm:pt modelId="{07B7EA41-3D59-4416-B4EC-3B61646F2FB6}">
      <dgm:prSet phldrT="[Text]" custT="1"/>
      <dgm:spPr/>
      <dgm:t>
        <a:bodyPr/>
        <a:lstStyle/>
        <a:p>
          <a:r>
            <a:rPr lang="en-US" sz="1400" dirty="0" smtClean="0"/>
            <a:t>Group connections</a:t>
          </a:r>
          <a:endParaRPr lang="en-US" sz="1400" dirty="0"/>
        </a:p>
      </dgm:t>
    </dgm:pt>
    <dgm:pt modelId="{6A73D01D-F7ED-41A5-A841-D0E210FEEE36}" type="parTrans" cxnId="{070918F3-63E7-45F7-A7EB-B05B0F622C31}">
      <dgm:prSet/>
      <dgm:spPr/>
      <dgm:t>
        <a:bodyPr/>
        <a:lstStyle/>
        <a:p>
          <a:endParaRPr lang="en-US"/>
        </a:p>
      </dgm:t>
    </dgm:pt>
    <dgm:pt modelId="{5BFBF5D4-C9AD-4E0C-A914-E0381A50ACCF}" type="sibTrans" cxnId="{070918F3-63E7-45F7-A7EB-B05B0F622C31}">
      <dgm:prSet/>
      <dgm:spPr/>
      <dgm:t>
        <a:bodyPr/>
        <a:lstStyle/>
        <a:p>
          <a:endParaRPr lang="en-US"/>
        </a:p>
      </dgm:t>
    </dgm:pt>
    <dgm:pt modelId="{2359EEED-BF93-41AB-BD53-0719366D9091}">
      <dgm:prSet phldrT="[Text]" custT="1"/>
      <dgm:spPr/>
      <dgm:t>
        <a:bodyPr/>
        <a:lstStyle/>
        <a:p>
          <a:pPr algn="l"/>
          <a:r>
            <a:rPr lang="en-US" sz="2200" b="1" dirty="0" smtClean="0"/>
            <a:t>Target caseload</a:t>
          </a:r>
        </a:p>
        <a:p>
          <a:pPr algn="l"/>
          <a:r>
            <a:rPr lang="en-US" sz="1600" dirty="0" smtClean="0"/>
            <a:t>By the end of year 1:        </a:t>
          </a:r>
        </a:p>
        <a:p>
          <a:pPr algn="l"/>
          <a:r>
            <a:rPr lang="en-US" sz="1600" dirty="0" smtClean="0"/>
            <a:t>80-100 families</a:t>
          </a:r>
          <a:endParaRPr lang="en-US" sz="1600" dirty="0"/>
        </a:p>
      </dgm:t>
    </dgm:pt>
    <dgm:pt modelId="{987EC0CD-2CFB-4623-8E0F-FF0119447683}" type="parTrans" cxnId="{25F555CC-FD51-4A4F-B4C1-820C1218DEDE}">
      <dgm:prSet/>
      <dgm:spPr/>
      <dgm:t>
        <a:bodyPr/>
        <a:lstStyle/>
        <a:p>
          <a:endParaRPr lang="en-US"/>
        </a:p>
      </dgm:t>
    </dgm:pt>
    <dgm:pt modelId="{32CC1A1F-3293-4CE2-B003-ABBAE58BAF3F}" type="sibTrans" cxnId="{25F555CC-FD51-4A4F-B4C1-820C1218DEDE}">
      <dgm:prSet/>
      <dgm:spPr/>
      <dgm:t>
        <a:bodyPr/>
        <a:lstStyle/>
        <a:p>
          <a:endParaRPr lang="en-US"/>
        </a:p>
      </dgm:t>
    </dgm:pt>
    <dgm:pt modelId="{226E74C7-1015-4D5D-B2C9-AA9B5F3C86B6}">
      <dgm:prSet phldrT="[Text]" custT="1"/>
      <dgm:spPr/>
      <dgm:t>
        <a:bodyPr/>
        <a:lstStyle/>
        <a:p>
          <a:r>
            <a:rPr lang="en-US" sz="1400" dirty="0" smtClean="0"/>
            <a:t>Resource network</a:t>
          </a:r>
          <a:endParaRPr lang="en-US" sz="1400" dirty="0"/>
        </a:p>
      </dgm:t>
    </dgm:pt>
    <dgm:pt modelId="{48FF8BCA-0C33-4006-9D4D-69B8A9C1B817}" type="parTrans" cxnId="{6ADFBBEC-DD33-4E4E-BB6B-DC82070CB6E0}">
      <dgm:prSet/>
      <dgm:spPr/>
      <dgm:t>
        <a:bodyPr/>
        <a:lstStyle/>
        <a:p>
          <a:endParaRPr lang="en-US"/>
        </a:p>
      </dgm:t>
    </dgm:pt>
    <dgm:pt modelId="{D2E6F02B-2D99-4423-A5C7-5CB9A63568B6}" type="sibTrans" cxnId="{6ADFBBEC-DD33-4E4E-BB6B-DC82070CB6E0}">
      <dgm:prSet/>
      <dgm:spPr/>
      <dgm:t>
        <a:bodyPr/>
        <a:lstStyle/>
        <a:p>
          <a:endParaRPr lang="en-US"/>
        </a:p>
      </dgm:t>
    </dgm:pt>
    <dgm:pt modelId="{EA41EB59-EFCD-485D-B6CD-EC6DD3D7DBC1}">
      <dgm:prSet phldrT="[Text]" custT="1"/>
      <dgm:spPr/>
      <dgm:t>
        <a:bodyPr/>
        <a:lstStyle/>
        <a:p>
          <a:r>
            <a:rPr lang="en-US" sz="1400" dirty="0" smtClean="0"/>
            <a:t>Child screening</a:t>
          </a:r>
          <a:endParaRPr lang="en-US" sz="1400" dirty="0"/>
        </a:p>
      </dgm:t>
    </dgm:pt>
    <dgm:pt modelId="{1C6C0D2C-31FF-4804-8534-736A4E21BE0F}" type="parTrans" cxnId="{977CF794-5661-499A-8423-47CD2A77ECAE}">
      <dgm:prSet/>
      <dgm:spPr/>
      <dgm:t>
        <a:bodyPr/>
        <a:lstStyle/>
        <a:p>
          <a:endParaRPr lang="en-US"/>
        </a:p>
      </dgm:t>
    </dgm:pt>
    <dgm:pt modelId="{180909DC-0A2C-43E7-B739-54F3141EB61F}" type="sibTrans" cxnId="{977CF794-5661-499A-8423-47CD2A77ECAE}">
      <dgm:prSet/>
      <dgm:spPr/>
      <dgm:t>
        <a:bodyPr/>
        <a:lstStyle/>
        <a:p>
          <a:endParaRPr lang="en-US"/>
        </a:p>
      </dgm:t>
    </dgm:pt>
    <dgm:pt modelId="{D5CD8559-C11C-4B46-B813-41E42299DFE4}" type="pres">
      <dgm:prSet presAssocID="{162C3D75-9046-4D76-85DE-6C692B388F75}" presName="Name0" presStyleCnt="0">
        <dgm:presLayoutVars>
          <dgm:dir/>
          <dgm:resizeHandles val="exact"/>
        </dgm:presLayoutVars>
      </dgm:prSet>
      <dgm:spPr/>
      <dgm:t>
        <a:bodyPr/>
        <a:lstStyle/>
        <a:p>
          <a:endParaRPr lang="en-US"/>
        </a:p>
      </dgm:t>
    </dgm:pt>
    <dgm:pt modelId="{626DC829-878D-4AA2-A999-6B2AA827ABC7}" type="pres">
      <dgm:prSet presAssocID="{78DADA75-19B0-44A0-A6C7-B726715774EF}" presName="node" presStyleLbl="node1" presStyleIdx="0" presStyleCnt="3" custScaleX="94962" custLinFactNeighborX="-116" custLinFactNeighborY="-885">
        <dgm:presLayoutVars>
          <dgm:bulletEnabled val="1"/>
        </dgm:presLayoutVars>
      </dgm:prSet>
      <dgm:spPr/>
      <dgm:t>
        <a:bodyPr/>
        <a:lstStyle/>
        <a:p>
          <a:endParaRPr lang="en-US"/>
        </a:p>
      </dgm:t>
    </dgm:pt>
    <dgm:pt modelId="{E77F9B0B-52E2-47C2-9F9A-EE7A0EEF1019}" type="pres">
      <dgm:prSet presAssocID="{707AAFA0-C91B-4DAC-AB2A-62639A3FD55F}" presName="sibTrans" presStyleCnt="0"/>
      <dgm:spPr/>
    </dgm:pt>
    <dgm:pt modelId="{8A91B9E9-D475-4F00-9562-12BD5EA5BA1E}" type="pres">
      <dgm:prSet presAssocID="{A5D8677D-6E80-46B5-BF3F-4EB19DA6759C}" presName="node" presStyleLbl="node1" presStyleIdx="1" presStyleCnt="3" custScaleX="63916" custLinFactNeighborX="-7083" custLinFactNeighborY="-840">
        <dgm:presLayoutVars>
          <dgm:bulletEnabled val="1"/>
        </dgm:presLayoutVars>
      </dgm:prSet>
      <dgm:spPr/>
      <dgm:t>
        <a:bodyPr/>
        <a:lstStyle/>
        <a:p>
          <a:endParaRPr lang="en-US"/>
        </a:p>
      </dgm:t>
    </dgm:pt>
    <dgm:pt modelId="{B23FB9DB-88C8-429C-89CB-8345186176E6}" type="pres">
      <dgm:prSet presAssocID="{CA1E7693-66CB-41C4-9C9B-EDE9E9FA265D}" presName="sibTrans" presStyleCnt="0"/>
      <dgm:spPr/>
    </dgm:pt>
    <dgm:pt modelId="{043F596D-6995-4EF0-87EB-63A19E54C6AC}" type="pres">
      <dgm:prSet presAssocID="{2359EEED-BF93-41AB-BD53-0719366D9091}" presName="node" presStyleLbl="node1" presStyleIdx="2" presStyleCnt="3" custScaleX="38464">
        <dgm:presLayoutVars>
          <dgm:bulletEnabled val="1"/>
        </dgm:presLayoutVars>
      </dgm:prSet>
      <dgm:spPr/>
      <dgm:t>
        <a:bodyPr/>
        <a:lstStyle/>
        <a:p>
          <a:endParaRPr lang="en-US"/>
        </a:p>
      </dgm:t>
    </dgm:pt>
  </dgm:ptLst>
  <dgm:cxnLst>
    <dgm:cxn modelId="{23BBCAED-7753-4CF1-AF80-CB952B844EAD}" type="presOf" srcId="{226E74C7-1015-4D5D-B2C9-AA9B5F3C86B6}" destId="{8A91B9E9-D475-4F00-9562-12BD5EA5BA1E}" srcOrd="0" destOrd="3" presId="urn:microsoft.com/office/officeart/2005/8/layout/hList6"/>
    <dgm:cxn modelId="{070918F3-63E7-45F7-A7EB-B05B0F622C31}" srcId="{A5D8677D-6E80-46B5-BF3F-4EB19DA6759C}" destId="{07B7EA41-3D59-4416-B4EC-3B61646F2FB6}" srcOrd="1" destOrd="0" parTransId="{6A73D01D-F7ED-41A5-A841-D0E210FEEE36}" sibTransId="{5BFBF5D4-C9AD-4E0C-A914-E0381A50ACCF}"/>
    <dgm:cxn modelId="{171A25CC-1937-4F6D-AD2D-58D49EF2072E}" type="presOf" srcId="{7350AA9D-0256-4514-BAF2-D0DF27492950}" destId="{8A91B9E9-D475-4F00-9562-12BD5EA5BA1E}" srcOrd="0" destOrd="1" presId="urn:microsoft.com/office/officeart/2005/8/layout/hList6"/>
    <dgm:cxn modelId="{E79A8D92-C66E-4259-8270-8E9686F0FE80}" srcId="{162C3D75-9046-4D76-85DE-6C692B388F75}" destId="{78DADA75-19B0-44A0-A6C7-B726715774EF}" srcOrd="0" destOrd="0" parTransId="{03922EB6-DD6D-47E7-B2AB-9C686B937481}" sibTransId="{707AAFA0-C91B-4DAC-AB2A-62639A3FD55F}"/>
    <dgm:cxn modelId="{5C112E52-3095-4ADC-A2A5-1501BCA38FD9}" type="presOf" srcId="{A5D8677D-6E80-46B5-BF3F-4EB19DA6759C}" destId="{8A91B9E9-D475-4F00-9562-12BD5EA5BA1E}" srcOrd="0" destOrd="0" presId="urn:microsoft.com/office/officeart/2005/8/layout/hList6"/>
    <dgm:cxn modelId="{741C1385-1146-4D13-984D-51F66CDD3D2E}" srcId="{162C3D75-9046-4D76-85DE-6C692B388F75}" destId="{A5D8677D-6E80-46B5-BF3F-4EB19DA6759C}" srcOrd="1" destOrd="0" parTransId="{28918122-7BAF-4B3E-9287-359B68B007EB}" sibTransId="{CA1E7693-66CB-41C4-9C9B-EDE9E9FA265D}"/>
    <dgm:cxn modelId="{4AD12F4E-D626-47FE-A21A-7A84CEBECFE9}" type="presOf" srcId="{EA41EB59-EFCD-485D-B6CD-EC6DD3D7DBC1}" destId="{8A91B9E9-D475-4F00-9562-12BD5EA5BA1E}" srcOrd="0" destOrd="4" presId="urn:microsoft.com/office/officeart/2005/8/layout/hList6"/>
    <dgm:cxn modelId="{977CF794-5661-499A-8423-47CD2A77ECAE}" srcId="{A5D8677D-6E80-46B5-BF3F-4EB19DA6759C}" destId="{EA41EB59-EFCD-485D-B6CD-EC6DD3D7DBC1}" srcOrd="3" destOrd="0" parTransId="{1C6C0D2C-31FF-4804-8534-736A4E21BE0F}" sibTransId="{180909DC-0A2C-43E7-B739-54F3141EB61F}"/>
    <dgm:cxn modelId="{F83D8100-B152-49AA-BB95-9590182823DF}" type="presOf" srcId="{162C3D75-9046-4D76-85DE-6C692B388F75}" destId="{D5CD8559-C11C-4B46-B813-41E42299DFE4}" srcOrd="0" destOrd="0" presId="urn:microsoft.com/office/officeart/2005/8/layout/hList6"/>
    <dgm:cxn modelId="{A03C33DE-7275-4F93-85E9-B76014CE049C}" type="presOf" srcId="{07B7EA41-3D59-4416-B4EC-3B61646F2FB6}" destId="{8A91B9E9-D475-4F00-9562-12BD5EA5BA1E}" srcOrd="0" destOrd="2" presId="urn:microsoft.com/office/officeart/2005/8/layout/hList6"/>
    <dgm:cxn modelId="{FC7DAA4E-14A9-4BCF-9DE8-FCB64B1E8857}" srcId="{A5D8677D-6E80-46B5-BF3F-4EB19DA6759C}" destId="{7350AA9D-0256-4514-BAF2-D0DF27492950}" srcOrd="0" destOrd="0" parTransId="{584E47EB-5CC3-49AD-A3DD-224B1982EE46}" sibTransId="{E414595D-0199-4BED-89E0-D8A23DB35264}"/>
    <dgm:cxn modelId="{25F555CC-FD51-4A4F-B4C1-820C1218DEDE}" srcId="{162C3D75-9046-4D76-85DE-6C692B388F75}" destId="{2359EEED-BF93-41AB-BD53-0719366D9091}" srcOrd="2" destOrd="0" parTransId="{987EC0CD-2CFB-4623-8E0F-FF0119447683}" sibTransId="{32CC1A1F-3293-4CE2-B003-ABBAE58BAF3F}"/>
    <dgm:cxn modelId="{6ADFBBEC-DD33-4E4E-BB6B-DC82070CB6E0}" srcId="{A5D8677D-6E80-46B5-BF3F-4EB19DA6759C}" destId="{226E74C7-1015-4D5D-B2C9-AA9B5F3C86B6}" srcOrd="2" destOrd="0" parTransId="{48FF8BCA-0C33-4006-9D4D-69B8A9C1B817}" sibTransId="{D2E6F02B-2D99-4423-A5C7-5CB9A63568B6}"/>
    <dgm:cxn modelId="{6BFE2A84-7A9A-420A-8107-AAD55F8EA431}" type="presOf" srcId="{78DADA75-19B0-44A0-A6C7-B726715774EF}" destId="{626DC829-878D-4AA2-A999-6B2AA827ABC7}" srcOrd="0" destOrd="0" presId="urn:microsoft.com/office/officeart/2005/8/layout/hList6"/>
    <dgm:cxn modelId="{1C87390A-7F5C-44E3-8E57-DB6F6DBF4B0B}" type="presOf" srcId="{2359EEED-BF93-41AB-BD53-0719366D9091}" destId="{043F596D-6995-4EF0-87EB-63A19E54C6AC}" srcOrd="0" destOrd="0" presId="urn:microsoft.com/office/officeart/2005/8/layout/hList6"/>
    <dgm:cxn modelId="{20D82597-C5B0-4DE9-8CDE-AB7C69151CC3}" type="presParOf" srcId="{D5CD8559-C11C-4B46-B813-41E42299DFE4}" destId="{626DC829-878D-4AA2-A999-6B2AA827ABC7}" srcOrd="0" destOrd="0" presId="urn:microsoft.com/office/officeart/2005/8/layout/hList6"/>
    <dgm:cxn modelId="{7D17C2D2-2B10-44B2-AD7A-35D9B4FAAF38}" type="presParOf" srcId="{D5CD8559-C11C-4B46-B813-41E42299DFE4}" destId="{E77F9B0B-52E2-47C2-9F9A-EE7A0EEF1019}" srcOrd="1" destOrd="0" presId="urn:microsoft.com/office/officeart/2005/8/layout/hList6"/>
    <dgm:cxn modelId="{90665E72-6153-4A83-9310-B0CA7985A019}" type="presParOf" srcId="{D5CD8559-C11C-4B46-B813-41E42299DFE4}" destId="{8A91B9E9-D475-4F00-9562-12BD5EA5BA1E}" srcOrd="2" destOrd="0" presId="urn:microsoft.com/office/officeart/2005/8/layout/hList6"/>
    <dgm:cxn modelId="{787C73BF-6784-4A6D-9678-65B0756FF98B}" type="presParOf" srcId="{D5CD8559-C11C-4B46-B813-41E42299DFE4}" destId="{B23FB9DB-88C8-429C-89CB-8345186176E6}" srcOrd="3" destOrd="0" presId="urn:microsoft.com/office/officeart/2005/8/layout/hList6"/>
    <dgm:cxn modelId="{5CD0E926-999F-4DAD-BEAC-FB9F5AE23958}" type="presParOf" srcId="{D5CD8559-C11C-4B46-B813-41E42299DFE4}" destId="{043F596D-6995-4EF0-87EB-63A19E54C6A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EB7BC5-CC76-496A-BD6C-36E97F48E12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D87D2A4C-9A26-4B2A-9382-413772F9379C}">
      <dgm:prSet phldrT="[Text]" custT="1"/>
      <dgm:spPr/>
      <dgm:t>
        <a:bodyPr/>
        <a:lstStyle/>
        <a:p>
          <a:pPr>
            <a:lnSpc>
              <a:spcPct val="100000"/>
            </a:lnSpc>
            <a:spcAft>
              <a:spcPts val="0"/>
            </a:spcAft>
          </a:pPr>
          <a:r>
            <a:rPr lang="en-US" sz="1400" dirty="0" smtClean="0">
              <a:sym typeface="Symbol"/>
            </a:rPr>
            <a:t></a:t>
          </a:r>
          <a:r>
            <a:rPr lang="en-US" sz="1300" dirty="0" smtClean="0"/>
            <a:t>Launch</a:t>
          </a:r>
        </a:p>
        <a:p>
          <a:pPr>
            <a:lnSpc>
              <a:spcPct val="100000"/>
            </a:lnSpc>
            <a:spcAft>
              <a:spcPts val="0"/>
            </a:spcAft>
          </a:pPr>
          <a:r>
            <a:rPr lang="en-US" sz="1300" dirty="0" smtClean="0"/>
            <a:t>October 2018</a:t>
          </a:r>
        </a:p>
        <a:p>
          <a:pPr>
            <a:lnSpc>
              <a:spcPct val="90000"/>
            </a:lnSpc>
            <a:spcAft>
              <a:spcPct val="35000"/>
            </a:spcAft>
          </a:pPr>
          <a:endParaRPr lang="en-US" sz="1300" dirty="0" smtClean="0"/>
        </a:p>
        <a:p>
          <a:pPr>
            <a:lnSpc>
              <a:spcPct val="90000"/>
            </a:lnSpc>
            <a:spcAft>
              <a:spcPct val="35000"/>
            </a:spcAft>
          </a:pPr>
          <a:r>
            <a:rPr lang="en-US" sz="1400" dirty="0" smtClean="0">
              <a:sym typeface="Symbol"/>
            </a:rPr>
            <a:t></a:t>
          </a:r>
          <a:r>
            <a:rPr lang="en-US" sz="1300" dirty="0" smtClean="0"/>
            <a:t>Implement Parents as Teachers</a:t>
          </a:r>
          <a:r>
            <a:rPr lang="en-US" sz="1300" dirty="0" smtClean="0">
              <a:sym typeface="Symbol"/>
            </a:rPr>
            <a:t> </a:t>
          </a:r>
          <a:r>
            <a:rPr lang="en-US" sz="1300" dirty="0" smtClean="0"/>
            <a:t>as evidence-based curriculum</a:t>
          </a:r>
          <a:endParaRPr lang="en-US" sz="1300" dirty="0"/>
        </a:p>
      </dgm:t>
    </dgm:pt>
    <dgm:pt modelId="{2E32FC28-2BA2-4E0D-94EE-9D9A3769CBED}" type="parTrans" cxnId="{F2CC30B1-C07E-45FF-9F02-9BD799F7B2E5}">
      <dgm:prSet/>
      <dgm:spPr/>
      <dgm:t>
        <a:bodyPr/>
        <a:lstStyle/>
        <a:p>
          <a:endParaRPr lang="en-US"/>
        </a:p>
      </dgm:t>
    </dgm:pt>
    <dgm:pt modelId="{40E8068A-4996-4344-A7E9-07FA872C41AE}" type="sibTrans" cxnId="{F2CC30B1-C07E-45FF-9F02-9BD799F7B2E5}">
      <dgm:prSet/>
      <dgm:spPr/>
      <dgm:t>
        <a:bodyPr/>
        <a:lstStyle/>
        <a:p>
          <a:endParaRPr lang="en-US"/>
        </a:p>
      </dgm:t>
    </dgm:pt>
    <dgm:pt modelId="{34A002CC-4DEB-4182-9D44-8903EE286C8B}" type="pres">
      <dgm:prSet presAssocID="{67EB7BC5-CC76-496A-BD6C-36E97F48E12E}" presName="rootnode" presStyleCnt="0">
        <dgm:presLayoutVars>
          <dgm:chMax/>
          <dgm:chPref/>
          <dgm:dir/>
          <dgm:animLvl val="lvl"/>
        </dgm:presLayoutVars>
      </dgm:prSet>
      <dgm:spPr/>
      <dgm:t>
        <a:bodyPr/>
        <a:lstStyle/>
        <a:p>
          <a:endParaRPr lang="en-US"/>
        </a:p>
      </dgm:t>
    </dgm:pt>
    <dgm:pt modelId="{D819EAA8-AAF3-4FD8-815A-147FDF390E05}" type="pres">
      <dgm:prSet presAssocID="{D87D2A4C-9A26-4B2A-9382-413772F9379C}" presName="composite" presStyleCnt="0"/>
      <dgm:spPr/>
    </dgm:pt>
    <dgm:pt modelId="{69FEAD88-0C74-4726-A60C-F1B86F67FE16}" type="pres">
      <dgm:prSet presAssocID="{D87D2A4C-9A26-4B2A-9382-413772F9379C}" presName="LShape" presStyleLbl="alignNode1" presStyleIdx="0" presStyleCnt="1" custScaleX="81114" custScaleY="11622" custLinFactNeighborX="-15852" custLinFactNeighborY="-82269"/>
      <dgm:spPr/>
    </dgm:pt>
    <dgm:pt modelId="{C5165916-0658-4242-B465-91C1254C1ED9}" type="pres">
      <dgm:prSet presAssocID="{D87D2A4C-9A26-4B2A-9382-413772F9379C}" presName="ParentText" presStyleLbl="revTx" presStyleIdx="0" presStyleCnt="1" custScaleX="83720" custScaleY="125037" custLinFactNeighborX="-44180" custLinFactNeighborY="-66039">
        <dgm:presLayoutVars>
          <dgm:chMax val="0"/>
          <dgm:chPref val="0"/>
          <dgm:bulletEnabled val="1"/>
        </dgm:presLayoutVars>
      </dgm:prSet>
      <dgm:spPr/>
      <dgm:t>
        <a:bodyPr/>
        <a:lstStyle/>
        <a:p>
          <a:endParaRPr lang="en-US"/>
        </a:p>
      </dgm:t>
    </dgm:pt>
  </dgm:ptLst>
  <dgm:cxnLst>
    <dgm:cxn modelId="{C8727156-1B2A-420B-9512-97981A673D5B}" type="presOf" srcId="{D87D2A4C-9A26-4B2A-9382-413772F9379C}" destId="{C5165916-0658-4242-B465-91C1254C1ED9}" srcOrd="0" destOrd="0" presId="urn:microsoft.com/office/officeart/2009/3/layout/StepUpProcess"/>
    <dgm:cxn modelId="{BEAB75FE-B680-47F5-BB6B-4BF2BED5C912}" type="presOf" srcId="{67EB7BC5-CC76-496A-BD6C-36E97F48E12E}" destId="{34A002CC-4DEB-4182-9D44-8903EE286C8B}" srcOrd="0" destOrd="0" presId="urn:microsoft.com/office/officeart/2009/3/layout/StepUpProcess"/>
    <dgm:cxn modelId="{F2CC30B1-C07E-45FF-9F02-9BD799F7B2E5}" srcId="{67EB7BC5-CC76-496A-BD6C-36E97F48E12E}" destId="{D87D2A4C-9A26-4B2A-9382-413772F9379C}" srcOrd="0" destOrd="0" parTransId="{2E32FC28-2BA2-4E0D-94EE-9D9A3769CBED}" sibTransId="{40E8068A-4996-4344-A7E9-07FA872C41AE}"/>
    <dgm:cxn modelId="{E85BC0B8-8AE2-4FCD-B2F6-52A70E6CB61E}" type="presParOf" srcId="{34A002CC-4DEB-4182-9D44-8903EE286C8B}" destId="{D819EAA8-AAF3-4FD8-815A-147FDF390E05}" srcOrd="0" destOrd="0" presId="urn:microsoft.com/office/officeart/2009/3/layout/StepUpProcess"/>
    <dgm:cxn modelId="{F66E6020-EA5E-4540-B648-6BAC2D75383D}" type="presParOf" srcId="{D819EAA8-AAF3-4FD8-815A-147FDF390E05}" destId="{69FEAD88-0C74-4726-A60C-F1B86F67FE16}" srcOrd="0" destOrd="0" presId="urn:microsoft.com/office/officeart/2009/3/layout/StepUpProcess"/>
    <dgm:cxn modelId="{8D4C1084-08CA-4381-913C-4CB39BB9B128}" type="presParOf" srcId="{D819EAA8-AAF3-4FD8-815A-147FDF390E05}" destId="{C5165916-0658-4242-B465-91C1254C1ED9}"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A01B0-5727-429B-A63C-55D32463343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114DBE5-8D63-410D-96E7-80557E82689B}">
      <dgm:prSet phldrT="[Text]"/>
      <dgm:spPr/>
      <dgm:t>
        <a:bodyPr/>
        <a:lstStyle/>
        <a:p>
          <a:r>
            <a:rPr lang="en-US" dirty="0" smtClean="0"/>
            <a:t>Most TB in Fulton/Atlanta is locally spread</a:t>
          </a:r>
          <a:endParaRPr lang="en-US" dirty="0"/>
        </a:p>
      </dgm:t>
    </dgm:pt>
    <dgm:pt modelId="{EC60B050-9B33-446C-833D-ACA8D1162482}" type="parTrans" cxnId="{DBFEADB7-1AF1-4258-B4F4-C99EB8D31F53}">
      <dgm:prSet/>
      <dgm:spPr/>
      <dgm:t>
        <a:bodyPr/>
        <a:lstStyle/>
        <a:p>
          <a:endParaRPr lang="en-US"/>
        </a:p>
      </dgm:t>
    </dgm:pt>
    <dgm:pt modelId="{62881E5B-350A-4216-984E-ECEC0EC60F49}" type="sibTrans" cxnId="{DBFEADB7-1AF1-4258-B4F4-C99EB8D31F53}">
      <dgm:prSet/>
      <dgm:spPr/>
      <dgm:t>
        <a:bodyPr/>
        <a:lstStyle/>
        <a:p>
          <a:endParaRPr lang="en-US"/>
        </a:p>
      </dgm:t>
    </dgm:pt>
    <dgm:pt modelId="{F5EF2319-E0B0-4BF8-9CEF-5BA55A8A263E}">
      <dgm:prSet custT="1"/>
      <dgm:spPr/>
      <dgm:t>
        <a:bodyPr/>
        <a:lstStyle/>
        <a:p>
          <a:r>
            <a:rPr lang="en-US" sz="2800" dirty="0" smtClean="0"/>
            <a:t>(versus TB in foreign-born in the suburbs)</a:t>
          </a:r>
        </a:p>
      </dgm:t>
    </dgm:pt>
    <dgm:pt modelId="{6C50BBD0-5615-48F0-B5E7-38107EA5258C}" type="parTrans" cxnId="{9D85F1A5-6F8B-4894-ADD0-9800F33EDF93}">
      <dgm:prSet/>
      <dgm:spPr/>
      <dgm:t>
        <a:bodyPr/>
        <a:lstStyle/>
        <a:p>
          <a:endParaRPr lang="en-US"/>
        </a:p>
      </dgm:t>
    </dgm:pt>
    <dgm:pt modelId="{03DC3427-ED73-459E-85E5-A2665E4B0C84}" type="sibTrans" cxnId="{9D85F1A5-6F8B-4894-ADD0-9800F33EDF93}">
      <dgm:prSet/>
      <dgm:spPr/>
      <dgm:t>
        <a:bodyPr/>
        <a:lstStyle/>
        <a:p>
          <a:endParaRPr lang="en-US"/>
        </a:p>
      </dgm:t>
    </dgm:pt>
    <dgm:pt modelId="{6B6B2A24-6FCE-4995-BFF4-4D7328F43C1E}">
      <dgm:prSet/>
      <dgm:spPr/>
      <dgm:t>
        <a:bodyPr/>
        <a:lstStyle/>
        <a:p>
          <a:r>
            <a:rPr lang="en-US" dirty="0" smtClean="0"/>
            <a:t>Tuberculosis outbreak 2008-present</a:t>
          </a:r>
          <a:endParaRPr lang="en-US" dirty="0"/>
        </a:p>
      </dgm:t>
    </dgm:pt>
    <dgm:pt modelId="{23B8C05E-BFC1-40AB-8FEF-65497B858CAD}" type="parTrans" cxnId="{48808E11-DD4B-49B9-95D6-9290E91AF078}">
      <dgm:prSet/>
      <dgm:spPr/>
      <dgm:t>
        <a:bodyPr/>
        <a:lstStyle/>
        <a:p>
          <a:endParaRPr lang="en-US"/>
        </a:p>
      </dgm:t>
    </dgm:pt>
    <dgm:pt modelId="{D1DCAD79-0A95-4E28-832A-A56222598280}" type="sibTrans" cxnId="{48808E11-DD4B-49B9-95D6-9290E91AF078}">
      <dgm:prSet/>
      <dgm:spPr/>
      <dgm:t>
        <a:bodyPr/>
        <a:lstStyle/>
        <a:p>
          <a:endParaRPr lang="en-US"/>
        </a:p>
      </dgm:t>
    </dgm:pt>
    <dgm:pt modelId="{5D14113D-2DD8-4CF2-9BD3-03244160F80F}">
      <dgm:prSet custT="1"/>
      <dgm:spPr/>
      <dgm:t>
        <a:bodyPr/>
        <a:lstStyle/>
        <a:p>
          <a:r>
            <a:rPr lang="en-US" sz="2400" dirty="0" smtClean="0"/>
            <a:t>110 cases 2008-2017</a:t>
          </a:r>
          <a:endParaRPr lang="en-US" sz="2400" dirty="0"/>
        </a:p>
      </dgm:t>
    </dgm:pt>
    <dgm:pt modelId="{C9AC0C08-085A-4741-8FFE-7F4B704BF341}" type="parTrans" cxnId="{ECDCC86F-7CFB-4C42-AA1C-C06A782348A7}">
      <dgm:prSet/>
      <dgm:spPr/>
      <dgm:t>
        <a:bodyPr/>
        <a:lstStyle/>
        <a:p>
          <a:endParaRPr lang="en-US"/>
        </a:p>
      </dgm:t>
    </dgm:pt>
    <dgm:pt modelId="{0FF87058-38EA-4C60-9AE8-0853805B94B4}" type="sibTrans" cxnId="{ECDCC86F-7CFB-4C42-AA1C-C06A782348A7}">
      <dgm:prSet/>
      <dgm:spPr/>
      <dgm:t>
        <a:bodyPr/>
        <a:lstStyle/>
        <a:p>
          <a:endParaRPr lang="en-US"/>
        </a:p>
      </dgm:t>
    </dgm:pt>
    <dgm:pt modelId="{822A56A6-85FE-4610-B51A-ABD1D87CBBA9}">
      <dgm:prSet custT="1"/>
      <dgm:spPr/>
      <dgm:t>
        <a:bodyPr/>
        <a:lstStyle/>
        <a:p>
          <a:r>
            <a:rPr lang="en-US" sz="1800" dirty="0" smtClean="0"/>
            <a:t>Peak TB in outbreak in 2014</a:t>
          </a:r>
        </a:p>
      </dgm:t>
    </dgm:pt>
    <dgm:pt modelId="{A48771D9-1932-4610-A541-6E21105A97CC}" type="parTrans" cxnId="{B545324C-216D-4F2D-B436-5C7361B57AC1}">
      <dgm:prSet/>
      <dgm:spPr/>
      <dgm:t>
        <a:bodyPr/>
        <a:lstStyle/>
        <a:p>
          <a:endParaRPr lang="en-US"/>
        </a:p>
      </dgm:t>
    </dgm:pt>
    <dgm:pt modelId="{C866D93E-080D-4370-9482-F901FC10D3B6}" type="sibTrans" cxnId="{B545324C-216D-4F2D-B436-5C7361B57AC1}">
      <dgm:prSet/>
      <dgm:spPr/>
      <dgm:t>
        <a:bodyPr/>
        <a:lstStyle/>
        <a:p>
          <a:endParaRPr lang="en-US"/>
        </a:p>
      </dgm:t>
    </dgm:pt>
    <dgm:pt modelId="{8967B07C-441A-4A4A-A825-407807FC77CD}">
      <dgm:prSet custT="1"/>
      <dgm:spPr/>
      <dgm:t>
        <a:bodyPr/>
        <a:lstStyle/>
        <a:p>
          <a:r>
            <a:rPr lang="en-US" sz="1200" dirty="0" smtClean="0"/>
            <a:t>Cold winter</a:t>
          </a:r>
        </a:p>
      </dgm:t>
    </dgm:pt>
    <dgm:pt modelId="{801A8261-12CF-49BA-86B7-B91507F6C3F4}" type="parTrans" cxnId="{036A4963-0A8E-4A95-A80E-E7AD7A6201F3}">
      <dgm:prSet/>
      <dgm:spPr/>
      <dgm:t>
        <a:bodyPr/>
        <a:lstStyle/>
        <a:p>
          <a:endParaRPr lang="en-US"/>
        </a:p>
      </dgm:t>
    </dgm:pt>
    <dgm:pt modelId="{46D023A6-3F12-46F2-8DF6-356D75866533}" type="sibTrans" cxnId="{036A4963-0A8E-4A95-A80E-E7AD7A6201F3}">
      <dgm:prSet/>
      <dgm:spPr/>
      <dgm:t>
        <a:bodyPr/>
        <a:lstStyle/>
        <a:p>
          <a:endParaRPr lang="en-US"/>
        </a:p>
      </dgm:t>
    </dgm:pt>
    <dgm:pt modelId="{8AB5067B-BA34-4227-AC61-36B9E5E2BE9F}">
      <dgm:prSet custT="1"/>
      <dgm:spPr/>
      <dgm:t>
        <a:bodyPr/>
        <a:lstStyle/>
        <a:p>
          <a:r>
            <a:rPr lang="en-US" sz="1200" dirty="0" smtClean="0"/>
            <a:t>No consistent guidelines for control in shelters</a:t>
          </a:r>
        </a:p>
      </dgm:t>
    </dgm:pt>
    <dgm:pt modelId="{1868777E-65E3-43ED-AE72-97AB501CBEEC}" type="parTrans" cxnId="{23675DCC-7243-4BE8-916C-0833ED66650E}">
      <dgm:prSet/>
      <dgm:spPr/>
      <dgm:t>
        <a:bodyPr/>
        <a:lstStyle/>
        <a:p>
          <a:endParaRPr lang="en-US"/>
        </a:p>
      </dgm:t>
    </dgm:pt>
    <dgm:pt modelId="{49CAF565-3FDD-4E95-9E77-4716CFC6087F}" type="sibTrans" cxnId="{23675DCC-7243-4BE8-916C-0833ED66650E}">
      <dgm:prSet/>
      <dgm:spPr/>
      <dgm:t>
        <a:bodyPr/>
        <a:lstStyle/>
        <a:p>
          <a:endParaRPr lang="en-US"/>
        </a:p>
      </dgm:t>
    </dgm:pt>
    <dgm:pt modelId="{00796C03-BBD3-46BE-BE27-BB40BFECACF4}">
      <dgm:prSet/>
      <dgm:spPr/>
      <dgm:t>
        <a:bodyPr/>
        <a:lstStyle/>
        <a:p>
          <a:r>
            <a:rPr lang="en-US" dirty="0" smtClean="0"/>
            <a:t>Record low number of cases in 2016 &amp; 2017</a:t>
          </a:r>
        </a:p>
      </dgm:t>
    </dgm:pt>
    <dgm:pt modelId="{C67425BA-5EFA-473C-98B5-E25939D9A2B5}" type="parTrans" cxnId="{3A797D6A-B64A-4903-BCFE-C78393E708DB}">
      <dgm:prSet/>
      <dgm:spPr/>
      <dgm:t>
        <a:bodyPr/>
        <a:lstStyle/>
        <a:p>
          <a:endParaRPr lang="en-US"/>
        </a:p>
      </dgm:t>
    </dgm:pt>
    <dgm:pt modelId="{4B4F09F8-1A19-4103-9118-04652931F8CD}" type="sibTrans" cxnId="{3A797D6A-B64A-4903-BCFE-C78393E708DB}">
      <dgm:prSet/>
      <dgm:spPr/>
      <dgm:t>
        <a:bodyPr/>
        <a:lstStyle/>
        <a:p>
          <a:endParaRPr lang="en-US"/>
        </a:p>
      </dgm:t>
    </dgm:pt>
    <dgm:pt modelId="{052141B8-0F63-4D04-B333-DEEDB31FEDBB}">
      <dgm:prSet custT="1"/>
      <dgm:spPr/>
      <dgm:t>
        <a:bodyPr/>
        <a:lstStyle/>
        <a:p>
          <a:r>
            <a:rPr lang="en-US" sz="2000" dirty="0" smtClean="0"/>
            <a:t>Effective voluntary control measures</a:t>
          </a:r>
        </a:p>
      </dgm:t>
    </dgm:pt>
    <dgm:pt modelId="{8BC7819D-FCC3-4A17-B6EA-8E5AC1E3E812}" type="parTrans" cxnId="{D3F0C16A-FA7E-4803-A768-6ACF773E8486}">
      <dgm:prSet/>
      <dgm:spPr/>
      <dgm:t>
        <a:bodyPr/>
        <a:lstStyle/>
        <a:p>
          <a:endParaRPr lang="en-US"/>
        </a:p>
      </dgm:t>
    </dgm:pt>
    <dgm:pt modelId="{30D61666-FB3F-4E28-A52E-3C9AF319A810}" type="sibTrans" cxnId="{D3F0C16A-FA7E-4803-A768-6ACF773E8486}">
      <dgm:prSet/>
      <dgm:spPr/>
      <dgm:t>
        <a:bodyPr/>
        <a:lstStyle/>
        <a:p>
          <a:endParaRPr lang="en-US"/>
        </a:p>
      </dgm:t>
    </dgm:pt>
    <dgm:pt modelId="{BD4B1C5E-B3B7-41FF-AE74-B371DCFDF6B3}">
      <dgm:prSet custT="1"/>
      <dgm:spPr/>
      <dgm:t>
        <a:bodyPr/>
        <a:lstStyle/>
        <a:p>
          <a:r>
            <a:rPr lang="en-US" sz="1600" dirty="0" smtClean="0"/>
            <a:t>Aggressive testing (with Mercy Care)</a:t>
          </a:r>
        </a:p>
      </dgm:t>
    </dgm:pt>
    <dgm:pt modelId="{B1B30EF0-DF21-4655-B805-073067B1055C}" type="parTrans" cxnId="{BE998213-D104-4093-927C-9A9293948A54}">
      <dgm:prSet/>
      <dgm:spPr/>
      <dgm:t>
        <a:bodyPr/>
        <a:lstStyle/>
        <a:p>
          <a:endParaRPr lang="en-US"/>
        </a:p>
      </dgm:t>
    </dgm:pt>
    <dgm:pt modelId="{C0A9851B-1091-4986-AE29-097C8340F743}" type="sibTrans" cxnId="{BE998213-D104-4093-927C-9A9293948A54}">
      <dgm:prSet/>
      <dgm:spPr/>
      <dgm:t>
        <a:bodyPr/>
        <a:lstStyle/>
        <a:p>
          <a:endParaRPr lang="en-US"/>
        </a:p>
      </dgm:t>
    </dgm:pt>
    <dgm:pt modelId="{998122E7-97ED-4EC8-BAAF-E1F069FCFD01}">
      <dgm:prSet custT="1"/>
      <dgm:spPr/>
      <dgm:t>
        <a:bodyPr/>
        <a:lstStyle/>
        <a:p>
          <a:r>
            <a:rPr lang="en-US" sz="1100" dirty="0" smtClean="0"/>
            <a:t>~20,000 individuals tested 2015-2017</a:t>
          </a:r>
        </a:p>
      </dgm:t>
    </dgm:pt>
    <dgm:pt modelId="{CA01D8C2-7B6F-49FD-8E7C-4CDC84B16725}" type="parTrans" cxnId="{C0A217CF-8C68-4802-8BCC-044073D1F9F3}">
      <dgm:prSet/>
      <dgm:spPr/>
      <dgm:t>
        <a:bodyPr/>
        <a:lstStyle/>
        <a:p>
          <a:endParaRPr lang="en-US"/>
        </a:p>
      </dgm:t>
    </dgm:pt>
    <dgm:pt modelId="{57B795CB-43A2-4144-B952-ED45CF85FD85}" type="sibTrans" cxnId="{C0A217CF-8C68-4802-8BCC-044073D1F9F3}">
      <dgm:prSet/>
      <dgm:spPr/>
      <dgm:t>
        <a:bodyPr/>
        <a:lstStyle/>
        <a:p>
          <a:endParaRPr lang="en-US"/>
        </a:p>
      </dgm:t>
    </dgm:pt>
    <dgm:pt modelId="{932DB945-071C-4F2C-AD2A-BE4897BB4BF5}">
      <dgm:prSet custT="1"/>
      <dgm:spPr/>
      <dgm:t>
        <a:bodyPr/>
        <a:lstStyle/>
        <a:p>
          <a:r>
            <a:rPr lang="en-US" sz="1100" dirty="0" smtClean="0"/>
            <a:t>~60% of those infected complete preventative treatment</a:t>
          </a:r>
          <a:endParaRPr lang="en-US" sz="1100" dirty="0"/>
        </a:p>
      </dgm:t>
    </dgm:pt>
    <dgm:pt modelId="{F69DC9D8-A79D-4D08-A0E0-299F1400B0CA}" type="parTrans" cxnId="{28F54901-F7B2-425A-9133-CA93751D57B9}">
      <dgm:prSet/>
      <dgm:spPr/>
      <dgm:t>
        <a:bodyPr/>
        <a:lstStyle/>
        <a:p>
          <a:endParaRPr lang="en-US"/>
        </a:p>
      </dgm:t>
    </dgm:pt>
    <dgm:pt modelId="{6A7933FD-931D-4CC2-A002-6851FC5E1664}" type="sibTrans" cxnId="{28F54901-F7B2-425A-9133-CA93751D57B9}">
      <dgm:prSet/>
      <dgm:spPr/>
      <dgm:t>
        <a:bodyPr/>
        <a:lstStyle/>
        <a:p>
          <a:endParaRPr lang="en-US"/>
        </a:p>
      </dgm:t>
    </dgm:pt>
    <dgm:pt modelId="{6099B21E-4FCE-4677-8F22-8DD7A686B95E}" type="pres">
      <dgm:prSet presAssocID="{A1DA01B0-5727-429B-A63C-55D324633436}" presName="theList" presStyleCnt="0">
        <dgm:presLayoutVars>
          <dgm:dir/>
          <dgm:animLvl val="lvl"/>
          <dgm:resizeHandles val="exact"/>
        </dgm:presLayoutVars>
      </dgm:prSet>
      <dgm:spPr/>
      <dgm:t>
        <a:bodyPr/>
        <a:lstStyle/>
        <a:p>
          <a:endParaRPr lang="en-US"/>
        </a:p>
      </dgm:t>
    </dgm:pt>
    <dgm:pt modelId="{156A7276-39F5-4827-9028-0ADC255D1926}" type="pres">
      <dgm:prSet presAssocID="{D114DBE5-8D63-410D-96E7-80557E82689B}" presName="compNode" presStyleCnt="0"/>
      <dgm:spPr/>
    </dgm:pt>
    <dgm:pt modelId="{B1BABF5B-F35C-4C16-B146-AE1515080A9B}" type="pres">
      <dgm:prSet presAssocID="{D114DBE5-8D63-410D-96E7-80557E82689B}" presName="aNode" presStyleLbl="bgShp" presStyleIdx="0" presStyleCnt="3"/>
      <dgm:spPr/>
      <dgm:t>
        <a:bodyPr/>
        <a:lstStyle/>
        <a:p>
          <a:endParaRPr lang="en-US"/>
        </a:p>
      </dgm:t>
    </dgm:pt>
    <dgm:pt modelId="{C4C7B7EC-3212-46CD-9709-210537BC3918}" type="pres">
      <dgm:prSet presAssocID="{D114DBE5-8D63-410D-96E7-80557E82689B}" presName="textNode" presStyleLbl="bgShp" presStyleIdx="0" presStyleCnt="3"/>
      <dgm:spPr/>
      <dgm:t>
        <a:bodyPr/>
        <a:lstStyle/>
        <a:p>
          <a:endParaRPr lang="en-US"/>
        </a:p>
      </dgm:t>
    </dgm:pt>
    <dgm:pt modelId="{DEF9101A-8312-4556-A0D4-AD636D18AF9B}" type="pres">
      <dgm:prSet presAssocID="{D114DBE5-8D63-410D-96E7-80557E82689B}" presName="compChildNode" presStyleCnt="0"/>
      <dgm:spPr/>
    </dgm:pt>
    <dgm:pt modelId="{49C928A6-E3AC-445C-AD6D-8EEAD88255CF}" type="pres">
      <dgm:prSet presAssocID="{D114DBE5-8D63-410D-96E7-80557E82689B}" presName="theInnerList" presStyleCnt="0"/>
      <dgm:spPr/>
    </dgm:pt>
    <dgm:pt modelId="{A50F5945-2B54-4896-8BCC-CDF99820FF03}" type="pres">
      <dgm:prSet presAssocID="{F5EF2319-E0B0-4BF8-9CEF-5BA55A8A263E}" presName="childNode" presStyleLbl="node1" presStyleIdx="0" presStyleCnt="5">
        <dgm:presLayoutVars>
          <dgm:bulletEnabled val="1"/>
        </dgm:presLayoutVars>
      </dgm:prSet>
      <dgm:spPr/>
      <dgm:t>
        <a:bodyPr/>
        <a:lstStyle/>
        <a:p>
          <a:endParaRPr lang="en-US"/>
        </a:p>
      </dgm:t>
    </dgm:pt>
    <dgm:pt modelId="{914F8CF2-4E5C-4502-B97F-D0FB7504FE4F}" type="pres">
      <dgm:prSet presAssocID="{D114DBE5-8D63-410D-96E7-80557E82689B}" presName="aSpace" presStyleCnt="0"/>
      <dgm:spPr/>
    </dgm:pt>
    <dgm:pt modelId="{F99357DB-F1E0-4E88-9218-F0D611165690}" type="pres">
      <dgm:prSet presAssocID="{6B6B2A24-6FCE-4995-BFF4-4D7328F43C1E}" presName="compNode" presStyleCnt="0"/>
      <dgm:spPr/>
    </dgm:pt>
    <dgm:pt modelId="{9AD20158-F4D0-45F6-8E37-E6E32F9A3588}" type="pres">
      <dgm:prSet presAssocID="{6B6B2A24-6FCE-4995-BFF4-4D7328F43C1E}" presName="aNode" presStyleLbl="bgShp" presStyleIdx="1" presStyleCnt="3"/>
      <dgm:spPr/>
      <dgm:t>
        <a:bodyPr/>
        <a:lstStyle/>
        <a:p>
          <a:endParaRPr lang="en-US"/>
        </a:p>
      </dgm:t>
    </dgm:pt>
    <dgm:pt modelId="{B3AD294A-8F3E-4A76-AA18-EFA6CEEF2639}" type="pres">
      <dgm:prSet presAssocID="{6B6B2A24-6FCE-4995-BFF4-4D7328F43C1E}" presName="textNode" presStyleLbl="bgShp" presStyleIdx="1" presStyleCnt="3"/>
      <dgm:spPr/>
      <dgm:t>
        <a:bodyPr/>
        <a:lstStyle/>
        <a:p>
          <a:endParaRPr lang="en-US"/>
        </a:p>
      </dgm:t>
    </dgm:pt>
    <dgm:pt modelId="{166FC41F-94E9-4C03-B03E-3D4E17457926}" type="pres">
      <dgm:prSet presAssocID="{6B6B2A24-6FCE-4995-BFF4-4D7328F43C1E}" presName="compChildNode" presStyleCnt="0"/>
      <dgm:spPr/>
    </dgm:pt>
    <dgm:pt modelId="{078E8A16-560F-4A42-9A6E-01AB4F37BEEF}" type="pres">
      <dgm:prSet presAssocID="{6B6B2A24-6FCE-4995-BFF4-4D7328F43C1E}" presName="theInnerList" presStyleCnt="0"/>
      <dgm:spPr/>
    </dgm:pt>
    <dgm:pt modelId="{8099F7E1-9276-4C8E-A5E3-A54E8F6E5806}" type="pres">
      <dgm:prSet presAssocID="{5D14113D-2DD8-4CF2-9BD3-03244160F80F}" presName="childNode" presStyleLbl="node1" presStyleIdx="1" presStyleCnt="5">
        <dgm:presLayoutVars>
          <dgm:bulletEnabled val="1"/>
        </dgm:presLayoutVars>
      </dgm:prSet>
      <dgm:spPr/>
      <dgm:t>
        <a:bodyPr/>
        <a:lstStyle/>
        <a:p>
          <a:endParaRPr lang="en-US"/>
        </a:p>
      </dgm:t>
    </dgm:pt>
    <dgm:pt modelId="{901F6546-96A6-4BEF-8FAA-45AE1A6B2FC8}" type="pres">
      <dgm:prSet presAssocID="{5D14113D-2DD8-4CF2-9BD3-03244160F80F}" presName="aSpace2" presStyleCnt="0"/>
      <dgm:spPr/>
    </dgm:pt>
    <dgm:pt modelId="{EDD5D716-6242-450E-B8EB-AF34CA30CB2E}" type="pres">
      <dgm:prSet presAssocID="{822A56A6-85FE-4610-B51A-ABD1D87CBBA9}" presName="childNode" presStyleLbl="node1" presStyleIdx="2" presStyleCnt="5">
        <dgm:presLayoutVars>
          <dgm:bulletEnabled val="1"/>
        </dgm:presLayoutVars>
      </dgm:prSet>
      <dgm:spPr/>
      <dgm:t>
        <a:bodyPr/>
        <a:lstStyle/>
        <a:p>
          <a:endParaRPr lang="en-US"/>
        </a:p>
      </dgm:t>
    </dgm:pt>
    <dgm:pt modelId="{5959F320-8456-40F7-B16E-85BC5007928E}" type="pres">
      <dgm:prSet presAssocID="{6B6B2A24-6FCE-4995-BFF4-4D7328F43C1E}" presName="aSpace" presStyleCnt="0"/>
      <dgm:spPr/>
    </dgm:pt>
    <dgm:pt modelId="{440B8A26-C7D4-4E6F-A219-D9B444D0FCD1}" type="pres">
      <dgm:prSet presAssocID="{00796C03-BBD3-46BE-BE27-BB40BFECACF4}" presName="compNode" presStyleCnt="0"/>
      <dgm:spPr/>
    </dgm:pt>
    <dgm:pt modelId="{C7C8F107-DA0C-4868-ABC6-6A7B2BB8D3C5}" type="pres">
      <dgm:prSet presAssocID="{00796C03-BBD3-46BE-BE27-BB40BFECACF4}" presName="aNode" presStyleLbl="bgShp" presStyleIdx="2" presStyleCnt="3"/>
      <dgm:spPr/>
      <dgm:t>
        <a:bodyPr/>
        <a:lstStyle/>
        <a:p>
          <a:endParaRPr lang="en-US"/>
        </a:p>
      </dgm:t>
    </dgm:pt>
    <dgm:pt modelId="{185BAEB5-3A7A-4300-B960-D8F9E16AC1F4}" type="pres">
      <dgm:prSet presAssocID="{00796C03-BBD3-46BE-BE27-BB40BFECACF4}" presName="textNode" presStyleLbl="bgShp" presStyleIdx="2" presStyleCnt="3"/>
      <dgm:spPr/>
      <dgm:t>
        <a:bodyPr/>
        <a:lstStyle/>
        <a:p>
          <a:endParaRPr lang="en-US"/>
        </a:p>
      </dgm:t>
    </dgm:pt>
    <dgm:pt modelId="{37EE4C19-0416-4EE1-8090-241EE584B71A}" type="pres">
      <dgm:prSet presAssocID="{00796C03-BBD3-46BE-BE27-BB40BFECACF4}" presName="compChildNode" presStyleCnt="0"/>
      <dgm:spPr/>
    </dgm:pt>
    <dgm:pt modelId="{A0A1D46D-85CA-4732-9F6D-3A6561028E42}" type="pres">
      <dgm:prSet presAssocID="{00796C03-BBD3-46BE-BE27-BB40BFECACF4}" presName="theInnerList" presStyleCnt="0"/>
      <dgm:spPr/>
    </dgm:pt>
    <dgm:pt modelId="{CB261CB3-D1CF-4A8F-BF87-9631DB26C35D}" type="pres">
      <dgm:prSet presAssocID="{052141B8-0F63-4D04-B333-DEEDB31FEDBB}" presName="childNode" presStyleLbl="node1" presStyleIdx="3" presStyleCnt="5">
        <dgm:presLayoutVars>
          <dgm:bulletEnabled val="1"/>
        </dgm:presLayoutVars>
      </dgm:prSet>
      <dgm:spPr/>
      <dgm:t>
        <a:bodyPr/>
        <a:lstStyle/>
        <a:p>
          <a:endParaRPr lang="en-US"/>
        </a:p>
      </dgm:t>
    </dgm:pt>
    <dgm:pt modelId="{FCEF449D-D199-4A6F-A81B-CC3F08057DDB}" type="pres">
      <dgm:prSet presAssocID="{052141B8-0F63-4D04-B333-DEEDB31FEDBB}" presName="aSpace2" presStyleCnt="0"/>
      <dgm:spPr/>
    </dgm:pt>
    <dgm:pt modelId="{6F76937C-CACA-4F13-AB2D-71CB6C6BBD3E}" type="pres">
      <dgm:prSet presAssocID="{BD4B1C5E-B3B7-41FF-AE74-B371DCFDF6B3}" presName="childNode" presStyleLbl="node1" presStyleIdx="4" presStyleCnt="5">
        <dgm:presLayoutVars>
          <dgm:bulletEnabled val="1"/>
        </dgm:presLayoutVars>
      </dgm:prSet>
      <dgm:spPr/>
      <dgm:t>
        <a:bodyPr/>
        <a:lstStyle/>
        <a:p>
          <a:endParaRPr lang="en-US"/>
        </a:p>
      </dgm:t>
    </dgm:pt>
  </dgm:ptLst>
  <dgm:cxnLst>
    <dgm:cxn modelId="{08A3021C-B3C5-4553-9E77-83571E13569C}" type="presOf" srcId="{D114DBE5-8D63-410D-96E7-80557E82689B}" destId="{C4C7B7EC-3212-46CD-9709-210537BC3918}" srcOrd="1" destOrd="0" presId="urn:microsoft.com/office/officeart/2005/8/layout/lProcess2"/>
    <dgm:cxn modelId="{EFBC2A64-0003-4758-802D-6A89B7625120}" type="presOf" srcId="{D114DBE5-8D63-410D-96E7-80557E82689B}" destId="{B1BABF5B-F35C-4C16-B146-AE1515080A9B}" srcOrd="0" destOrd="0" presId="urn:microsoft.com/office/officeart/2005/8/layout/lProcess2"/>
    <dgm:cxn modelId="{E79DD4A4-AB2E-4108-918E-1B1A6E83608F}" type="presOf" srcId="{052141B8-0F63-4D04-B333-DEEDB31FEDBB}" destId="{CB261CB3-D1CF-4A8F-BF87-9631DB26C35D}" srcOrd="0" destOrd="0" presId="urn:microsoft.com/office/officeart/2005/8/layout/lProcess2"/>
    <dgm:cxn modelId="{F5A03DE7-960A-456A-B1B7-7570CFFB5E3B}" type="presOf" srcId="{00796C03-BBD3-46BE-BE27-BB40BFECACF4}" destId="{C7C8F107-DA0C-4868-ABC6-6A7B2BB8D3C5}" srcOrd="0" destOrd="0" presId="urn:microsoft.com/office/officeart/2005/8/layout/lProcess2"/>
    <dgm:cxn modelId="{B545324C-216D-4F2D-B436-5C7361B57AC1}" srcId="{6B6B2A24-6FCE-4995-BFF4-4D7328F43C1E}" destId="{822A56A6-85FE-4610-B51A-ABD1D87CBBA9}" srcOrd="1" destOrd="0" parTransId="{A48771D9-1932-4610-A541-6E21105A97CC}" sibTransId="{C866D93E-080D-4370-9482-F901FC10D3B6}"/>
    <dgm:cxn modelId="{23675DCC-7243-4BE8-916C-0833ED66650E}" srcId="{822A56A6-85FE-4610-B51A-ABD1D87CBBA9}" destId="{8AB5067B-BA34-4227-AC61-36B9E5E2BE9F}" srcOrd="1" destOrd="0" parTransId="{1868777E-65E3-43ED-AE72-97AB501CBEEC}" sibTransId="{49CAF565-3FDD-4E95-9E77-4716CFC6087F}"/>
    <dgm:cxn modelId="{9D85F1A5-6F8B-4894-ADD0-9800F33EDF93}" srcId="{D114DBE5-8D63-410D-96E7-80557E82689B}" destId="{F5EF2319-E0B0-4BF8-9CEF-5BA55A8A263E}" srcOrd="0" destOrd="0" parTransId="{6C50BBD0-5615-48F0-B5E7-38107EA5258C}" sibTransId="{03DC3427-ED73-459E-85E5-A2665E4B0C84}"/>
    <dgm:cxn modelId="{3D397506-70A9-40E9-8288-7294D72BB3D2}" type="presOf" srcId="{932DB945-071C-4F2C-AD2A-BE4897BB4BF5}" destId="{6F76937C-CACA-4F13-AB2D-71CB6C6BBD3E}" srcOrd="0" destOrd="2" presId="urn:microsoft.com/office/officeart/2005/8/layout/lProcess2"/>
    <dgm:cxn modelId="{39B070EF-469E-4447-A366-F25A4D14A47D}" type="presOf" srcId="{6B6B2A24-6FCE-4995-BFF4-4D7328F43C1E}" destId="{9AD20158-F4D0-45F6-8E37-E6E32F9A3588}" srcOrd="0" destOrd="0" presId="urn:microsoft.com/office/officeart/2005/8/layout/lProcess2"/>
    <dgm:cxn modelId="{9B458BF8-CF7C-452F-B6B5-8ABFD4F95A8A}" type="presOf" srcId="{BD4B1C5E-B3B7-41FF-AE74-B371DCFDF6B3}" destId="{6F76937C-CACA-4F13-AB2D-71CB6C6BBD3E}" srcOrd="0" destOrd="0" presId="urn:microsoft.com/office/officeart/2005/8/layout/lProcess2"/>
    <dgm:cxn modelId="{28F54901-F7B2-425A-9133-CA93751D57B9}" srcId="{BD4B1C5E-B3B7-41FF-AE74-B371DCFDF6B3}" destId="{932DB945-071C-4F2C-AD2A-BE4897BB4BF5}" srcOrd="1" destOrd="0" parTransId="{F69DC9D8-A79D-4D08-A0E0-299F1400B0CA}" sibTransId="{6A7933FD-931D-4CC2-A002-6851FC5E1664}"/>
    <dgm:cxn modelId="{05F697F2-EFCA-4C5E-88B5-DA8FE80DBEA5}" type="presOf" srcId="{6B6B2A24-6FCE-4995-BFF4-4D7328F43C1E}" destId="{B3AD294A-8F3E-4A76-AA18-EFA6CEEF2639}" srcOrd="1" destOrd="0" presId="urn:microsoft.com/office/officeart/2005/8/layout/lProcess2"/>
    <dgm:cxn modelId="{BF9918AD-B3BC-485F-AA76-E1639942877A}" type="presOf" srcId="{5D14113D-2DD8-4CF2-9BD3-03244160F80F}" destId="{8099F7E1-9276-4C8E-A5E3-A54E8F6E5806}" srcOrd="0" destOrd="0" presId="urn:microsoft.com/office/officeart/2005/8/layout/lProcess2"/>
    <dgm:cxn modelId="{48808E11-DD4B-49B9-95D6-9290E91AF078}" srcId="{A1DA01B0-5727-429B-A63C-55D324633436}" destId="{6B6B2A24-6FCE-4995-BFF4-4D7328F43C1E}" srcOrd="1" destOrd="0" parTransId="{23B8C05E-BFC1-40AB-8FEF-65497B858CAD}" sibTransId="{D1DCAD79-0A95-4E28-832A-A56222598280}"/>
    <dgm:cxn modelId="{C0A217CF-8C68-4802-8BCC-044073D1F9F3}" srcId="{BD4B1C5E-B3B7-41FF-AE74-B371DCFDF6B3}" destId="{998122E7-97ED-4EC8-BAAF-E1F069FCFD01}" srcOrd="0" destOrd="0" parTransId="{CA01D8C2-7B6F-49FD-8E7C-4CDC84B16725}" sibTransId="{57B795CB-43A2-4144-B952-ED45CF85FD85}"/>
    <dgm:cxn modelId="{036A4963-0A8E-4A95-A80E-E7AD7A6201F3}" srcId="{822A56A6-85FE-4610-B51A-ABD1D87CBBA9}" destId="{8967B07C-441A-4A4A-A825-407807FC77CD}" srcOrd="0" destOrd="0" parTransId="{801A8261-12CF-49BA-86B7-B91507F6C3F4}" sibTransId="{46D023A6-3F12-46F2-8DF6-356D75866533}"/>
    <dgm:cxn modelId="{F1159999-5199-484B-BAAE-8B8D932C8F26}" type="presOf" srcId="{822A56A6-85FE-4610-B51A-ABD1D87CBBA9}" destId="{EDD5D716-6242-450E-B8EB-AF34CA30CB2E}" srcOrd="0" destOrd="0" presId="urn:microsoft.com/office/officeart/2005/8/layout/lProcess2"/>
    <dgm:cxn modelId="{3DB9D9FD-E30D-41D7-8B25-53551FD38EA7}" type="presOf" srcId="{00796C03-BBD3-46BE-BE27-BB40BFECACF4}" destId="{185BAEB5-3A7A-4300-B960-D8F9E16AC1F4}" srcOrd="1" destOrd="0" presId="urn:microsoft.com/office/officeart/2005/8/layout/lProcess2"/>
    <dgm:cxn modelId="{BE998213-D104-4093-927C-9A9293948A54}" srcId="{00796C03-BBD3-46BE-BE27-BB40BFECACF4}" destId="{BD4B1C5E-B3B7-41FF-AE74-B371DCFDF6B3}" srcOrd="1" destOrd="0" parTransId="{B1B30EF0-DF21-4655-B805-073067B1055C}" sibTransId="{C0A9851B-1091-4986-AE29-097C8340F743}"/>
    <dgm:cxn modelId="{3A797D6A-B64A-4903-BCFE-C78393E708DB}" srcId="{A1DA01B0-5727-429B-A63C-55D324633436}" destId="{00796C03-BBD3-46BE-BE27-BB40BFECACF4}" srcOrd="2" destOrd="0" parTransId="{C67425BA-5EFA-473C-98B5-E25939D9A2B5}" sibTransId="{4B4F09F8-1A19-4103-9118-04652931F8CD}"/>
    <dgm:cxn modelId="{ECDCC86F-7CFB-4C42-AA1C-C06A782348A7}" srcId="{6B6B2A24-6FCE-4995-BFF4-4D7328F43C1E}" destId="{5D14113D-2DD8-4CF2-9BD3-03244160F80F}" srcOrd="0" destOrd="0" parTransId="{C9AC0C08-085A-4741-8FFE-7F4B704BF341}" sibTransId="{0FF87058-38EA-4C60-9AE8-0853805B94B4}"/>
    <dgm:cxn modelId="{2C613B49-FE20-47E8-9270-3B861D8D88FA}" type="presOf" srcId="{998122E7-97ED-4EC8-BAAF-E1F069FCFD01}" destId="{6F76937C-CACA-4F13-AB2D-71CB6C6BBD3E}" srcOrd="0" destOrd="1" presId="urn:microsoft.com/office/officeart/2005/8/layout/lProcess2"/>
    <dgm:cxn modelId="{68679C05-F14D-43AD-835C-4293F5A69BEF}" type="presOf" srcId="{8AB5067B-BA34-4227-AC61-36B9E5E2BE9F}" destId="{EDD5D716-6242-450E-B8EB-AF34CA30CB2E}" srcOrd="0" destOrd="2" presId="urn:microsoft.com/office/officeart/2005/8/layout/lProcess2"/>
    <dgm:cxn modelId="{9487541B-347C-43BF-8300-F9B45A7638A1}" type="presOf" srcId="{8967B07C-441A-4A4A-A825-407807FC77CD}" destId="{EDD5D716-6242-450E-B8EB-AF34CA30CB2E}" srcOrd="0" destOrd="1" presId="urn:microsoft.com/office/officeart/2005/8/layout/lProcess2"/>
    <dgm:cxn modelId="{D3F0C16A-FA7E-4803-A768-6ACF773E8486}" srcId="{00796C03-BBD3-46BE-BE27-BB40BFECACF4}" destId="{052141B8-0F63-4D04-B333-DEEDB31FEDBB}" srcOrd="0" destOrd="0" parTransId="{8BC7819D-FCC3-4A17-B6EA-8E5AC1E3E812}" sibTransId="{30D61666-FB3F-4E28-A52E-3C9AF319A810}"/>
    <dgm:cxn modelId="{174C0B11-A1DC-4ACF-B525-6BFD62B0C613}" type="presOf" srcId="{A1DA01B0-5727-429B-A63C-55D324633436}" destId="{6099B21E-4FCE-4677-8F22-8DD7A686B95E}" srcOrd="0" destOrd="0" presId="urn:microsoft.com/office/officeart/2005/8/layout/lProcess2"/>
    <dgm:cxn modelId="{DBFEADB7-1AF1-4258-B4F4-C99EB8D31F53}" srcId="{A1DA01B0-5727-429B-A63C-55D324633436}" destId="{D114DBE5-8D63-410D-96E7-80557E82689B}" srcOrd="0" destOrd="0" parTransId="{EC60B050-9B33-446C-833D-ACA8D1162482}" sibTransId="{62881E5B-350A-4216-984E-ECEC0EC60F49}"/>
    <dgm:cxn modelId="{1DB1EC3F-E875-4796-93AA-2F7EFF4F8A0C}" type="presOf" srcId="{F5EF2319-E0B0-4BF8-9CEF-5BA55A8A263E}" destId="{A50F5945-2B54-4896-8BCC-CDF99820FF03}" srcOrd="0" destOrd="0" presId="urn:microsoft.com/office/officeart/2005/8/layout/lProcess2"/>
    <dgm:cxn modelId="{2CE97A06-25F0-4F33-875C-CA77FE5AD27C}" type="presParOf" srcId="{6099B21E-4FCE-4677-8F22-8DD7A686B95E}" destId="{156A7276-39F5-4827-9028-0ADC255D1926}" srcOrd="0" destOrd="0" presId="urn:microsoft.com/office/officeart/2005/8/layout/lProcess2"/>
    <dgm:cxn modelId="{1656D527-F434-4B53-B090-B001D53BD383}" type="presParOf" srcId="{156A7276-39F5-4827-9028-0ADC255D1926}" destId="{B1BABF5B-F35C-4C16-B146-AE1515080A9B}" srcOrd="0" destOrd="0" presId="urn:microsoft.com/office/officeart/2005/8/layout/lProcess2"/>
    <dgm:cxn modelId="{E62D088D-E676-40B9-902E-DF32A6605173}" type="presParOf" srcId="{156A7276-39F5-4827-9028-0ADC255D1926}" destId="{C4C7B7EC-3212-46CD-9709-210537BC3918}" srcOrd="1" destOrd="0" presId="urn:microsoft.com/office/officeart/2005/8/layout/lProcess2"/>
    <dgm:cxn modelId="{4B34DA8C-7515-49A4-9582-8C8BBB87EEED}" type="presParOf" srcId="{156A7276-39F5-4827-9028-0ADC255D1926}" destId="{DEF9101A-8312-4556-A0D4-AD636D18AF9B}" srcOrd="2" destOrd="0" presId="urn:microsoft.com/office/officeart/2005/8/layout/lProcess2"/>
    <dgm:cxn modelId="{76FEE1CD-6D67-415C-AB79-F63B462A49A7}" type="presParOf" srcId="{DEF9101A-8312-4556-A0D4-AD636D18AF9B}" destId="{49C928A6-E3AC-445C-AD6D-8EEAD88255CF}" srcOrd="0" destOrd="0" presId="urn:microsoft.com/office/officeart/2005/8/layout/lProcess2"/>
    <dgm:cxn modelId="{A586C131-BD04-4CE6-A753-67338859FF5D}" type="presParOf" srcId="{49C928A6-E3AC-445C-AD6D-8EEAD88255CF}" destId="{A50F5945-2B54-4896-8BCC-CDF99820FF03}" srcOrd="0" destOrd="0" presId="urn:microsoft.com/office/officeart/2005/8/layout/lProcess2"/>
    <dgm:cxn modelId="{B576EF97-3BDB-4F4D-B647-D05470773593}" type="presParOf" srcId="{6099B21E-4FCE-4677-8F22-8DD7A686B95E}" destId="{914F8CF2-4E5C-4502-B97F-D0FB7504FE4F}" srcOrd="1" destOrd="0" presId="urn:microsoft.com/office/officeart/2005/8/layout/lProcess2"/>
    <dgm:cxn modelId="{D3C414AE-FEE9-4985-950F-CEC948B40975}" type="presParOf" srcId="{6099B21E-4FCE-4677-8F22-8DD7A686B95E}" destId="{F99357DB-F1E0-4E88-9218-F0D611165690}" srcOrd="2" destOrd="0" presId="urn:microsoft.com/office/officeart/2005/8/layout/lProcess2"/>
    <dgm:cxn modelId="{2BF4F90E-EA60-441A-8AA5-C4C6DB33BAF6}" type="presParOf" srcId="{F99357DB-F1E0-4E88-9218-F0D611165690}" destId="{9AD20158-F4D0-45F6-8E37-E6E32F9A3588}" srcOrd="0" destOrd="0" presId="urn:microsoft.com/office/officeart/2005/8/layout/lProcess2"/>
    <dgm:cxn modelId="{A241264D-0A64-451F-B169-1099F5E5567E}" type="presParOf" srcId="{F99357DB-F1E0-4E88-9218-F0D611165690}" destId="{B3AD294A-8F3E-4A76-AA18-EFA6CEEF2639}" srcOrd="1" destOrd="0" presId="urn:microsoft.com/office/officeart/2005/8/layout/lProcess2"/>
    <dgm:cxn modelId="{648F7B80-7A7E-4299-8FFC-3B2A7AFEAA9E}" type="presParOf" srcId="{F99357DB-F1E0-4E88-9218-F0D611165690}" destId="{166FC41F-94E9-4C03-B03E-3D4E17457926}" srcOrd="2" destOrd="0" presId="urn:microsoft.com/office/officeart/2005/8/layout/lProcess2"/>
    <dgm:cxn modelId="{4DB09675-DAC9-461B-926F-713CE0EB781E}" type="presParOf" srcId="{166FC41F-94E9-4C03-B03E-3D4E17457926}" destId="{078E8A16-560F-4A42-9A6E-01AB4F37BEEF}" srcOrd="0" destOrd="0" presId="urn:microsoft.com/office/officeart/2005/8/layout/lProcess2"/>
    <dgm:cxn modelId="{BDD25374-A52A-4EB6-A2B9-3A9EE6EBE87B}" type="presParOf" srcId="{078E8A16-560F-4A42-9A6E-01AB4F37BEEF}" destId="{8099F7E1-9276-4C8E-A5E3-A54E8F6E5806}" srcOrd="0" destOrd="0" presId="urn:microsoft.com/office/officeart/2005/8/layout/lProcess2"/>
    <dgm:cxn modelId="{1D023B8B-C848-4A0A-B9C0-344E2B5F9FD5}" type="presParOf" srcId="{078E8A16-560F-4A42-9A6E-01AB4F37BEEF}" destId="{901F6546-96A6-4BEF-8FAA-45AE1A6B2FC8}" srcOrd="1" destOrd="0" presId="urn:microsoft.com/office/officeart/2005/8/layout/lProcess2"/>
    <dgm:cxn modelId="{4F54686D-792B-4815-9122-D5136452EBAC}" type="presParOf" srcId="{078E8A16-560F-4A42-9A6E-01AB4F37BEEF}" destId="{EDD5D716-6242-450E-B8EB-AF34CA30CB2E}" srcOrd="2" destOrd="0" presId="urn:microsoft.com/office/officeart/2005/8/layout/lProcess2"/>
    <dgm:cxn modelId="{C11A2151-63D6-4063-800D-715A1E489010}" type="presParOf" srcId="{6099B21E-4FCE-4677-8F22-8DD7A686B95E}" destId="{5959F320-8456-40F7-B16E-85BC5007928E}" srcOrd="3" destOrd="0" presId="urn:microsoft.com/office/officeart/2005/8/layout/lProcess2"/>
    <dgm:cxn modelId="{2275ADDE-107B-46C4-AD08-B17840374421}" type="presParOf" srcId="{6099B21E-4FCE-4677-8F22-8DD7A686B95E}" destId="{440B8A26-C7D4-4E6F-A219-D9B444D0FCD1}" srcOrd="4" destOrd="0" presId="urn:microsoft.com/office/officeart/2005/8/layout/lProcess2"/>
    <dgm:cxn modelId="{DE8160B8-3D57-4487-A590-E5B2EC0A27E8}" type="presParOf" srcId="{440B8A26-C7D4-4E6F-A219-D9B444D0FCD1}" destId="{C7C8F107-DA0C-4868-ABC6-6A7B2BB8D3C5}" srcOrd="0" destOrd="0" presId="urn:microsoft.com/office/officeart/2005/8/layout/lProcess2"/>
    <dgm:cxn modelId="{F03B0A1A-512C-49B0-8EB6-304A4B369E79}" type="presParOf" srcId="{440B8A26-C7D4-4E6F-A219-D9B444D0FCD1}" destId="{185BAEB5-3A7A-4300-B960-D8F9E16AC1F4}" srcOrd="1" destOrd="0" presId="urn:microsoft.com/office/officeart/2005/8/layout/lProcess2"/>
    <dgm:cxn modelId="{1C380572-5C5C-4AD3-A09A-67E1403F97E3}" type="presParOf" srcId="{440B8A26-C7D4-4E6F-A219-D9B444D0FCD1}" destId="{37EE4C19-0416-4EE1-8090-241EE584B71A}" srcOrd="2" destOrd="0" presId="urn:microsoft.com/office/officeart/2005/8/layout/lProcess2"/>
    <dgm:cxn modelId="{A258999C-2CEB-4B03-9366-770C2A80BEBD}" type="presParOf" srcId="{37EE4C19-0416-4EE1-8090-241EE584B71A}" destId="{A0A1D46D-85CA-4732-9F6D-3A6561028E42}" srcOrd="0" destOrd="0" presId="urn:microsoft.com/office/officeart/2005/8/layout/lProcess2"/>
    <dgm:cxn modelId="{494760A8-0877-4177-A82A-10406356C875}" type="presParOf" srcId="{A0A1D46D-85CA-4732-9F6D-3A6561028E42}" destId="{CB261CB3-D1CF-4A8F-BF87-9631DB26C35D}" srcOrd="0" destOrd="0" presId="urn:microsoft.com/office/officeart/2005/8/layout/lProcess2"/>
    <dgm:cxn modelId="{EA464BE1-97DC-4CDF-AE15-409921E7A589}" type="presParOf" srcId="{A0A1D46D-85CA-4732-9F6D-3A6561028E42}" destId="{FCEF449D-D199-4A6F-A81B-CC3F08057DDB}" srcOrd="1" destOrd="0" presId="urn:microsoft.com/office/officeart/2005/8/layout/lProcess2"/>
    <dgm:cxn modelId="{8550CE64-340A-46AE-B22D-E2FD8369B759}" type="presParOf" srcId="{A0A1D46D-85CA-4732-9F6D-3A6561028E42}" destId="{6F76937C-CACA-4F13-AB2D-71CB6C6BBD3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28E492-5059-415A-9AA6-2405409A98F8}"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n-US"/>
        </a:p>
      </dgm:t>
    </dgm:pt>
    <dgm:pt modelId="{FE6B6122-3DE5-4078-8652-EC1DF7EFB05E}">
      <dgm:prSet phldrT="[Text]"/>
      <dgm:spPr/>
      <dgm:t>
        <a:bodyPr/>
        <a:lstStyle/>
        <a:p>
          <a:r>
            <a:rPr lang="en-US" dirty="0" smtClean="0"/>
            <a:t>Tuberculosis</a:t>
          </a:r>
          <a:endParaRPr lang="en-US" dirty="0"/>
        </a:p>
      </dgm:t>
    </dgm:pt>
    <dgm:pt modelId="{D111AAAE-9C21-4CA3-B8E4-F84A2073EDC0}" type="parTrans" cxnId="{F36FFC73-F15B-4185-AD59-D171B2239CA4}">
      <dgm:prSet/>
      <dgm:spPr/>
      <dgm:t>
        <a:bodyPr/>
        <a:lstStyle/>
        <a:p>
          <a:endParaRPr lang="en-US"/>
        </a:p>
      </dgm:t>
    </dgm:pt>
    <dgm:pt modelId="{B167DE5B-F92B-42CD-B2C7-7E08141BB758}" type="sibTrans" cxnId="{F36FFC73-F15B-4185-AD59-D171B2239CA4}">
      <dgm:prSet/>
      <dgm:spPr/>
      <dgm:t>
        <a:bodyPr/>
        <a:lstStyle/>
        <a:p>
          <a:endParaRPr lang="en-US"/>
        </a:p>
      </dgm:t>
    </dgm:pt>
    <dgm:pt modelId="{C5376659-D676-47F3-8192-CB706D381DAF}">
      <dgm:prSet/>
      <dgm:spPr/>
      <dgm:t>
        <a:bodyPr/>
        <a:lstStyle/>
        <a:p>
          <a:r>
            <a:rPr lang="en-US" dirty="0" smtClean="0"/>
            <a:t>Still testing ~5,000 shelter residents/year</a:t>
          </a:r>
        </a:p>
      </dgm:t>
    </dgm:pt>
    <dgm:pt modelId="{AA3D34FA-5E3A-4EA0-9729-61C1B8508C1C}" type="parTrans" cxnId="{E28D219A-B896-477B-87C2-520B712A89A8}">
      <dgm:prSet/>
      <dgm:spPr/>
      <dgm:t>
        <a:bodyPr/>
        <a:lstStyle/>
        <a:p>
          <a:endParaRPr lang="en-US"/>
        </a:p>
      </dgm:t>
    </dgm:pt>
    <dgm:pt modelId="{72FFD8C0-93A8-4CA2-B44B-AB675F8A3FA1}" type="sibTrans" cxnId="{E28D219A-B896-477B-87C2-520B712A89A8}">
      <dgm:prSet/>
      <dgm:spPr/>
      <dgm:t>
        <a:bodyPr/>
        <a:lstStyle/>
        <a:p>
          <a:endParaRPr lang="en-US"/>
        </a:p>
      </dgm:t>
    </dgm:pt>
    <dgm:pt modelId="{F4093BFF-6632-456B-9E53-163F22DA9673}">
      <dgm:prSet/>
      <dgm:spPr/>
      <dgm:t>
        <a:bodyPr/>
        <a:lstStyle/>
        <a:p>
          <a:r>
            <a:rPr lang="en-US" smtClean="0"/>
            <a:t>HIV</a:t>
          </a:r>
          <a:endParaRPr lang="en-US" dirty="0" smtClean="0"/>
        </a:p>
      </dgm:t>
    </dgm:pt>
    <dgm:pt modelId="{4B9D812E-AC7F-4CB1-B56D-A35801BD7313}" type="parTrans" cxnId="{AF553D83-691C-461F-9AD2-27F5DB2C5FDA}">
      <dgm:prSet/>
      <dgm:spPr/>
      <dgm:t>
        <a:bodyPr/>
        <a:lstStyle/>
        <a:p>
          <a:endParaRPr lang="en-US"/>
        </a:p>
      </dgm:t>
    </dgm:pt>
    <dgm:pt modelId="{7D967766-3590-4CEA-A89A-A0FC594C4606}" type="sibTrans" cxnId="{AF553D83-691C-461F-9AD2-27F5DB2C5FDA}">
      <dgm:prSet/>
      <dgm:spPr/>
      <dgm:t>
        <a:bodyPr/>
        <a:lstStyle/>
        <a:p>
          <a:endParaRPr lang="en-US"/>
        </a:p>
      </dgm:t>
    </dgm:pt>
    <dgm:pt modelId="{FF1ADA2E-FDA5-4BEA-9C32-5AD2EB787EA5}">
      <dgm:prSet/>
      <dgm:spPr/>
      <dgm:t>
        <a:bodyPr/>
        <a:lstStyle/>
        <a:p>
          <a:r>
            <a:rPr lang="en-US" dirty="0" smtClean="0"/>
            <a:t>Estimated 4% of shelter residents with untreated HIV</a:t>
          </a:r>
        </a:p>
      </dgm:t>
    </dgm:pt>
    <dgm:pt modelId="{E6A8E025-C101-41B4-827F-2E779C24314A}" type="parTrans" cxnId="{FE0FE0CB-77E3-4812-957C-E594C2D48F1B}">
      <dgm:prSet/>
      <dgm:spPr/>
      <dgm:t>
        <a:bodyPr/>
        <a:lstStyle/>
        <a:p>
          <a:endParaRPr lang="en-US"/>
        </a:p>
      </dgm:t>
    </dgm:pt>
    <dgm:pt modelId="{2100B0C3-2F63-43BF-BEC2-F493BBFE0D1A}" type="sibTrans" cxnId="{FE0FE0CB-77E3-4812-957C-E594C2D48F1B}">
      <dgm:prSet/>
      <dgm:spPr/>
      <dgm:t>
        <a:bodyPr/>
        <a:lstStyle/>
        <a:p>
          <a:endParaRPr lang="en-US"/>
        </a:p>
      </dgm:t>
    </dgm:pt>
    <dgm:pt modelId="{60C6D607-83FB-4FD5-BDC3-5B528FE6765A}">
      <dgm:prSet/>
      <dgm:spPr/>
      <dgm:t>
        <a:bodyPr/>
        <a:lstStyle/>
        <a:p>
          <a:r>
            <a:rPr lang="en-US" dirty="0" smtClean="0"/>
            <a:t>Hepatitis A</a:t>
          </a:r>
        </a:p>
      </dgm:t>
    </dgm:pt>
    <dgm:pt modelId="{62CB2D3E-81D8-44A4-9872-B6A9A80BF004}" type="parTrans" cxnId="{0D0B97D7-F948-408A-B8A6-5DE98AF91C66}">
      <dgm:prSet/>
      <dgm:spPr/>
      <dgm:t>
        <a:bodyPr/>
        <a:lstStyle/>
        <a:p>
          <a:endParaRPr lang="en-US"/>
        </a:p>
      </dgm:t>
    </dgm:pt>
    <dgm:pt modelId="{10AC1D1D-6600-4F5D-B58E-69AFC086B0CC}" type="sibTrans" cxnId="{0D0B97D7-F948-408A-B8A6-5DE98AF91C66}">
      <dgm:prSet/>
      <dgm:spPr/>
      <dgm:t>
        <a:bodyPr/>
        <a:lstStyle/>
        <a:p>
          <a:endParaRPr lang="en-US"/>
        </a:p>
      </dgm:t>
    </dgm:pt>
    <dgm:pt modelId="{D1BF0092-2633-456E-A2DC-2E3305CB3BCC}">
      <dgm:prSet/>
      <dgm:spPr/>
      <dgm:t>
        <a:bodyPr/>
        <a:lstStyle/>
        <a:p>
          <a:r>
            <a:rPr lang="en-US" dirty="0" smtClean="0"/>
            <a:t>Southern California, Utah, and Kentucky with fatalities</a:t>
          </a:r>
        </a:p>
      </dgm:t>
    </dgm:pt>
    <dgm:pt modelId="{2D99AC06-CBC2-41E2-83C0-AB906BBB73FF}" type="parTrans" cxnId="{A5B8FF06-5894-49AB-8C3C-EDB3619F0B6C}">
      <dgm:prSet/>
      <dgm:spPr/>
      <dgm:t>
        <a:bodyPr/>
        <a:lstStyle/>
        <a:p>
          <a:endParaRPr lang="en-US"/>
        </a:p>
      </dgm:t>
    </dgm:pt>
    <dgm:pt modelId="{DC11EA10-CD3D-4982-AB51-09F4EC06AE12}" type="sibTrans" cxnId="{A5B8FF06-5894-49AB-8C3C-EDB3619F0B6C}">
      <dgm:prSet/>
      <dgm:spPr/>
      <dgm:t>
        <a:bodyPr/>
        <a:lstStyle/>
        <a:p>
          <a:endParaRPr lang="en-US"/>
        </a:p>
      </dgm:t>
    </dgm:pt>
    <dgm:pt modelId="{612E5285-2B8C-484F-8267-A968763F4544}">
      <dgm:prSet/>
      <dgm:spPr/>
      <dgm:t>
        <a:bodyPr/>
        <a:lstStyle/>
        <a:p>
          <a:r>
            <a:rPr lang="en-US" smtClean="0"/>
            <a:t>Response</a:t>
          </a:r>
          <a:endParaRPr lang="en-US" dirty="0" smtClean="0"/>
        </a:p>
      </dgm:t>
    </dgm:pt>
    <dgm:pt modelId="{AF115E5D-2B9C-4985-B6DA-2F46D678F125}" type="parTrans" cxnId="{46930683-A59D-4D9B-9DB5-FFF1E9256A62}">
      <dgm:prSet/>
      <dgm:spPr/>
      <dgm:t>
        <a:bodyPr/>
        <a:lstStyle/>
        <a:p>
          <a:endParaRPr lang="en-US"/>
        </a:p>
      </dgm:t>
    </dgm:pt>
    <dgm:pt modelId="{136F242A-9353-4C9F-BF29-8EAEA22377D8}" type="sibTrans" cxnId="{46930683-A59D-4D9B-9DB5-FFF1E9256A62}">
      <dgm:prSet/>
      <dgm:spPr/>
      <dgm:t>
        <a:bodyPr/>
        <a:lstStyle/>
        <a:p>
          <a:endParaRPr lang="en-US"/>
        </a:p>
      </dgm:t>
    </dgm:pt>
    <dgm:pt modelId="{80B85219-91CE-4733-81DD-977BBD5BE91A}">
      <dgm:prSet/>
      <dgm:spPr/>
      <dgm:t>
        <a:bodyPr/>
        <a:lstStyle/>
        <a:p>
          <a:r>
            <a:rPr lang="en-US" smtClean="0"/>
            <a:t>TB Task Force – now sunset</a:t>
          </a:r>
          <a:endParaRPr lang="en-US" dirty="0" smtClean="0"/>
        </a:p>
      </dgm:t>
    </dgm:pt>
    <dgm:pt modelId="{C714B908-B95E-475E-A9B1-2E69C6A1EE6B}" type="parTrans" cxnId="{6AFEB262-D8B8-4938-BC01-5B3AFFAA701D}">
      <dgm:prSet/>
      <dgm:spPr/>
      <dgm:t>
        <a:bodyPr/>
        <a:lstStyle/>
        <a:p>
          <a:endParaRPr lang="en-US"/>
        </a:p>
      </dgm:t>
    </dgm:pt>
    <dgm:pt modelId="{4AB678A9-AAB6-4431-856C-0DE9CF8B3DA1}" type="sibTrans" cxnId="{6AFEB262-D8B8-4938-BC01-5B3AFFAA701D}">
      <dgm:prSet/>
      <dgm:spPr/>
      <dgm:t>
        <a:bodyPr/>
        <a:lstStyle/>
        <a:p>
          <a:endParaRPr lang="en-US"/>
        </a:p>
      </dgm:t>
    </dgm:pt>
    <dgm:pt modelId="{F1D4FB69-522B-4315-B2DA-6CBFDB09AFBC}">
      <dgm:prSet/>
      <dgm:spPr/>
      <dgm:t>
        <a:bodyPr/>
        <a:lstStyle/>
        <a:p>
          <a:r>
            <a:rPr lang="en-US" smtClean="0"/>
            <a:t>Coordination with CoC (Cathryn Marchman)</a:t>
          </a:r>
          <a:endParaRPr lang="en-US" dirty="0" smtClean="0"/>
        </a:p>
      </dgm:t>
    </dgm:pt>
    <dgm:pt modelId="{4BF78D8B-8E6A-40E9-8529-E951B2B4951B}" type="parTrans" cxnId="{E0EFF243-8488-4CEB-AAE5-1349187CE503}">
      <dgm:prSet/>
      <dgm:spPr/>
      <dgm:t>
        <a:bodyPr/>
        <a:lstStyle/>
        <a:p>
          <a:endParaRPr lang="en-US"/>
        </a:p>
      </dgm:t>
    </dgm:pt>
    <dgm:pt modelId="{7A4EEE11-7D57-4F60-B65F-F413FF11CFE1}" type="sibTrans" cxnId="{E0EFF243-8488-4CEB-AAE5-1349187CE503}">
      <dgm:prSet/>
      <dgm:spPr/>
      <dgm:t>
        <a:bodyPr/>
        <a:lstStyle/>
        <a:p>
          <a:endParaRPr lang="en-US"/>
        </a:p>
      </dgm:t>
    </dgm:pt>
    <dgm:pt modelId="{05C54C10-C5D7-4639-B857-EF42BF0D6B3B}">
      <dgm:prSet/>
      <dgm:spPr/>
      <dgm:t>
        <a:bodyPr/>
        <a:lstStyle/>
        <a:p>
          <a:r>
            <a:rPr lang="en-US" smtClean="0"/>
            <a:t>HIV</a:t>
          </a:r>
          <a:endParaRPr lang="en-US" dirty="0" smtClean="0"/>
        </a:p>
      </dgm:t>
    </dgm:pt>
    <dgm:pt modelId="{412F283D-16D2-4997-87B8-B388F650E75B}" type="parTrans" cxnId="{121799C6-B18D-4585-98E5-BE1F29980E81}">
      <dgm:prSet/>
      <dgm:spPr/>
      <dgm:t>
        <a:bodyPr/>
        <a:lstStyle/>
        <a:p>
          <a:endParaRPr lang="en-US"/>
        </a:p>
      </dgm:t>
    </dgm:pt>
    <dgm:pt modelId="{AD0A2D01-B37B-4807-BFC5-FBE0ED6CEA92}" type="sibTrans" cxnId="{121799C6-B18D-4585-98E5-BE1F29980E81}">
      <dgm:prSet/>
      <dgm:spPr/>
      <dgm:t>
        <a:bodyPr/>
        <a:lstStyle/>
        <a:p>
          <a:endParaRPr lang="en-US"/>
        </a:p>
      </dgm:t>
    </dgm:pt>
    <dgm:pt modelId="{D04AADAA-ECE1-40CA-A93F-75705868B0D1}">
      <dgm:prSet/>
      <dgm:spPr/>
      <dgm:t>
        <a:bodyPr/>
        <a:lstStyle/>
        <a:p>
          <a:r>
            <a:rPr lang="en-US" smtClean="0"/>
            <a:t>TB</a:t>
          </a:r>
          <a:endParaRPr lang="en-US" dirty="0" smtClean="0"/>
        </a:p>
      </dgm:t>
    </dgm:pt>
    <dgm:pt modelId="{0939E42C-28EB-48B7-B789-10C2113C838E}" type="parTrans" cxnId="{B0917D72-1107-4C1D-951F-C77E4EF4F9E2}">
      <dgm:prSet/>
      <dgm:spPr/>
      <dgm:t>
        <a:bodyPr/>
        <a:lstStyle/>
        <a:p>
          <a:endParaRPr lang="en-US"/>
        </a:p>
      </dgm:t>
    </dgm:pt>
    <dgm:pt modelId="{D0800281-293B-4830-AA54-0AA7D4563D19}" type="sibTrans" cxnId="{B0917D72-1107-4C1D-951F-C77E4EF4F9E2}">
      <dgm:prSet/>
      <dgm:spPr/>
      <dgm:t>
        <a:bodyPr/>
        <a:lstStyle/>
        <a:p>
          <a:endParaRPr lang="en-US"/>
        </a:p>
      </dgm:t>
    </dgm:pt>
    <dgm:pt modelId="{3E92363F-5ACC-45C3-8DF3-9D6F1D14BA01}">
      <dgm:prSet/>
      <dgm:spPr/>
      <dgm:t>
        <a:bodyPr/>
        <a:lstStyle/>
        <a:p>
          <a:r>
            <a:rPr lang="en-US" smtClean="0"/>
            <a:t>Hepatitis</a:t>
          </a:r>
          <a:endParaRPr lang="en-US" dirty="0" smtClean="0"/>
        </a:p>
      </dgm:t>
    </dgm:pt>
    <dgm:pt modelId="{74ACE48F-791F-416E-8EA1-F3352E926944}" type="parTrans" cxnId="{E664964E-9900-4804-9E39-C6EF216E4B01}">
      <dgm:prSet/>
      <dgm:spPr/>
      <dgm:t>
        <a:bodyPr/>
        <a:lstStyle/>
        <a:p>
          <a:endParaRPr lang="en-US"/>
        </a:p>
      </dgm:t>
    </dgm:pt>
    <dgm:pt modelId="{7CF7BDDB-389A-41F3-BB32-500A8D174F62}" type="sibTrans" cxnId="{E664964E-9900-4804-9E39-C6EF216E4B01}">
      <dgm:prSet/>
      <dgm:spPr/>
      <dgm:t>
        <a:bodyPr/>
        <a:lstStyle/>
        <a:p>
          <a:endParaRPr lang="en-US"/>
        </a:p>
      </dgm:t>
    </dgm:pt>
    <dgm:pt modelId="{4818E59C-C99B-44CE-A241-3F45ACBC4427}">
      <dgm:prSet/>
      <dgm:spPr/>
      <dgm:t>
        <a:bodyPr/>
        <a:lstStyle/>
        <a:p>
          <a:r>
            <a:rPr lang="en-US" smtClean="0"/>
            <a:t>Influenza</a:t>
          </a:r>
          <a:endParaRPr lang="en-US" dirty="0" smtClean="0"/>
        </a:p>
      </dgm:t>
    </dgm:pt>
    <dgm:pt modelId="{DF4C7852-10B1-4981-87EB-4DE1BCCF1EF1}" type="parTrans" cxnId="{324E9A3C-B801-4195-B72D-6F2D10CD3A7D}">
      <dgm:prSet/>
      <dgm:spPr/>
      <dgm:t>
        <a:bodyPr/>
        <a:lstStyle/>
        <a:p>
          <a:endParaRPr lang="en-US"/>
        </a:p>
      </dgm:t>
    </dgm:pt>
    <dgm:pt modelId="{53CA5FFC-F327-44D9-B178-F37307559FBE}" type="sibTrans" cxnId="{324E9A3C-B801-4195-B72D-6F2D10CD3A7D}">
      <dgm:prSet/>
      <dgm:spPr/>
      <dgm:t>
        <a:bodyPr/>
        <a:lstStyle/>
        <a:p>
          <a:endParaRPr lang="en-US"/>
        </a:p>
      </dgm:t>
    </dgm:pt>
    <dgm:pt modelId="{2BF0998A-BC6B-44D5-AF87-08435D44C695}" type="pres">
      <dgm:prSet presAssocID="{0D28E492-5059-415A-9AA6-2405409A98F8}" presName="Name0" presStyleCnt="0">
        <dgm:presLayoutVars>
          <dgm:dir/>
          <dgm:resizeHandles val="exact"/>
        </dgm:presLayoutVars>
      </dgm:prSet>
      <dgm:spPr/>
      <dgm:t>
        <a:bodyPr/>
        <a:lstStyle/>
        <a:p>
          <a:endParaRPr lang="en-US"/>
        </a:p>
      </dgm:t>
    </dgm:pt>
    <dgm:pt modelId="{E54ACC32-3B15-4B73-9F2B-AF40275768C7}" type="pres">
      <dgm:prSet presAssocID="{FE6B6122-3DE5-4078-8652-EC1DF7EFB05E}" presName="node" presStyleLbl="node1" presStyleIdx="0" presStyleCnt="4">
        <dgm:presLayoutVars>
          <dgm:bulletEnabled val="1"/>
        </dgm:presLayoutVars>
      </dgm:prSet>
      <dgm:spPr/>
      <dgm:t>
        <a:bodyPr/>
        <a:lstStyle/>
        <a:p>
          <a:endParaRPr lang="en-US"/>
        </a:p>
      </dgm:t>
    </dgm:pt>
    <dgm:pt modelId="{48A8C6DE-B49A-462F-A028-3B6CE141504C}" type="pres">
      <dgm:prSet presAssocID="{B167DE5B-F92B-42CD-B2C7-7E08141BB758}" presName="sibTrans" presStyleCnt="0"/>
      <dgm:spPr/>
      <dgm:t>
        <a:bodyPr/>
        <a:lstStyle/>
        <a:p>
          <a:endParaRPr lang="en-US"/>
        </a:p>
      </dgm:t>
    </dgm:pt>
    <dgm:pt modelId="{D4234D5E-53C1-4ED6-A2ED-58669D4789C4}" type="pres">
      <dgm:prSet presAssocID="{F4093BFF-6632-456B-9E53-163F22DA9673}" presName="node" presStyleLbl="node1" presStyleIdx="1" presStyleCnt="4">
        <dgm:presLayoutVars>
          <dgm:bulletEnabled val="1"/>
        </dgm:presLayoutVars>
      </dgm:prSet>
      <dgm:spPr/>
      <dgm:t>
        <a:bodyPr/>
        <a:lstStyle/>
        <a:p>
          <a:endParaRPr lang="en-US"/>
        </a:p>
      </dgm:t>
    </dgm:pt>
    <dgm:pt modelId="{66B107A8-3947-4112-848F-8E703EF4634E}" type="pres">
      <dgm:prSet presAssocID="{7D967766-3590-4CEA-A89A-A0FC594C4606}" presName="sibTrans" presStyleCnt="0"/>
      <dgm:spPr/>
      <dgm:t>
        <a:bodyPr/>
        <a:lstStyle/>
        <a:p>
          <a:endParaRPr lang="en-US"/>
        </a:p>
      </dgm:t>
    </dgm:pt>
    <dgm:pt modelId="{BE330474-F638-48C6-A5F4-EB8370D9AF60}" type="pres">
      <dgm:prSet presAssocID="{60C6D607-83FB-4FD5-BDC3-5B528FE6765A}" presName="node" presStyleLbl="node1" presStyleIdx="2" presStyleCnt="4">
        <dgm:presLayoutVars>
          <dgm:bulletEnabled val="1"/>
        </dgm:presLayoutVars>
      </dgm:prSet>
      <dgm:spPr/>
      <dgm:t>
        <a:bodyPr/>
        <a:lstStyle/>
        <a:p>
          <a:endParaRPr lang="en-US"/>
        </a:p>
      </dgm:t>
    </dgm:pt>
    <dgm:pt modelId="{666CB996-57D4-4A49-B994-68F376F8F9A2}" type="pres">
      <dgm:prSet presAssocID="{10AC1D1D-6600-4F5D-B58E-69AFC086B0CC}" presName="sibTrans" presStyleCnt="0"/>
      <dgm:spPr/>
      <dgm:t>
        <a:bodyPr/>
        <a:lstStyle/>
        <a:p>
          <a:endParaRPr lang="en-US"/>
        </a:p>
      </dgm:t>
    </dgm:pt>
    <dgm:pt modelId="{90EF5ED5-78EF-49C0-91C4-B3C7841DAD0F}" type="pres">
      <dgm:prSet presAssocID="{612E5285-2B8C-484F-8267-A968763F4544}" presName="node" presStyleLbl="node1" presStyleIdx="3" presStyleCnt="4">
        <dgm:presLayoutVars>
          <dgm:bulletEnabled val="1"/>
        </dgm:presLayoutVars>
      </dgm:prSet>
      <dgm:spPr/>
      <dgm:t>
        <a:bodyPr/>
        <a:lstStyle/>
        <a:p>
          <a:endParaRPr lang="en-US"/>
        </a:p>
      </dgm:t>
    </dgm:pt>
  </dgm:ptLst>
  <dgm:cxnLst>
    <dgm:cxn modelId="{7631EC91-64FD-463D-ADF4-9F9155C68ADF}" type="presOf" srcId="{612E5285-2B8C-484F-8267-A968763F4544}" destId="{90EF5ED5-78EF-49C0-91C4-B3C7841DAD0F}" srcOrd="0" destOrd="0" presId="urn:microsoft.com/office/officeart/2005/8/layout/hList6"/>
    <dgm:cxn modelId="{4D8B2735-83BC-4C55-85D3-E91C4081BE52}" type="presOf" srcId="{FF1ADA2E-FDA5-4BEA-9C32-5AD2EB787EA5}" destId="{D4234D5E-53C1-4ED6-A2ED-58669D4789C4}" srcOrd="0" destOrd="1" presId="urn:microsoft.com/office/officeart/2005/8/layout/hList6"/>
    <dgm:cxn modelId="{C7556525-0911-42EB-817E-8CCA801B073A}" type="presOf" srcId="{D1BF0092-2633-456E-A2DC-2E3305CB3BCC}" destId="{BE330474-F638-48C6-A5F4-EB8370D9AF60}" srcOrd="0" destOrd="1" presId="urn:microsoft.com/office/officeart/2005/8/layout/hList6"/>
    <dgm:cxn modelId="{F36FFC73-F15B-4185-AD59-D171B2239CA4}" srcId="{0D28E492-5059-415A-9AA6-2405409A98F8}" destId="{FE6B6122-3DE5-4078-8652-EC1DF7EFB05E}" srcOrd="0" destOrd="0" parTransId="{D111AAAE-9C21-4CA3-B8E4-F84A2073EDC0}" sibTransId="{B167DE5B-F92B-42CD-B2C7-7E08141BB758}"/>
    <dgm:cxn modelId="{4B9461A3-D281-4CF3-AF62-30EC7E48D354}" type="presOf" srcId="{60C6D607-83FB-4FD5-BDC3-5B528FE6765A}" destId="{BE330474-F638-48C6-A5F4-EB8370D9AF60}" srcOrd="0" destOrd="0" presId="urn:microsoft.com/office/officeart/2005/8/layout/hList6"/>
    <dgm:cxn modelId="{E28D219A-B896-477B-87C2-520B712A89A8}" srcId="{FE6B6122-3DE5-4078-8652-EC1DF7EFB05E}" destId="{C5376659-D676-47F3-8192-CB706D381DAF}" srcOrd="0" destOrd="0" parTransId="{AA3D34FA-5E3A-4EA0-9729-61C1B8508C1C}" sibTransId="{72FFD8C0-93A8-4CA2-B44B-AB675F8A3FA1}"/>
    <dgm:cxn modelId="{324E9A3C-B801-4195-B72D-6F2D10CD3A7D}" srcId="{F1D4FB69-522B-4315-B2DA-6CBFDB09AFBC}" destId="{4818E59C-C99B-44CE-A241-3F45ACBC4427}" srcOrd="3" destOrd="0" parTransId="{DF4C7852-10B1-4981-87EB-4DE1BCCF1EF1}" sibTransId="{53CA5FFC-F327-44D9-B178-F37307559FBE}"/>
    <dgm:cxn modelId="{2CD0BC4D-D7D9-47E3-9CE7-2F2DA81F6808}" type="presOf" srcId="{F4093BFF-6632-456B-9E53-163F22DA9673}" destId="{D4234D5E-53C1-4ED6-A2ED-58669D4789C4}" srcOrd="0" destOrd="0" presId="urn:microsoft.com/office/officeart/2005/8/layout/hList6"/>
    <dgm:cxn modelId="{121799C6-B18D-4585-98E5-BE1F29980E81}" srcId="{F1D4FB69-522B-4315-B2DA-6CBFDB09AFBC}" destId="{05C54C10-C5D7-4639-B857-EF42BF0D6B3B}" srcOrd="0" destOrd="0" parTransId="{412F283D-16D2-4997-87B8-B388F650E75B}" sibTransId="{AD0A2D01-B37B-4807-BFC5-FBE0ED6CEA92}"/>
    <dgm:cxn modelId="{16324D8F-EC99-44A3-A77E-538BBB544156}" type="presOf" srcId="{F1D4FB69-522B-4315-B2DA-6CBFDB09AFBC}" destId="{90EF5ED5-78EF-49C0-91C4-B3C7841DAD0F}" srcOrd="0" destOrd="2" presId="urn:microsoft.com/office/officeart/2005/8/layout/hList6"/>
    <dgm:cxn modelId="{E664964E-9900-4804-9E39-C6EF216E4B01}" srcId="{F1D4FB69-522B-4315-B2DA-6CBFDB09AFBC}" destId="{3E92363F-5ACC-45C3-8DF3-9D6F1D14BA01}" srcOrd="2" destOrd="0" parTransId="{74ACE48F-791F-416E-8EA1-F3352E926944}" sibTransId="{7CF7BDDB-389A-41F3-BB32-500A8D174F62}"/>
    <dgm:cxn modelId="{46930683-A59D-4D9B-9DB5-FFF1E9256A62}" srcId="{0D28E492-5059-415A-9AA6-2405409A98F8}" destId="{612E5285-2B8C-484F-8267-A968763F4544}" srcOrd="3" destOrd="0" parTransId="{AF115E5D-2B9C-4985-B6DA-2F46D678F125}" sibTransId="{136F242A-9353-4C9F-BF29-8EAEA22377D8}"/>
    <dgm:cxn modelId="{FE0FE0CB-77E3-4812-957C-E594C2D48F1B}" srcId="{F4093BFF-6632-456B-9E53-163F22DA9673}" destId="{FF1ADA2E-FDA5-4BEA-9C32-5AD2EB787EA5}" srcOrd="0" destOrd="0" parTransId="{E6A8E025-C101-41B4-827F-2E779C24314A}" sibTransId="{2100B0C3-2F63-43BF-BEC2-F493BBFE0D1A}"/>
    <dgm:cxn modelId="{5EA21D0B-0663-4E21-B41D-459CB8F120BA}" type="presOf" srcId="{80B85219-91CE-4733-81DD-977BBD5BE91A}" destId="{90EF5ED5-78EF-49C0-91C4-B3C7841DAD0F}" srcOrd="0" destOrd="1" presId="urn:microsoft.com/office/officeart/2005/8/layout/hList6"/>
    <dgm:cxn modelId="{4778179C-F252-4959-AEB2-5CBEAA6EC534}" type="presOf" srcId="{3E92363F-5ACC-45C3-8DF3-9D6F1D14BA01}" destId="{90EF5ED5-78EF-49C0-91C4-B3C7841DAD0F}" srcOrd="0" destOrd="5" presId="urn:microsoft.com/office/officeart/2005/8/layout/hList6"/>
    <dgm:cxn modelId="{6D873117-4951-485B-A21A-C0D4CB28E7A1}" type="presOf" srcId="{05C54C10-C5D7-4639-B857-EF42BF0D6B3B}" destId="{90EF5ED5-78EF-49C0-91C4-B3C7841DAD0F}" srcOrd="0" destOrd="3" presId="urn:microsoft.com/office/officeart/2005/8/layout/hList6"/>
    <dgm:cxn modelId="{AF553D83-691C-461F-9AD2-27F5DB2C5FDA}" srcId="{0D28E492-5059-415A-9AA6-2405409A98F8}" destId="{F4093BFF-6632-456B-9E53-163F22DA9673}" srcOrd="1" destOrd="0" parTransId="{4B9D812E-AC7F-4CB1-B56D-A35801BD7313}" sibTransId="{7D967766-3590-4CEA-A89A-A0FC594C4606}"/>
    <dgm:cxn modelId="{0D0B97D7-F948-408A-B8A6-5DE98AF91C66}" srcId="{0D28E492-5059-415A-9AA6-2405409A98F8}" destId="{60C6D607-83FB-4FD5-BDC3-5B528FE6765A}" srcOrd="2" destOrd="0" parTransId="{62CB2D3E-81D8-44A4-9872-B6A9A80BF004}" sibTransId="{10AC1D1D-6600-4F5D-B58E-69AFC086B0CC}"/>
    <dgm:cxn modelId="{B0917D72-1107-4C1D-951F-C77E4EF4F9E2}" srcId="{F1D4FB69-522B-4315-B2DA-6CBFDB09AFBC}" destId="{D04AADAA-ECE1-40CA-A93F-75705868B0D1}" srcOrd="1" destOrd="0" parTransId="{0939E42C-28EB-48B7-B789-10C2113C838E}" sibTransId="{D0800281-293B-4830-AA54-0AA7D4563D19}"/>
    <dgm:cxn modelId="{A5B8FF06-5894-49AB-8C3C-EDB3619F0B6C}" srcId="{60C6D607-83FB-4FD5-BDC3-5B528FE6765A}" destId="{D1BF0092-2633-456E-A2DC-2E3305CB3BCC}" srcOrd="0" destOrd="0" parTransId="{2D99AC06-CBC2-41E2-83C0-AB906BBB73FF}" sibTransId="{DC11EA10-CD3D-4982-AB51-09F4EC06AE12}"/>
    <dgm:cxn modelId="{F9DCA004-3EDF-4740-8A86-56173D696EF6}" type="presOf" srcId="{C5376659-D676-47F3-8192-CB706D381DAF}" destId="{E54ACC32-3B15-4B73-9F2B-AF40275768C7}" srcOrd="0" destOrd="1" presId="urn:microsoft.com/office/officeart/2005/8/layout/hList6"/>
    <dgm:cxn modelId="{DFAE19B8-3983-4DC3-B0F4-9806DCAEC4C6}" type="presOf" srcId="{FE6B6122-3DE5-4078-8652-EC1DF7EFB05E}" destId="{E54ACC32-3B15-4B73-9F2B-AF40275768C7}" srcOrd="0" destOrd="0" presId="urn:microsoft.com/office/officeart/2005/8/layout/hList6"/>
    <dgm:cxn modelId="{E0EFF243-8488-4CEB-AAE5-1349187CE503}" srcId="{612E5285-2B8C-484F-8267-A968763F4544}" destId="{F1D4FB69-522B-4315-B2DA-6CBFDB09AFBC}" srcOrd="1" destOrd="0" parTransId="{4BF78D8B-8E6A-40E9-8529-E951B2B4951B}" sibTransId="{7A4EEE11-7D57-4F60-B65F-F413FF11CFE1}"/>
    <dgm:cxn modelId="{2B56ADA8-6F67-4BC2-9716-57C7FE1DACAB}" type="presOf" srcId="{D04AADAA-ECE1-40CA-A93F-75705868B0D1}" destId="{90EF5ED5-78EF-49C0-91C4-B3C7841DAD0F}" srcOrd="0" destOrd="4" presId="urn:microsoft.com/office/officeart/2005/8/layout/hList6"/>
    <dgm:cxn modelId="{1DEC89F5-FA70-474B-9B2B-53C6B60DA374}" type="presOf" srcId="{4818E59C-C99B-44CE-A241-3F45ACBC4427}" destId="{90EF5ED5-78EF-49C0-91C4-B3C7841DAD0F}" srcOrd="0" destOrd="6" presId="urn:microsoft.com/office/officeart/2005/8/layout/hList6"/>
    <dgm:cxn modelId="{13BEDE04-E42A-4DB3-BC64-81E7922CB420}" type="presOf" srcId="{0D28E492-5059-415A-9AA6-2405409A98F8}" destId="{2BF0998A-BC6B-44D5-AF87-08435D44C695}" srcOrd="0" destOrd="0" presId="urn:microsoft.com/office/officeart/2005/8/layout/hList6"/>
    <dgm:cxn modelId="{6AFEB262-D8B8-4938-BC01-5B3AFFAA701D}" srcId="{612E5285-2B8C-484F-8267-A968763F4544}" destId="{80B85219-91CE-4733-81DD-977BBD5BE91A}" srcOrd="0" destOrd="0" parTransId="{C714B908-B95E-475E-A9B1-2E69C6A1EE6B}" sibTransId="{4AB678A9-AAB6-4431-856C-0DE9CF8B3DA1}"/>
    <dgm:cxn modelId="{0B65F7A6-101E-420C-86DC-A3884D09762D}" type="presParOf" srcId="{2BF0998A-BC6B-44D5-AF87-08435D44C695}" destId="{E54ACC32-3B15-4B73-9F2B-AF40275768C7}" srcOrd="0" destOrd="0" presId="urn:microsoft.com/office/officeart/2005/8/layout/hList6"/>
    <dgm:cxn modelId="{49AD3CE5-23A5-4DB4-88E4-5DF1BF334BC6}" type="presParOf" srcId="{2BF0998A-BC6B-44D5-AF87-08435D44C695}" destId="{48A8C6DE-B49A-462F-A028-3B6CE141504C}" srcOrd="1" destOrd="0" presId="urn:microsoft.com/office/officeart/2005/8/layout/hList6"/>
    <dgm:cxn modelId="{099555F8-B5D9-4451-8B8C-EC3318C6ADAF}" type="presParOf" srcId="{2BF0998A-BC6B-44D5-AF87-08435D44C695}" destId="{D4234D5E-53C1-4ED6-A2ED-58669D4789C4}" srcOrd="2" destOrd="0" presId="urn:microsoft.com/office/officeart/2005/8/layout/hList6"/>
    <dgm:cxn modelId="{F35A574A-9FF9-4AA5-B96A-5DB3680D44DC}" type="presParOf" srcId="{2BF0998A-BC6B-44D5-AF87-08435D44C695}" destId="{66B107A8-3947-4112-848F-8E703EF4634E}" srcOrd="3" destOrd="0" presId="urn:microsoft.com/office/officeart/2005/8/layout/hList6"/>
    <dgm:cxn modelId="{13C79E36-61C6-4597-8BE9-384B40CBCBD3}" type="presParOf" srcId="{2BF0998A-BC6B-44D5-AF87-08435D44C695}" destId="{BE330474-F638-48C6-A5F4-EB8370D9AF60}" srcOrd="4" destOrd="0" presId="urn:microsoft.com/office/officeart/2005/8/layout/hList6"/>
    <dgm:cxn modelId="{B0DC9DF7-5E0A-49FD-B33B-A9086AE3380A}" type="presParOf" srcId="{2BF0998A-BC6B-44D5-AF87-08435D44C695}" destId="{666CB996-57D4-4A49-B994-68F376F8F9A2}" srcOrd="5" destOrd="0" presId="urn:microsoft.com/office/officeart/2005/8/layout/hList6"/>
    <dgm:cxn modelId="{72CBC438-C780-4491-9697-103189542E0D}" type="presParOf" srcId="{2BF0998A-BC6B-44D5-AF87-08435D44C695}" destId="{90EF5ED5-78EF-49C0-91C4-B3C7841DAD0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4CA0D-8E42-419A-845B-6183ED4173F5}">
      <dsp:nvSpPr>
        <dsp:cNvPr id="0" name=""/>
        <dsp:cNvSpPr/>
      </dsp:nvSpPr>
      <dsp:spPr>
        <a:xfrm>
          <a:off x="0" y="434628"/>
          <a:ext cx="3414665" cy="341466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59FE6-82A9-4EED-A22D-05FAF356A5A0}">
      <dsp:nvSpPr>
        <dsp:cNvPr id="0" name=""/>
        <dsp:cNvSpPr/>
      </dsp:nvSpPr>
      <dsp:spPr>
        <a:xfrm>
          <a:off x="3297171" y="3731799"/>
          <a:ext cx="58746" cy="587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A6CCE-CAF4-4E3C-AF64-8930E0124571}">
      <dsp:nvSpPr>
        <dsp:cNvPr id="0" name=""/>
        <dsp:cNvSpPr/>
      </dsp:nvSpPr>
      <dsp:spPr>
        <a:xfrm>
          <a:off x="3486483" y="434628"/>
          <a:ext cx="2076116" cy="20761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D0A71-5F14-4A28-B8F8-C656C7EEC7AA}">
      <dsp:nvSpPr>
        <dsp:cNvPr id="0" name=""/>
        <dsp:cNvSpPr/>
      </dsp:nvSpPr>
      <dsp:spPr>
        <a:xfrm>
          <a:off x="4295759" y="2582452"/>
          <a:ext cx="1266840" cy="1266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AF0BC-24BC-4D71-B185-4BF3E0E4F860}">
      <dsp:nvSpPr>
        <dsp:cNvPr id="0" name=""/>
        <dsp:cNvSpPr/>
      </dsp:nvSpPr>
      <dsp:spPr>
        <a:xfrm>
          <a:off x="3486483" y="3111726"/>
          <a:ext cx="737567" cy="7375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91C01-7D90-4CC2-A7AC-489C5DB1C453}">
      <dsp:nvSpPr>
        <dsp:cNvPr id="0" name=""/>
        <dsp:cNvSpPr/>
      </dsp:nvSpPr>
      <dsp:spPr>
        <a:xfrm>
          <a:off x="3486483" y="2582452"/>
          <a:ext cx="737567" cy="4541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8C7D1-ADCD-4BBB-AFED-B4001FFCC3A2}">
      <dsp:nvSpPr>
        <dsp:cNvPr id="0" name=""/>
        <dsp:cNvSpPr/>
      </dsp:nvSpPr>
      <dsp:spPr>
        <a:xfrm flipH="1">
          <a:off x="0" y="3733800"/>
          <a:ext cx="61798" cy="7519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0F24A-DF47-4839-BDE0-35C7B71DF3FD}">
      <dsp:nvSpPr>
        <dsp:cNvPr id="0" name=""/>
        <dsp:cNvSpPr/>
      </dsp:nvSpPr>
      <dsp:spPr>
        <a:xfrm>
          <a:off x="3546625" y="3742033"/>
          <a:ext cx="2015974" cy="4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17780" rIns="49784" bIns="0" numCol="1" spcCol="1270" anchor="ctr" anchorCtr="0">
          <a:noAutofit/>
        </a:bodyPr>
        <a:lstStyle/>
        <a:p>
          <a:pPr lvl="0" algn="ctr" defTabSz="311150">
            <a:lnSpc>
              <a:spcPct val="90000"/>
            </a:lnSpc>
            <a:spcBef>
              <a:spcPct val="0"/>
            </a:spcBef>
            <a:spcAft>
              <a:spcPct val="35000"/>
            </a:spcAft>
          </a:pPr>
          <a:r>
            <a:rPr lang="en-US" sz="700" kern="1200" dirty="0" smtClean="0"/>
            <a:t>.</a:t>
          </a:r>
        </a:p>
        <a:p>
          <a:pPr lvl="0" algn="ctr" defTabSz="311150">
            <a:lnSpc>
              <a:spcPct val="90000"/>
            </a:lnSpc>
            <a:spcBef>
              <a:spcPct val="0"/>
            </a:spcBef>
            <a:spcAft>
              <a:spcPct val="35000"/>
            </a:spcAft>
          </a:pPr>
          <a:endParaRPr lang="en-US" sz="700" kern="1200" dirty="0"/>
        </a:p>
      </dsp:txBody>
      <dsp:txXfrm>
        <a:off x="3546625" y="3742033"/>
        <a:ext cx="2015974" cy="471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D189A-FA13-495A-8089-AF66F2CCF09B}">
      <dsp:nvSpPr>
        <dsp:cNvPr id="0" name=""/>
        <dsp:cNvSpPr/>
      </dsp:nvSpPr>
      <dsp:spPr>
        <a:xfrm rot="16200000">
          <a:off x="476250" y="-476250"/>
          <a:ext cx="2400300" cy="3352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en-US" sz="6300" kern="1200" dirty="0"/>
        </a:p>
      </dsp:txBody>
      <dsp:txXfrm rot="5400000">
        <a:off x="0" y="0"/>
        <a:ext cx="3352800" cy="1800225"/>
      </dsp:txXfrm>
    </dsp:sp>
    <dsp:sp modelId="{3E1956A6-B5FF-4ED5-A332-F2AC48A4AC8C}">
      <dsp:nvSpPr>
        <dsp:cNvPr id="0" name=""/>
        <dsp:cNvSpPr/>
      </dsp:nvSpPr>
      <dsp:spPr>
        <a:xfrm>
          <a:off x="3352800" y="0"/>
          <a:ext cx="3352800" cy="24003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US" sz="6300" kern="1200" dirty="0"/>
        </a:p>
      </dsp:txBody>
      <dsp:txXfrm>
        <a:off x="3352800" y="0"/>
        <a:ext cx="3352800" cy="1800225"/>
      </dsp:txXfrm>
    </dsp:sp>
    <dsp:sp modelId="{DA1C8547-2876-419E-B716-9C0789FDA3A1}">
      <dsp:nvSpPr>
        <dsp:cNvPr id="0" name=""/>
        <dsp:cNvSpPr/>
      </dsp:nvSpPr>
      <dsp:spPr>
        <a:xfrm rot="10800000">
          <a:off x="0" y="2400300"/>
          <a:ext cx="3352800" cy="24003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ts val="0"/>
            </a:spcAft>
          </a:pPr>
          <a:endParaRPr lang="en-US" sz="1800" b="0" kern="1200" dirty="0" smtClean="0">
            <a:effectLst>
              <a:outerShdw blurRad="38100" dist="38100" dir="2700000" algn="tl">
                <a:srgbClr val="000000">
                  <a:alpha val="43137"/>
                </a:srgbClr>
              </a:outerShdw>
            </a:effectLst>
            <a:latin typeface="+mj-lt"/>
          </a:endParaRPr>
        </a:p>
        <a:p>
          <a:pPr lvl="0" algn="ctr" defTabSz="800100">
            <a:lnSpc>
              <a:spcPct val="100000"/>
            </a:lnSpc>
            <a:spcBef>
              <a:spcPct val="0"/>
            </a:spcBef>
            <a:spcAft>
              <a:spcPts val="0"/>
            </a:spcAft>
          </a:pPr>
          <a:r>
            <a:rPr lang="en-US" sz="2400" b="0" kern="1200" dirty="0" smtClean="0">
              <a:effectLst>
                <a:outerShdw blurRad="38100" dist="38100" dir="2700000" algn="tl">
                  <a:srgbClr val="000000">
                    <a:alpha val="43137"/>
                  </a:srgbClr>
                </a:outerShdw>
              </a:effectLst>
              <a:latin typeface="+mj-lt"/>
            </a:rPr>
            <a:t>Fulton County </a:t>
          </a:r>
        </a:p>
        <a:p>
          <a:pPr lvl="0" algn="ctr" defTabSz="800100">
            <a:lnSpc>
              <a:spcPct val="100000"/>
            </a:lnSpc>
            <a:spcBef>
              <a:spcPct val="0"/>
            </a:spcBef>
            <a:spcAft>
              <a:spcPts val="0"/>
            </a:spcAft>
          </a:pPr>
          <a:r>
            <a:rPr lang="en-US" sz="2400" b="0" kern="1200" dirty="0" smtClean="0">
              <a:effectLst>
                <a:outerShdw blurRad="38100" dist="38100" dir="2700000" algn="tl">
                  <a:srgbClr val="000000">
                    <a:alpha val="43137"/>
                  </a:srgbClr>
                </a:outerShdw>
              </a:effectLst>
              <a:latin typeface="+mj-lt"/>
            </a:rPr>
            <a:t>Department</a:t>
          </a:r>
        </a:p>
        <a:p>
          <a:pPr lvl="0" algn="ctr" defTabSz="800100">
            <a:lnSpc>
              <a:spcPct val="100000"/>
            </a:lnSpc>
            <a:spcBef>
              <a:spcPct val="0"/>
            </a:spcBef>
            <a:spcAft>
              <a:spcPts val="0"/>
            </a:spcAft>
          </a:pPr>
          <a:r>
            <a:rPr lang="en-US" sz="2400" b="0" kern="1200" dirty="0" smtClean="0">
              <a:effectLst>
                <a:outerShdw blurRad="38100" dist="38100" dir="2700000" algn="tl">
                  <a:srgbClr val="000000">
                    <a:alpha val="43137"/>
                  </a:srgbClr>
                </a:outerShdw>
              </a:effectLst>
              <a:latin typeface="+mj-lt"/>
            </a:rPr>
            <a:t> of Health and Wellness</a:t>
          </a:r>
          <a:endParaRPr lang="en-US" sz="2400" b="0" kern="1200" dirty="0">
            <a:latin typeface="+mj-lt"/>
          </a:endParaRPr>
        </a:p>
      </dsp:txBody>
      <dsp:txXfrm rot="10800000">
        <a:off x="0" y="3000374"/>
        <a:ext cx="3352800" cy="1800225"/>
      </dsp:txXfrm>
    </dsp:sp>
    <dsp:sp modelId="{8C054032-2D7A-4A75-9C35-2BC3C95702E6}">
      <dsp:nvSpPr>
        <dsp:cNvPr id="0" name=""/>
        <dsp:cNvSpPr/>
      </dsp:nvSpPr>
      <dsp:spPr>
        <a:xfrm rot="5400000">
          <a:off x="3829050" y="1924049"/>
          <a:ext cx="2400300" cy="3352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0" kern="1200" dirty="0" smtClean="0">
            <a:effectLst>
              <a:outerShdw blurRad="38100" dist="38100" dir="2700000" algn="tl">
                <a:srgbClr val="000000">
                  <a:alpha val="43137"/>
                </a:srgbClr>
              </a:outerShdw>
            </a:effectLst>
            <a:latin typeface="+mj-lt"/>
          </a:endParaRPr>
        </a:p>
        <a:p>
          <a:pPr lvl="0" algn="ctr" defTabSz="8001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mj-lt"/>
            </a:rPr>
            <a:t>Fulton County </a:t>
          </a:r>
        </a:p>
        <a:p>
          <a:pPr lvl="0" algn="ctr" defTabSz="8001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mj-lt"/>
            </a:rPr>
            <a:t>Board of Health</a:t>
          </a:r>
          <a:endParaRPr lang="en-US" sz="2800" b="0" kern="1200" dirty="0">
            <a:effectLst>
              <a:outerShdw blurRad="38100" dist="38100" dir="2700000" algn="tl">
                <a:srgbClr val="000000">
                  <a:alpha val="43137"/>
                </a:srgbClr>
              </a:outerShdw>
            </a:effectLst>
            <a:latin typeface="+mj-lt"/>
          </a:endParaRPr>
        </a:p>
      </dsp:txBody>
      <dsp:txXfrm rot="-5400000">
        <a:off x="3352800" y="3000374"/>
        <a:ext cx="3352800" cy="1800225"/>
      </dsp:txXfrm>
    </dsp:sp>
    <dsp:sp modelId="{ECDA4885-EB9D-4AFC-8623-0398398EFAD7}">
      <dsp:nvSpPr>
        <dsp:cNvPr id="0" name=""/>
        <dsp:cNvSpPr/>
      </dsp:nvSpPr>
      <dsp:spPr>
        <a:xfrm>
          <a:off x="1066797" y="1320164"/>
          <a:ext cx="4572005" cy="216027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i="1" kern="1200" dirty="0" smtClean="0">
              <a:latin typeface="Georgia" panose="02040502050405020303" pitchFamily="18" charset="0"/>
            </a:rPr>
            <a:t>In April 2016, the Georgia General Assembly enacted House Bill 885 (“H.B.” 885) to repeal O.C.G.A. § 31-3-2.1 to make Fulton like the other 158 counties. </a:t>
          </a:r>
        </a:p>
        <a:p>
          <a:pPr lvl="0" algn="ctr" defTabSz="666750">
            <a:lnSpc>
              <a:spcPct val="90000"/>
            </a:lnSpc>
            <a:spcBef>
              <a:spcPct val="0"/>
            </a:spcBef>
            <a:spcAft>
              <a:spcPct val="35000"/>
            </a:spcAft>
          </a:pPr>
          <a:r>
            <a:rPr lang="en-US" sz="1500" i="1" kern="1200" dirty="0" smtClean="0">
              <a:latin typeface="Georgia" panose="02040502050405020303" pitchFamily="18" charset="0"/>
            </a:rPr>
            <a:t>With the formation of the new independent Board of Health, Fulton County’s public health functions and responsibilities now fall under the purview of a newly constituted independent Board of Health effective July 1, 2017.</a:t>
          </a:r>
          <a:endParaRPr lang="en-US" sz="1500" kern="1200" dirty="0"/>
        </a:p>
      </dsp:txBody>
      <dsp:txXfrm>
        <a:off x="1172253" y="1425620"/>
        <a:ext cx="4361093" cy="1949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0F12-D514-4FCE-A1AF-B43D69704A9E}">
      <dsp:nvSpPr>
        <dsp:cNvPr id="0" name=""/>
        <dsp:cNvSpPr/>
      </dsp:nvSpPr>
      <dsp:spPr>
        <a:xfrm>
          <a:off x="508924" y="1649"/>
          <a:ext cx="3006385" cy="180383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pPr>
          <a:r>
            <a:rPr lang="en-US" sz="2000" b="1" kern="1200" dirty="0" smtClean="0">
              <a:latin typeface="+mn-lt"/>
            </a:rPr>
            <a:t>Fulton County population* </a:t>
          </a:r>
          <a:r>
            <a:rPr lang="en-US" sz="2000" kern="1200" dirty="0" smtClean="0">
              <a:latin typeface="+mn-lt"/>
            </a:rPr>
            <a:t>increased from </a:t>
          </a:r>
          <a:r>
            <a:rPr lang="en-US" sz="2000" kern="1200" dirty="0" smtClean="0"/>
            <a:t>920,581 i</a:t>
          </a:r>
          <a:r>
            <a:rPr lang="en-US" sz="2000" kern="1200" dirty="0" smtClean="0">
              <a:latin typeface="+mn-lt"/>
            </a:rPr>
            <a:t>n 2010 to 1,041,423 in 2017 (13.1%). </a:t>
          </a:r>
          <a:endParaRPr lang="en-US" sz="2000" kern="1200" dirty="0"/>
        </a:p>
      </dsp:txBody>
      <dsp:txXfrm>
        <a:off x="508924" y="1649"/>
        <a:ext cx="3006385" cy="1803831"/>
      </dsp:txXfrm>
    </dsp:sp>
    <dsp:sp modelId="{24741638-65B9-4916-BE92-4E493661AD7D}">
      <dsp:nvSpPr>
        <dsp:cNvPr id="0" name=""/>
        <dsp:cNvSpPr/>
      </dsp:nvSpPr>
      <dsp:spPr>
        <a:xfrm>
          <a:off x="508924" y="2106119"/>
          <a:ext cx="3006385" cy="180383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Georgia ranks **37</a:t>
          </a:r>
          <a:r>
            <a:rPr lang="en-US" sz="2000" b="1" kern="1200" baseline="30000" dirty="0" smtClean="0">
              <a:latin typeface="+mn-lt"/>
            </a:rPr>
            <a:t>th</a:t>
          </a:r>
          <a:r>
            <a:rPr lang="en-US" sz="2000" b="1" kern="1200" dirty="0" smtClean="0">
              <a:latin typeface="+mn-lt"/>
            </a:rPr>
            <a:t> in </a:t>
          </a:r>
          <a:r>
            <a:rPr lang="en-US" sz="2000" kern="1200" dirty="0" smtClean="0">
              <a:latin typeface="+mn-lt"/>
            </a:rPr>
            <a:t>health outcomes in the nation and Fulton 14th out of 159 counties</a:t>
          </a:r>
          <a:endParaRPr lang="en-US" sz="2400" kern="1200" dirty="0"/>
        </a:p>
      </dsp:txBody>
      <dsp:txXfrm>
        <a:off x="508924" y="2106119"/>
        <a:ext cx="3006385" cy="1803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B85F6-0EF3-4B6E-9C67-E842645E3E67}">
      <dsp:nvSpPr>
        <dsp:cNvPr id="0" name=""/>
        <dsp:cNvSpPr/>
      </dsp:nvSpPr>
      <dsp:spPr>
        <a:xfrm rot="5400000">
          <a:off x="-614996" y="632641"/>
          <a:ext cx="1827980" cy="56775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en-US" sz="5100" kern="1200" dirty="0" smtClean="0"/>
            <a:t>.</a:t>
          </a:r>
          <a:endParaRPr lang="en-US" sz="5100" kern="1200" dirty="0"/>
        </a:p>
      </dsp:txBody>
      <dsp:txXfrm rot="-5400000">
        <a:off x="15117" y="286405"/>
        <a:ext cx="567753" cy="1260227"/>
      </dsp:txXfrm>
    </dsp:sp>
    <dsp:sp modelId="{E2E8A5DA-3F82-4077-B8C7-A74B7A5FDE3D}">
      <dsp:nvSpPr>
        <dsp:cNvPr id="0" name=""/>
        <dsp:cNvSpPr/>
      </dsp:nvSpPr>
      <dsp:spPr>
        <a:xfrm rot="5400000">
          <a:off x="3193794" y="-2563067"/>
          <a:ext cx="1403387" cy="65345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700"/>
            </a:lnSpc>
            <a:spcBef>
              <a:spcPct val="0"/>
            </a:spcBef>
            <a:spcAft>
              <a:spcPts val="0"/>
            </a:spcAft>
            <a:buChar char="••"/>
          </a:pPr>
          <a:r>
            <a:rPr lang="en-US" sz="1600" kern="1200" dirty="0" smtClean="0"/>
            <a:t>Coordinates public health activities during Special Events </a:t>
          </a:r>
          <a:r>
            <a:rPr lang="en-US" sz="1600" i="1" kern="1200" dirty="0" smtClean="0"/>
            <a:t>(Lead Emergency Support Function 8, Health and Medical Services Coordination) </a:t>
          </a:r>
          <a:endParaRPr lang="en-US" sz="1600" kern="1200" dirty="0"/>
        </a:p>
        <a:p>
          <a:pPr marL="342900" lvl="2" indent="-171450" algn="l" defTabSz="711200">
            <a:lnSpc>
              <a:spcPts val="1700"/>
            </a:lnSpc>
            <a:spcBef>
              <a:spcPct val="0"/>
            </a:spcBef>
            <a:spcAft>
              <a:spcPts val="0"/>
            </a:spcAft>
            <a:buChar char="••"/>
          </a:pPr>
          <a:r>
            <a:rPr lang="en-US" sz="1600" kern="1200" dirty="0" smtClean="0"/>
            <a:t>Shares information related to public health disciplines to partner agencies </a:t>
          </a:r>
        </a:p>
        <a:p>
          <a:pPr marL="342900" lvl="2" indent="-171450" algn="l" defTabSz="711200">
            <a:lnSpc>
              <a:spcPts val="1700"/>
            </a:lnSpc>
            <a:spcBef>
              <a:spcPct val="0"/>
            </a:spcBef>
            <a:spcAft>
              <a:spcPts val="0"/>
            </a:spcAft>
            <a:buChar char="••"/>
          </a:pPr>
          <a:r>
            <a:rPr lang="en-US" sz="1600" kern="1200" dirty="0" smtClean="0"/>
            <a:t>Assists agencies in public health and medical resource coordination  </a:t>
          </a:r>
        </a:p>
      </dsp:txBody>
      <dsp:txXfrm rot="-5400000">
        <a:off x="628198" y="71037"/>
        <a:ext cx="6466071" cy="1266371"/>
      </dsp:txXfrm>
    </dsp:sp>
    <dsp:sp modelId="{16D16F5A-24D6-49DD-A594-A92A9F11BED6}">
      <dsp:nvSpPr>
        <dsp:cNvPr id="0" name=""/>
        <dsp:cNvSpPr/>
      </dsp:nvSpPr>
      <dsp:spPr>
        <a:xfrm rot="5400000">
          <a:off x="-634019" y="2287845"/>
          <a:ext cx="1827980" cy="52970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en-US" sz="5100" kern="1200" dirty="0" smtClean="0"/>
            <a:t>.</a:t>
          </a:r>
          <a:endParaRPr lang="en-US" sz="5100" kern="1200" dirty="0"/>
        </a:p>
      </dsp:txBody>
      <dsp:txXfrm rot="-5400000">
        <a:off x="15117" y="1903563"/>
        <a:ext cx="529708" cy="1298272"/>
      </dsp:txXfrm>
    </dsp:sp>
    <dsp:sp modelId="{C18969FA-8360-4961-AAF0-3A24E20C6B57}">
      <dsp:nvSpPr>
        <dsp:cNvPr id="0" name=""/>
        <dsp:cNvSpPr/>
      </dsp:nvSpPr>
      <dsp:spPr>
        <a:xfrm rot="5400000">
          <a:off x="3159677" y="-926886"/>
          <a:ext cx="1403387" cy="65345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Coordinates local response to communicable disease events at Hartsfield-Jackson Atlanta International Airport </a:t>
          </a:r>
          <a:endParaRPr lang="en-US" sz="2500" kern="1200" dirty="0"/>
        </a:p>
      </dsp:txBody>
      <dsp:txXfrm rot="-5400000">
        <a:off x="594081" y="1707218"/>
        <a:ext cx="6466071" cy="1266371"/>
      </dsp:txXfrm>
    </dsp:sp>
    <dsp:sp modelId="{D1C78D35-29AA-4D92-9B71-B133BB574508}">
      <dsp:nvSpPr>
        <dsp:cNvPr id="0" name=""/>
        <dsp:cNvSpPr/>
      </dsp:nvSpPr>
      <dsp:spPr>
        <a:xfrm rot="5400000">
          <a:off x="-667471" y="3957479"/>
          <a:ext cx="1827980" cy="46280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en-US" sz="5100" kern="1200" dirty="0" smtClean="0"/>
            <a:t>.</a:t>
          </a:r>
          <a:endParaRPr lang="en-US" sz="5100" kern="1200" dirty="0"/>
        </a:p>
      </dsp:txBody>
      <dsp:txXfrm rot="-5400000">
        <a:off x="15117" y="3506293"/>
        <a:ext cx="462803" cy="1365177"/>
      </dsp:txXfrm>
    </dsp:sp>
    <dsp:sp modelId="{0C1FA968-D7CF-428D-B184-F3DE73D49EF2}">
      <dsp:nvSpPr>
        <dsp:cNvPr id="0" name=""/>
        <dsp:cNvSpPr/>
      </dsp:nvSpPr>
      <dsp:spPr>
        <a:xfrm rot="5400000">
          <a:off x="3126224" y="709294"/>
          <a:ext cx="1403387" cy="653457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Provides risk communication materials for emerging health threat for public distribution, e.g. Zika fliers   </a:t>
          </a:r>
          <a:endParaRPr lang="en-US" sz="2500" kern="1200" dirty="0"/>
        </a:p>
      </dsp:txBody>
      <dsp:txXfrm rot="-5400000">
        <a:off x="560628" y="3343398"/>
        <a:ext cx="6466071" cy="1266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A7C0-6D07-4455-B78C-C4D1E7793B48}">
      <dsp:nvSpPr>
        <dsp:cNvPr id="0" name=""/>
        <dsp:cNvSpPr/>
      </dsp:nvSpPr>
      <dsp:spPr>
        <a:xfrm>
          <a:off x="3053590" y="31604"/>
          <a:ext cx="5440173" cy="46313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Provides nutrition education, counseling and supplemental foods to pregnant and postpartum women, breastfeeding moms and children birth to age 5.</a:t>
          </a:r>
          <a:endParaRPr lang="en-US" sz="1250" kern="1200" dirty="0"/>
        </a:p>
      </dsp:txBody>
      <dsp:txXfrm>
        <a:off x="3053590" y="89496"/>
        <a:ext cx="5266497" cy="347352"/>
      </dsp:txXfrm>
    </dsp:sp>
    <dsp:sp modelId="{5C809A94-D395-487C-A93D-6194CD97985C}">
      <dsp:nvSpPr>
        <dsp:cNvPr id="0" name=""/>
        <dsp:cNvSpPr/>
      </dsp:nvSpPr>
      <dsp:spPr>
        <a:xfrm>
          <a:off x="2535" y="1200"/>
          <a:ext cx="3051055" cy="5239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ts val="1400"/>
            </a:lnSpc>
            <a:spcBef>
              <a:spcPct val="0"/>
            </a:spcBef>
            <a:spcAft>
              <a:spcPts val="0"/>
            </a:spcAft>
          </a:pPr>
          <a:r>
            <a:rPr lang="en-US" sz="2000" b="1" kern="1200" dirty="0" smtClean="0"/>
            <a:t>Women, Infants and Children (WIC</a:t>
          </a:r>
          <a:r>
            <a:rPr lang="en-US" sz="2000" kern="1200" dirty="0" smtClean="0"/>
            <a:t>)</a:t>
          </a:r>
        </a:p>
      </dsp:txBody>
      <dsp:txXfrm>
        <a:off x="28112" y="26777"/>
        <a:ext cx="2999901" cy="472790"/>
      </dsp:txXfrm>
    </dsp:sp>
    <dsp:sp modelId="{2AA446AB-B109-44B0-A62E-60B9C9CFB3C1}">
      <dsp:nvSpPr>
        <dsp:cNvPr id="0" name=""/>
        <dsp:cNvSpPr/>
      </dsp:nvSpPr>
      <dsp:spPr>
        <a:xfrm>
          <a:off x="3086099" y="546278"/>
          <a:ext cx="5397605" cy="44949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Provides early intervention services to children  birth to age 3 with developmental delays and/or with medical conditions affecting development</a:t>
          </a:r>
          <a:r>
            <a:rPr lang="en-US" sz="1200" kern="1200" dirty="0" smtClean="0"/>
            <a:t>.</a:t>
          </a:r>
          <a:endParaRPr lang="en-US" sz="1200" kern="1200" dirty="0"/>
        </a:p>
      </dsp:txBody>
      <dsp:txXfrm>
        <a:off x="3086099" y="602465"/>
        <a:ext cx="5229043" cy="337124"/>
      </dsp:txXfrm>
    </dsp:sp>
    <dsp:sp modelId="{1521AD0F-4101-409B-A28F-46F47767D5E1}">
      <dsp:nvSpPr>
        <dsp:cNvPr id="0" name=""/>
        <dsp:cNvSpPr/>
      </dsp:nvSpPr>
      <dsp:spPr>
        <a:xfrm>
          <a:off x="0" y="621040"/>
          <a:ext cx="3073505" cy="2999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Babies Can’t Wait (BCW)</a:t>
          </a:r>
          <a:endParaRPr lang="en-US" sz="2000" b="1" kern="1200" dirty="0"/>
        </a:p>
      </dsp:txBody>
      <dsp:txXfrm>
        <a:off x="14644" y="635684"/>
        <a:ext cx="3044217" cy="270686"/>
      </dsp:txXfrm>
    </dsp:sp>
    <dsp:sp modelId="{4A1F8421-E86B-4CDC-951F-4DD597DDB43E}">
      <dsp:nvSpPr>
        <dsp:cNvPr id="0" name=""/>
        <dsp:cNvSpPr/>
      </dsp:nvSpPr>
      <dsp:spPr>
        <a:xfrm>
          <a:off x="3053639" y="1031803"/>
          <a:ext cx="5442660" cy="49219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Provides care coordination to children with chronic medical conditions birth to age 21.</a:t>
          </a:r>
          <a:endParaRPr lang="en-US" sz="1250" kern="1200" dirty="0"/>
        </a:p>
      </dsp:txBody>
      <dsp:txXfrm>
        <a:off x="3053639" y="1093328"/>
        <a:ext cx="5258086" cy="369147"/>
      </dsp:txXfrm>
    </dsp:sp>
    <dsp:sp modelId="{EAFA9B29-0106-4960-A091-35E47F205D65}">
      <dsp:nvSpPr>
        <dsp:cNvPr id="0" name=""/>
        <dsp:cNvSpPr/>
      </dsp:nvSpPr>
      <dsp:spPr>
        <a:xfrm>
          <a:off x="0" y="1020464"/>
          <a:ext cx="3053262" cy="4850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ts val="1400"/>
            </a:lnSpc>
            <a:spcBef>
              <a:spcPct val="0"/>
            </a:spcBef>
            <a:spcAft>
              <a:spcPts val="0"/>
            </a:spcAft>
          </a:pPr>
          <a:r>
            <a:rPr lang="en-US" sz="2000" b="1" kern="1200" dirty="0" smtClean="0"/>
            <a:t>Children’s Medical </a:t>
          </a:r>
        </a:p>
        <a:p>
          <a:pPr lvl="0" algn="ctr" defTabSz="889000">
            <a:lnSpc>
              <a:spcPts val="1400"/>
            </a:lnSpc>
            <a:spcBef>
              <a:spcPct val="0"/>
            </a:spcBef>
            <a:spcAft>
              <a:spcPts val="0"/>
            </a:spcAft>
          </a:pPr>
          <a:r>
            <a:rPr lang="en-US" sz="2000" b="1" kern="1200" dirty="0" smtClean="0"/>
            <a:t>Services (CMS)</a:t>
          </a:r>
          <a:endParaRPr lang="en-US" sz="1700" kern="1200" dirty="0"/>
        </a:p>
      </dsp:txBody>
      <dsp:txXfrm>
        <a:off x="23680" y="1044144"/>
        <a:ext cx="3005902" cy="437729"/>
      </dsp:txXfrm>
    </dsp:sp>
    <dsp:sp modelId="{47AA9C42-6258-4159-A213-4D6FDA5E3B85}">
      <dsp:nvSpPr>
        <dsp:cNvPr id="0" name=""/>
        <dsp:cNvSpPr/>
      </dsp:nvSpPr>
      <dsp:spPr>
        <a:xfrm>
          <a:off x="3058204" y="1546045"/>
          <a:ext cx="5438095" cy="89938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Serves as the single point of entry to public health services for children birth to age 21. Assures children are linked to a medical home and receive  developmental screens. First Care provides care coordination, home visitation and support to infants born VLBW. (Very low birth weight)</a:t>
          </a:r>
          <a:endParaRPr lang="en-US" sz="1250" kern="1200" dirty="0"/>
        </a:p>
      </dsp:txBody>
      <dsp:txXfrm>
        <a:off x="3058204" y="1658469"/>
        <a:ext cx="5100825" cy="674541"/>
      </dsp:txXfrm>
    </dsp:sp>
    <dsp:sp modelId="{2E020C61-C3C0-489D-A1F7-2BB3D5CDB721}">
      <dsp:nvSpPr>
        <dsp:cNvPr id="0" name=""/>
        <dsp:cNvSpPr/>
      </dsp:nvSpPr>
      <dsp:spPr>
        <a:xfrm>
          <a:off x="0" y="1815304"/>
          <a:ext cx="3055479" cy="32926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Children 1</a:t>
          </a:r>
          <a:r>
            <a:rPr lang="en-US" sz="2000" b="1" kern="1200" baseline="30000" dirty="0" smtClean="0"/>
            <a:t>st</a:t>
          </a:r>
          <a:r>
            <a:rPr lang="en-US" sz="2000" b="1" kern="1200" dirty="0" smtClean="0"/>
            <a:t>/First Care</a:t>
          </a:r>
          <a:endParaRPr lang="en-US" sz="2000" b="1" kern="1200" dirty="0"/>
        </a:p>
      </dsp:txBody>
      <dsp:txXfrm>
        <a:off x="16073" y="1831377"/>
        <a:ext cx="3023333" cy="297117"/>
      </dsp:txXfrm>
    </dsp:sp>
    <dsp:sp modelId="{BA019977-A630-4F2C-8D95-6AEE89EEA230}">
      <dsp:nvSpPr>
        <dsp:cNvPr id="0" name=""/>
        <dsp:cNvSpPr/>
      </dsp:nvSpPr>
      <dsp:spPr>
        <a:xfrm>
          <a:off x="3090635" y="2499652"/>
          <a:ext cx="5401611" cy="498258"/>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Assures hearing screening and follow up for all newborns and infants and linkage to intervention as appropriate.</a:t>
          </a:r>
          <a:endParaRPr lang="en-US" sz="1250" kern="1200" dirty="0"/>
        </a:p>
      </dsp:txBody>
      <dsp:txXfrm>
        <a:off x="3090635" y="2561934"/>
        <a:ext cx="5214764" cy="373694"/>
      </dsp:txXfrm>
    </dsp:sp>
    <dsp:sp modelId="{7985F187-3792-4A9F-9916-1911E7BB39A0}">
      <dsp:nvSpPr>
        <dsp:cNvPr id="0" name=""/>
        <dsp:cNvSpPr/>
      </dsp:nvSpPr>
      <dsp:spPr>
        <a:xfrm>
          <a:off x="0" y="2450764"/>
          <a:ext cx="3086582" cy="5960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ts val="1400"/>
            </a:lnSpc>
            <a:spcBef>
              <a:spcPct val="0"/>
            </a:spcBef>
            <a:spcAft>
              <a:spcPts val="0"/>
            </a:spcAft>
          </a:pPr>
          <a:r>
            <a:rPr lang="en-US" sz="2000" b="1" kern="1200" dirty="0" smtClean="0"/>
            <a:t>Early Hearing Detection and Intervention (EHDI) </a:t>
          </a:r>
          <a:endParaRPr lang="en-US" sz="2000" b="1" kern="1200" dirty="0"/>
        </a:p>
      </dsp:txBody>
      <dsp:txXfrm>
        <a:off x="29096" y="2479860"/>
        <a:ext cx="3028390" cy="537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C829-878D-4AA2-A999-6B2AA827ABC7}">
      <dsp:nvSpPr>
        <dsp:cNvPr id="0" name=""/>
        <dsp:cNvSpPr/>
      </dsp:nvSpPr>
      <dsp:spPr>
        <a:xfrm rot="16200000">
          <a:off x="167242" y="-165746"/>
          <a:ext cx="2870200" cy="320169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ctr" anchorCtr="0">
          <a:noAutofit/>
        </a:bodyPr>
        <a:lstStyle/>
        <a:p>
          <a:pPr lvl="0" algn="l" defTabSz="488950">
            <a:lnSpc>
              <a:spcPts val="1900"/>
            </a:lnSpc>
            <a:spcBef>
              <a:spcPct val="0"/>
            </a:spcBef>
            <a:spcAft>
              <a:spcPts val="0"/>
            </a:spcAft>
          </a:pPr>
          <a:endParaRPr lang="en-US" sz="1100" b="1" kern="1200" dirty="0" smtClean="0"/>
        </a:p>
        <a:p>
          <a:pPr lvl="0" algn="l" defTabSz="488950">
            <a:lnSpc>
              <a:spcPts val="1900"/>
            </a:lnSpc>
            <a:spcBef>
              <a:spcPct val="0"/>
            </a:spcBef>
            <a:spcAft>
              <a:spcPts val="0"/>
            </a:spcAft>
          </a:pPr>
          <a:r>
            <a:rPr lang="en-US" sz="2300" b="1" kern="1200" dirty="0" smtClean="0"/>
            <a:t>Parents As</a:t>
          </a:r>
        </a:p>
        <a:p>
          <a:pPr lvl="0" algn="l" defTabSz="488950">
            <a:lnSpc>
              <a:spcPts val="1900"/>
            </a:lnSpc>
            <a:spcBef>
              <a:spcPct val="0"/>
            </a:spcBef>
            <a:spcAft>
              <a:spcPts val="0"/>
            </a:spcAft>
          </a:pPr>
          <a:r>
            <a:rPr lang="en-US" sz="2300" b="1" kern="1200" dirty="0" smtClean="0"/>
            <a:t>Teachers</a:t>
          </a:r>
          <a:r>
            <a:rPr lang="en-US" sz="2300" b="1" kern="1200" dirty="0" smtClean="0">
              <a:sym typeface="Symbol"/>
            </a:rPr>
            <a:t></a:t>
          </a:r>
          <a:r>
            <a:rPr lang="en-US" sz="2300" b="1" kern="1200" dirty="0" smtClean="0"/>
            <a:t> (PAT) Goals</a:t>
          </a:r>
          <a:endParaRPr lang="en-US" sz="1300" b="1" kern="1200" dirty="0" smtClean="0"/>
        </a:p>
        <a:p>
          <a:pPr lvl="0" algn="l" defTabSz="488950">
            <a:lnSpc>
              <a:spcPts val="1300"/>
            </a:lnSpc>
            <a:spcBef>
              <a:spcPct val="0"/>
            </a:spcBef>
            <a:spcAft>
              <a:spcPct val="35000"/>
            </a:spcAft>
          </a:pPr>
          <a:r>
            <a:rPr lang="en-US" sz="1300" kern="1200" dirty="0" smtClean="0"/>
            <a:t>1. Increase parent knowledge of early child development and improve parent practices</a:t>
          </a:r>
        </a:p>
        <a:p>
          <a:pPr lvl="0" algn="l" defTabSz="488950">
            <a:lnSpc>
              <a:spcPts val="1300"/>
            </a:lnSpc>
            <a:spcBef>
              <a:spcPct val="0"/>
            </a:spcBef>
            <a:spcAft>
              <a:spcPct val="35000"/>
            </a:spcAft>
          </a:pPr>
          <a:r>
            <a:rPr lang="en-US" sz="1300" kern="1200" dirty="0" smtClean="0"/>
            <a:t>2. Provide early detection of developmental delay and health issues</a:t>
          </a:r>
        </a:p>
        <a:p>
          <a:pPr lvl="0" algn="l" defTabSz="488950">
            <a:lnSpc>
              <a:spcPts val="1300"/>
            </a:lnSpc>
            <a:spcBef>
              <a:spcPct val="0"/>
            </a:spcBef>
            <a:spcAft>
              <a:spcPct val="35000"/>
            </a:spcAft>
          </a:pPr>
          <a:r>
            <a:rPr lang="en-US" sz="1300" kern="1200" dirty="0" smtClean="0"/>
            <a:t>3. Prevent child abuse and neglect</a:t>
          </a:r>
        </a:p>
        <a:p>
          <a:pPr lvl="0" algn="l" defTabSz="488950">
            <a:lnSpc>
              <a:spcPts val="1300"/>
            </a:lnSpc>
            <a:spcBef>
              <a:spcPct val="0"/>
            </a:spcBef>
            <a:spcAft>
              <a:spcPct val="35000"/>
            </a:spcAft>
          </a:pPr>
          <a:r>
            <a:rPr lang="en-US" sz="1300" kern="1200" dirty="0" smtClean="0"/>
            <a:t>4. Increase children’s school                   readiness and success</a:t>
          </a:r>
          <a:endParaRPr lang="en-US" sz="1300" kern="1200" dirty="0"/>
        </a:p>
      </dsp:txBody>
      <dsp:txXfrm rot="5400000">
        <a:off x="1496" y="574040"/>
        <a:ext cx="3201693" cy="1722120"/>
      </dsp:txXfrm>
    </dsp:sp>
    <dsp:sp modelId="{8A91B9E9-D475-4F00-9562-12BD5EA5BA1E}">
      <dsp:nvSpPr>
        <dsp:cNvPr id="0" name=""/>
        <dsp:cNvSpPr/>
      </dsp:nvSpPr>
      <dsp:spPr>
        <a:xfrm rot="16200000">
          <a:off x="3080819" y="357619"/>
          <a:ext cx="2870200" cy="2154961"/>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PAT</a:t>
          </a:r>
          <a:r>
            <a:rPr lang="en-US" sz="2400" b="1" kern="1200" dirty="0" smtClean="0">
              <a:sym typeface="Symbol"/>
            </a:rPr>
            <a:t></a:t>
          </a:r>
          <a:r>
            <a:rPr lang="en-US" sz="2400" b="1" kern="1200" dirty="0" smtClean="0"/>
            <a:t> components</a:t>
          </a:r>
          <a:endParaRPr lang="en-US" sz="2400" b="1" kern="1200" dirty="0"/>
        </a:p>
        <a:p>
          <a:pPr marL="114300" lvl="1" indent="-114300" algn="l" defTabSz="622300">
            <a:lnSpc>
              <a:spcPct val="90000"/>
            </a:lnSpc>
            <a:spcBef>
              <a:spcPct val="0"/>
            </a:spcBef>
            <a:spcAft>
              <a:spcPct val="15000"/>
            </a:spcAft>
            <a:buChar char="••"/>
          </a:pPr>
          <a:r>
            <a:rPr lang="en-US" sz="1400" kern="1200" dirty="0" smtClean="0"/>
            <a:t>Personal (home visits)</a:t>
          </a:r>
          <a:endParaRPr lang="en-US" sz="1400" kern="1200" dirty="0"/>
        </a:p>
        <a:p>
          <a:pPr marL="114300" lvl="1" indent="-114300" algn="l" defTabSz="622300">
            <a:lnSpc>
              <a:spcPct val="90000"/>
            </a:lnSpc>
            <a:spcBef>
              <a:spcPct val="0"/>
            </a:spcBef>
            <a:spcAft>
              <a:spcPct val="15000"/>
            </a:spcAft>
            <a:buChar char="••"/>
          </a:pPr>
          <a:r>
            <a:rPr lang="en-US" sz="1400" kern="1200" dirty="0" smtClean="0"/>
            <a:t>Group connections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Resource network</a:t>
          </a:r>
          <a:endParaRPr lang="en-US" sz="1400" kern="1200" dirty="0"/>
        </a:p>
        <a:p>
          <a:pPr marL="114300" lvl="1" indent="-114300" algn="l" defTabSz="622300">
            <a:lnSpc>
              <a:spcPct val="90000"/>
            </a:lnSpc>
            <a:spcBef>
              <a:spcPct val="0"/>
            </a:spcBef>
            <a:spcAft>
              <a:spcPct val="15000"/>
            </a:spcAft>
            <a:buChar char="••"/>
          </a:pPr>
          <a:r>
            <a:rPr lang="en-US" sz="1400" kern="1200" dirty="0" smtClean="0"/>
            <a:t>Child screening</a:t>
          </a:r>
          <a:endParaRPr lang="en-US" sz="1400" kern="1200" dirty="0"/>
        </a:p>
      </dsp:txBody>
      <dsp:txXfrm rot="5400000">
        <a:off x="3438439" y="574039"/>
        <a:ext cx="2154961" cy="1722120"/>
      </dsp:txXfrm>
    </dsp:sp>
    <dsp:sp modelId="{043F596D-6995-4EF0-87EB-63A19E54C6AC}">
      <dsp:nvSpPr>
        <dsp:cNvPr id="0" name=""/>
        <dsp:cNvSpPr/>
      </dsp:nvSpPr>
      <dsp:spPr>
        <a:xfrm rot="16200000">
          <a:off x="5077493" y="786683"/>
          <a:ext cx="2870200" cy="1296833"/>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l" defTabSz="977900">
            <a:lnSpc>
              <a:spcPct val="90000"/>
            </a:lnSpc>
            <a:spcBef>
              <a:spcPct val="0"/>
            </a:spcBef>
            <a:spcAft>
              <a:spcPct val="35000"/>
            </a:spcAft>
          </a:pPr>
          <a:r>
            <a:rPr lang="en-US" sz="2200" b="1" kern="1200" dirty="0" smtClean="0"/>
            <a:t>Target caseload</a:t>
          </a:r>
        </a:p>
        <a:p>
          <a:pPr lvl="0" algn="l" defTabSz="977900">
            <a:lnSpc>
              <a:spcPct val="90000"/>
            </a:lnSpc>
            <a:spcBef>
              <a:spcPct val="0"/>
            </a:spcBef>
            <a:spcAft>
              <a:spcPct val="35000"/>
            </a:spcAft>
          </a:pPr>
          <a:r>
            <a:rPr lang="en-US" sz="1600" kern="1200" dirty="0" smtClean="0"/>
            <a:t>By the end of year 1:        </a:t>
          </a:r>
        </a:p>
        <a:p>
          <a:pPr lvl="0" algn="l" defTabSz="977900">
            <a:lnSpc>
              <a:spcPct val="90000"/>
            </a:lnSpc>
            <a:spcBef>
              <a:spcPct val="0"/>
            </a:spcBef>
            <a:spcAft>
              <a:spcPct val="35000"/>
            </a:spcAft>
          </a:pPr>
          <a:r>
            <a:rPr lang="en-US" sz="1600" kern="1200" dirty="0" smtClean="0"/>
            <a:t>80-100 families</a:t>
          </a:r>
          <a:endParaRPr lang="en-US" sz="1600" kern="1200" dirty="0"/>
        </a:p>
      </dsp:txBody>
      <dsp:txXfrm rot="5400000">
        <a:off x="5864176" y="574040"/>
        <a:ext cx="1296833" cy="1722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EAD88-0C74-4726-A60C-F1B86F67FE16}">
      <dsp:nvSpPr>
        <dsp:cNvPr id="0" name=""/>
        <dsp:cNvSpPr/>
      </dsp:nvSpPr>
      <dsp:spPr>
        <a:xfrm rot="5400000">
          <a:off x="664457" y="-650776"/>
          <a:ext cx="127352" cy="1479000"/>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65916-0658-4242-B465-91C1254C1ED9}">
      <dsp:nvSpPr>
        <dsp:cNvPr id="0" name=""/>
        <dsp:cNvSpPr/>
      </dsp:nvSpPr>
      <dsp:spPr>
        <a:xfrm>
          <a:off x="0" y="0"/>
          <a:ext cx="1378148" cy="180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n-US" sz="1400" kern="1200" dirty="0" smtClean="0">
              <a:sym typeface="Symbol"/>
            </a:rPr>
            <a:t></a:t>
          </a:r>
          <a:r>
            <a:rPr lang="en-US" sz="1300" kern="1200" dirty="0" smtClean="0"/>
            <a:t>Launch</a:t>
          </a:r>
        </a:p>
        <a:p>
          <a:pPr lvl="0" algn="l" defTabSz="622300">
            <a:lnSpc>
              <a:spcPct val="100000"/>
            </a:lnSpc>
            <a:spcBef>
              <a:spcPct val="0"/>
            </a:spcBef>
            <a:spcAft>
              <a:spcPts val="0"/>
            </a:spcAft>
          </a:pPr>
          <a:r>
            <a:rPr lang="en-US" sz="1300" kern="1200" dirty="0" smtClean="0"/>
            <a:t>October 2018</a:t>
          </a:r>
        </a:p>
        <a:p>
          <a:pPr lvl="0" algn="l" defTabSz="622300">
            <a:lnSpc>
              <a:spcPct val="90000"/>
            </a:lnSpc>
            <a:spcBef>
              <a:spcPct val="0"/>
            </a:spcBef>
            <a:spcAft>
              <a:spcPct val="35000"/>
            </a:spcAft>
          </a:pPr>
          <a:endParaRPr lang="en-US" sz="1300" kern="1200" dirty="0" smtClean="0"/>
        </a:p>
        <a:p>
          <a:pPr lvl="0" algn="l" defTabSz="622300">
            <a:lnSpc>
              <a:spcPct val="90000"/>
            </a:lnSpc>
            <a:spcBef>
              <a:spcPct val="0"/>
            </a:spcBef>
            <a:spcAft>
              <a:spcPct val="35000"/>
            </a:spcAft>
          </a:pPr>
          <a:r>
            <a:rPr lang="en-US" sz="1400" kern="1200" dirty="0" smtClean="0">
              <a:sym typeface="Symbol"/>
            </a:rPr>
            <a:t></a:t>
          </a:r>
          <a:r>
            <a:rPr lang="en-US" sz="1300" kern="1200" dirty="0" smtClean="0"/>
            <a:t>Implement Parents as Teachers</a:t>
          </a:r>
          <a:r>
            <a:rPr lang="en-US" sz="1300" kern="1200" dirty="0" smtClean="0">
              <a:sym typeface="Symbol"/>
            </a:rPr>
            <a:t> </a:t>
          </a:r>
          <a:r>
            <a:rPr lang="en-US" sz="1300" kern="1200" dirty="0" smtClean="0"/>
            <a:t>as evidence-based curriculum</a:t>
          </a:r>
          <a:endParaRPr lang="en-US" sz="1300" kern="1200" dirty="0"/>
        </a:p>
      </dsp:txBody>
      <dsp:txXfrm>
        <a:off x="0" y="0"/>
        <a:ext cx="1378148" cy="1804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ABF5B-F35C-4C16-B146-AE1515080A9B}">
      <dsp:nvSpPr>
        <dsp:cNvPr id="0" name=""/>
        <dsp:cNvSpPr/>
      </dsp:nvSpPr>
      <dsp:spPr>
        <a:xfrm>
          <a:off x="976" y="0"/>
          <a:ext cx="2539379"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Most TB in Fulton/Atlanta is locally spread</a:t>
          </a:r>
          <a:endParaRPr lang="en-US" sz="2700" kern="1200" dirty="0"/>
        </a:p>
      </dsp:txBody>
      <dsp:txXfrm>
        <a:off x="976" y="0"/>
        <a:ext cx="2539379" cy="1417320"/>
      </dsp:txXfrm>
    </dsp:sp>
    <dsp:sp modelId="{A50F5945-2B54-4896-8BCC-CDF99820FF03}">
      <dsp:nvSpPr>
        <dsp:cNvPr id="0" name=""/>
        <dsp:cNvSpPr/>
      </dsp:nvSpPr>
      <dsp:spPr>
        <a:xfrm>
          <a:off x="254914" y="1417320"/>
          <a:ext cx="2031503" cy="3070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(versus TB in foreign-born in the suburbs)</a:t>
          </a:r>
        </a:p>
      </dsp:txBody>
      <dsp:txXfrm>
        <a:off x="314415" y="1476821"/>
        <a:ext cx="1912501" cy="2951858"/>
      </dsp:txXfrm>
    </dsp:sp>
    <dsp:sp modelId="{9AD20158-F4D0-45F6-8E37-E6E32F9A3588}">
      <dsp:nvSpPr>
        <dsp:cNvPr id="0" name=""/>
        <dsp:cNvSpPr/>
      </dsp:nvSpPr>
      <dsp:spPr>
        <a:xfrm>
          <a:off x="2730810" y="0"/>
          <a:ext cx="2539379"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Tuberculosis outbreak 2008-present</a:t>
          </a:r>
          <a:endParaRPr lang="en-US" sz="2700" kern="1200" dirty="0"/>
        </a:p>
      </dsp:txBody>
      <dsp:txXfrm>
        <a:off x="2730810" y="0"/>
        <a:ext cx="2539379" cy="1417320"/>
      </dsp:txXfrm>
    </dsp:sp>
    <dsp:sp modelId="{8099F7E1-9276-4C8E-A5E3-A54E8F6E5806}">
      <dsp:nvSpPr>
        <dsp:cNvPr id="0" name=""/>
        <dsp:cNvSpPr/>
      </dsp:nvSpPr>
      <dsp:spPr>
        <a:xfrm>
          <a:off x="2984748" y="1418704"/>
          <a:ext cx="2031503" cy="14244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110 cases 2008-2017</a:t>
          </a:r>
          <a:endParaRPr lang="en-US" sz="2400" kern="1200" dirty="0"/>
        </a:p>
      </dsp:txBody>
      <dsp:txXfrm>
        <a:off x="3026469" y="1460425"/>
        <a:ext cx="1948061" cy="1341029"/>
      </dsp:txXfrm>
    </dsp:sp>
    <dsp:sp modelId="{EDD5D716-6242-450E-B8EB-AF34CA30CB2E}">
      <dsp:nvSpPr>
        <dsp:cNvPr id="0" name=""/>
        <dsp:cNvSpPr/>
      </dsp:nvSpPr>
      <dsp:spPr>
        <a:xfrm>
          <a:off x="2984748" y="3062324"/>
          <a:ext cx="2031503" cy="14244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n-US" sz="1800" kern="1200" dirty="0" smtClean="0"/>
            <a:t>Peak TB in outbreak in 2014</a:t>
          </a:r>
        </a:p>
        <a:p>
          <a:pPr marL="114300" lvl="1" indent="-114300" algn="l" defTabSz="533400">
            <a:lnSpc>
              <a:spcPct val="90000"/>
            </a:lnSpc>
            <a:spcBef>
              <a:spcPct val="0"/>
            </a:spcBef>
            <a:spcAft>
              <a:spcPct val="15000"/>
            </a:spcAft>
            <a:buChar char="••"/>
          </a:pPr>
          <a:r>
            <a:rPr lang="en-US" sz="1200" kern="1200" dirty="0" smtClean="0"/>
            <a:t>Cold winter</a:t>
          </a:r>
        </a:p>
        <a:p>
          <a:pPr marL="114300" lvl="1" indent="-114300" algn="l" defTabSz="533400">
            <a:lnSpc>
              <a:spcPct val="90000"/>
            </a:lnSpc>
            <a:spcBef>
              <a:spcPct val="0"/>
            </a:spcBef>
            <a:spcAft>
              <a:spcPct val="15000"/>
            </a:spcAft>
            <a:buChar char="••"/>
          </a:pPr>
          <a:r>
            <a:rPr lang="en-US" sz="1200" kern="1200" dirty="0" smtClean="0"/>
            <a:t>No consistent guidelines for control in shelters</a:t>
          </a:r>
        </a:p>
      </dsp:txBody>
      <dsp:txXfrm>
        <a:off x="3026469" y="3104045"/>
        <a:ext cx="1948061" cy="1341029"/>
      </dsp:txXfrm>
    </dsp:sp>
    <dsp:sp modelId="{C7C8F107-DA0C-4868-ABC6-6A7B2BB8D3C5}">
      <dsp:nvSpPr>
        <dsp:cNvPr id="0" name=""/>
        <dsp:cNvSpPr/>
      </dsp:nvSpPr>
      <dsp:spPr>
        <a:xfrm>
          <a:off x="5460643" y="0"/>
          <a:ext cx="2539379"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Record low number of cases in 2016 &amp; 2017</a:t>
          </a:r>
        </a:p>
      </dsp:txBody>
      <dsp:txXfrm>
        <a:off x="5460643" y="0"/>
        <a:ext cx="2539379" cy="1417320"/>
      </dsp:txXfrm>
    </dsp:sp>
    <dsp:sp modelId="{CB261CB3-D1CF-4A8F-BF87-9631DB26C35D}">
      <dsp:nvSpPr>
        <dsp:cNvPr id="0" name=""/>
        <dsp:cNvSpPr/>
      </dsp:nvSpPr>
      <dsp:spPr>
        <a:xfrm>
          <a:off x="5714581" y="1418704"/>
          <a:ext cx="2031503" cy="14244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Effective voluntary control measures</a:t>
          </a:r>
        </a:p>
      </dsp:txBody>
      <dsp:txXfrm>
        <a:off x="5756302" y="1460425"/>
        <a:ext cx="1948061" cy="1341029"/>
      </dsp:txXfrm>
    </dsp:sp>
    <dsp:sp modelId="{6F76937C-CACA-4F13-AB2D-71CB6C6BBD3E}">
      <dsp:nvSpPr>
        <dsp:cNvPr id="0" name=""/>
        <dsp:cNvSpPr/>
      </dsp:nvSpPr>
      <dsp:spPr>
        <a:xfrm>
          <a:off x="5714581" y="3062324"/>
          <a:ext cx="2031503" cy="14244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r>
            <a:rPr lang="en-US" sz="1600" kern="1200" dirty="0" smtClean="0"/>
            <a:t>Aggressive testing (with Mercy Care)</a:t>
          </a:r>
        </a:p>
        <a:p>
          <a:pPr marL="57150" lvl="1" indent="-57150" algn="l" defTabSz="488950">
            <a:lnSpc>
              <a:spcPct val="90000"/>
            </a:lnSpc>
            <a:spcBef>
              <a:spcPct val="0"/>
            </a:spcBef>
            <a:spcAft>
              <a:spcPct val="15000"/>
            </a:spcAft>
            <a:buChar char="••"/>
          </a:pPr>
          <a:r>
            <a:rPr lang="en-US" sz="1100" kern="1200" dirty="0" smtClean="0"/>
            <a:t>~20,000 individuals tested 2015-2017</a:t>
          </a:r>
        </a:p>
        <a:p>
          <a:pPr marL="57150" lvl="1" indent="-57150" algn="l" defTabSz="488950">
            <a:lnSpc>
              <a:spcPct val="90000"/>
            </a:lnSpc>
            <a:spcBef>
              <a:spcPct val="0"/>
            </a:spcBef>
            <a:spcAft>
              <a:spcPct val="15000"/>
            </a:spcAft>
            <a:buChar char="••"/>
          </a:pPr>
          <a:r>
            <a:rPr lang="en-US" sz="1100" kern="1200" dirty="0" smtClean="0"/>
            <a:t>~60% of those infected complete preventative treatment</a:t>
          </a:r>
          <a:endParaRPr lang="en-US" sz="1100" kern="1200" dirty="0"/>
        </a:p>
      </dsp:txBody>
      <dsp:txXfrm>
        <a:off x="5756302" y="3104045"/>
        <a:ext cx="1948061" cy="1341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CC32-3B15-4B73-9F2B-AF40275768C7}">
      <dsp:nvSpPr>
        <dsp:cNvPr id="0" name=""/>
        <dsp:cNvSpPr/>
      </dsp:nvSpPr>
      <dsp:spPr>
        <a:xfrm rot="16200000">
          <a:off x="-1216304" y="1218325"/>
          <a:ext cx="4419600" cy="1982948"/>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418" bIns="0" numCol="1" spcCol="1270" anchor="t" anchorCtr="0">
          <a:noAutofit/>
        </a:bodyPr>
        <a:lstStyle/>
        <a:p>
          <a:pPr lvl="0" algn="l" defTabSz="933450">
            <a:lnSpc>
              <a:spcPct val="90000"/>
            </a:lnSpc>
            <a:spcBef>
              <a:spcPct val="0"/>
            </a:spcBef>
            <a:spcAft>
              <a:spcPct val="35000"/>
            </a:spcAft>
          </a:pPr>
          <a:r>
            <a:rPr lang="en-US" sz="2100" kern="1200" dirty="0" smtClean="0"/>
            <a:t>Tuberculosis</a:t>
          </a:r>
          <a:endParaRPr lang="en-US" sz="2100" kern="1200" dirty="0"/>
        </a:p>
        <a:p>
          <a:pPr marL="171450" lvl="1" indent="-171450" algn="l" defTabSz="711200">
            <a:lnSpc>
              <a:spcPct val="90000"/>
            </a:lnSpc>
            <a:spcBef>
              <a:spcPct val="0"/>
            </a:spcBef>
            <a:spcAft>
              <a:spcPct val="15000"/>
            </a:spcAft>
            <a:buChar char="••"/>
          </a:pPr>
          <a:r>
            <a:rPr lang="en-US" sz="1600" kern="1200" dirty="0" smtClean="0"/>
            <a:t>Still testing ~5,000 shelter residents/year</a:t>
          </a:r>
        </a:p>
      </dsp:txBody>
      <dsp:txXfrm rot="5400000">
        <a:off x="2022" y="883919"/>
        <a:ext cx="1982948" cy="2651760"/>
      </dsp:txXfrm>
    </dsp:sp>
    <dsp:sp modelId="{D4234D5E-53C1-4ED6-A2ED-58669D4789C4}">
      <dsp:nvSpPr>
        <dsp:cNvPr id="0" name=""/>
        <dsp:cNvSpPr/>
      </dsp:nvSpPr>
      <dsp:spPr>
        <a:xfrm rot="16200000">
          <a:off x="915365" y="1218325"/>
          <a:ext cx="4419600" cy="1982948"/>
        </a:xfrm>
        <a:prstGeom prst="flowChartManualOperati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418" bIns="0" numCol="1" spcCol="1270" anchor="t" anchorCtr="0">
          <a:noAutofit/>
        </a:bodyPr>
        <a:lstStyle/>
        <a:p>
          <a:pPr lvl="0" algn="l" defTabSz="933450">
            <a:lnSpc>
              <a:spcPct val="90000"/>
            </a:lnSpc>
            <a:spcBef>
              <a:spcPct val="0"/>
            </a:spcBef>
            <a:spcAft>
              <a:spcPct val="35000"/>
            </a:spcAft>
          </a:pPr>
          <a:r>
            <a:rPr lang="en-US" sz="2100" kern="1200" smtClean="0"/>
            <a:t>HIV</a:t>
          </a:r>
          <a:endParaRPr lang="en-US" sz="2100" kern="1200" dirty="0" smtClean="0"/>
        </a:p>
        <a:p>
          <a:pPr marL="171450" lvl="1" indent="-171450" algn="l" defTabSz="711200">
            <a:lnSpc>
              <a:spcPct val="90000"/>
            </a:lnSpc>
            <a:spcBef>
              <a:spcPct val="0"/>
            </a:spcBef>
            <a:spcAft>
              <a:spcPct val="15000"/>
            </a:spcAft>
            <a:buChar char="••"/>
          </a:pPr>
          <a:r>
            <a:rPr lang="en-US" sz="1600" kern="1200" dirty="0" smtClean="0"/>
            <a:t>Estimated 4% of shelter residents with untreated HIV</a:t>
          </a:r>
        </a:p>
      </dsp:txBody>
      <dsp:txXfrm rot="5400000">
        <a:off x="2133691" y="883919"/>
        <a:ext cx="1982948" cy="2651760"/>
      </dsp:txXfrm>
    </dsp:sp>
    <dsp:sp modelId="{BE330474-F638-48C6-A5F4-EB8370D9AF60}">
      <dsp:nvSpPr>
        <dsp:cNvPr id="0" name=""/>
        <dsp:cNvSpPr/>
      </dsp:nvSpPr>
      <dsp:spPr>
        <a:xfrm rot="16200000">
          <a:off x="3047034" y="1218325"/>
          <a:ext cx="4419600" cy="1982948"/>
        </a:xfrm>
        <a:prstGeom prst="flowChartManualOperati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418" bIns="0" numCol="1" spcCol="1270" anchor="t" anchorCtr="0">
          <a:noAutofit/>
        </a:bodyPr>
        <a:lstStyle/>
        <a:p>
          <a:pPr lvl="0" algn="l" defTabSz="933450">
            <a:lnSpc>
              <a:spcPct val="90000"/>
            </a:lnSpc>
            <a:spcBef>
              <a:spcPct val="0"/>
            </a:spcBef>
            <a:spcAft>
              <a:spcPct val="35000"/>
            </a:spcAft>
          </a:pPr>
          <a:r>
            <a:rPr lang="en-US" sz="2100" kern="1200" dirty="0" smtClean="0"/>
            <a:t>Hepatitis A</a:t>
          </a:r>
        </a:p>
        <a:p>
          <a:pPr marL="171450" lvl="1" indent="-171450" algn="l" defTabSz="711200">
            <a:lnSpc>
              <a:spcPct val="90000"/>
            </a:lnSpc>
            <a:spcBef>
              <a:spcPct val="0"/>
            </a:spcBef>
            <a:spcAft>
              <a:spcPct val="15000"/>
            </a:spcAft>
            <a:buChar char="••"/>
          </a:pPr>
          <a:r>
            <a:rPr lang="en-US" sz="1600" kern="1200" dirty="0" smtClean="0"/>
            <a:t>Southern California, Utah, and Kentucky with fatalities</a:t>
          </a:r>
        </a:p>
      </dsp:txBody>
      <dsp:txXfrm rot="5400000">
        <a:off x="4265360" y="883919"/>
        <a:ext cx="1982948" cy="2651760"/>
      </dsp:txXfrm>
    </dsp:sp>
    <dsp:sp modelId="{90EF5ED5-78EF-49C0-91C4-B3C7841DAD0F}">
      <dsp:nvSpPr>
        <dsp:cNvPr id="0" name=""/>
        <dsp:cNvSpPr/>
      </dsp:nvSpPr>
      <dsp:spPr>
        <a:xfrm rot="16200000">
          <a:off x="5178704" y="1218325"/>
          <a:ext cx="4419600" cy="1982948"/>
        </a:xfrm>
        <a:prstGeom prst="flowChartManualOperati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418" bIns="0" numCol="1" spcCol="1270" anchor="t" anchorCtr="0">
          <a:noAutofit/>
        </a:bodyPr>
        <a:lstStyle/>
        <a:p>
          <a:pPr lvl="0" algn="l" defTabSz="933450">
            <a:lnSpc>
              <a:spcPct val="90000"/>
            </a:lnSpc>
            <a:spcBef>
              <a:spcPct val="0"/>
            </a:spcBef>
            <a:spcAft>
              <a:spcPct val="35000"/>
            </a:spcAft>
          </a:pPr>
          <a:r>
            <a:rPr lang="en-US" sz="2100" kern="1200" smtClean="0"/>
            <a:t>Response</a:t>
          </a:r>
          <a:endParaRPr lang="en-US" sz="2100" kern="1200" dirty="0" smtClean="0"/>
        </a:p>
        <a:p>
          <a:pPr marL="171450" lvl="1" indent="-171450" algn="l" defTabSz="711200">
            <a:lnSpc>
              <a:spcPct val="90000"/>
            </a:lnSpc>
            <a:spcBef>
              <a:spcPct val="0"/>
            </a:spcBef>
            <a:spcAft>
              <a:spcPct val="15000"/>
            </a:spcAft>
            <a:buChar char="••"/>
          </a:pPr>
          <a:r>
            <a:rPr lang="en-US" sz="1600" kern="1200" smtClean="0"/>
            <a:t>TB Task Force – now sunset</a:t>
          </a:r>
          <a:endParaRPr lang="en-US" sz="1600" kern="1200" dirty="0" smtClean="0"/>
        </a:p>
        <a:p>
          <a:pPr marL="171450" lvl="1" indent="-171450" algn="l" defTabSz="711200">
            <a:lnSpc>
              <a:spcPct val="90000"/>
            </a:lnSpc>
            <a:spcBef>
              <a:spcPct val="0"/>
            </a:spcBef>
            <a:spcAft>
              <a:spcPct val="15000"/>
            </a:spcAft>
            <a:buChar char="••"/>
          </a:pPr>
          <a:r>
            <a:rPr lang="en-US" sz="1600" kern="1200" smtClean="0"/>
            <a:t>Coordination with CoC (Cathryn Marchman)</a:t>
          </a:r>
          <a:endParaRPr lang="en-US" sz="1600" kern="1200" dirty="0" smtClean="0"/>
        </a:p>
        <a:p>
          <a:pPr marL="342900" lvl="2" indent="-171450" algn="l" defTabSz="711200">
            <a:lnSpc>
              <a:spcPct val="90000"/>
            </a:lnSpc>
            <a:spcBef>
              <a:spcPct val="0"/>
            </a:spcBef>
            <a:spcAft>
              <a:spcPct val="15000"/>
            </a:spcAft>
            <a:buChar char="••"/>
          </a:pPr>
          <a:r>
            <a:rPr lang="en-US" sz="1600" kern="1200" smtClean="0"/>
            <a:t>HIV</a:t>
          </a:r>
          <a:endParaRPr lang="en-US" sz="1600" kern="1200" dirty="0" smtClean="0"/>
        </a:p>
        <a:p>
          <a:pPr marL="342900" lvl="2" indent="-171450" algn="l" defTabSz="711200">
            <a:lnSpc>
              <a:spcPct val="90000"/>
            </a:lnSpc>
            <a:spcBef>
              <a:spcPct val="0"/>
            </a:spcBef>
            <a:spcAft>
              <a:spcPct val="15000"/>
            </a:spcAft>
            <a:buChar char="••"/>
          </a:pPr>
          <a:r>
            <a:rPr lang="en-US" sz="1600" kern="1200" smtClean="0"/>
            <a:t>TB</a:t>
          </a:r>
          <a:endParaRPr lang="en-US" sz="1600" kern="1200" dirty="0" smtClean="0"/>
        </a:p>
        <a:p>
          <a:pPr marL="342900" lvl="2" indent="-171450" algn="l" defTabSz="711200">
            <a:lnSpc>
              <a:spcPct val="90000"/>
            </a:lnSpc>
            <a:spcBef>
              <a:spcPct val="0"/>
            </a:spcBef>
            <a:spcAft>
              <a:spcPct val="15000"/>
            </a:spcAft>
            <a:buChar char="••"/>
          </a:pPr>
          <a:r>
            <a:rPr lang="en-US" sz="1600" kern="1200" smtClean="0"/>
            <a:t>Hepatitis</a:t>
          </a:r>
          <a:endParaRPr lang="en-US" sz="1600" kern="1200" dirty="0" smtClean="0"/>
        </a:p>
        <a:p>
          <a:pPr marL="342900" lvl="2" indent="-171450" algn="l" defTabSz="711200">
            <a:lnSpc>
              <a:spcPct val="90000"/>
            </a:lnSpc>
            <a:spcBef>
              <a:spcPct val="0"/>
            </a:spcBef>
            <a:spcAft>
              <a:spcPct val="15000"/>
            </a:spcAft>
            <a:buChar char="••"/>
          </a:pPr>
          <a:r>
            <a:rPr lang="en-US" sz="1600" kern="1200" smtClean="0"/>
            <a:t>Influenza</a:t>
          </a:r>
          <a:endParaRPr lang="en-US" sz="1600" kern="1200" dirty="0" smtClean="0"/>
        </a:p>
      </dsp:txBody>
      <dsp:txXfrm rot="5400000">
        <a:off x="6397030" y="883919"/>
        <a:ext cx="1982948" cy="2651760"/>
      </dsp:txXfrm>
    </dsp:sp>
  </dsp:spTree>
</dsp:drawing>
</file>

<file path=ppt/diagrams/layout1.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953853" y="0"/>
            <a:ext cx="3024770" cy="457200"/>
          </a:xfrm>
          <a:prstGeom prst="rect">
            <a:avLst/>
          </a:prstGeom>
        </p:spPr>
        <p:txBody>
          <a:bodyPr vert="horz" lIns="91435" tIns="45718" rIns="91435" bIns="45718" rtlCol="0"/>
          <a:lstStyle>
            <a:lvl1pPr algn="r">
              <a:defRPr sz="1200"/>
            </a:lvl1pPr>
          </a:lstStyle>
          <a:p>
            <a:fld id="{AA390FF0-77FC-457B-AB56-DF1B6556F329}" type="datetimeFigureOut">
              <a:rPr lang="en-US" smtClean="0"/>
              <a:t>6/12/2018</a:t>
            </a:fld>
            <a:endParaRPr lang="en-US" dirty="0"/>
          </a:p>
        </p:txBody>
      </p:sp>
      <p:sp>
        <p:nvSpPr>
          <p:cNvPr id="4" name="Footer Placeholder 3"/>
          <p:cNvSpPr>
            <a:spLocks noGrp="1"/>
          </p:cNvSpPr>
          <p:nvPr>
            <p:ph type="ftr" sz="quarter" idx="2"/>
          </p:nvPr>
        </p:nvSpPr>
        <p:spPr>
          <a:xfrm>
            <a:off x="0" y="8685213"/>
            <a:ext cx="3024770" cy="457200"/>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35" tIns="45718" rIns="91435" bIns="45718" rtlCol="0" anchor="b"/>
          <a:lstStyle>
            <a:lvl1pPr algn="r">
              <a:defRPr sz="1200"/>
            </a:lvl1pPr>
          </a:lstStyle>
          <a:p>
            <a:fld id="{4D0DBC93-52FD-4D7D-9E8D-F27CCA4ABA57}" type="slidenum">
              <a:rPr lang="en-US" smtClean="0"/>
              <a:t>‹#›</a:t>
            </a:fld>
            <a:endParaRPr lang="en-US" dirty="0"/>
          </a:p>
        </p:txBody>
      </p:sp>
    </p:spTree>
    <p:extLst>
      <p:ext uri="{BB962C8B-B14F-4D97-AF65-F5344CB8AC3E}">
        <p14:creationId xmlns:p14="http://schemas.microsoft.com/office/powerpoint/2010/main" val="4143296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35" tIns="45718" rIns="91435" bIns="45718" rtlCol="0"/>
          <a:lstStyle>
            <a:lvl1pPr algn="r">
              <a:defRPr sz="1200"/>
            </a:lvl1pPr>
          </a:lstStyle>
          <a:p>
            <a:fld id="{DB8F0F09-AEFC-4CC6-84CB-4A91E6A3D34B}" type="datetimeFigureOut">
              <a:rPr lang="en-US" smtClean="0"/>
              <a:t>6/12/2018</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35" tIns="45718" rIns="91435" bIns="45718" rtlCol="0" anchor="b"/>
          <a:lstStyle>
            <a:lvl1pPr algn="r">
              <a:defRPr sz="1200"/>
            </a:lvl1pPr>
          </a:lstStyle>
          <a:p>
            <a:fld id="{D3321DA3-E950-4A7D-9933-BA94358BEB00}" type="slidenum">
              <a:rPr lang="en-US" smtClean="0"/>
              <a:t>‹#›</a:t>
            </a:fld>
            <a:endParaRPr lang="en-US" dirty="0"/>
          </a:p>
        </p:txBody>
      </p:sp>
    </p:spTree>
    <p:extLst>
      <p:ext uri="{BB962C8B-B14F-4D97-AF65-F5344CB8AC3E}">
        <p14:creationId xmlns:p14="http://schemas.microsoft.com/office/powerpoint/2010/main" val="273282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603" indent="-277926">
              <a:spcBef>
                <a:spcPct val="30000"/>
              </a:spcBef>
              <a:defRPr sz="1200">
                <a:solidFill>
                  <a:schemeClr val="tx1"/>
                </a:solidFill>
                <a:latin typeface="Calibri" pitchFamily="34" charset="0"/>
              </a:defRPr>
            </a:lvl2pPr>
            <a:lvl3pPr marL="1111698" indent="-222340">
              <a:spcBef>
                <a:spcPct val="30000"/>
              </a:spcBef>
              <a:defRPr sz="1200">
                <a:solidFill>
                  <a:schemeClr val="tx1"/>
                </a:solidFill>
                <a:latin typeface="Calibri" pitchFamily="34" charset="0"/>
              </a:defRPr>
            </a:lvl3pPr>
            <a:lvl4pPr marL="1556377" indent="-222340">
              <a:spcBef>
                <a:spcPct val="30000"/>
              </a:spcBef>
              <a:defRPr sz="1200">
                <a:solidFill>
                  <a:schemeClr val="tx1"/>
                </a:solidFill>
                <a:latin typeface="Calibri" pitchFamily="34" charset="0"/>
              </a:defRPr>
            </a:lvl4pPr>
            <a:lvl5pPr marL="2001056" indent="-222340">
              <a:spcBef>
                <a:spcPct val="30000"/>
              </a:spcBef>
              <a:defRPr sz="1200">
                <a:solidFill>
                  <a:schemeClr val="tx1"/>
                </a:solidFill>
                <a:latin typeface="Calibri" pitchFamily="34" charset="0"/>
              </a:defRPr>
            </a:lvl5pPr>
            <a:lvl6pPr marL="2445736" indent="-222340" eaLnBrk="0" fontAlgn="base" hangingPunct="0">
              <a:spcBef>
                <a:spcPct val="30000"/>
              </a:spcBef>
              <a:spcAft>
                <a:spcPct val="0"/>
              </a:spcAft>
              <a:defRPr sz="1200">
                <a:solidFill>
                  <a:schemeClr val="tx1"/>
                </a:solidFill>
                <a:latin typeface="Calibri" pitchFamily="34" charset="0"/>
              </a:defRPr>
            </a:lvl6pPr>
            <a:lvl7pPr marL="2890415" indent="-222340" eaLnBrk="0" fontAlgn="base" hangingPunct="0">
              <a:spcBef>
                <a:spcPct val="30000"/>
              </a:spcBef>
              <a:spcAft>
                <a:spcPct val="0"/>
              </a:spcAft>
              <a:defRPr sz="1200">
                <a:solidFill>
                  <a:schemeClr val="tx1"/>
                </a:solidFill>
                <a:latin typeface="Calibri" pitchFamily="34" charset="0"/>
              </a:defRPr>
            </a:lvl7pPr>
            <a:lvl8pPr marL="3335095" indent="-222340" eaLnBrk="0" fontAlgn="base" hangingPunct="0">
              <a:spcBef>
                <a:spcPct val="30000"/>
              </a:spcBef>
              <a:spcAft>
                <a:spcPct val="0"/>
              </a:spcAft>
              <a:defRPr sz="1200">
                <a:solidFill>
                  <a:schemeClr val="tx1"/>
                </a:solidFill>
                <a:latin typeface="Calibri" pitchFamily="34" charset="0"/>
              </a:defRPr>
            </a:lvl8pPr>
            <a:lvl9pPr marL="3779774" indent="-222340" eaLnBrk="0" fontAlgn="base" hangingPunct="0">
              <a:spcBef>
                <a:spcPct val="30000"/>
              </a:spcBef>
              <a:spcAft>
                <a:spcPct val="0"/>
              </a:spcAft>
              <a:defRPr sz="1200">
                <a:solidFill>
                  <a:schemeClr val="tx1"/>
                </a:solidFill>
                <a:latin typeface="Calibri" pitchFamily="34" charset="0"/>
              </a:defRPr>
            </a:lvl9pPr>
          </a:lstStyle>
          <a:p>
            <a:pPr>
              <a:spcBef>
                <a:spcPct val="0"/>
              </a:spcBef>
            </a:pPr>
            <a:fld id="{356A74E3-31F9-474F-975B-858747CBE296}" type="slidenum">
              <a:rPr lang="en-US" altLang="en-US"/>
              <a:pPr>
                <a:spcBef>
                  <a:spcPct val="0"/>
                </a:spcBef>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21DA3-E950-4A7D-9933-BA94358BEB00}" type="slidenum">
              <a:rPr lang="en-US" smtClean="0"/>
              <a:t>8</a:t>
            </a:fld>
            <a:endParaRPr lang="en-US" dirty="0"/>
          </a:p>
        </p:txBody>
      </p:sp>
    </p:spTree>
    <p:extLst>
      <p:ext uri="{BB962C8B-B14F-4D97-AF65-F5344CB8AC3E}">
        <p14:creationId xmlns:p14="http://schemas.microsoft.com/office/powerpoint/2010/main" val="230847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Most TB in Atlanta is what we call “endemic,” meaning</a:t>
            </a:r>
            <a:r>
              <a:rPr lang="en-US" baseline="0" dirty="0" smtClean="0"/>
              <a:t> that it comes from either recent or past spread of the disease locally, as opposed to TB in the suburbs, which is mostly found among individuals who move to the U.S. from areas with a lot of TB and then develop active TB disease after they move here.</a:t>
            </a:r>
            <a:endParaRPr lang="en-US" dirty="0" smtClean="0"/>
          </a:p>
          <a:p>
            <a:pPr defTabSz="914350">
              <a:defRPr/>
            </a:pPr>
            <a:endParaRPr lang="en-US" dirty="0" smtClean="0"/>
          </a:p>
          <a:p>
            <a:pPr defTabSz="914350">
              <a:defRPr/>
            </a:pPr>
            <a:r>
              <a:rPr lang="en-US" dirty="0" smtClean="0"/>
              <a:t>As you know, Fulton</a:t>
            </a:r>
            <a:r>
              <a:rPr lang="en-US" baseline="0" dirty="0" smtClean="0"/>
              <a:t> County has been addressing an outbreak of TB among shelter residents, with a total of 110 cases since 2008. There were a number of drivers of this outbreak, but the biggest problem was the lack of consistent TB control guidelines for the shelters.</a:t>
            </a:r>
          </a:p>
          <a:p>
            <a:pPr defTabSz="914350">
              <a:defRPr/>
            </a:pPr>
            <a:endParaRPr lang="en-US" baseline="0" dirty="0" smtClean="0"/>
          </a:p>
          <a:p>
            <a:pPr defTabSz="914350">
              <a:defRPr/>
            </a:pPr>
            <a:r>
              <a:rPr lang="en-US" baseline="0" dirty="0" smtClean="0"/>
              <a:t>Through the efforts of the TB Task Force -- a collaboration among the shelters, Mercy Care, and other providers of services to the homeless, we were able to successfully develop effective guidelines that the shelters were able to implement, which resulted in a record low number of cases in 2016 and 207.</a:t>
            </a:r>
          </a:p>
          <a:p>
            <a:pPr defTabSz="914350">
              <a:defRPr/>
            </a:pPr>
            <a:endParaRPr lang="en-US" baseline="0" dirty="0" smtClean="0"/>
          </a:p>
          <a:p>
            <a:pPr defTabSz="914350">
              <a:defRPr/>
            </a:pPr>
            <a:r>
              <a:rPr lang="en-US" baseline="0" dirty="0" smtClean="0"/>
              <a:t>Furthermore, we were able to test nearly 20,000 individuals for latent TB infection before they got sick, and were able to complete preventative treatment on approximately 60% of these individuals, which is far higher than any completion rates ever reported among individuals experiencing homelessness.</a:t>
            </a:r>
          </a:p>
          <a:p>
            <a:pPr defTabSz="91435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A609E4-163E-423B-84D7-E3F771BCD588}" type="slidenum">
              <a:rPr lang="en-US" smtClean="0"/>
              <a:t>11</a:t>
            </a:fld>
            <a:endParaRPr lang="en-US"/>
          </a:p>
        </p:txBody>
      </p:sp>
    </p:spTree>
    <p:extLst>
      <p:ext uri="{BB962C8B-B14F-4D97-AF65-F5344CB8AC3E}">
        <p14:creationId xmlns:p14="http://schemas.microsoft.com/office/powerpoint/2010/main" val="39227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smtClean="0"/>
              <a:t>Although we were able to successfully counter the epidemic, the record low number of cases will only be maintained by continuing a high level of testing – currently about 5,000 tests per year.</a:t>
            </a:r>
          </a:p>
          <a:p>
            <a:pPr defTabSz="914350">
              <a:defRPr/>
            </a:pPr>
            <a:endParaRPr lang="en-US" baseline="0" dirty="0" smtClean="0"/>
          </a:p>
          <a:p>
            <a:pPr defTabSz="914350">
              <a:defRPr/>
            </a:pPr>
            <a:r>
              <a:rPr lang="en-US" baseline="0" dirty="0" smtClean="0"/>
              <a:t>Additionally, there are other public health threats to individuals experiencing homelessness, including untreated HIV, seen in an estimated 4% of the shelter population, and hepatitis A, which is resulting in fatalities among persons experiencing homelessness in other parts of the country.</a:t>
            </a:r>
          </a:p>
          <a:p>
            <a:pPr defTabSz="914350">
              <a:defRPr/>
            </a:pPr>
            <a:endParaRPr lang="en-US" baseline="0" dirty="0" smtClean="0"/>
          </a:p>
          <a:p>
            <a:pPr defTabSz="914350">
              <a:defRPr/>
            </a:pPr>
            <a:r>
              <a:rPr lang="en-US" baseline="0" dirty="0" smtClean="0"/>
              <a:t>To counter these threats and protect the health of our shelter residents, we are collaborating with the Atlanta Continuum of Care to expand the prior TB Task Force to include not only TB, but HIV, hepatitis, and influenza. This will enable us to capitalize on our prior success with the TB outbreak to provide rapid entry to HIV care, large-scale immunization projects, and overall health education to shelter staff that is intended to prevent future problems and protect the health of these citizens.</a:t>
            </a:r>
          </a:p>
          <a:p>
            <a:pPr defTabSz="914350">
              <a:defRPr/>
            </a:pPr>
            <a:endParaRPr lang="en-US" baseline="0" dirty="0" smtClean="0"/>
          </a:p>
          <a:p>
            <a:pPr defTabSz="914350">
              <a:defRPr/>
            </a:pPr>
            <a:r>
              <a:rPr lang="en-US" baseline="0" dirty="0" smtClean="0"/>
              <a:t>And it goes without saying that the faster that we can move people off the streets and out of transitional housing into permanent living spaces, the less risk they sustain for exposure do these illnesses and the better they do once on treatment. Rapid rehousing has health benefits far beyond basic shelter.</a:t>
            </a:r>
            <a:endParaRPr lang="en-US" dirty="0"/>
          </a:p>
        </p:txBody>
      </p:sp>
      <p:sp>
        <p:nvSpPr>
          <p:cNvPr id="4" name="Slide Number Placeholder 3"/>
          <p:cNvSpPr>
            <a:spLocks noGrp="1"/>
          </p:cNvSpPr>
          <p:nvPr>
            <p:ph type="sldNum" sz="quarter" idx="10"/>
          </p:nvPr>
        </p:nvSpPr>
        <p:spPr/>
        <p:txBody>
          <a:bodyPr/>
          <a:lstStyle/>
          <a:p>
            <a:fld id="{37A609E4-163E-423B-84D7-E3F771BCD588}" type="slidenum">
              <a:rPr lang="en-US" smtClean="0"/>
              <a:t>12</a:t>
            </a:fld>
            <a:endParaRPr lang="en-US"/>
          </a:p>
        </p:txBody>
      </p:sp>
    </p:spTree>
    <p:extLst>
      <p:ext uri="{BB962C8B-B14F-4D97-AF65-F5344CB8AC3E}">
        <p14:creationId xmlns:p14="http://schemas.microsoft.com/office/powerpoint/2010/main" val="288789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general area where the Board of Health intersects with the city is in the area of HIV. While the state government considers Fulton and </a:t>
            </a:r>
            <a:r>
              <a:rPr lang="en-US" baseline="0" dirty="0" err="1" smtClean="0"/>
              <a:t>Dekalb</a:t>
            </a:r>
            <a:r>
              <a:rPr lang="en-US" baseline="0" dirty="0" smtClean="0"/>
              <a:t> to be independent county boards of health, the CDC sees Atlanta as unit. We have therefore cooperated with </a:t>
            </a:r>
            <a:r>
              <a:rPr lang="en-US" baseline="0" dirty="0" err="1" smtClean="0"/>
              <a:t>Dekalb</a:t>
            </a:r>
            <a:r>
              <a:rPr lang="en-US" baseline="0" dirty="0" smtClean="0"/>
              <a:t> on our upcoming media campaign, titled by the hashtag “#</a:t>
            </a:r>
            <a:r>
              <a:rPr lang="en-US" baseline="0" dirty="0" err="1" smtClean="0"/>
              <a:t>StopHIVATL</a:t>
            </a:r>
            <a:r>
              <a:rPr lang="en-US" baseline="0" dirty="0" smtClean="0"/>
              <a:t>.”  Although the goals of the campaign are broad, it has three simple messages – let’s read them out loud </a:t>
            </a:r>
            <a:r>
              <a:rPr lang="en-US" baseline="0" dirty="0" err="1" smtClean="0"/>
              <a:t>togerther</a:t>
            </a:r>
            <a:r>
              <a:rPr lang="en-US" baseline="0" dirty="0" smtClean="0"/>
              <a:t>:</a:t>
            </a:r>
          </a:p>
          <a:p>
            <a:endParaRPr lang="en-US" baseline="0" dirty="0" smtClean="0"/>
          </a:p>
          <a:p>
            <a:pPr marL="228587" indent="-228587">
              <a:buAutoNum type="arabicPeriod"/>
            </a:pPr>
            <a:r>
              <a:rPr lang="en-US" baseline="0" dirty="0" smtClean="0"/>
              <a:t>Everyone get an HIV test at least once a year</a:t>
            </a:r>
          </a:p>
          <a:p>
            <a:pPr marL="228587" indent="-228587">
              <a:buAutoNum type="arabicPeriod"/>
            </a:pPr>
            <a:r>
              <a:rPr lang="en-US" baseline="0" dirty="0" smtClean="0"/>
              <a:t>If you test positive, get on treatment to become virally suppressed so that you can be health and not infect others.</a:t>
            </a:r>
          </a:p>
          <a:p>
            <a:pPr marL="228587" indent="-228587">
              <a:buAutoNum type="arabicPeriod"/>
            </a:pPr>
            <a:r>
              <a:rPr lang="en-US" baseline="0" dirty="0" smtClean="0"/>
              <a:t>If you test negative but are engaged in activities that put you at risk for HIV, get on </a:t>
            </a:r>
            <a:r>
              <a:rPr lang="en-US" baseline="0" dirty="0" err="1" smtClean="0"/>
              <a:t>PrEP</a:t>
            </a:r>
            <a:r>
              <a:rPr lang="en-US" baseline="0" dirty="0" smtClean="0"/>
              <a:t>, which is one pill once a day to prevent HIV infection.</a:t>
            </a:r>
          </a:p>
          <a:p>
            <a:pPr marL="228587" indent="-228587">
              <a:buAutoNum type="arabicPeriod"/>
            </a:pPr>
            <a:endParaRPr lang="en-US" baseline="0" dirty="0" smtClean="0"/>
          </a:p>
          <a:p>
            <a:r>
              <a:rPr lang="en-US" baseline="0" dirty="0" smtClean="0"/>
              <a:t>We plan to launch this campaign in June as we near the National HIV Testing Day on June 23</a:t>
            </a:r>
            <a:r>
              <a:rPr lang="en-US" baseline="30000" dirty="0" smtClean="0"/>
              <a:t>rd</a:t>
            </a:r>
            <a:r>
              <a:rPr lang="en-US" baseline="0" dirty="0" smtClean="0"/>
              <a:t>. We will be sending out more information on that </a:t>
            </a:r>
            <a:r>
              <a:rPr lang="en-US" baseline="0" smtClean="0"/>
              <a:t>event soon.</a:t>
            </a:r>
            <a:endParaRPr lang="en-US" dirty="0"/>
          </a:p>
        </p:txBody>
      </p:sp>
      <p:sp>
        <p:nvSpPr>
          <p:cNvPr id="4" name="Slide Number Placeholder 3"/>
          <p:cNvSpPr>
            <a:spLocks noGrp="1"/>
          </p:cNvSpPr>
          <p:nvPr>
            <p:ph type="sldNum" sz="quarter" idx="10"/>
          </p:nvPr>
        </p:nvSpPr>
        <p:spPr/>
        <p:txBody>
          <a:bodyPr/>
          <a:lstStyle/>
          <a:p>
            <a:fld id="{37A609E4-163E-423B-84D7-E3F771BCD588}" type="slidenum">
              <a:rPr lang="en-US" smtClean="0"/>
              <a:t>13</a:t>
            </a:fld>
            <a:endParaRPr lang="en-US"/>
          </a:p>
        </p:txBody>
      </p:sp>
    </p:spTree>
    <p:extLst>
      <p:ext uri="{BB962C8B-B14F-4D97-AF65-F5344CB8AC3E}">
        <p14:creationId xmlns:p14="http://schemas.microsoft.com/office/powerpoint/2010/main" val="112105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9580" y="2130427"/>
            <a:ext cx="645862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99580" y="3886200"/>
            <a:ext cx="5772821" cy="175260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5973" y="6474483"/>
            <a:ext cx="7774425" cy="365125"/>
          </a:xfrm>
        </p:spPr>
        <p:txBody>
          <a:bodyPr/>
          <a:lstStyle/>
          <a:p>
            <a:endParaRPr lang="en-US" dirty="0"/>
          </a:p>
        </p:txBody>
      </p:sp>
      <p:sp>
        <p:nvSpPr>
          <p:cNvPr id="6" name="Slide Number Placeholder 5"/>
          <p:cNvSpPr>
            <a:spLocks noGrp="1"/>
          </p:cNvSpPr>
          <p:nvPr>
            <p:ph type="sldNum" sz="quarter" idx="12"/>
          </p:nvPr>
        </p:nvSpPr>
        <p:spPr/>
        <p:txBody>
          <a:bodyPr/>
          <a:lstStyle/>
          <a:p>
            <a:fld id="{490D5DC0-03C0-49D2-8223-79682B6AE96A}" type="slidenum">
              <a:rPr lang="en-US" smtClean="0"/>
              <a:t>‹#›</a:t>
            </a:fld>
            <a:endParaRPr lang="en-US" dirty="0"/>
          </a:p>
        </p:txBody>
      </p:sp>
      <p:sp>
        <p:nvSpPr>
          <p:cNvPr id="7" name="Chevron 6"/>
          <p:cNvSpPr/>
          <p:nvPr userDrawn="1"/>
        </p:nvSpPr>
        <p:spPr>
          <a:xfrm>
            <a:off x="-628814" y="0"/>
            <a:ext cx="1257628" cy="685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hevron 7"/>
          <p:cNvSpPr/>
          <p:nvPr userDrawn="1"/>
        </p:nvSpPr>
        <p:spPr>
          <a:xfrm>
            <a:off x="-28582" y="0"/>
            <a:ext cx="1314792" cy="685800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9" name="Chevron 8"/>
          <p:cNvSpPr/>
          <p:nvPr userDrawn="1"/>
        </p:nvSpPr>
        <p:spPr>
          <a:xfrm>
            <a:off x="628814" y="0"/>
            <a:ext cx="1314792" cy="6858000"/>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pic>
        <p:nvPicPr>
          <p:cNvPr id="2050"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329252"/>
            <a:ext cx="121545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5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Autofit/>
          </a:bodyPr>
          <a:lstStyle>
            <a:lvl1pPr algn="l">
              <a:defRPr sz="4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0D5DC0-03C0-49D2-8223-79682B6AE96A}" type="slidenum">
              <a:rPr lang="en-US" smtClean="0"/>
              <a:t>‹#›</a:t>
            </a:fld>
            <a:endParaRPr lang="en-US" dirty="0"/>
          </a:p>
        </p:txBody>
      </p:sp>
    </p:spTree>
    <p:extLst>
      <p:ext uri="{BB962C8B-B14F-4D97-AF65-F5344CB8AC3E}">
        <p14:creationId xmlns:p14="http://schemas.microsoft.com/office/powerpoint/2010/main" val="24058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D5DC0-03C0-49D2-8223-79682B6AE96A}" type="slidenum">
              <a:rPr lang="en-US" smtClean="0"/>
              <a:t>‹#›</a:t>
            </a:fld>
            <a:endParaRPr lang="en-US" dirty="0"/>
          </a:p>
        </p:txBody>
      </p:sp>
    </p:spTree>
    <p:extLst>
      <p:ext uri="{BB962C8B-B14F-4D97-AF65-F5344CB8AC3E}">
        <p14:creationId xmlns:p14="http://schemas.microsoft.com/office/powerpoint/2010/main" val="1415002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D5DC0-03C0-49D2-8223-79682B6AE96A}" type="slidenum">
              <a:rPr lang="en-US" smtClean="0"/>
              <a:t>‹#›</a:t>
            </a:fld>
            <a:endParaRPr lang="en-US" dirty="0"/>
          </a:p>
        </p:txBody>
      </p:sp>
    </p:spTree>
    <p:extLst>
      <p:ext uri="{BB962C8B-B14F-4D97-AF65-F5344CB8AC3E}">
        <p14:creationId xmlns:p14="http://schemas.microsoft.com/office/powerpoint/2010/main" val="1917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D5DC0-03C0-49D2-8223-79682B6AE96A}" type="slidenum">
              <a:rPr lang="en-US" smtClean="0"/>
              <a:t>‹#›</a:t>
            </a:fld>
            <a:endParaRPr lang="en-US" dirty="0"/>
          </a:p>
        </p:txBody>
      </p:sp>
      <p:cxnSp>
        <p:nvCxnSpPr>
          <p:cNvPr id="8" name="Straight Connector 7"/>
          <p:cNvCxnSpPr/>
          <p:nvPr userDrawn="1"/>
        </p:nvCxnSpPr>
        <p:spPr>
          <a:xfrm>
            <a:off x="456128" y="1371600"/>
            <a:ext cx="8231744"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4600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085" y="4406902"/>
            <a:ext cx="6666628" cy="1362075"/>
          </a:xfrm>
        </p:spPr>
        <p:style>
          <a:lnRef idx="2">
            <a:schemeClr val="accent3"/>
          </a:lnRef>
          <a:fillRef idx="1">
            <a:schemeClr val="lt1"/>
          </a:fillRef>
          <a:effectRef idx="0">
            <a:schemeClr val="accent3"/>
          </a:effectRef>
          <a:fontRef idx="none"/>
        </p:style>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828085" y="2906713"/>
            <a:ext cx="6666628" cy="1500187"/>
          </a:xfrm>
        </p:spPr>
        <p:txBody>
          <a:bodyPr anchor="b"/>
          <a:lstStyle>
            <a:lvl1pPr marL="0" indent="0">
              <a:buNone/>
              <a:defRPr sz="20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0D5DC0-03C0-49D2-8223-79682B6AE96A}" type="slidenum">
              <a:rPr lang="en-US" smtClean="0"/>
              <a:t>‹#›</a:t>
            </a:fld>
            <a:endParaRPr lang="en-US" dirty="0"/>
          </a:p>
        </p:txBody>
      </p:sp>
      <p:sp>
        <p:nvSpPr>
          <p:cNvPr id="7" name="Chevron 6"/>
          <p:cNvSpPr/>
          <p:nvPr userDrawn="1"/>
        </p:nvSpPr>
        <p:spPr>
          <a:xfrm>
            <a:off x="628814" y="0"/>
            <a:ext cx="1314792" cy="6858000"/>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8" name="Chevron 7"/>
          <p:cNvSpPr/>
          <p:nvPr userDrawn="1"/>
        </p:nvSpPr>
        <p:spPr>
          <a:xfrm>
            <a:off x="-28582" y="0"/>
            <a:ext cx="1314792" cy="685800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9" name="Chevron 8"/>
          <p:cNvSpPr/>
          <p:nvPr userDrawn="1"/>
        </p:nvSpPr>
        <p:spPr>
          <a:xfrm>
            <a:off x="-628814" y="0"/>
            <a:ext cx="1257628" cy="6858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071" y="6446972"/>
            <a:ext cx="557070" cy="41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1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2"/>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1"/>
            <a:ext cx="41158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0D5DC0-03C0-49D2-8223-79682B6AE96A}" type="slidenum">
              <a:rPr lang="en-US" smtClean="0"/>
              <a:t>‹#›</a:t>
            </a:fld>
            <a:endParaRPr lang="en-US" dirty="0"/>
          </a:p>
        </p:txBody>
      </p:sp>
      <p:cxnSp>
        <p:nvCxnSpPr>
          <p:cNvPr id="9" name="Straight Connector 8"/>
          <p:cNvCxnSpPr/>
          <p:nvPr userDrawn="1"/>
        </p:nvCxnSpPr>
        <p:spPr>
          <a:xfrm>
            <a:off x="456128" y="1371600"/>
            <a:ext cx="8231744"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24489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0D5DC0-03C0-49D2-8223-79682B6AE96A}" type="slidenum">
              <a:rPr lang="en-US" smtClean="0"/>
              <a:t>‹#›</a:t>
            </a:fld>
            <a:endParaRPr lang="en-US" dirty="0"/>
          </a:p>
        </p:txBody>
      </p:sp>
      <p:cxnSp>
        <p:nvCxnSpPr>
          <p:cNvPr id="11" name="Straight Connector 10"/>
          <p:cNvCxnSpPr/>
          <p:nvPr userDrawn="1"/>
        </p:nvCxnSpPr>
        <p:spPr>
          <a:xfrm>
            <a:off x="456128" y="1371600"/>
            <a:ext cx="8231744"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22813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0D5DC0-03C0-49D2-8223-79682B6AE96A}" type="slidenum">
              <a:rPr lang="en-US" smtClean="0"/>
              <a:t>‹#›</a:t>
            </a:fld>
            <a:endParaRPr lang="en-US" dirty="0"/>
          </a:p>
        </p:txBody>
      </p:sp>
    </p:spTree>
    <p:extLst>
      <p:ext uri="{BB962C8B-B14F-4D97-AF65-F5344CB8AC3E}">
        <p14:creationId xmlns:p14="http://schemas.microsoft.com/office/powerpoint/2010/main" val="339531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0D5DC0-03C0-49D2-8223-79682B6AE96A}" type="slidenum">
              <a:rPr lang="en-US" smtClean="0"/>
              <a:t>‹#›</a:t>
            </a:fld>
            <a:endParaRPr lang="en-US" dirty="0"/>
          </a:p>
        </p:txBody>
      </p:sp>
    </p:spTree>
    <p:extLst>
      <p:ext uri="{BB962C8B-B14F-4D97-AF65-F5344CB8AC3E}">
        <p14:creationId xmlns:p14="http://schemas.microsoft.com/office/powerpoint/2010/main" val="172674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s">
    <p:spTree>
      <p:nvGrpSpPr>
        <p:cNvPr id="1" name=""/>
        <p:cNvGrpSpPr/>
        <p:nvPr/>
      </p:nvGrpSpPr>
      <p:grpSpPr>
        <a:xfrm>
          <a:off x="0" y="0"/>
          <a:ext cx="0" cy="0"/>
          <a:chOff x="0" y="0"/>
          <a:chExt cx="0" cy="0"/>
        </a:xfrm>
      </p:grpSpPr>
      <p:sp>
        <p:nvSpPr>
          <p:cNvPr id="2" name="Title 1"/>
          <p:cNvSpPr>
            <a:spLocks noGrp="1"/>
          </p:cNvSpPr>
          <p:nvPr>
            <p:ph type="title"/>
          </p:nvPr>
        </p:nvSpPr>
        <p:spPr>
          <a:xfrm>
            <a:off x="1142106" y="1447800"/>
            <a:ext cx="6173808" cy="1143000"/>
          </a:xfrm>
        </p:spPr>
        <p:txBody>
          <a:bodyPr/>
          <a:lstStyle>
            <a:lvl1pPr>
              <a:defRPr i="1"/>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0D5DC0-03C0-49D2-8223-79682B6AE96A}" type="slidenum">
              <a:rPr lang="en-US" smtClean="0"/>
              <a:pPr/>
              <a:t>‹#›</a:t>
            </a:fld>
            <a:endParaRPr lang="en-US" dirty="0"/>
          </a:p>
        </p:txBody>
      </p:sp>
      <p:sp>
        <p:nvSpPr>
          <p:cNvPr id="6" name="TextBox 5"/>
          <p:cNvSpPr txBox="1"/>
          <p:nvPr userDrawn="1"/>
        </p:nvSpPr>
        <p:spPr>
          <a:xfrm>
            <a:off x="585518" y="676031"/>
            <a:ext cx="848309" cy="2400657"/>
          </a:xfrm>
          <a:prstGeom prst="rect">
            <a:avLst/>
          </a:prstGeom>
          <a:noFill/>
        </p:spPr>
        <p:txBody>
          <a:bodyPr wrap="none" rtlCol="0">
            <a:spAutoFit/>
          </a:bodyPr>
          <a:lstStyle/>
          <a:p>
            <a:r>
              <a:rPr lang="en-US" sz="15000" dirty="0" smtClean="0">
                <a:solidFill>
                  <a:schemeClr val="bg2"/>
                </a:solidFill>
                <a:latin typeface="+mj-lt"/>
              </a:rPr>
              <a:t>“</a:t>
            </a:r>
            <a:endParaRPr lang="en-US" sz="15000" dirty="0">
              <a:solidFill>
                <a:schemeClr val="bg2"/>
              </a:solidFill>
              <a:latin typeface="+mj-lt"/>
            </a:endParaRPr>
          </a:p>
        </p:txBody>
      </p:sp>
      <p:sp>
        <p:nvSpPr>
          <p:cNvPr id="8" name="TextBox 7"/>
          <p:cNvSpPr txBox="1"/>
          <p:nvPr userDrawn="1"/>
        </p:nvSpPr>
        <p:spPr>
          <a:xfrm rot="10800000">
            <a:off x="7315914" y="2228672"/>
            <a:ext cx="1086133" cy="2400657"/>
          </a:xfrm>
          <a:prstGeom prst="rect">
            <a:avLst/>
          </a:prstGeom>
          <a:noFill/>
        </p:spPr>
        <p:txBody>
          <a:bodyPr wrap="square" rtlCol="0">
            <a:spAutoFit/>
          </a:bodyPr>
          <a:lstStyle/>
          <a:p>
            <a:r>
              <a:rPr lang="en-US" sz="15000" dirty="0" smtClean="0">
                <a:solidFill>
                  <a:schemeClr val="bg2"/>
                </a:solidFill>
                <a:latin typeface="+mj-lt"/>
              </a:rPr>
              <a:t>“</a:t>
            </a:r>
            <a:endParaRPr lang="en-US" sz="15000" dirty="0">
              <a:solidFill>
                <a:schemeClr val="bg2"/>
              </a:solidFill>
              <a:latin typeface="+mj-lt"/>
            </a:endParaRPr>
          </a:p>
        </p:txBody>
      </p:sp>
      <p:sp>
        <p:nvSpPr>
          <p:cNvPr id="10" name="Subtitle 2"/>
          <p:cNvSpPr>
            <a:spLocks noGrp="1"/>
          </p:cNvSpPr>
          <p:nvPr>
            <p:ph type="subTitle" idx="1"/>
          </p:nvPr>
        </p:nvSpPr>
        <p:spPr>
          <a:xfrm>
            <a:off x="1522190" y="5105400"/>
            <a:ext cx="5772821" cy="83820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213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none"/>
        </p:style>
        <p:txBody>
          <a:bodyPr anchor="b">
            <a:no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0D5DC0-03C0-49D2-8223-79682B6AE96A}" type="slidenum">
              <a:rPr lang="en-US" smtClean="0"/>
              <a:t>‹#›</a:t>
            </a:fld>
            <a:endParaRPr lang="en-US" dirty="0"/>
          </a:p>
        </p:txBody>
      </p:sp>
      <p:sp>
        <p:nvSpPr>
          <p:cNvPr id="8" name="Content Placeholder 2"/>
          <p:cNvSpPr>
            <a:spLocks noGrp="1"/>
          </p:cNvSpPr>
          <p:nvPr>
            <p:ph idx="13"/>
          </p:nvPr>
        </p:nvSpPr>
        <p:spPr>
          <a:xfrm>
            <a:off x="456128" y="1447801"/>
            <a:ext cx="3029739" cy="47244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43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199554"/>
            <a:ext cx="8001893" cy="15240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p:cNvSpPr/>
          <p:nvPr/>
        </p:nvSpPr>
        <p:spPr>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5973" y="6474483"/>
            <a:ext cx="7774425" cy="365125"/>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001894" y="6491327"/>
            <a:ext cx="514484" cy="365125"/>
          </a:xfrm>
          <a:prstGeom prst="rect">
            <a:avLst/>
          </a:prstGeom>
        </p:spPr>
        <p:txBody>
          <a:bodyPr vert="horz" lIns="91440" tIns="45720" rIns="91440" bIns="45720" rtlCol="0" anchor="ctr"/>
          <a:lstStyle>
            <a:lvl1pPr algn="r">
              <a:defRPr sz="1000">
                <a:solidFill>
                  <a:schemeClr val="tx1"/>
                </a:solidFill>
              </a:defRPr>
            </a:lvl1pPr>
          </a:lstStyle>
          <a:p>
            <a:fld id="{490D5DC0-03C0-49D2-8223-79682B6AE96A}" type="slidenum">
              <a:rPr lang="en-US" smtClean="0"/>
              <a:pPr/>
              <a:t>‹#›</a:t>
            </a:fld>
            <a:endParaRPr lang="en-US" dirty="0"/>
          </a:p>
        </p:txBody>
      </p:sp>
      <p:sp>
        <p:nvSpPr>
          <p:cNvPr id="9" name="Rectangle 8"/>
          <p:cNvSpPr/>
          <p:nvPr/>
        </p:nvSpPr>
        <p:spPr>
          <a:xfrm>
            <a:off x="8059058" y="6199554"/>
            <a:ext cx="1084942" cy="15240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3074" name="Picture 3" descr="cid:482677F5-FF2C-4790-AE8E-2A32B502033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49458" y="228600"/>
            <a:ext cx="1219200" cy="6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95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12724161"/>
              </p:ext>
            </p:extLst>
          </p:nvPr>
        </p:nvGraphicFramePr>
        <p:xfrm>
          <a:off x="2667000" y="1119038"/>
          <a:ext cx="5562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90800" y="1752600"/>
            <a:ext cx="5715000" cy="2923877"/>
          </a:xfrm>
          <a:prstGeom prst="rect">
            <a:avLst/>
          </a:prstGeom>
        </p:spPr>
        <p:txBody>
          <a:bodyPr wrap="square">
            <a:spAutoFit/>
          </a:bodyPr>
          <a:lstStyle/>
          <a:p>
            <a:pPr lvl="0" algn="ctr"/>
            <a:r>
              <a:rPr lang="en-US" sz="7200" cap="small" dirty="0">
                <a:solidFill>
                  <a:schemeClr val="bg1"/>
                </a:solidFill>
                <a:latin typeface="+mj-lt"/>
              </a:rPr>
              <a:t>Fulton County </a:t>
            </a:r>
          </a:p>
          <a:p>
            <a:pPr lvl="0" algn="ctr"/>
            <a:r>
              <a:rPr lang="en-US" sz="7200" cap="small" dirty="0">
                <a:solidFill>
                  <a:schemeClr val="bg1"/>
                </a:solidFill>
                <a:latin typeface="+mj-lt"/>
              </a:rPr>
              <a:t>Board of Health</a:t>
            </a:r>
            <a:r>
              <a:rPr lang="en-US" sz="4000" cap="small" dirty="0"/>
              <a:t/>
            </a:r>
            <a:br>
              <a:rPr lang="en-US" sz="4000" cap="small" dirty="0"/>
            </a:br>
            <a:endParaRPr lang="en-US" sz="4000" dirty="0"/>
          </a:p>
        </p:txBody>
      </p:sp>
      <p:sp>
        <p:nvSpPr>
          <p:cNvPr id="2" name="TextBox 1"/>
          <p:cNvSpPr txBox="1"/>
          <p:nvPr/>
        </p:nvSpPr>
        <p:spPr>
          <a:xfrm>
            <a:off x="2895600" y="5186571"/>
            <a:ext cx="5105400" cy="1446550"/>
          </a:xfrm>
          <a:prstGeom prst="rect">
            <a:avLst/>
          </a:prstGeom>
          <a:noFill/>
        </p:spPr>
        <p:txBody>
          <a:bodyPr wrap="square" rtlCol="0">
            <a:spAutoFit/>
          </a:bodyPr>
          <a:lstStyle/>
          <a:p>
            <a:pPr algn="ctr"/>
            <a:r>
              <a:rPr lang="en-US" sz="2000" dirty="0" smtClean="0">
                <a:latin typeface="Arial Black" panose="020B0A04020102020204" pitchFamily="34" charset="0"/>
              </a:rPr>
              <a:t>Kathleen E. Toomey, M.D., M.P.H.</a:t>
            </a:r>
          </a:p>
          <a:p>
            <a:pPr algn="ctr"/>
            <a:r>
              <a:rPr lang="en-US" sz="2000" dirty="0" smtClean="0">
                <a:latin typeface="Arial Black" panose="020B0A04020102020204" pitchFamily="34" charset="0"/>
              </a:rPr>
              <a:t>District Health Director</a:t>
            </a:r>
          </a:p>
          <a:p>
            <a:pPr algn="ctr"/>
            <a:endParaRPr lang="en-US" sz="1600" dirty="0" smtClean="0">
              <a:latin typeface="Arial Black" panose="020B0A04020102020204" pitchFamily="34" charset="0"/>
            </a:endParaRPr>
          </a:p>
          <a:p>
            <a:pPr algn="ctr"/>
            <a:endParaRPr lang="en-US" sz="1600" dirty="0">
              <a:latin typeface="Arial Black" panose="020B0A04020102020204" pitchFamily="34" charset="0"/>
            </a:endParaRPr>
          </a:p>
          <a:p>
            <a:pPr algn="r"/>
            <a:r>
              <a:rPr lang="en-US" sz="1400" dirty="0" smtClean="0">
                <a:latin typeface="Arial Black" panose="020B0A04020102020204" pitchFamily="34" charset="0"/>
              </a:rPr>
              <a:t>6.12.2018</a:t>
            </a:r>
          </a:p>
        </p:txBody>
      </p:sp>
    </p:spTree>
    <p:extLst>
      <p:ext uri="{BB962C8B-B14F-4D97-AF65-F5344CB8AC3E}">
        <p14:creationId xmlns:p14="http://schemas.microsoft.com/office/powerpoint/2010/main" val="92034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33350"/>
            <a:ext cx="8682037"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77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Tuberculosis (TB)</a:t>
            </a:r>
            <a:endParaRPr lang="en-US" dirty="0"/>
          </a:p>
        </p:txBody>
      </p:sp>
      <p:graphicFrame>
        <p:nvGraphicFramePr>
          <p:cNvPr id="2" name="Diagram 1"/>
          <p:cNvGraphicFramePr/>
          <p:nvPr>
            <p:extLst>
              <p:ext uri="{D42A27DB-BD31-4B8C-83A1-F6EECF244321}">
                <p14:modId xmlns:p14="http://schemas.microsoft.com/office/powerpoint/2010/main" val="1425339498"/>
              </p:ext>
            </p:extLst>
          </p:nvPr>
        </p:nvGraphicFramePr>
        <p:xfrm>
          <a:off x="533400" y="14478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15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Homelessness </a:t>
            </a:r>
            <a:br>
              <a:rPr lang="en-US" sz="3200" dirty="0" smtClean="0"/>
            </a:br>
            <a:r>
              <a:rPr lang="en-US" sz="3200" dirty="0" smtClean="0"/>
              <a:t>a major public health problem</a:t>
            </a:r>
            <a:endParaRPr lang="en-US" sz="3200" dirty="0"/>
          </a:p>
        </p:txBody>
      </p:sp>
      <p:graphicFrame>
        <p:nvGraphicFramePr>
          <p:cNvPr id="4" name="Diagram 3"/>
          <p:cNvGraphicFramePr/>
          <p:nvPr>
            <p:extLst>
              <p:ext uri="{D42A27DB-BD31-4B8C-83A1-F6EECF244321}">
                <p14:modId xmlns:p14="http://schemas.microsoft.com/office/powerpoint/2010/main" val="2086277191"/>
              </p:ext>
            </p:extLst>
          </p:nvPr>
        </p:nvGraphicFramePr>
        <p:xfrm>
          <a:off x="304800" y="15240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53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rick.wilson\AppData\Local\Microsoft\Windows\Temporary Internet Files\Content.Outlook\B6XAZ5HC\STOP HIV ATL Logo MAI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7079"/>
            <a:ext cx="1752600" cy="16420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2012"/>
            <a:ext cx="8229600" cy="1143000"/>
          </a:xfrm>
        </p:spPr>
        <p:txBody>
          <a:bodyPr>
            <a:normAutofit fontScale="90000"/>
          </a:bodyPr>
          <a:lstStyle/>
          <a:p>
            <a:r>
              <a:rPr lang="en-US" sz="3600" dirty="0" smtClean="0">
                <a:effectLst>
                  <a:outerShdw blurRad="38100" dist="38100" dir="2700000" algn="tl">
                    <a:srgbClr val="000000">
                      <a:alpha val="43137"/>
                    </a:srgbClr>
                  </a:outerShdw>
                </a:effectLst>
              </a:rPr>
              <a:t>Social Media Campaign: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t>
            </a:r>
            <a:r>
              <a:rPr lang="en-US" sz="3600" dirty="0" err="1" smtClean="0">
                <a:effectLst>
                  <a:outerShdw blurRad="38100" dist="38100" dir="2700000" algn="tl">
                    <a:srgbClr val="000000">
                      <a:alpha val="43137"/>
                    </a:srgbClr>
                  </a:outerShdw>
                </a:effectLst>
              </a:rPr>
              <a:t>StopHIVATL</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57200" y="1371600"/>
            <a:ext cx="4040188" cy="639762"/>
          </a:xfrm>
        </p:spPr>
        <p:txBody>
          <a:bodyPr>
            <a:normAutofit/>
          </a:bodyPr>
          <a:lstStyle/>
          <a:p>
            <a:r>
              <a:rPr lang="en-US" dirty="0" smtClean="0"/>
              <a:t>Campaign Purpose &amp; Goals</a:t>
            </a:r>
            <a:endParaRPr lang="en-US" dirty="0"/>
          </a:p>
        </p:txBody>
      </p:sp>
      <p:sp>
        <p:nvSpPr>
          <p:cNvPr id="3" name="Content Placeholder 2"/>
          <p:cNvSpPr>
            <a:spLocks noGrp="1"/>
          </p:cNvSpPr>
          <p:nvPr>
            <p:ph sz="half" idx="2"/>
          </p:nvPr>
        </p:nvSpPr>
        <p:spPr>
          <a:xfrm>
            <a:off x="457200" y="2057400"/>
            <a:ext cx="4040188" cy="4585061"/>
          </a:xfrm>
        </p:spPr>
        <p:txBody>
          <a:bodyPr>
            <a:normAutofit/>
          </a:bodyPr>
          <a:lstStyle/>
          <a:p>
            <a:r>
              <a:rPr lang="en-US" sz="2200" dirty="0" smtClean="0"/>
              <a:t>Encourage community members to create social media posts when they do HIV prevention activities</a:t>
            </a:r>
          </a:p>
          <a:p>
            <a:r>
              <a:rPr lang="en-US" sz="2200" dirty="0" smtClean="0"/>
              <a:t>Empower individuals in the community about their role in ending the HIV epidemic </a:t>
            </a:r>
          </a:p>
          <a:p>
            <a:r>
              <a:rPr lang="en-US" sz="2200" dirty="0" smtClean="0"/>
              <a:t>Reduce stigma related to HIV prevention activities</a:t>
            </a:r>
          </a:p>
          <a:p>
            <a:r>
              <a:rPr lang="en-US" sz="2200" dirty="0" smtClean="0"/>
              <a:t>Campaign to launch in June 2018</a:t>
            </a:r>
          </a:p>
          <a:p>
            <a:endParaRPr lang="en-US" dirty="0"/>
          </a:p>
        </p:txBody>
      </p:sp>
      <p:sp>
        <p:nvSpPr>
          <p:cNvPr id="4" name="Text Placeholder 3"/>
          <p:cNvSpPr>
            <a:spLocks noGrp="1"/>
          </p:cNvSpPr>
          <p:nvPr>
            <p:ph type="body" sz="quarter" idx="3"/>
          </p:nvPr>
        </p:nvSpPr>
        <p:spPr>
          <a:xfrm>
            <a:off x="4645025" y="1371600"/>
            <a:ext cx="4041775" cy="639762"/>
          </a:xfrm>
        </p:spPr>
        <p:txBody>
          <a:bodyPr/>
          <a:lstStyle/>
          <a:p>
            <a:r>
              <a:rPr lang="en-US" dirty="0" smtClean="0"/>
              <a:t>Campaign Message</a:t>
            </a:r>
            <a:endParaRPr lang="en-US" dirty="0"/>
          </a:p>
        </p:txBody>
      </p:sp>
      <p:sp>
        <p:nvSpPr>
          <p:cNvPr id="6" name="Content Placeholder 5"/>
          <p:cNvSpPr>
            <a:spLocks noGrp="1"/>
          </p:cNvSpPr>
          <p:nvPr>
            <p:ph sz="quarter" idx="4"/>
          </p:nvPr>
        </p:nvSpPr>
        <p:spPr>
          <a:xfrm>
            <a:off x="4645025" y="1981200"/>
            <a:ext cx="4041775" cy="4383448"/>
          </a:xfrm>
        </p:spPr>
        <p:txBody>
          <a:bodyPr>
            <a:normAutofit fontScale="85000" lnSpcReduction="10000"/>
          </a:bodyPr>
          <a:lstStyle/>
          <a:p>
            <a:pPr marL="0" lvl="0" indent="0">
              <a:buClr>
                <a:srgbClr val="D81624"/>
              </a:buClr>
              <a:buNone/>
            </a:pPr>
            <a:r>
              <a:rPr lang="en-US" sz="2600" dirty="0" smtClean="0">
                <a:solidFill>
                  <a:srgbClr val="000000"/>
                </a:solidFill>
              </a:rPr>
              <a:t>Together we can Stop the Clock on the HIV epidemic in 3 steps:</a:t>
            </a:r>
          </a:p>
          <a:p>
            <a:pPr lvl="0">
              <a:buClr>
                <a:srgbClr val="D81624"/>
              </a:buClr>
              <a:buFont typeface="+mj-lt"/>
              <a:buAutoNum type="arabicPeriod"/>
            </a:pPr>
            <a:r>
              <a:rPr lang="en-US" sz="2600" dirty="0" smtClean="0">
                <a:solidFill>
                  <a:srgbClr val="000000"/>
                </a:solidFill>
              </a:rPr>
              <a:t>Everyone get an HIV test at least once a year. </a:t>
            </a:r>
          </a:p>
          <a:p>
            <a:pPr lvl="0">
              <a:buClr>
                <a:srgbClr val="D81624"/>
              </a:buClr>
              <a:buFont typeface="+mj-lt"/>
              <a:buAutoNum type="arabicPeriod"/>
            </a:pPr>
            <a:r>
              <a:rPr lang="en-US" sz="2600" dirty="0" smtClean="0">
                <a:solidFill>
                  <a:srgbClr val="000000"/>
                </a:solidFill>
              </a:rPr>
              <a:t>If you test positive, get on treatment to become virally suppressed so that you can be healthy and not infect others.</a:t>
            </a:r>
          </a:p>
          <a:p>
            <a:pPr lvl="0">
              <a:buClr>
                <a:srgbClr val="D81624"/>
              </a:buClr>
              <a:buFont typeface="+mj-lt"/>
              <a:buAutoNum type="arabicPeriod"/>
            </a:pPr>
            <a:r>
              <a:rPr lang="en-US" sz="2600" dirty="0" smtClean="0">
                <a:solidFill>
                  <a:srgbClr val="000000"/>
                </a:solidFill>
              </a:rPr>
              <a:t>If you test negative but are engaged in activities that put you at risk for HIV, get on </a:t>
            </a:r>
            <a:r>
              <a:rPr lang="en-US" sz="2600" dirty="0" err="1" smtClean="0">
                <a:solidFill>
                  <a:srgbClr val="000000"/>
                </a:solidFill>
              </a:rPr>
              <a:t>PrEP</a:t>
            </a:r>
            <a:r>
              <a:rPr lang="en-US" sz="2600" dirty="0" smtClean="0">
                <a:solidFill>
                  <a:srgbClr val="000000"/>
                </a:solidFill>
              </a:rPr>
              <a:t> which is one pill once a day to prevent HIV infection.</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153" y="6274161"/>
            <a:ext cx="8858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49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PARTNERSHIPS &amp; COLLABORATIONS</a:t>
            </a:r>
          </a:p>
        </p:txBody>
      </p:sp>
      <p:sp>
        <p:nvSpPr>
          <p:cNvPr id="4" name="Content Placeholder 2"/>
          <p:cNvSpPr txBox="1">
            <a:spLocks/>
          </p:cNvSpPr>
          <p:nvPr/>
        </p:nvSpPr>
        <p:spPr>
          <a:xfrm>
            <a:off x="457200" y="1600202"/>
            <a:ext cx="8229600" cy="4525963"/>
          </a:xfrm>
          <a:prstGeom prst="rect">
            <a:avLst/>
          </a:prstGeom>
        </p:spPr>
        <p:txBody>
          <a:bodyPr>
            <a:normAutofit/>
          </a:bodyPr>
          <a:lstStyle>
            <a:lvl1pPr marL="342900" indent="-342900" algn="l" defTabSz="914400" rtl="0" eaLnBrk="1" latinLnBrk="0" hangingPunct="1">
              <a:spcBef>
                <a:spcPct val="20000"/>
              </a:spcBef>
              <a:buFont typeface="Wingdings" panose="05000000000000000000"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endParaRPr lang="en-US" sz="2400" dirty="0" smtClean="0"/>
          </a:p>
          <a:p>
            <a:pPr lvl="2"/>
            <a:endParaRPr lang="en-US" sz="2800" dirty="0" smtClean="0"/>
          </a:p>
          <a:p>
            <a:pPr marL="0" indent="0">
              <a:buFont typeface="Wingdings" panose="05000000000000000000" pitchFamily="2" charset="2"/>
              <a:buNone/>
            </a:pPr>
            <a:endParaRPr lang="en-US" dirty="0" smtClean="0"/>
          </a:p>
        </p:txBody>
      </p:sp>
      <p:sp>
        <p:nvSpPr>
          <p:cNvPr id="7" name="Rounded Rectangle 6"/>
          <p:cNvSpPr/>
          <p:nvPr/>
        </p:nvSpPr>
        <p:spPr>
          <a:xfrm>
            <a:off x="571500" y="1984632"/>
            <a:ext cx="2286000" cy="4129601"/>
          </a:xfrm>
          <a:prstGeom prst="roundRect">
            <a:avLst/>
          </a:prstGeom>
          <a:solidFill>
            <a:schemeClr val="accent3">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r>
              <a:rPr lang="en-US" dirty="0"/>
              <a:t>Reach Atlanta residents in zip codes 30314 and 30318</a:t>
            </a:r>
          </a:p>
          <a:p>
            <a:pPr marL="285750" lvl="0" indent="-285750">
              <a:buFont typeface="Arial" panose="020B0604020202020204" pitchFamily="34" charset="0"/>
              <a:buChar char="•"/>
            </a:pPr>
            <a:r>
              <a:rPr lang="en-US" dirty="0"/>
              <a:t>Access to services offered through FCBOH Neighborhood Union and in Grady Partnership at Asa G. Yancey Health Center</a:t>
            </a:r>
          </a:p>
        </p:txBody>
      </p:sp>
      <p:sp>
        <p:nvSpPr>
          <p:cNvPr id="9" name="Rounded Rectangle 8"/>
          <p:cNvSpPr/>
          <p:nvPr/>
        </p:nvSpPr>
        <p:spPr>
          <a:xfrm>
            <a:off x="3048000" y="2022734"/>
            <a:ext cx="3581400" cy="4103432"/>
          </a:xfrm>
          <a:prstGeom prst="roundRect">
            <a:avLst/>
          </a:prstGeom>
          <a:solidFill>
            <a:schemeClr val="accent5">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endParaRPr lang="en-US" dirty="0" smtClean="0"/>
          </a:p>
          <a:p>
            <a:pPr marL="285750" lvl="0" indent="-285750">
              <a:buFont typeface="Arial" panose="020B0604020202020204" pitchFamily="34" charset="0"/>
              <a:buChar char="•"/>
            </a:pPr>
            <a:r>
              <a:rPr lang="en-US" dirty="0" smtClean="0"/>
              <a:t>Strategic </a:t>
            </a:r>
            <a:r>
              <a:rPr lang="en-US" dirty="0"/>
              <a:t>public health partner within the Morehouse School of Medicine Department of Community Health’s cluster in the HUD funded place-based initiative to address access to health and wellness opportunities</a:t>
            </a:r>
          </a:p>
          <a:p>
            <a:pPr marL="285750" lvl="0" indent="-285750">
              <a:buFont typeface="Arial" panose="020B0604020202020204" pitchFamily="34" charset="0"/>
              <a:buChar char="•"/>
            </a:pPr>
            <a:r>
              <a:rPr lang="en-US" dirty="0"/>
              <a:t>Advise on public health issues within the </a:t>
            </a:r>
            <a:r>
              <a:rPr lang="en-US" dirty="0" err="1"/>
              <a:t>Ashview</a:t>
            </a:r>
            <a:r>
              <a:rPr lang="en-US" dirty="0"/>
              <a:t> Heights, Atlanta University Center and Vine City areas  to impact health </a:t>
            </a:r>
          </a:p>
          <a:p>
            <a:pPr lvl="0"/>
            <a:endParaRPr lang="en-US" dirty="0"/>
          </a:p>
        </p:txBody>
      </p:sp>
      <p:sp>
        <p:nvSpPr>
          <p:cNvPr id="11" name="Rounded Rectangle 10"/>
          <p:cNvSpPr/>
          <p:nvPr/>
        </p:nvSpPr>
        <p:spPr>
          <a:xfrm>
            <a:off x="6705600" y="2022732"/>
            <a:ext cx="2286000" cy="4073267"/>
          </a:xfrm>
          <a:prstGeom prst="roundRect">
            <a:avLst/>
          </a:prstGeom>
          <a:solidFill>
            <a:schemeClr val="accent4">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r>
              <a:rPr lang="en-US" dirty="0"/>
              <a:t>Serve as a public health agency in this collective impact of collaborators to improve health outcomes regionally</a:t>
            </a:r>
          </a:p>
        </p:txBody>
      </p:sp>
      <p:sp>
        <p:nvSpPr>
          <p:cNvPr id="13" name="Rounded Rectangle 12"/>
          <p:cNvSpPr/>
          <p:nvPr/>
        </p:nvSpPr>
        <p:spPr>
          <a:xfrm>
            <a:off x="165100" y="1219200"/>
            <a:ext cx="1676400" cy="91440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t>Westside Health Collaborative</a:t>
            </a:r>
            <a:endParaRPr lang="en-US" dirty="0"/>
          </a:p>
        </p:txBody>
      </p:sp>
      <p:sp>
        <p:nvSpPr>
          <p:cNvPr id="14" name="Rounded Rectangle 13"/>
          <p:cNvSpPr/>
          <p:nvPr/>
        </p:nvSpPr>
        <p:spPr>
          <a:xfrm>
            <a:off x="2895600" y="1219200"/>
            <a:ext cx="2082800" cy="9144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pPr>
            <a:r>
              <a:rPr lang="en-US" b="1" dirty="0"/>
              <a:t>CHOICE Neighborhoods</a:t>
            </a:r>
            <a:endParaRPr lang="en-US" dirty="0"/>
          </a:p>
        </p:txBody>
      </p:sp>
      <p:sp>
        <p:nvSpPr>
          <p:cNvPr id="15" name="Rounded Rectangle 14"/>
          <p:cNvSpPr/>
          <p:nvPr/>
        </p:nvSpPr>
        <p:spPr>
          <a:xfrm>
            <a:off x="6477000" y="1219200"/>
            <a:ext cx="1752600" cy="990600"/>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Aft>
                <a:spcPts val="0"/>
              </a:spcAft>
            </a:pPr>
            <a:r>
              <a:rPr lang="en-US" b="1" dirty="0"/>
              <a:t>ARCHI (Atlanta Regional Collaborative </a:t>
            </a:r>
          </a:p>
          <a:p>
            <a:pPr lvl="0">
              <a:lnSpc>
                <a:spcPts val="1400"/>
              </a:lnSpc>
              <a:spcAft>
                <a:spcPts val="0"/>
              </a:spcAft>
            </a:pPr>
            <a:r>
              <a:rPr lang="en-US" b="1" dirty="0"/>
              <a:t>for Health Improvement)</a:t>
            </a:r>
            <a:endParaRPr lang="en-US" dirty="0"/>
          </a:p>
        </p:txBody>
      </p:sp>
    </p:spTree>
    <p:extLst>
      <p:ext uri="{BB962C8B-B14F-4D97-AF65-F5344CB8AC3E}">
        <p14:creationId xmlns:p14="http://schemas.microsoft.com/office/powerpoint/2010/main" val="2897036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382604" y="32084"/>
            <a:ext cx="8763000" cy="838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a:lstStyle>
          <a:p>
            <a:r>
              <a:rPr lang="en-US" sz="4000" kern="0" dirty="0" smtClean="0"/>
              <a:t>Our Organization</a:t>
            </a:r>
            <a:endParaRPr lang="en-US" sz="4000" kern="0" dirty="0"/>
          </a:p>
        </p:txBody>
      </p:sp>
      <p:graphicFrame>
        <p:nvGraphicFramePr>
          <p:cNvPr id="6" name="Diagram 5"/>
          <p:cNvGraphicFramePr/>
          <p:nvPr>
            <p:extLst>
              <p:ext uri="{D42A27DB-BD31-4B8C-83A1-F6EECF244321}">
                <p14:modId xmlns:p14="http://schemas.microsoft.com/office/powerpoint/2010/main" val="592720642"/>
              </p:ext>
            </p:extLst>
          </p:nvPr>
        </p:nvGraphicFramePr>
        <p:xfrm>
          <a:off x="1524000" y="990600"/>
          <a:ext cx="6705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Pentagon 16"/>
          <p:cNvSpPr/>
          <p:nvPr/>
        </p:nvSpPr>
        <p:spPr>
          <a:xfrm>
            <a:off x="76200" y="4615934"/>
            <a:ext cx="1981200" cy="7620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anose="02040502050405020303" pitchFamily="18" charset="0"/>
              </a:rPr>
              <a:t>NAME:</a:t>
            </a:r>
          </a:p>
        </p:txBody>
      </p:sp>
      <p:sp>
        <p:nvSpPr>
          <p:cNvPr id="4" name="Pentagon 3"/>
          <p:cNvSpPr/>
          <p:nvPr/>
        </p:nvSpPr>
        <p:spPr>
          <a:xfrm>
            <a:off x="76200" y="1644445"/>
            <a:ext cx="2286000" cy="793955"/>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lvl="0"/>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anose="02040502050405020303" pitchFamily="18" charset="0"/>
              </a:rPr>
              <a:t>GOVERNANCE</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eorgia" panose="02040502050405020303" pitchFamily="18" charset="0"/>
              </a:rPr>
              <a:t>:</a:t>
            </a:r>
            <a:endParaRPr lang="en-US" dirty="0"/>
          </a:p>
        </p:txBody>
      </p:sp>
      <p:pic>
        <p:nvPicPr>
          <p:cNvPr id="18" name="Picture 4"/>
          <p:cNvPicPr>
            <a:picLocks noChangeArrowheads="1"/>
          </p:cNvPicPr>
          <p:nvPr/>
        </p:nvPicPr>
        <p:blipFill>
          <a:blip r:embed="rId7"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6278" t="-505" r="-16278" b="-505"/>
          <a:stretch>
            <a:fillRect/>
          </a:stretch>
        </p:blipFill>
        <p:spPr bwMode="auto">
          <a:xfrm>
            <a:off x="2514600" y="114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riped Right Arrow 1"/>
          <p:cNvSpPr/>
          <p:nvPr/>
        </p:nvSpPr>
        <p:spPr>
          <a:xfrm>
            <a:off x="4267200" y="1566454"/>
            <a:ext cx="1295400" cy="567146"/>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6" name="Striped Right Arrow 15"/>
          <p:cNvSpPr/>
          <p:nvPr/>
        </p:nvSpPr>
        <p:spPr>
          <a:xfrm>
            <a:off x="4305300" y="4768334"/>
            <a:ext cx="1219200" cy="609600"/>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9" name="720E50CC-DE10-4025-8DE7-DFF67EC52785" descr="D9F64058-9A0D-45CE-BC2C-416389971F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066800"/>
            <a:ext cx="2195527" cy="12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37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92" t="19022" r="22606" b="4198"/>
          <a:stretch>
            <a:fillRect/>
          </a:stretch>
        </p:blipFill>
        <p:spPr bwMode="auto">
          <a:xfrm>
            <a:off x="4100434" y="990600"/>
            <a:ext cx="4891166" cy="556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0">
            <a:extLst>
              <a:ext uri="{FF2B5EF4-FFF2-40B4-BE49-F238E27FC236}"/>
            </a:extLst>
          </p:cNvPr>
          <p:cNvSpPr txBox="1">
            <a:spLocks/>
          </p:cNvSpPr>
          <p:nvPr/>
        </p:nvSpPr>
        <p:spPr>
          <a:xfrm>
            <a:off x="228600" y="838200"/>
            <a:ext cx="3749675" cy="4877059"/>
          </a:xfrm>
          <a:prstGeom prst="rect">
            <a:avLst/>
          </a:prstGeom>
        </p:spPr>
        <p:txBody>
          <a:bodyPr/>
          <a:lstStyle/>
          <a:p>
            <a:pPr marL="273050" indent="-273050">
              <a:spcBef>
                <a:spcPts val="575"/>
              </a:spcBef>
              <a:buClr>
                <a:schemeClr val="accent1"/>
              </a:buClr>
              <a:buSzPct val="85000"/>
              <a:defRPr/>
            </a:pPr>
            <a:r>
              <a:rPr lang="en-US" sz="1400" i="1" dirty="0">
                <a:latin typeface="+mn-lt"/>
              </a:rPr>
              <a:t>	</a:t>
            </a:r>
            <a:endParaRPr lang="en-US" sz="2600" dirty="0">
              <a:latin typeface="+mn-lt"/>
            </a:endParaRPr>
          </a:p>
        </p:txBody>
      </p:sp>
      <p:sp>
        <p:nvSpPr>
          <p:cNvPr id="8" name="Title 5">
            <a:extLst>
              <a:ext uri="{FF2B5EF4-FFF2-40B4-BE49-F238E27FC236}"/>
            </a:extLst>
          </p:cNvPr>
          <p:cNvSpPr txBox="1">
            <a:spLocks/>
          </p:cNvSpPr>
          <p:nvPr/>
        </p:nvSpPr>
        <p:spPr>
          <a:xfrm>
            <a:off x="457200" y="152400"/>
            <a:ext cx="7772400" cy="1143000"/>
          </a:xfrm>
          <a:prstGeom prst="rect">
            <a:avLst/>
          </a:prstGeom>
        </p:spPr>
        <p:txBody>
          <a:bodyPr/>
          <a:lstStyle/>
          <a:p>
            <a:pPr eaLnBrk="1" hangingPunct="1">
              <a:defRPr/>
            </a:pPr>
            <a:r>
              <a:rPr lang="en-US" sz="4000" dirty="0" smtClean="0">
                <a:latin typeface="+mj-lt"/>
                <a:ea typeface="+mj-ea"/>
                <a:cs typeface="+mj-cs"/>
              </a:rPr>
              <a:t>Public Health in Georgia</a:t>
            </a:r>
            <a:endParaRPr lang="en-US" sz="4000" dirty="0">
              <a:latin typeface="+mj-lt"/>
              <a:ea typeface="+mj-ea"/>
              <a:cs typeface="+mj-cs"/>
            </a:endParaRPr>
          </a:p>
        </p:txBody>
      </p:sp>
      <p:sp>
        <p:nvSpPr>
          <p:cNvPr id="9" name="TextBox 6"/>
          <p:cNvSpPr txBox="1">
            <a:spLocks noChangeArrowheads="1"/>
          </p:cNvSpPr>
          <p:nvPr/>
        </p:nvSpPr>
        <p:spPr bwMode="auto">
          <a:xfrm>
            <a:off x="22098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spcBef>
                <a:spcPct val="0"/>
              </a:spcBef>
              <a:buClrTx/>
              <a:buSzTx/>
              <a:buNone/>
            </a:pPr>
            <a:r>
              <a:rPr lang="en-US" sz="900" dirty="0" smtClean="0">
                <a:latin typeface="Times New Roman" panose="02020603050405020304" pitchFamily="18" charset="0"/>
                <a:cs typeface="Times New Roman" panose="02020603050405020304" pitchFamily="18" charset="0"/>
              </a:rPr>
              <a:t>*Population </a:t>
            </a:r>
            <a:r>
              <a:rPr lang="en-US" sz="900" dirty="0">
                <a:latin typeface="Times New Roman" panose="02020603050405020304" pitchFamily="18" charset="0"/>
                <a:cs typeface="Times New Roman" panose="02020603050405020304" pitchFamily="18" charset="0"/>
              </a:rPr>
              <a:t>estimate as of July 1, 2017. Source: U.S. Census </a:t>
            </a:r>
            <a:r>
              <a:rPr lang="en-US" sz="900" dirty="0" smtClean="0">
                <a:latin typeface="Times New Roman" panose="02020603050405020304" pitchFamily="18" charset="0"/>
                <a:cs typeface="Times New Roman" panose="02020603050405020304" pitchFamily="18" charset="0"/>
              </a:rPr>
              <a:t>Bureau</a:t>
            </a:r>
          </a:p>
          <a:p>
            <a:pPr>
              <a:spcBef>
                <a:spcPct val="0"/>
              </a:spcBef>
              <a:buClrTx/>
              <a:buSzTx/>
              <a:buNone/>
            </a:pPr>
            <a:r>
              <a:rPr lang="en-US" altLang="en-US" sz="900" dirty="0" smtClean="0">
                <a:latin typeface="Times New Roman" pitchFamily="18" charset="0"/>
                <a:cs typeface="Times New Roman" pitchFamily="18" charset="0"/>
              </a:rPr>
              <a:t>**County Health Rankings &amp; Roadmaps Source: Robert Wood Johnson Foundation  </a:t>
            </a:r>
            <a:endParaRPr lang="en-US" altLang="en-US" sz="900" dirty="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4140651529"/>
              </p:ext>
            </p:extLst>
          </p:nvPr>
        </p:nvGraphicFramePr>
        <p:xfrm>
          <a:off x="91320" y="1524000"/>
          <a:ext cx="4024234" cy="391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640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a:t>Composition Fulton </a:t>
            </a:r>
            <a:r>
              <a:rPr lang="en-US" sz="2800" dirty="0" smtClean="0"/>
              <a:t>Board </a:t>
            </a:r>
            <a:r>
              <a:rPr lang="en-US" sz="2800" dirty="0"/>
              <a:t>of Health</a:t>
            </a:r>
          </a:p>
        </p:txBody>
      </p:sp>
      <p:graphicFrame>
        <p:nvGraphicFramePr>
          <p:cNvPr id="3" name="Table 2"/>
          <p:cNvGraphicFramePr>
            <a:graphicFrameLocks noGrp="1"/>
          </p:cNvGraphicFramePr>
          <p:nvPr>
            <p:extLst>
              <p:ext uri="{D42A27DB-BD31-4B8C-83A1-F6EECF244321}">
                <p14:modId xmlns:p14="http://schemas.microsoft.com/office/powerpoint/2010/main" val="1860499454"/>
              </p:ext>
            </p:extLst>
          </p:nvPr>
        </p:nvGraphicFramePr>
        <p:xfrm>
          <a:off x="457200" y="1066800"/>
          <a:ext cx="3962400" cy="4724646"/>
        </p:xfrm>
        <a:graphic>
          <a:graphicData uri="http://schemas.openxmlformats.org/drawingml/2006/table">
            <a:tbl>
              <a:tblPr firstRow="1" bandRow="1">
                <a:tableStyleId>{5C22544A-7EE6-4342-B048-85BDC9FD1C3A}</a:tableStyleId>
              </a:tblPr>
              <a:tblGrid>
                <a:gridCol w="3962400"/>
              </a:tblGrid>
              <a:tr h="931791">
                <a:tc>
                  <a:txBody>
                    <a:bodyPr/>
                    <a:lstStyle/>
                    <a:p>
                      <a:r>
                        <a:rPr lang="en-US" sz="2300" dirty="0" smtClean="0"/>
                        <a:t>Fulton County Commission </a:t>
                      </a:r>
                    </a:p>
                    <a:p>
                      <a:r>
                        <a:rPr lang="en-US" sz="2400" dirty="0" smtClean="0"/>
                        <a:t>Four appointees:</a:t>
                      </a:r>
                      <a:endParaRPr lang="en-US" sz="2400" dirty="0"/>
                    </a:p>
                  </a:txBody>
                  <a:tcPr/>
                </a:tc>
              </a:tr>
              <a:tr h="97320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700" dirty="0" smtClean="0"/>
                        <a:t>Chairman or another elected member of the Commission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700" kern="1200" cap="small" baseline="0" dirty="0" smtClean="0">
                          <a:solidFill>
                            <a:schemeClr val="accent6">
                              <a:lumMod val="50000"/>
                            </a:schemeClr>
                          </a:solidFill>
                          <a:effectLst/>
                        </a:rPr>
                        <a:t>       </a:t>
                      </a:r>
                      <a:r>
                        <a:rPr lang="en-US" sz="1800" b="1" kern="1200" cap="small" dirty="0" smtClean="0">
                          <a:solidFill>
                            <a:schemeClr val="accent6">
                              <a:lumMod val="50000"/>
                            </a:schemeClr>
                          </a:solidFill>
                          <a:effectLst/>
                        </a:rPr>
                        <a:t>Appointee</a:t>
                      </a:r>
                      <a:r>
                        <a:rPr lang="en-US" sz="1800" kern="1200" cap="small" dirty="0" smtClean="0">
                          <a:solidFill>
                            <a:schemeClr val="accent6">
                              <a:lumMod val="50000"/>
                            </a:schemeClr>
                          </a:solidFill>
                          <a:effectLst/>
                        </a:rPr>
                        <a:t>: </a:t>
                      </a:r>
                      <a:r>
                        <a:rPr lang="en-US" sz="1700" kern="1200" dirty="0" smtClean="0">
                          <a:solidFill>
                            <a:schemeClr val="accent6">
                              <a:lumMod val="50000"/>
                            </a:schemeClr>
                          </a:solidFill>
                          <a:effectLst/>
                        </a:rPr>
                        <a:t>Commissioner Natalie Hall</a:t>
                      </a:r>
                      <a:endParaRPr lang="en-US" sz="1700" b="0" dirty="0">
                        <a:solidFill>
                          <a:schemeClr val="accent6">
                            <a:lumMod val="50000"/>
                          </a:schemeClr>
                        </a:solidFill>
                      </a:endParaRPr>
                    </a:p>
                  </a:txBody>
                  <a:tcPr/>
                </a:tc>
              </a:tr>
              <a:tr h="91440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arenR" startAt="2"/>
                        <a:tabLst/>
                        <a:defRPr/>
                      </a:pPr>
                      <a:r>
                        <a:rPr lang="en-US" sz="1700" dirty="0" smtClean="0"/>
                        <a:t>Physician practicing in the county </a:t>
                      </a:r>
                      <a:r>
                        <a:rPr lang="en-US" sz="1800" b="1" kern="1200" cap="small" dirty="0" smtClean="0">
                          <a:solidFill>
                            <a:schemeClr val="accent6">
                              <a:lumMod val="50000"/>
                            </a:schemeClr>
                          </a:solidFill>
                          <a:effectLst/>
                        </a:rPr>
                        <a:t>Appointee: </a:t>
                      </a:r>
                      <a:r>
                        <a:rPr lang="en-US" sz="1700" kern="1200" dirty="0" smtClean="0">
                          <a:solidFill>
                            <a:schemeClr val="accent6">
                              <a:lumMod val="50000"/>
                            </a:schemeClr>
                          </a:solidFill>
                          <a:effectLst/>
                        </a:rPr>
                        <a:t>Otis Webb Brawley, M.D., MACP, FASCO, FACE</a:t>
                      </a:r>
                      <a:endParaRPr lang="en-US" sz="1700" b="0" dirty="0">
                        <a:solidFill>
                          <a:schemeClr val="accent6">
                            <a:lumMod val="50000"/>
                          </a:schemeClr>
                        </a:solidFill>
                      </a:endParaRPr>
                    </a:p>
                  </a:txBody>
                  <a:tcPr/>
                </a:tc>
              </a:tr>
              <a:tr h="74543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3"/>
                        <a:tabLst/>
                        <a:defRPr/>
                      </a:pPr>
                      <a:r>
                        <a:rPr lang="en-US" sz="1700" dirty="0" smtClean="0"/>
                        <a:t>Consumer or consumer advocate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cap="small" dirty="0" smtClean="0">
                          <a:effectLst/>
                        </a:rPr>
                        <a:t>       </a:t>
                      </a:r>
                      <a:r>
                        <a:rPr lang="en-US" sz="1800" b="1" kern="1200" cap="small" dirty="0" smtClean="0">
                          <a:solidFill>
                            <a:schemeClr val="accent6">
                              <a:lumMod val="50000"/>
                            </a:schemeClr>
                          </a:solidFill>
                          <a:effectLst/>
                        </a:rPr>
                        <a:t>Appointee</a:t>
                      </a:r>
                      <a:r>
                        <a:rPr lang="en-US" sz="1800" kern="1200" cap="small" dirty="0" smtClean="0">
                          <a:solidFill>
                            <a:schemeClr val="accent6">
                              <a:lumMod val="50000"/>
                            </a:schemeClr>
                          </a:solidFill>
                          <a:effectLst/>
                        </a:rPr>
                        <a:t>: </a:t>
                      </a:r>
                      <a:r>
                        <a:rPr lang="en-US" sz="1700" kern="1200" dirty="0" smtClean="0">
                          <a:solidFill>
                            <a:schemeClr val="accent6">
                              <a:lumMod val="50000"/>
                            </a:schemeClr>
                          </a:solidFill>
                          <a:effectLst/>
                        </a:rPr>
                        <a:t>Renay Blumenthal</a:t>
                      </a:r>
                      <a:endParaRPr lang="en-US" sz="1700" b="0" dirty="0">
                        <a:solidFill>
                          <a:schemeClr val="accent6">
                            <a:lumMod val="50000"/>
                          </a:schemeClr>
                        </a:solidFill>
                      </a:endParaRPr>
                    </a:p>
                  </a:txBody>
                  <a:tcPr/>
                </a:tc>
              </a:tr>
              <a:tr h="115981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4"/>
                        <a:tabLst/>
                        <a:defRPr/>
                      </a:pPr>
                      <a:r>
                        <a:rPr lang="en-US" sz="1700" dirty="0" smtClean="0"/>
                        <a:t>Consumer who will represent the county’s needy, underprivileged or elderly community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cap="small" dirty="0" smtClean="0">
                          <a:effectLst/>
                        </a:rPr>
                        <a:t>       </a:t>
                      </a:r>
                      <a:r>
                        <a:rPr lang="en-US" sz="1800" b="1" kern="1200" cap="small" dirty="0" smtClean="0">
                          <a:solidFill>
                            <a:schemeClr val="accent6">
                              <a:lumMod val="50000"/>
                            </a:schemeClr>
                          </a:solidFill>
                          <a:effectLst/>
                        </a:rPr>
                        <a:t>Appointee: </a:t>
                      </a:r>
                      <a:r>
                        <a:rPr lang="en-US" sz="1700" kern="1200" dirty="0" smtClean="0">
                          <a:solidFill>
                            <a:schemeClr val="accent6">
                              <a:lumMod val="50000"/>
                            </a:schemeClr>
                          </a:solidFill>
                          <a:effectLst/>
                        </a:rPr>
                        <a:t>Jack Hardin Esq.</a:t>
                      </a:r>
                      <a:endParaRPr lang="en-US" sz="1700" b="0" dirty="0">
                        <a:solidFill>
                          <a:schemeClr val="accent6">
                            <a:lumMod val="50000"/>
                          </a:schemeClr>
                        </a:solidFill>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16382948"/>
              </p:ext>
            </p:extLst>
          </p:nvPr>
        </p:nvGraphicFramePr>
        <p:xfrm>
          <a:off x="4572000" y="1066800"/>
          <a:ext cx="4114800" cy="2804160"/>
        </p:xfrm>
        <a:graphic>
          <a:graphicData uri="http://schemas.openxmlformats.org/drawingml/2006/table">
            <a:tbl>
              <a:tblPr firstRow="1" bandRow="1">
                <a:tableStyleId>{7DF18680-E054-41AD-8BC1-D1AEF772440D}</a:tableStyleId>
              </a:tblPr>
              <a:tblGrid>
                <a:gridCol w="4114800"/>
              </a:tblGrid>
              <a:tr h="548640">
                <a:tc>
                  <a:txBody>
                    <a:bodyPr/>
                    <a:lstStyle/>
                    <a:p>
                      <a:r>
                        <a:rPr lang="en-US" sz="2300" dirty="0" smtClean="0"/>
                        <a:t>City of </a:t>
                      </a:r>
                      <a:r>
                        <a:rPr lang="en-US" sz="2300" baseline="0" dirty="0" smtClean="0"/>
                        <a:t>Atlanta</a:t>
                      </a:r>
                    </a:p>
                    <a:p>
                      <a:r>
                        <a:rPr lang="en-US" sz="2300" baseline="0" dirty="0" smtClean="0"/>
                        <a:t>Two appointees:</a:t>
                      </a:r>
                      <a:endParaRPr lang="en-US" sz="2300"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700" dirty="0" smtClean="0"/>
                        <a:t>Mayor or City</a:t>
                      </a:r>
                      <a:r>
                        <a:rPr lang="en-US" sz="1700" baseline="0" dirty="0" smtClean="0"/>
                        <a:t> Councilman appointed by Mayor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700" kern="1200" cap="small" baseline="0" dirty="0" smtClean="0">
                          <a:solidFill>
                            <a:schemeClr val="accent3">
                              <a:lumMod val="50000"/>
                            </a:schemeClr>
                          </a:solidFill>
                          <a:effectLst/>
                        </a:rPr>
                        <a:t>       </a:t>
                      </a:r>
                      <a:r>
                        <a:rPr lang="en-US" sz="1700" b="1" kern="1200" cap="small" dirty="0" smtClean="0">
                          <a:solidFill>
                            <a:schemeClr val="accent6">
                              <a:lumMod val="50000"/>
                            </a:schemeClr>
                          </a:solidFill>
                          <a:effectLst/>
                        </a:rPr>
                        <a:t>Appointee: </a:t>
                      </a:r>
                      <a:r>
                        <a:rPr lang="en-US" sz="1700" kern="1200" dirty="0" smtClean="0">
                          <a:solidFill>
                            <a:schemeClr val="accent6">
                              <a:lumMod val="50000"/>
                            </a:schemeClr>
                          </a:solidFill>
                          <a:effectLst/>
                        </a:rPr>
                        <a:t>Council Member Carla Smith</a:t>
                      </a:r>
                      <a:endParaRPr lang="en-US" sz="1700" dirty="0">
                        <a:solidFill>
                          <a:schemeClr val="accent6">
                            <a:lumMod val="50000"/>
                          </a:schemeClr>
                        </a:solidFill>
                      </a:endParaRPr>
                    </a:p>
                  </a:txBody>
                  <a:tcPr/>
                </a:tc>
              </a:tr>
              <a:tr h="370840">
                <a:tc>
                  <a:txBody>
                    <a:bodyPr/>
                    <a:lstStyle/>
                    <a:p>
                      <a:pPr marL="342900" indent="-342900">
                        <a:buFont typeface="+mj-lt"/>
                        <a:buAutoNum type="arabicParenR" startAt="2"/>
                      </a:pPr>
                      <a:r>
                        <a:rPr lang="en-US" sz="1700" baseline="0" dirty="0" smtClean="0"/>
                        <a:t>Consumer or nurse interested in promoting public health appointed by Atlanta City Council</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kern="1200" cap="small" dirty="0" smtClean="0">
                          <a:effectLst/>
                        </a:rPr>
                        <a:t>       </a:t>
                      </a:r>
                      <a:r>
                        <a:rPr lang="en-US" sz="1800" b="1" kern="1200" cap="small" dirty="0" smtClean="0">
                          <a:effectLst/>
                        </a:rPr>
                        <a:t>Appointee</a:t>
                      </a:r>
                      <a:r>
                        <a:rPr lang="en-US" sz="1800" kern="1200" cap="small" dirty="0" smtClean="0">
                          <a:effectLst/>
                        </a:rPr>
                        <a:t>: </a:t>
                      </a:r>
                      <a:r>
                        <a:rPr lang="en-US" sz="1800" kern="1200" cap="small" dirty="0" smtClean="0">
                          <a:solidFill>
                            <a:srgbClr val="FF0000"/>
                          </a:solidFill>
                          <a:effectLst/>
                        </a:rPr>
                        <a:t>VACANT</a:t>
                      </a:r>
                      <a:endParaRPr lang="en-US" sz="1700" dirty="0">
                        <a:solidFill>
                          <a:srgbClr val="FF0000"/>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5166431"/>
              </p:ext>
            </p:extLst>
          </p:nvPr>
        </p:nvGraphicFramePr>
        <p:xfrm>
          <a:off x="4572000" y="3947160"/>
          <a:ext cx="4114800" cy="1844040"/>
        </p:xfrm>
        <a:graphic>
          <a:graphicData uri="http://schemas.openxmlformats.org/drawingml/2006/table">
            <a:tbl>
              <a:tblPr firstRow="1" bandRow="1">
                <a:tableStyleId>{93296810-A885-4BE3-A3E7-6D5BEEA58F35}</a:tableStyleId>
              </a:tblPr>
              <a:tblGrid>
                <a:gridCol w="4114800"/>
              </a:tblGrid>
              <a:tr h="800244">
                <a:tc>
                  <a:txBody>
                    <a:bodyPr/>
                    <a:lstStyle/>
                    <a:p>
                      <a:r>
                        <a:rPr lang="en-US" sz="2300" dirty="0" smtClean="0"/>
                        <a:t>Fulton</a:t>
                      </a:r>
                      <a:r>
                        <a:rPr lang="en-US" sz="2300" baseline="0" dirty="0" smtClean="0"/>
                        <a:t> School </a:t>
                      </a:r>
                      <a:r>
                        <a:rPr lang="en-US" sz="2300" dirty="0" smtClean="0"/>
                        <a:t>Superintendent </a:t>
                      </a:r>
                    </a:p>
                    <a:p>
                      <a:r>
                        <a:rPr lang="en-US" sz="2300" dirty="0" smtClean="0"/>
                        <a:t>One appointee:</a:t>
                      </a:r>
                      <a:endParaRPr lang="en-US" sz="2300" dirty="0"/>
                    </a:p>
                  </a:txBody>
                  <a:tcPr/>
                </a:tc>
              </a:tr>
              <a:tr h="1043796">
                <a:tc>
                  <a:txBody>
                    <a:bodyPr/>
                    <a:lstStyle/>
                    <a:p>
                      <a:pPr marL="342900" indent="-342900">
                        <a:buFont typeface="+mj-lt"/>
                        <a:buAutoNum type="arabicParenR"/>
                      </a:pPr>
                      <a:r>
                        <a:rPr lang="en-US" sz="1700" dirty="0" smtClean="0"/>
                        <a:t>Superintendent</a:t>
                      </a:r>
                      <a:r>
                        <a:rPr lang="en-US" sz="1700" baseline="0" dirty="0" smtClean="0"/>
                        <a:t> of Schools or a designated school employee: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700" kern="1200" cap="small" dirty="0" smtClean="0">
                          <a:solidFill>
                            <a:schemeClr val="accent6">
                              <a:lumMod val="50000"/>
                            </a:schemeClr>
                          </a:solidFill>
                          <a:effectLst/>
                        </a:rPr>
                        <a:t>       </a:t>
                      </a:r>
                      <a:r>
                        <a:rPr lang="en-US" sz="1700" b="1" kern="1200" cap="small" dirty="0" smtClean="0">
                          <a:solidFill>
                            <a:schemeClr val="accent6">
                              <a:lumMod val="50000"/>
                            </a:schemeClr>
                          </a:solidFill>
                          <a:effectLst/>
                        </a:rPr>
                        <a:t>Appointee:</a:t>
                      </a:r>
                      <a:r>
                        <a:rPr lang="en-US" sz="1700" b="1" kern="1200" cap="small" baseline="0" dirty="0" smtClean="0">
                          <a:solidFill>
                            <a:schemeClr val="accent6">
                              <a:lumMod val="50000"/>
                            </a:schemeClr>
                          </a:solidFill>
                          <a:effectLst/>
                        </a:rPr>
                        <a:t> </a:t>
                      </a:r>
                      <a:r>
                        <a:rPr lang="en-US" sz="1700" kern="1200" dirty="0" smtClean="0">
                          <a:solidFill>
                            <a:schemeClr val="accent6">
                              <a:lumMod val="50000"/>
                            </a:schemeClr>
                          </a:solidFill>
                          <a:effectLst/>
                        </a:rPr>
                        <a:t>Lynne P. Meadows, R.N., M.S</a:t>
                      </a:r>
                      <a:r>
                        <a:rPr lang="en-US" sz="1700" kern="1200" dirty="0" smtClean="0">
                          <a:solidFill>
                            <a:schemeClr val="accent3">
                              <a:lumMod val="50000"/>
                            </a:schemeClr>
                          </a:solidFill>
                          <a:effectLst/>
                        </a:rPr>
                        <a:t>.</a:t>
                      </a:r>
                      <a:endParaRPr lang="en-US" sz="1700"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186538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76200"/>
            <a:ext cx="8229600" cy="1143000"/>
          </a:xfrm>
          <a:ln>
            <a:noFill/>
          </a:ln>
        </p:spPr>
        <p:txBody>
          <a:bodyPr wrap="square" bIns="0">
            <a:normAutofit/>
          </a:bodyPr>
          <a:lstStyle/>
          <a:p>
            <a:pPr lvl="0">
              <a:spcBef>
                <a:spcPts val="0"/>
              </a:spcBef>
            </a:pPr>
            <a:r>
              <a:rPr lang="en-US" sz="3200" b="1" dirty="0" smtClean="0">
                <a:solidFill>
                  <a:prstClr val="black">
                    <a:lumMod val="85000"/>
                    <a:lumOff val="15000"/>
                  </a:prstClr>
                </a:solidFill>
                <a:ea typeface="+mn-ea"/>
                <a:cs typeface="+mn-cs"/>
              </a:rPr>
              <a:t>Environmental Health Services</a:t>
            </a:r>
            <a:endParaRPr lang="en-US" sz="3200" dirty="0"/>
          </a:p>
        </p:txBody>
      </p:sp>
      <p:sp>
        <p:nvSpPr>
          <p:cNvPr id="2" name="TextBox 1"/>
          <p:cNvSpPr txBox="1"/>
          <p:nvPr/>
        </p:nvSpPr>
        <p:spPr>
          <a:xfrm>
            <a:off x="1295399" y="1447800"/>
            <a:ext cx="7283099" cy="4816703"/>
          </a:xfrm>
          <a:prstGeom prst="rect">
            <a:avLst/>
          </a:prstGeom>
          <a:noFill/>
        </p:spPr>
        <p:txBody>
          <a:bodyPr wrap="square" rtlCol="0">
            <a:spAutoFit/>
          </a:bodyPr>
          <a:lstStyle/>
          <a:p>
            <a:r>
              <a:rPr lang="en-US" b="1" dirty="0" smtClean="0"/>
              <a:t>Permits:</a:t>
            </a:r>
            <a:endParaRPr lang="en-US" dirty="0" smtClean="0"/>
          </a:p>
          <a:p>
            <a:pPr marL="742950" lvl="1" indent="-285750">
              <a:buFont typeface="Arial" panose="020B0604020202020204" pitchFamily="34" charset="0"/>
              <a:buChar char="•"/>
            </a:pPr>
            <a:r>
              <a:rPr lang="en-US" sz="1700" dirty="0" smtClean="0"/>
              <a:t>Food Service Facilities</a:t>
            </a:r>
          </a:p>
          <a:p>
            <a:pPr marL="742950" lvl="1" indent="-285750">
              <a:buFont typeface="Arial" panose="020B0604020202020204" pitchFamily="34" charset="0"/>
              <a:buChar char="•"/>
            </a:pPr>
            <a:r>
              <a:rPr lang="en-US" sz="1700" dirty="0" smtClean="0"/>
              <a:t>Tourist Accommodations</a:t>
            </a:r>
            <a:endParaRPr lang="en-US" sz="1700" i="1" dirty="0" smtClean="0"/>
          </a:p>
          <a:p>
            <a:pPr marL="742950" lvl="1" indent="-285750">
              <a:buFont typeface="Arial" panose="020B0604020202020204" pitchFamily="34" charset="0"/>
              <a:buChar char="•"/>
            </a:pPr>
            <a:r>
              <a:rPr lang="en-US" sz="1700" dirty="0" smtClean="0"/>
              <a:t>Public Swimming Pools</a:t>
            </a:r>
          </a:p>
          <a:p>
            <a:pPr marL="742950" lvl="1" indent="-285750">
              <a:buFont typeface="Arial" panose="020B0604020202020204" pitchFamily="34" charset="0"/>
              <a:buChar char="•"/>
            </a:pPr>
            <a:r>
              <a:rPr lang="en-US" sz="1700" dirty="0" smtClean="0"/>
              <a:t>Septic Systems</a:t>
            </a:r>
          </a:p>
          <a:p>
            <a:pPr marL="742950" lvl="1" indent="-285750">
              <a:buFont typeface="Arial" panose="020B0604020202020204" pitchFamily="34" charset="0"/>
              <a:buChar char="•"/>
            </a:pPr>
            <a:r>
              <a:rPr lang="en-US" sz="1700" dirty="0" smtClean="0"/>
              <a:t>Temporary Special Events</a:t>
            </a:r>
          </a:p>
          <a:p>
            <a:r>
              <a:rPr lang="en-US" b="1" dirty="0" smtClean="0"/>
              <a:t>Inspections and Complaint Investigations:</a:t>
            </a:r>
          </a:p>
          <a:p>
            <a:pPr marL="742950" lvl="1" indent="-285750">
              <a:buFont typeface="Arial" panose="020B0604020202020204" pitchFamily="34" charset="0"/>
              <a:buChar char="•"/>
            </a:pPr>
            <a:r>
              <a:rPr lang="en-US" sz="1700" dirty="0"/>
              <a:t>Food Service Facilities</a:t>
            </a:r>
          </a:p>
          <a:p>
            <a:pPr marL="742950" lvl="1" indent="-285750">
              <a:buFont typeface="Arial" panose="020B0604020202020204" pitchFamily="34" charset="0"/>
              <a:buChar char="•"/>
            </a:pPr>
            <a:r>
              <a:rPr lang="en-US" sz="1700" dirty="0"/>
              <a:t>Tourist Accommodations</a:t>
            </a:r>
            <a:endParaRPr lang="en-US" sz="1700" i="1" dirty="0"/>
          </a:p>
          <a:p>
            <a:pPr marL="742950" lvl="1" indent="-285750">
              <a:buFont typeface="Arial" panose="020B0604020202020204" pitchFamily="34" charset="0"/>
              <a:buChar char="•"/>
            </a:pPr>
            <a:r>
              <a:rPr lang="en-US" sz="1700" dirty="0"/>
              <a:t>Public Swimming Pools</a:t>
            </a:r>
          </a:p>
          <a:p>
            <a:pPr marL="742950" lvl="1" indent="-285750">
              <a:buFont typeface="Arial" panose="020B0604020202020204" pitchFamily="34" charset="0"/>
              <a:buChar char="•"/>
            </a:pPr>
            <a:r>
              <a:rPr lang="en-US" sz="1700" dirty="0" smtClean="0"/>
              <a:t>Septic Systems</a:t>
            </a:r>
          </a:p>
          <a:p>
            <a:pPr marL="742950" lvl="1" indent="-285750">
              <a:buFont typeface="Arial" panose="020B0604020202020204" pitchFamily="34" charset="0"/>
              <a:buChar char="•"/>
            </a:pPr>
            <a:r>
              <a:rPr lang="en-US" sz="1700" dirty="0" smtClean="0"/>
              <a:t>Temporary Special Events</a:t>
            </a:r>
          </a:p>
          <a:p>
            <a:r>
              <a:rPr lang="en-US" b="1" dirty="0" smtClean="0"/>
              <a:t>Nuisance Complaints:</a:t>
            </a:r>
          </a:p>
          <a:p>
            <a:pPr marL="742950" lvl="1" indent="-285750">
              <a:buFont typeface="Arial" panose="020B0604020202020204" pitchFamily="34" charset="0"/>
              <a:buChar char="•"/>
            </a:pPr>
            <a:r>
              <a:rPr lang="en-US" sz="1700" dirty="0"/>
              <a:t>Private Wells</a:t>
            </a:r>
          </a:p>
          <a:p>
            <a:pPr marL="742950" lvl="1" indent="-285750">
              <a:buFont typeface="Arial" panose="020B0604020202020204" pitchFamily="34" charset="0"/>
              <a:buChar char="•"/>
            </a:pPr>
            <a:r>
              <a:rPr lang="en-US" sz="1700" dirty="0" smtClean="0"/>
              <a:t>Rat Control</a:t>
            </a:r>
          </a:p>
          <a:p>
            <a:pPr marL="742950" lvl="1" indent="-285750">
              <a:buFont typeface="Arial" panose="020B0604020202020204" pitchFamily="34" charset="0"/>
              <a:buChar char="•"/>
            </a:pPr>
            <a:r>
              <a:rPr lang="en-US" sz="1700" dirty="0" smtClean="0"/>
              <a:t>Mosquito Control (</a:t>
            </a:r>
            <a:r>
              <a:rPr lang="en-US" sz="1700" dirty="0" err="1" smtClean="0"/>
              <a:t>Zika</a:t>
            </a:r>
            <a:r>
              <a:rPr lang="en-US" sz="1700" dirty="0" smtClean="0"/>
              <a:t> and West Nile)</a:t>
            </a:r>
          </a:p>
          <a:p>
            <a:pPr marL="742950" lvl="1" indent="-285750">
              <a:buFont typeface="Arial" panose="020B0604020202020204" pitchFamily="34" charset="0"/>
              <a:buChar char="•"/>
            </a:pPr>
            <a:r>
              <a:rPr lang="en-US" sz="1700" dirty="0" smtClean="0"/>
              <a:t>Solid Waste</a:t>
            </a:r>
            <a:endParaRPr lang="en-US" sz="1700" dirty="0"/>
          </a:p>
          <a:p>
            <a:endParaRPr lang="en-US" dirty="0" smtClean="0"/>
          </a:p>
        </p:txBody>
      </p:sp>
      <p:sp>
        <p:nvSpPr>
          <p:cNvPr id="6" name="TextBox 5"/>
          <p:cNvSpPr txBox="1"/>
          <p:nvPr/>
        </p:nvSpPr>
        <p:spPr>
          <a:xfrm rot="16200000">
            <a:off x="-1500280" y="3420158"/>
            <a:ext cx="4134627" cy="769441"/>
          </a:xfrm>
          <a:prstGeom prst="rect">
            <a:avLst/>
          </a:prstGeom>
          <a:blipFill>
            <a:blip r:embed="rId4"/>
            <a:tile tx="0" ty="0" sx="100000" sy="100000" flip="none" algn="tl"/>
          </a:blipFill>
        </p:spPr>
        <p:txBody>
          <a:bodyPr wrap="square" rtlCol="0">
            <a:spAutoFit/>
          </a:bodyPr>
          <a:lstStyle/>
          <a:p>
            <a:pPr algn="ctr"/>
            <a:r>
              <a:rPr lang="en-US" sz="4400" b="1" dirty="0">
                <a:solidFill>
                  <a:srgbClr val="002060"/>
                </a:solidFill>
              </a:rPr>
              <a:t>City of Atlanta</a:t>
            </a:r>
            <a:endParaRPr lang="en-US" sz="4400" dirty="0">
              <a:solidFill>
                <a:srgbClr val="243166"/>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23453" y="4648200"/>
            <a:ext cx="2920547" cy="202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23453" y="152400"/>
            <a:ext cx="291915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24845" y="2362200"/>
            <a:ext cx="2919155" cy="213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9250" y="623179"/>
            <a:ext cx="2890343" cy="307777"/>
          </a:xfrm>
          <a:prstGeom prst="rect">
            <a:avLst/>
          </a:prstGeom>
          <a:solidFill>
            <a:schemeClr val="bg1"/>
          </a:solidFill>
        </p:spPr>
        <p:txBody>
          <a:bodyPr wrap="none" rtlCol="0">
            <a:spAutoFit/>
          </a:bodyPr>
          <a:lstStyle/>
          <a:p>
            <a:r>
              <a:rPr lang="en-US" sz="1400" b="1" dirty="0" smtClean="0"/>
              <a:t>North Fulton Regional Health Center</a:t>
            </a:r>
            <a:endParaRPr lang="en-US" sz="1400" b="1" dirty="0"/>
          </a:p>
        </p:txBody>
      </p:sp>
      <p:sp>
        <p:nvSpPr>
          <p:cNvPr id="4" name="TextBox 3"/>
          <p:cNvSpPr txBox="1"/>
          <p:nvPr/>
        </p:nvSpPr>
        <p:spPr>
          <a:xfrm>
            <a:off x="7042654" y="2683650"/>
            <a:ext cx="1415546" cy="338554"/>
          </a:xfrm>
          <a:prstGeom prst="rect">
            <a:avLst/>
          </a:prstGeom>
          <a:solidFill>
            <a:schemeClr val="bg1"/>
          </a:solidFill>
        </p:spPr>
        <p:txBody>
          <a:bodyPr wrap="square" rtlCol="0">
            <a:spAutoFit/>
          </a:bodyPr>
          <a:lstStyle/>
          <a:p>
            <a:r>
              <a:rPr lang="en-US" sz="1600" b="1" dirty="0" smtClean="0"/>
              <a:t>10 Park Place</a:t>
            </a:r>
            <a:endParaRPr lang="en-US" sz="1600" b="1" dirty="0"/>
          </a:p>
        </p:txBody>
      </p:sp>
      <p:sp>
        <p:nvSpPr>
          <p:cNvPr id="5" name="TextBox 4"/>
          <p:cNvSpPr txBox="1"/>
          <p:nvPr/>
        </p:nvSpPr>
        <p:spPr>
          <a:xfrm>
            <a:off x="6600471" y="4891426"/>
            <a:ext cx="2167901" cy="307777"/>
          </a:xfrm>
          <a:prstGeom prst="rect">
            <a:avLst/>
          </a:prstGeom>
          <a:solidFill>
            <a:schemeClr val="bg1"/>
          </a:solidFill>
        </p:spPr>
        <p:txBody>
          <a:bodyPr wrap="none" rtlCol="0">
            <a:spAutoFit/>
          </a:bodyPr>
          <a:lstStyle/>
          <a:p>
            <a:r>
              <a:rPr lang="en-US" sz="1400" b="1" dirty="0" smtClean="0"/>
              <a:t>College Park Health Center</a:t>
            </a:r>
            <a:endParaRPr lang="en-US" sz="1400" b="1" dirty="0"/>
          </a:p>
        </p:txBody>
      </p:sp>
    </p:spTree>
    <p:custDataLst>
      <p:tags r:id="rId1"/>
    </p:custDataLst>
    <p:extLst>
      <p:ext uri="{BB962C8B-B14F-4D97-AF65-F5344CB8AC3E}">
        <p14:creationId xmlns:p14="http://schemas.microsoft.com/office/powerpoint/2010/main" val="136332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ln>
            <a:noFill/>
          </a:ln>
        </p:spPr>
        <p:txBody>
          <a:bodyPr wrap="square" bIns="0">
            <a:normAutofit/>
          </a:bodyPr>
          <a:lstStyle/>
          <a:p>
            <a:pPr lvl="0" algn="ctr">
              <a:spcBef>
                <a:spcPts val="0"/>
              </a:spcBef>
            </a:pPr>
            <a:r>
              <a:rPr lang="en-US" sz="3200" b="1" dirty="0" smtClean="0">
                <a:solidFill>
                  <a:prstClr val="black">
                    <a:lumMod val="85000"/>
                    <a:lumOff val="15000"/>
                  </a:prstClr>
                </a:solidFill>
                <a:ea typeface="+mn-ea"/>
                <a:cs typeface="+mn-cs"/>
              </a:rPr>
              <a:t>Environmental Health Services</a:t>
            </a:r>
            <a:endParaRPr lang="en-US" sz="3200" dirty="0"/>
          </a:p>
        </p:txBody>
      </p:sp>
      <p:sp>
        <p:nvSpPr>
          <p:cNvPr id="12" name="Rectangle 11"/>
          <p:cNvSpPr/>
          <p:nvPr/>
        </p:nvSpPr>
        <p:spPr>
          <a:xfrm>
            <a:off x="1143000" y="1447800"/>
            <a:ext cx="8001000" cy="47244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1447800" y="1600200"/>
            <a:ext cx="7619997" cy="4616648"/>
          </a:xfrm>
          <a:prstGeom prst="rect">
            <a:avLst/>
          </a:prstGeom>
          <a:noFill/>
        </p:spPr>
        <p:txBody>
          <a:bodyPr wrap="square" rtlCol="0">
            <a:spAutoFit/>
          </a:bodyPr>
          <a:lstStyle/>
          <a:p>
            <a:pPr lvl="0"/>
            <a:r>
              <a:rPr lang="en-US" sz="2400" b="1" dirty="0" smtClean="0">
                <a:solidFill>
                  <a:srgbClr val="262626"/>
                </a:solidFill>
              </a:rPr>
              <a:t>Enforcement:</a:t>
            </a:r>
          </a:p>
          <a:p>
            <a:pPr marL="800100" lvl="1" indent="-342900">
              <a:buFont typeface="Arial" panose="020B0604020202020204" pitchFamily="34" charset="0"/>
              <a:buChar char="•"/>
            </a:pPr>
            <a:r>
              <a:rPr lang="en-US" sz="2000" dirty="0" smtClean="0">
                <a:solidFill>
                  <a:srgbClr val="262626"/>
                </a:solidFill>
              </a:rPr>
              <a:t>Environmental Health Court</a:t>
            </a:r>
          </a:p>
          <a:p>
            <a:pPr marL="800100" lvl="1" indent="-342900">
              <a:buFont typeface="Arial" panose="020B0604020202020204" pitchFamily="34" charset="0"/>
              <a:buChar char="•"/>
            </a:pPr>
            <a:r>
              <a:rPr lang="en-US" sz="2000" dirty="0" smtClean="0">
                <a:solidFill>
                  <a:srgbClr val="262626"/>
                </a:solidFill>
              </a:rPr>
              <a:t>City of Atlanta Code Enforcement</a:t>
            </a:r>
            <a:endParaRPr lang="en-US" sz="2400" b="1" dirty="0">
              <a:solidFill>
                <a:srgbClr val="262626"/>
              </a:solidFill>
            </a:endParaRPr>
          </a:p>
          <a:p>
            <a:pPr lvl="0"/>
            <a:endParaRPr lang="en-US" sz="2400" b="1" dirty="0" smtClean="0">
              <a:solidFill>
                <a:srgbClr val="262626"/>
              </a:solidFill>
            </a:endParaRPr>
          </a:p>
          <a:p>
            <a:pPr lvl="0"/>
            <a:r>
              <a:rPr lang="en-US" sz="2400" b="1" dirty="0" smtClean="0">
                <a:solidFill>
                  <a:srgbClr val="262626"/>
                </a:solidFill>
              </a:rPr>
              <a:t>Partnerships:</a:t>
            </a:r>
          </a:p>
          <a:p>
            <a:pPr marL="800100" lvl="1" indent="-342900">
              <a:buFont typeface="Arial" panose="020B0604020202020204" pitchFamily="34" charset="0"/>
              <a:buChar char="•"/>
            </a:pPr>
            <a:r>
              <a:rPr lang="en-US" sz="2000" dirty="0" smtClean="0">
                <a:solidFill>
                  <a:srgbClr val="262626"/>
                </a:solidFill>
              </a:rPr>
              <a:t>Georgia Restaurant Association (GRA)</a:t>
            </a:r>
          </a:p>
          <a:p>
            <a:pPr marL="800100" lvl="1" indent="-342900">
              <a:buFont typeface="Arial" panose="020B0604020202020204" pitchFamily="34" charset="0"/>
              <a:buChar char="•"/>
            </a:pPr>
            <a:r>
              <a:rPr lang="en-US" sz="2000" dirty="0">
                <a:solidFill>
                  <a:srgbClr val="262626"/>
                </a:solidFill>
              </a:rPr>
              <a:t>Food Truck Association of Georgia (FTAG</a:t>
            </a:r>
            <a:r>
              <a:rPr lang="en-US" sz="2000" dirty="0" smtClean="0">
                <a:solidFill>
                  <a:srgbClr val="262626"/>
                </a:solidFill>
              </a:rPr>
              <a:t>)</a:t>
            </a:r>
          </a:p>
          <a:p>
            <a:pPr marL="800100" lvl="1" indent="-342900">
              <a:buFont typeface="Arial" panose="020B0604020202020204" pitchFamily="34" charset="0"/>
              <a:buChar char="•"/>
            </a:pPr>
            <a:r>
              <a:rPr lang="en-US" sz="2000" dirty="0" smtClean="0">
                <a:solidFill>
                  <a:srgbClr val="262626"/>
                </a:solidFill>
              </a:rPr>
              <a:t>City of Atlanta, Department of City Planning</a:t>
            </a:r>
          </a:p>
          <a:p>
            <a:pPr marL="800100" lvl="1" indent="-342900">
              <a:buFont typeface="Arial" panose="020B0604020202020204" pitchFamily="34" charset="0"/>
              <a:buChar char="•"/>
            </a:pPr>
            <a:r>
              <a:rPr lang="en-US" sz="2000" dirty="0" smtClean="0">
                <a:solidFill>
                  <a:srgbClr val="262626"/>
                </a:solidFill>
              </a:rPr>
              <a:t>Fulton County Public Works</a:t>
            </a:r>
          </a:p>
          <a:p>
            <a:pPr marL="800100" lvl="1" indent="-342900">
              <a:buFont typeface="Arial" panose="020B0604020202020204" pitchFamily="34" charset="0"/>
              <a:buChar char="•"/>
            </a:pPr>
            <a:r>
              <a:rPr lang="en-US" sz="2000" dirty="0" smtClean="0">
                <a:solidFill>
                  <a:srgbClr val="262626"/>
                </a:solidFill>
              </a:rPr>
              <a:t>Department </a:t>
            </a:r>
            <a:r>
              <a:rPr lang="en-US" sz="2000" dirty="0">
                <a:solidFill>
                  <a:srgbClr val="262626"/>
                </a:solidFill>
              </a:rPr>
              <a:t>of Early Care and </a:t>
            </a:r>
            <a:r>
              <a:rPr lang="en-US" sz="2000" dirty="0" smtClean="0">
                <a:solidFill>
                  <a:srgbClr val="262626"/>
                </a:solidFill>
              </a:rPr>
              <a:t>Learning (DECAL)</a:t>
            </a:r>
          </a:p>
          <a:p>
            <a:pPr marL="800100" lvl="1" indent="-342900">
              <a:buFont typeface="Arial" panose="020B0604020202020204" pitchFamily="34" charset="0"/>
              <a:buChar char="•"/>
            </a:pPr>
            <a:r>
              <a:rPr lang="en-US" sz="2000" dirty="0" smtClean="0">
                <a:solidFill>
                  <a:srgbClr val="262626"/>
                </a:solidFill>
              </a:rPr>
              <a:t>City of Atlanta Office of Revenue</a:t>
            </a:r>
          </a:p>
          <a:p>
            <a:pPr marL="800100" lvl="1" indent="-342900">
              <a:buFont typeface="Arial" panose="020B0604020202020204" pitchFamily="34" charset="0"/>
              <a:buChar char="•"/>
            </a:pPr>
            <a:r>
              <a:rPr lang="en-US" sz="2000" dirty="0" smtClean="0">
                <a:solidFill>
                  <a:srgbClr val="262626"/>
                </a:solidFill>
              </a:rPr>
              <a:t>Georgia Environmental Protection Division (EPD)</a:t>
            </a:r>
          </a:p>
          <a:p>
            <a:pPr marL="800100" lvl="1" indent="-342900">
              <a:buFont typeface="Arial" panose="020B0604020202020204" pitchFamily="34" charset="0"/>
              <a:buChar char="•"/>
            </a:pPr>
            <a:endParaRPr lang="en-US" sz="2400" b="1" dirty="0">
              <a:solidFill>
                <a:srgbClr val="262626"/>
              </a:solidFill>
            </a:endParaRPr>
          </a:p>
          <a:p>
            <a:endParaRPr lang="en-US" dirty="0" smtClean="0"/>
          </a:p>
        </p:txBody>
      </p:sp>
      <p:sp>
        <p:nvSpPr>
          <p:cNvPr id="8" name="TextBox 7"/>
          <p:cNvSpPr txBox="1"/>
          <p:nvPr/>
        </p:nvSpPr>
        <p:spPr>
          <a:xfrm rot="16200000">
            <a:off x="-1500280" y="3420158"/>
            <a:ext cx="4134627" cy="769441"/>
          </a:xfrm>
          <a:prstGeom prst="rect">
            <a:avLst/>
          </a:prstGeom>
          <a:blipFill>
            <a:blip r:embed="rId4"/>
            <a:tile tx="0" ty="0" sx="100000" sy="100000" flip="none" algn="tl"/>
          </a:blipFill>
        </p:spPr>
        <p:txBody>
          <a:bodyPr wrap="square" rtlCol="0">
            <a:spAutoFit/>
          </a:bodyPr>
          <a:lstStyle/>
          <a:p>
            <a:pPr algn="ctr"/>
            <a:r>
              <a:rPr lang="en-US" sz="4400" b="1" dirty="0">
                <a:solidFill>
                  <a:srgbClr val="002060"/>
                </a:solidFill>
              </a:rPr>
              <a:t>City of Atlanta</a:t>
            </a:r>
            <a:endParaRPr lang="en-US" sz="4400" dirty="0">
              <a:solidFill>
                <a:srgbClr val="243166"/>
              </a:solidFill>
            </a:endParaRPr>
          </a:p>
        </p:txBody>
      </p:sp>
      <p:pic>
        <p:nvPicPr>
          <p:cNvPr id="2054" name="Picture 6" descr="C:\Users\fanny.vazquez\AppData\Local\Microsoft\Windows\Temporary Internet Files\Content.IE5\XR26CUDS\law 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8493" y="1543237"/>
            <a:ext cx="1885950" cy="12115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fanny.vazquez\AppData\Local\Microsoft\Windows\Temporary Internet Files\Content.IE5\ZA0270EZ\LIDER_UNO[1].jpg"/>
          <p:cNvPicPr>
            <a:picLocks noChangeAspect="1" noChangeArrowheads="1"/>
          </p:cNvPicPr>
          <p:nvPr/>
        </p:nvPicPr>
        <p:blipFill>
          <a:blip r:embed="rId6">
            <a:clrChange>
              <a:clrFrom>
                <a:srgbClr val="F8FAF7"/>
              </a:clrFrom>
              <a:clrTo>
                <a:srgbClr val="F8FAF7">
                  <a:alpha val="0"/>
                </a:srgbClr>
              </a:clrTo>
            </a:clrChange>
            <a:extLst>
              <a:ext uri="{28A0092B-C50C-407E-A947-70E740481C1C}">
                <a14:useLocalDpi xmlns:a14="http://schemas.microsoft.com/office/drawing/2010/main" val="0"/>
              </a:ext>
            </a:extLst>
          </a:blip>
          <a:srcRect/>
          <a:stretch>
            <a:fillRect/>
          </a:stretch>
        </p:blipFill>
        <p:spPr bwMode="auto">
          <a:xfrm>
            <a:off x="7239000" y="3581400"/>
            <a:ext cx="1404937" cy="1219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77290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022948"/>
            <a:ext cx="9144000" cy="51492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304800" y="228600"/>
            <a:ext cx="7398834" cy="641948"/>
          </a:xfrm>
          <a:prstGeom prst="rect">
            <a:avLst/>
          </a:prstGeom>
          <a:noFill/>
          <a:ln>
            <a:noFill/>
          </a:ln>
        </p:spPr>
        <p:txBody>
          <a:bodyPr wrap="square" tIns="0" bIns="0" rtlCol="0" anchor="b" anchorCtr="0">
            <a:normAutofit/>
          </a:bodyPr>
          <a:lstStyle/>
          <a:p>
            <a:r>
              <a:rPr lang="en-US" sz="3200" spc="-150" dirty="0" smtClean="0">
                <a:solidFill>
                  <a:srgbClr val="002060"/>
                </a:solidFill>
                <a:latin typeface="+mj-lt"/>
                <a:cs typeface="Arial" pitchFamily="34" charset="0"/>
              </a:rPr>
              <a:t>Office of Emergency Preparedness</a:t>
            </a:r>
            <a:endParaRPr lang="en-US" sz="3200" spc="-150" dirty="0">
              <a:solidFill>
                <a:srgbClr val="002060"/>
              </a:solidFill>
              <a:latin typeface="+mj-lt"/>
              <a:cs typeface="Arial" pitchFamily="34" charset="0"/>
            </a:endParaRPr>
          </a:p>
        </p:txBody>
      </p:sp>
      <p:graphicFrame>
        <p:nvGraphicFramePr>
          <p:cNvPr id="3" name="Diagram 2"/>
          <p:cNvGraphicFramePr/>
          <p:nvPr>
            <p:extLst>
              <p:ext uri="{D42A27DB-BD31-4B8C-83A1-F6EECF244321}">
                <p14:modId xmlns:p14="http://schemas.microsoft.com/office/powerpoint/2010/main" val="402183671"/>
              </p:ext>
            </p:extLst>
          </p:nvPr>
        </p:nvGraphicFramePr>
        <p:xfrm>
          <a:off x="1371600" y="1219200"/>
          <a:ext cx="7162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1580206"/>
            <a:ext cx="1126462" cy="3987355"/>
          </a:xfrm>
          <a:prstGeom prst="rect">
            <a:avLst/>
          </a:prstGeom>
        </p:spPr>
        <p:txBody>
          <a:bodyPr vert="vert270" wrap="square">
            <a:spAutoFit/>
          </a:bodyPr>
          <a:lstStyle/>
          <a:p>
            <a:pPr lvl="0" algn="ctr">
              <a:spcBef>
                <a:spcPct val="20000"/>
              </a:spcBef>
            </a:pPr>
            <a:r>
              <a:rPr lang="en-US" sz="2400" dirty="0">
                <a:solidFill>
                  <a:schemeClr val="accent2">
                    <a:lumMod val="75000"/>
                  </a:schemeClr>
                </a:solidFill>
                <a:latin typeface="+mj-lt"/>
              </a:rPr>
              <a:t>Collaborates with City of Atlanta Departments/Offices </a:t>
            </a:r>
          </a:p>
          <a:p>
            <a:pPr lvl="0">
              <a:spcBef>
                <a:spcPct val="20000"/>
              </a:spcBef>
            </a:pPr>
            <a:endParaRPr lang="en-US" sz="300" b="1" dirty="0">
              <a:solidFill>
                <a:srgbClr val="262626">
                  <a:lumMod val="85000"/>
                  <a:lumOff val="15000"/>
                </a:srgbClr>
              </a:solidFill>
            </a:endParaRPr>
          </a:p>
          <a:p>
            <a:pPr lvl="0">
              <a:spcBef>
                <a:spcPct val="20000"/>
              </a:spcBef>
            </a:pPr>
            <a:endParaRPr lang="en-US" sz="800" dirty="0"/>
          </a:p>
        </p:txBody>
      </p:sp>
    </p:spTree>
    <p:extLst>
      <p:ext uri="{BB962C8B-B14F-4D97-AF65-F5344CB8AC3E}">
        <p14:creationId xmlns:p14="http://schemas.microsoft.com/office/powerpoint/2010/main" val="6364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Maternal and Child Health Services</a:t>
            </a:r>
            <a:endParaRPr lang="en-US" cap="small" dirty="0"/>
          </a:p>
        </p:txBody>
      </p:sp>
      <p:sp>
        <p:nvSpPr>
          <p:cNvPr id="3" name="Content Placeholder 2"/>
          <p:cNvSpPr>
            <a:spLocks noGrp="1"/>
          </p:cNvSpPr>
          <p:nvPr>
            <p:ph idx="1"/>
          </p:nvPr>
        </p:nvSpPr>
        <p:spPr>
          <a:xfrm>
            <a:off x="228600" y="1447800"/>
            <a:ext cx="8382000" cy="457197"/>
          </a:xfrm>
        </p:spPr>
        <p:txBody>
          <a:bodyPr>
            <a:normAutofit/>
          </a:bodyPr>
          <a:lstStyle/>
          <a:p>
            <a:r>
              <a:rPr lang="en-US" sz="2000" dirty="0" smtClean="0"/>
              <a:t>Goal:  To strengthen the system of care for Children </a:t>
            </a:r>
            <a:r>
              <a:rPr lang="en-US" sz="2000" dirty="0"/>
              <a:t>B</a:t>
            </a:r>
            <a:r>
              <a:rPr lang="en-US" sz="2000" dirty="0" smtClean="0"/>
              <a:t>irth to Age 5 (BTA5)</a:t>
            </a:r>
            <a:endParaRPr lang="en-US" sz="2000" dirty="0"/>
          </a:p>
        </p:txBody>
      </p:sp>
      <p:graphicFrame>
        <p:nvGraphicFramePr>
          <p:cNvPr id="5" name="Diagram 4"/>
          <p:cNvGraphicFramePr/>
          <p:nvPr>
            <p:extLst>
              <p:ext uri="{D42A27DB-BD31-4B8C-83A1-F6EECF244321}">
                <p14:modId xmlns:p14="http://schemas.microsoft.com/office/powerpoint/2010/main" val="575525690"/>
              </p:ext>
            </p:extLst>
          </p:nvPr>
        </p:nvGraphicFramePr>
        <p:xfrm>
          <a:off x="342900" y="2438400"/>
          <a:ext cx="84963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81000" y="1981200"/>
            <a:ext cx="299085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ernard MT Condensed" panose="02050806060905020404" pitchFamily="18" charset="0"/>
              </a:rPr>
              <a:t>Key Programs</a:t>
            </a:r>
            <a:endParaRPr lang="en-US" sz="2400" b="1" dirty="0">
              <a:latin typeface="Bernard MT Condensed" panose="02050806060905020404" pitchFamily="18" charset="0"/>
            </a:endParaRPr>
          </a:p>
        </p:txBody>
      </p:sp>
      <p:sp>
        <p:nvSpPr>
          <p:cNvPr id="11" name="Chevron 10"/>
          <p:cNvSpPr/>
          <p:nvPr/>
        </p:nvSpPr>
        <p:spPr>
          <a:xfrm>
            <a:off x="4800600" y="5432878"/>
            <a:ext cx="4019550" cy="722086"/>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Wingdings" panose="05000000000000000000" pitchFamily="2" charset="2"/>
              <a:buChar char="Ø"/>
            </a:pPr>
            <a:r>
              <a:rPr lang="en-US" sz="1000" dirty="0" smtClean="0"/>
              <a:t>Utilize risk-reduction </a:t>
            </a:r>
            <a:r>
              <a:rPr lang="en-US" sz="1000" dirty="0"/>
              <a:t>strategies</a:t>
            </a:r>
          </a:p>
          <a:p>
            <a:pPr marL="285750" lvl="0" indent="-285750">
              <a:buFont typeface="Wingdings" panose="05000000000000000000" pitchFamily="2" charset="2"/>
              <a:buChar char="Ø"/>
            </a:pPr>
            <a:r>
              <a:rPr lang="en-US" sz="1000" dirty="0" smtClean="0"/>
              <a:t>Implement evidence-based </a:t>
            </a:r>
            <a:r>
              <a:rPr lang="en-US" sz="1000" dirty="0"/>
              <a:t>strategies</a:t>
            </a:r>
          </a:p>
          <a:p>
            <a:pPr marL="285750" lvl="0" indent="-285750">
              <a:buFont typeface="Wingdings" panose="05000000000000000000" pitchFamily="2" charset="2"/>
              <a:buChar char="Ø"/>
            </a:pPr>
            <a:r>
              <a:rPr lang="en-US" sz="1000" dirty="0"/>
              <a:t>I</a:t>
            </a:r>
            <a:r>
              <a:rPr lang="en-US" sz="1000" dirty="0" smtClean="0"/>
              <a:t>ncrease </a:t>
            </a:r>
            <a:r>
              <a:rPr lang="en-US" sz="1000" dirty="0"/>
              <a:t>s</a:t>
            </a:r>
            <a:r>
              <a:rPr lang="en-US" sz="1000" dirty="0" smtClean="0"/>
              <a:t>ystem </a:t>
            </a:r>
            <a:r>
              <a:rPr lang="en-US" sz="1000" dirty="0"/>
              <a:t>c</a:t>
            </a:r>
            <a:r>
              <a:rPr lang="en-US" sz="1000" dirty="0" smtClean="0"/>
              <a:t>apacity</a:t>
            </a:r>
            <a:endParaRPr lang="en-US" sz="1000" dirty="0"/>
          </a:p>
          <a:p>
            <a:pPr marL="285750" lvl="0" indent="-285750">
              <a:buFont typeface="Wingdings" panose="05000000000000000000" pitchFamily="2" charset="2"/>
              <a:buChar char="Ø"/>
            </a:pPr>
            <a:r>
              <a:rPr lang="en-US" sz="1000" dirty="0" smtClean="0"/>
              <a:t>Improve </a:t>
            </a:r>
            <a:r>
              <a:rPr lang="en-US" sz="1000" dirty="0"/>
              <a:t>community engagement</a:t>
            </a:r>
          </a:p>
        </p:txBody>
      </p:sp>
      <p:sp>
        <p:nvSpPr>
          <p:cNvPr id="12" name="Rounded Rectangle 11"/>
          <p:cNvSpPr/>
          <p:nvPr/>
        </p:nvSpPr>
        <p:spPr>
          <a:xfrm>
            <a:off x="3352800" y="5432878"/>
            <a:ext cx="1447800" cy="72208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b="1" dirty="0"/>
              <a:t>Key </a:t>
            </a:r>
            <a:r>
              <a:rPr lang="en-US" b="1" dirty="0" smtClean="0"/>
              <a:t>System </a:t>
            </a:r>
            <a:endParaRPr lang="en-US" sz="900" b="1" dirty="0"/>
          </a:p>
          <a:p>
            <a:pPr lvl="0" algn="ctr"/>
            <a:r>
              <a:rPr lang="en-US" b="1" dirty="0" smtClean="0"/>
              <a:t> </a:t>
            </a:r>
            <a:r>
              <a:rPr lang="en-US" b="1" dirty="0"/>
              <a:t>Pillars</a:t>
            </a:r>
          </a:p>
        </p:txBody>
      </p:sp>
      <p:pic>
        <p:nvPicPr>
          <p:cNvPr id="1026" name="Picture 2" descr="C:\Users\fanny.vazquez\AppData\Local\Microsoft\Windows\Temporary Internet Files\Content.IE5\R50ATG5S\old-golden-key[1].jpg"/>
          <p:cNvPicPr>
            <a:picLocks noChangeAspect="1" noChangeArrowheads="1"/>
          </p:cNvPicPr>
          <p:nvPr/>
        </p:nvPicPr>
        <p:blipFill rotWithShape="1">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rcRect t="30001" b="26562"/>
          <a:stretch/>
        </p:blipFill>
        <p:spPr bwMode="auto">
          <a:xfrm>
            <a:off x="457200" y="1981200"/>
            <a:ext cx="533400" cy="29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9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Priority for 2019: </a:t>
            </a:r>
            <a:br>
              <a:rPr lang="en-US" sz="2800" dirty="0" smtClean="0"/>
            </a:br>
            <a:r>
              <a:rPr lang="en-US" sz="2400" dirty="0" smtClean="0"/>
              <a:t>Home Visiting Services for Families and Children Birth to Age 3</a:t>
            </a:r>
            <a:endParaRPr lang="en-US" sz="2400" dirty="0"/>
          </a:p>
        </p:txBody>
      </p:sp>
      <p:graphicFrame>
        <p:nvGraphicFramePr>
          <p:cNvPr id="4" name="Diagram 3"/>
          <p:cNvGraphicFramePr/>
          <p:nvPr>
            <p:extLst>
              <p:ext uri="{D42A27DB-BD31-4B8C-83A1-F6EECF244321}">
                <p14:modId xmlns:p14="http://schemas.microsoft.com/office/powerpoint/2010/main" val="3760979241"/>
              </p:ext>
            </p:extLst>
          </p:nvPr>
        </p:nvGraphicFramePr>
        <p:xfrm>
          <a:off x="1447800" y="1397000"/>
          <a:ext cx="71628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1262735"/>
              </p:ext>
            </p:extLst>
          </p:nvPr>
        </p:nvGraphicFramePr>
        <p:xfrm>
          <a:off x="990599" y="4343400"/>
          <a:ext cx="7162801" cy="1706880"/>
        </p:xfrm>
        <a:graphic>
          <a:graphicData uri="http://schemas.openxmlformats.org/drawingml/2006/table">
            <a:tbl>
              <a:tblPr firstRow="1" bandRow="1">
                <a:tableStyleId>{BDBED569-4797-4DF1-A0F4-6AAB3CD982D8}</a:tableStyleId>
              </a:tblPr>
              <a:tblGrid>
                <a:gridCol w="1269357"/>
                <a:gridCol w="2592798"/>
                <a:gridCol w="3300646"/>
              </a:tblGrid>
              <a:tr h="228600">
                <a:tc rowSpan="7">
                  <a:txBody>
                    <a:bodyPr/>
                    <a:lstStyle/>
                    <a:p>
                      <a:r>
                        <a:rPr lang="en-US" sz="2000" cap="small" baseline="0" dirty="0" smtClean="0">
                          <a:solidFill>
                            <a:schemeClr val="bg1"/>
                          </a:solidFill>
                        </a:rPr>
                        <a:t>Impact</a:t>
                      </a:r>
                      <a:endParaRPr lang="en-US" sz="2000" cap="small" baseline="0" dirty="0">
                        <a:solidFill>
                          <a:schemeClr val="bg1"/>
                        </a:solidFill>
                      </a:endParaRPr>
                    </a:p>
                  </a:txBody>
                  <a:tcPr>
                    <a:solidFill>
                      <a:schemeClr val="accent5"/>
                    </a:solidFill>
                  </a:tcPr>
                </a:tc>
                <a:tc>
                  <a:txBody>
                    <a:bodyPr/>
                    <a:lstStyle/>
                    <a:p>
                      <a:pPr marL="171450" indent="-171450">
                        <a:buFont typeface="Calibri" panose="020F0502020204030204" pitchFamily="34" charset="0"/>
                        <a:buChar char="↑"/>
                      </a:pPr>
                      <a:r>
                        <a:rPr lang="en-US" sz="1000" b="0" dirty="0" smtClean="0"/>
                        <a:t>Prenatal enrollment</a:t>
                      </a:r>
                      <a:endParaRPr lang="en-US" sz="1000" b="0" dirty="0"/>
                    </a:p>
                  </a:txBody>
                  <a:tcPr>
                    <a:lnB w="12700" cap="flat" cmpd="sng" algn="ctr">
                      <a:solidFill>
                        <a:schemeClr val="accent5"/>
                      </a:solidFill>
                      <a:prstDash val="solid"/>
                      <a:round/>
                      <a:headEnd type="none" w="med" len="med"/>
                      <a:tailEnd type="none" w="med" len="med"/>
                    </a:lnB>
                  </a:tcPr>
                </a:tc>
                <a:tc>
                  <a:txBody>
                    <a:bodyPr/>
                    <a:lstStyle/>
                    <a:p>
                      <a:pPr marL="171450" indent="-171450">
                        <a:buFont typeface="Calibri" panose="020F0502020204030204" pitchFamily="34" charset="0"/>
                        <a:buChar char="↑"/>
                      </a:pPr>
                      <a:r>
                        <a:rPr lang="en-US" sz="1000" b="0" dirty="0" smtClean="0"/>
                        <a:t>Children with a medical home</a:t>
                      </a:r>
                      <a:endParaRPr lang="en-US" sz="1000" b="0" dirty="0"/>
                    </a:p>
                  </a:txBody>
                  <a:tcPr>
                    <a:lnB w="12700" cap="flat" cmpd="sng" algn="ctr">
                      <a:solidFill>
                        <a:schemeClr val="accent5"/>
                      </a:solidFill>
                      <a:prstDash val="solid"/>
                      <a:round/>
                      <a:headEnd type="none" w="med" len="med"/>
                      <a:tailEnd type="none" w="med" len="med"/>
                    </a:lnB>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Depression</a:t>
                      </a:r>
                      <a:r>
                        <a:rPr lang="en-US" sz="1000" baseline="0" dirty="0" smtClean="0"/>
                        <a:t> screening</a:t>
                      </a:r>
                      <a:endParaRPr lang="en-US" sz="1000" dirty="0"/>
                    </a:p>
                  </a:txBody>
                  <a:tcPr>
                    <a:lnT w="12700" cap="flat" cmpd="sng" algn="ctr">
                      <a:solidFill>
                        <a:schemeClr val="accent5"/>
                      </a:solidFill>
                      <a:prstDash val="solid"/>
                      <a:round/>
                      <a:headEnd type="none" w="med" len="med"/>
                      <a:tailEnd type="none" w="med" len="med"/>
                    </a:lnT>
                  </a:tcPr>
                </a:tc>
                <a:tc>
                  <a:txBody>
                    <a:bodyPr/>
                    <a:lstStyle/>
                    <a:p>
                      <a:pPr marL="171450" indent="-171450">
                        <a:buFont typeface="Calibri" panose="020F0502020204030204" pitchFamily="34" charset="0"/>
                        <a:buChar char="↑"/>
                      </a:pPr>
                      <a:r>
                        <a:rPr lang="en-US" sz="1000" dirty="0" smtClean="0"/>
                        <a:t>Parents receiving child safety info</a:t>
                      </a:r>
                      <a:endParaRPr lang="en-US" sz="1000" dirty="0"/>
                    </a:p>
                  </a:txBody>
                  <a:tcPr>
                    <a:lnT w="12700" cap="flat" cmpd="sng" algn="ctr">
                      <a:solidFill>
                        <a:schemeClr val="accent5"/>
                      </a:solidFill>
                      <a:prstDash val="solid"/>
                      <a:round/>
                      <a:headEnd type="none" w="med" len="med"/>
                      <a:tailEnd type="none" w="med" len="med"/>
                    </a:lnT>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Post</a:t>
                      </a:r>
                      <a:r>
                        <a:rPr lang="en-US" sz="1000" baseline="0" dirty="0" smtClean="0"/>
                        <a:t> partum visits</a:t>
                      </a:r>
                      <a:endParaRPr lang="en-US" sz="1000" dirty="0"/>
                    </a:p>
                  </a:txBody>
                  <a:tcPr/>
                </a:tc>
                <a:tc>
                  <a:txBody>
                    <a:bodyPr/>
                    <a:lstStyle/>
                    <a:p>
                      <a:pPr marL="171450" indent="-171450">
                        <a:buFont typeface="Calibri" panose="020F0502020204030204" pitchFamily="34" charset="0"/>
                        <a:buChar char="↑"/>
                      </a:pPr>
                      <a:r>
                        <a:rPr lang="en-US" sz="1000" dirty="0" smtClean="0"/>
                        <a:t>Children receiving developmental</a:t>
                      </a:r>
                      <a:r>
                        <a:rPr lang="en-US" sz="1000" baseline="0" dirty="0" smtClean="0"/>
                        <a:t> screening</a:t>
                      </a:r>
                      <a:endParaRPr lang="en-US" sz="1000" dirty="0"/>
                    </a:p>
                  </a:txBody>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Positive parent-child interaction</a:t>
                      </a:r>
                      <a:endParaRPr lang="en-US" sz="1000" dirty="0"/>
                    </a:p>
                  </a:txBody>
                  <a:tcPr/>
                </a:tc>
                <a:tc>
                  <a:txBody>
                    <a:bodyPr/>
                    <a:lstStyle/>
                    <a:p>
                      <a:pPr marL="171450" indent="-171450">
                        <a:buFont typeface="Calibri" panose="020F0502020204030204" pitchFamily="34" charset="0"/>
                        <a:buChar char="↑"/>
                      </a:pPr>
                      <a:r>
                        <a:rPr lang="en-US" sz="1000" dirty="0" smtClean="0"/>
                        <a:t>Families with appropriate</a:t>
                      </a:r>
                      <a:r>
                        <a:rPr lang="en-US" sz="1000" baseline="0" dirty="0" smtClean="0"/>
                        <a:t> referrals</a:t>
                      </a:r>
                      <a:endParaRPr lang="en-US" sz="1000" dirty="0"/>
                    </a:p>
                  </a:txBody>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Parenting knowledge</a:t>
                      </a:r>
                      <a:r>
                        <a:rPr lang="en-US" sz="1000" baseline="0" dirty="0" smtClean="0"/>
                        <a:t> </a:t>
                      </a:r>
                      <a:endParaRPr lang="en-US" sz="1000" dirty="0"/>
                    </a:p>
                  </a:txBody>
                  <a:tcPr/>
                </a:tc>
                <a:tc>
                  <a:txBody>
                    <a:bodyPr/>
                    <a:lstStyle/>
                    <a:p>
                      <a:pPr marL="171450" indent="-171450">
                        <a:buFont typeface="Calibri" panose="020F0502020204030204" pitchFamily="34" charset="0"/>
                        <a:buChar char="↑"/>
                      </a:pPr>
                      <a:r>
                        <a:rPr lang="en-US" sz="1000" dirty="0" smtClean="0"/>
                        <a:t>Communication</a:t>
                      </a:r>
                      <a:r>
                        <a:rPr lang="en-US" sz="1000" baseline="0" dirty="0" smtClean="0"/>
                        <a:t> between/among providers</a:t>
                      </a:r>
                      <a:endParaRPr lang="en-US" sz="1000" dirty="0"/>
                    </a:p>
                  </a:txBody>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Knowledge</a:t>
                      </a:r>
                      <a:r>
                        <a:rPr lang="en-US" sz="1000" baseline="0" dirty="0" smtClean="0"/>
                        <a:t> child development</a:t>
                      </a:r>
                      <a:endParaRPr lang="en-US" sz="1000" dirty="0"/>
                    </a:p>
                  </a:txBody>
                  <a:tcPr/>
                </a:tc>
                <a:tc>
                  <a:txBody>
                    <a:bodyPr/>
                    <a:lstStyle/>
                    <a:p>
                      <a:pPr marL="171450" indent="-171450">
                        <a:buFont typeface="Calibri" panose="020F0502020204030204" pitchFamily="34" charset="0"/>
                        <a:buChar char="↑"/>
                      </a:pPr>
                      <a:r>
                        <a:rPr lang="en-US" sz="1000" dirty="0" smtClean="0"/>
                        <a:t>Early</a:t>
                      </a:r>
                      <a:r>
                        <a:rPr lang="en-US" sz="1000" baseline="0" dirty="0" smtClean="0"/>
                        <a:t> language development/health literacy</a:t>
                      </a:r>
                      <a:endParaRPr lang="en-US" sz="1000" dirty="0"/>
                    </a:p>
                  </a:txBody>
                  <a:tcPr/>
                </a:tc>
              </a:tr>
              <a:tr h="228600">
                <a:tc vMerge="1">
                  <a:txBody>
                    <a:bodyPr/>
                    <a:lstStyle/>
                    <a:p>
                      <a:endParaRPr lang="en-US" sz="1000" dirty="0"/>
                    </a:p>
                  </a:txBody>
                  <a:tcPr/>
                </a:tc>
                <a:tc>
                  <a:txBody>
                    <a:bodyPr/>
                    <a:lstStyle/>
                    <a:p>
                      <a:pPr marL="171450" indent="-171450">
                        <a:buFont typeface="Calibri" panose="020F0502020204030204" pitchFamily="34" charset="0"/>
                        <a:buChar char="↑"/>
                      </a:pPr>
                      <a:r>
                        <a:rPr lang="en-US" sz="1000" dirty="0" smtClean="0"/>
                        <a:t>Immunizations</a:t>
                      </a:r>
                      <a:r>
                        <a:rPr lang="en-US" sz="1000" baseline="0" dirty="0" smtClean="0"/>
                        <a:t> up-to-date</a:t>
                      </a:r>
                      <a:endParaRPr lang="en-US" sz="1000" dirty="0"/>
                    </a:p>
                  </a:txBody>
                  <a:tcPr/>
                </a:tc>
                <a:tc>
                  <a:txBody>
                    <a:bodyPr/>
                    <a:lstStyle/>
                    <a:p>
                      <a:pPr marL="171450" indent="-171450">
                        <a:buFont typeface="Calibri" panose="020F0502020204030204" pitchFamily="34" charset="0"/>
                        <a:buChar char="↑"/>
                      </a:pPr>
                      <a:endParaRPr lang="en-US" sz="1000" dirty="0"/>
                    </a:p>
                  </a:txBody>
                  <a:tcPr/>
                </a:tc>
              </a:tr>
            </a:tbl>
          </a:graphicData>
        </a:graphic>
      </p:graphicFrame>
      <p:graphicFrame>
        <p:nvGraphicFramePr>
          <p:cNvPr id="9" name="Diagram 8"/>
          <p:cNvGraphicFramePr/>
          <p:nvPr>
            <p:extLst>
              <p:ext uri="{D42A27DB-BD31-4B8C-83A1-F6EECF244321}">
                <p14:modId xmlns:p14="http://schemas.microsoft.com/office/powerpoint/2010/main" val="3554540222"/>
              </p:ext>
            </p:extLst>
          </p:nvPr>
        </p:nvGraphicFramePr>
        <p:xfrm>
          <a:off x="304800" y="1676400"/>
          <a:ext cx="18288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3941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heme/theme1.xml><?xml version="1.0" encoding="utf-8"?>
<a:theme xmlns:a="http://schemas.openxmlformats.org/drawingml/2006/main" name="FCBOH Powerpoint Letter size">
  <a:themeElements>
    <a:clrScheme name="FCBOH">
      <a:dk1>
        <a:srgbClr val="17365D"/>
      </a:dk1>
      <a:lt1>
        <a:srgbClr val="FFFFFF"/>
      </a:lt1>
      <a:dk2>
        <a:srgbClr val="8DB3E2"/>
      </a:dk2>
      <a:lt2>
        <a:srgbClr val="92D050"/>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CBOH">
      <a:majorFont>
        <a:latin typeface="Impac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FCBOH Powerpoint Letter size</Template>
  <TotalTime>633</TotalTime>
  <Words>1828</Words>
  <Application>Microsoft Office PowerPoint</Application>
  <PresentationFormat>Letter Paper (8.5x11 in)</PresentationFormat>
  <Paragraphs>226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FCBOH Powerpoint Letter size</vt:lpstr>
      <vt:lpstr>PowerPoint Presentation</vt:lpstr>
      <vt:lpstr>PowerPoint Presentation</vt:lpstr>
      <vt:lpstr>PowerPoint Presentation</vt:lpstr>
      <vt:lpstr>Composition Fulton Board of Health</vt:lpstr>
      <vt:lpstr>Environmental Health Services</vt:lpstr>
      <vt:lpstr>Environmental Health Services</vt:lpstr>
      <vt:lpstr>PowerPoint Presentation</vt:lpstr>
      <vt:lpstr>Maternal and Child Health Services</vt:lpstr>
      <vt:lpstr>Priority for 2019:  Home Visiting Services for Families and Children Birth to Age 3</vt:lpstr>
      <vt:lpstr>PowerPoint Presentation</vt:lpstr>
      <vt:lpstr>Tuberculosis (TB)</vt:lpstr>
      <vt:lpstr>Homelessness  a major public health problem</vt:lpstr>
      <vt:lpstr>Social Media Campaign:  #StopHIVATL</vt:lpstr>
      <vt:lpstr>PARTNERSHIPS &amp; COLLABORATIONS</vt:lpstr>
    </vt:vector>
  </TitlesOfParts>
  <Company>Fulton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Fulton County Board of Health</dc:title>
  <dc:creator>Windows User</dc:creator>
  <cp:lastModifiedBy>Windows User</cp:lastModifiedBy>
  <cp:revision>56</cp:revision>
  <cp:lastPrinted>2018-06-12T13:54:14Z</cp:lastPrinted>
  <dcterms:created xsi:type="dcterms:W3CDTF">2018-05-16T15:40:41Z</dcterms:created>
  <dcterms:modified xsi:type="dcterms:W3CDTF">2018-06-12T13:57:18Z</dcterms:modified>
</cp:coreProperties>
</file>