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jpe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5"/>
  </p:notesMasterIdLst>
  <p:sldIdLst>
    <p:sldId id="256" r:id="rId5"/>
    <p:sldId id="257" r:id="rId6"/>
    <p:sldId id="439" r:id="rId7"/>
    <p:sldId id="438" r:id="rId8"/>
    <p:sldId id="424" r:id="rId9"/>
    <p:sldId id="420" r:id="rId10"/>
    <p:sldId id="437" r:id="rId11"/>
    <p:sldId id="430" r:id="rId12"/>
    <p:sldId id="431" r:id="rId13"/>
    <p:sldId id="406" r:id="rId14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E61ED00-98B1-05C1-128E-C64B73CCF8F4}" name="Wilson, Tanisha S." initials="WS" userId="S::tswilson@atlantaga.gov::3e026871-aec4-42c9-8bfd-a9532f6829f1" providerId="AD"/>
  <p188:author id="{32DA6534-230E-6DDA-1A49-93613FF5033D}" name="Malone, Melinda A." initials="MMA" userId="S::MAMalone@AtlantaGa.Gov::0e679936-7f5d-4c2f-acb8-32abe6dec65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DDD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Total Calls for Services Q3 Comparison</a:t>
            </a:r>
          </a:p>
        </c:rich>
      </c:tx>
      <c:layout>
        <c:manualLayout>
          <c:xMode val="edge"/>
          <c:yMode val="edge"/>
          <c:x val="0.22315057052837228"/>
          <c:y val="5.733983916619405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1754130583106444"/>
          <c:y val="0.14308780447533603"/>
          <c:w val="0.68813542421766605"/>
          <c:h val="0.563531702672598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FY2022- Q3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Downtown CFS</c:v>
                </c:pt>
                <c:pt idx="1">
                  <c:v>Aviation CFS</c:v>
                </c:pt>
              </c:strCache>
            </c:strRef>
          </c:cat>
          <c:val>
            <c:numRef>
              <c:f>Sheet1!$B$2:$C$2</c:f>
              <c:numCache>
                <c:formatCode>#,##0</c:formatCode>
                <c:ptCount val="2"/>
                <c:pt idx="0">
                  <c:v>18241</c:v>
                </c:pt>
                <c:pt idx="1">
                  <c:v>2057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05-4289-B867-A804D44AB2DE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FY2023- Q3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Downtown CFS</c:v>
                </c:pt>
                <c:pt idx="1">
                  <c:v>Aviation CFS</c:v>
                </c:pt>
              </c:strCache>
            </c:strRef>
          </c:cat>
          <c:val>
            <c:numRef>
              <c:f>Sheet1!$B$3:$C$3</c:f>
              <c:numCache>
                <c:formatCode>#,##0</c:formatCode>
                <c:ptCount val="2"/>
                <c:pt idx="0">
                  <c:v>17534</c:v>
                </c:pt>
                <c:pt idx="1">
                  <c:v>2560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105-4289-B867-A804D44AB2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0076079"/>
        <c:axId val="470080655"/>
      </c:barChart>
      <c:catAx>
        <c:axId val="4700760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0080655"/>
        <c:crosses val="autoZero"/>
        <c:auto val="1"/>
        <c:lblAlgn val="ctr"/>
        <c:lblOffset val="100"/>
        <c:noMultiLvlLbl val="0"/>
      </c:catAx>
      <c:valAx>
        <c:axId val="47008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0076079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3043343" cy="467072"/>
          </a:xfrm>
          <a:prstGeom prst="rect">
            <a:avLst/>
          </a:prstGeom>
        </p:spPr>
        <p:txBody>
          <a:bodyPr vert="horz" lIns="93306" tIns="46652" rIns="93306" bIns="4665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5" y="3"/>
            <a:ext cx="3043343" cy="467072"/>
          </a:xfrm>
          <a:prstGeom prst="rect">
            <a:avLst/>
          </a:prstGeom>
        </p:spPr>
        <p:txBody>
          <a:bodyPr vert="horz" lIns="93306" tIns="46652" rIns="93306" bIns="46652" rtlCol="0"/>
          <a:lstStyle>
            <a:lvl1pPr algn="r">
              <a:defRPr sz="1200"/>
            </a:lvl1pPr>
          </a:lstStyle>
          <a:p>
            <a:fld id="{28DCB0DD-C71D-4A4D-B9EA-06BEF392182A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06" tIns="46652" rIns="93306" bIns="4665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5"/>
            <a:ext cx="5618480" cy="3665459"/>
          </a:xfrm>
          <a:prstGeom prst="rect">
            <a:avLst/>
          </a:prstGeom>
        </p:spPr>
        <p:txBody>
          <a:bodyPr vert="horz" lIns="93306" tIns="46652" rIns="93306" bIns="4665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032"/>
            <a:ext cx="3043343" cy="467071"/>
          </a:xfrm>
          <a:prstGeom prst="rect">
            <a:avLst/>
          </a:prstGeom>
        </p:spPr>
        <p:txBody>
          <a:bodyPr vert="horz" lIns="93306" tIns="46652" rIns="93306" bIns="4665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5" y="8842032"/>
            <a:ext cx="3043343" cy="467071"/>
          </a:xfrm>
          <a:prstGeom prst="rect">
            <a:avLst/>
          </a:prstGeom>
        </p:spPr>
        <p:txBody>
          <a:bodyPr vert="horz" lIns="93306" tIns="46652" rIns="93306" bIns="46652" rtlCol="0" anchor="b"/>
          <a:lstStyle>
            <a:lvl1pPr algn="r">
              <a:defRPr sz="1200"/>
            </a:lvl1pPr>
          </a:lstStyle>
          <a:p>
            <a:fld id="{94621DD4-3B03-4611-AD57-CA8514C8C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71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621DD4-3B03-4611-AD57-CA8514C8C9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401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621DD4-3B03-4611-AD57-CA8514C8C97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801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621DD4-3B03-4611-AD57-CA8514C8C9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824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621DD4-3B03-4611-AD57-CA8514C8C9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65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621DD4-3B03-4611-AD57-CA8514C8C9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225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621DD4-3B03-4611-AD57-CA8514C8C9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868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621DD4-3B03-4611-AD57-CA8514C8C9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051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A6F96-05F4-4796-BB37-6877DB6B5E5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391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6B549-FCD4-4650-883D-696403A4C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D40788-21F6-4DF2-80D4-E463EA72B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AB44C4-1C68-41B0-ADC8-F8863D1E9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0E53A-3580-4DC9-BB64-992E71BBC395}" type="datetime1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24D2FA-73B2-424F-86DD-10D0959DD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Roderick M. Smith, Fire Chief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B4C6D-3937-411E-92C3-095EB0252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79F6-5038-46ED-A9BD-91C803554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0721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9F1AF-72A6-40F2-AEA4-055E348F2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5D6160-0674-47FA-96BA-CD92F8405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DE64FA-5B4F-4AC9-8ABE-AD7A7E2BB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00CEB-F5D3-452C-96BB-900F3FEB8E02}" type="datetime1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7EB1C-4C0B-428E-B02E-78B35DF07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Roderick M. Smith, Fire Chief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6D4D76-4749-4DD0-A43A-F6300F4BD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79F6-5038-46ED-A9BD-91C803554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936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AC6947-DEEE-4CDB-BD6F-5944035D47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C2236D-2C7C-4283-A348-D840221E6D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A4888-2F00-4629-81BA-94844B9B0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D0F03-B7B6-46D7-9A37-41DFF425EE2D}" type="datetime1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454E6-B305-4BAD-8452-E5326CEF9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Roderick M. Smith, Fire Chief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A49F3-F5BF-430B-914C-F0563DA10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79F6-5038-46ED-A9BD-91C803554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436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2C042-8864-4BCC-89C1-C75985F62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ED87B-8480-4F99-83CC-84D6DD7F5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9D005-B16E-41DA-BCFC-F12365618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731A8-BE74-4BEF-8490-79F7CCDDB006}" type="datetime1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6B946-D95F-4644-84E2-99902C97A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Roderick M. Smith, Fire Chief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A5D00-8B0D-4F1C-8DF1-4AC907454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79F6-5038-46ED-A9BD-91C803554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35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5DB1C-498E-46AC-88A8-E11AFD517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6EAB1F-22A7-49B9-B01C-8BA449D54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690F2-7C87-4D44-A62C-AD28757FA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98A15-984A-4A61-B372-80EC929CD9F5}" type="datetime1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D988D-F8F7-4B13-B73B-5AB77D021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Roderick M. Smith, Fire Chief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C4C22-1D20-48EA-824B-2D7EB2E81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79F6-5038-46ED-A9BD-91C803554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111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A443E-E109-4025-9560-AD3A7399F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FA5E5-58F8-4F1C-8F1C-7EFAE91573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498F6A-4BC6-4FE7-B2F5-2739911DED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D1A76C-F4F8-47C0-A22A-2719F0ADC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DCFAA-E680-4456-9EF0-5C411794C285}" type="datetime1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951E97-E2C6-4A4F-9B83-E044AFF67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Roderick M. Smith, Fire Chief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4F7690-FA86-4E4C-98AC-55529C03E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79F6-5038-46ED-A9BD-91C803554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702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3A094-F6FC-406C-91C3-AA57E3BF9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1B1BD2-F675-4A7F-A8FE-E81077EC2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DF5E5F-4BBB-4D18-B91F-79ACB48E87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225B78-9C1E-42B3-8BF8-61C53E14F1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B524B8-1491-4605-AD22-F1BE781300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7CBD54-5B61-4E58-A6A7-C5A1328CE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94BA-D99F-41D2-BA9C-56E81C3A6D44}" type="datetime1">
              <a:rPr lang="en-US" smtClean="0"/>
              <a:t>4/24/2023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017B8D-8F23-4501-AB50-710FC6FF8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Roderick M. Smith, Fire Chief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898015-649A-4BFB-88FD-F529F6E26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79F6-5038-46ED-A9BD-91C803554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043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A1874-B3D7-4C30-9BA5-CDC5CBDEF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49275D-C08C-4C38-82CE-3BCC7E593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CD362-0EC2-48D4-A372-25A6FDE67CCB}" type="datetime1">
              <a:rPr lang="en-US" smtClean="0"/>
              <a:t>4/24/2023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96D24A-E93D-40F0-9571-0AA29F9AF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Roderick M. Smith, Fire Chief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78F747-B0C8-4287-ACE4-24426A44A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79F6-5038-46ED-A9BD-91C803554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459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4B197C-4B9F-4E94-AB4B-020CA9610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DE1D-DA7E-4E9B-8B89-353570ED8FE9}" type="datetime1">
              <a:rPr lang="en-US" smtClean="0"/>
              <a:t>4/24/2023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2693A2-5456-4283-87C8-A45419907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Roderick M. Smith, Fire Chief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6010C-F24C-40E1-986A-7345EC838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79F6-5038-46ED-A9BD-91C803554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498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C5B06-8385-49E5-B21E-4ABF48D67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149DB-8D45-4F74-898C-42167A944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43F510-8D9D-48B3-BD9E-C66E3E7D43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73E7A9-DD55-4238-9CE0-28835AC85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97B3D-459E-483A-B27B-20699E893442}" type="datetime1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1F9840-E4BD-4053-A264-2EB4306B3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Roderick M. Smith, Fire Chief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4C1F2E-071F-4211-954E-A3B68D6AF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79F6-5038-46ED-A9BD-91C803554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608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644A9-4C40-42DA-9D2F-BD79D349A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E4D513-1344-4009-8AF0-A1385669A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8A5712-8EE1-4F63-A962-4B6D71A06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520CB7-9F30-428B-BD1E-06DED5317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5ECA3-6D22-414A-B498-CDB7734B649B}" type="datetime1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029BC-79D7-44A9-81F3-5AC245995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Roderick M. Smith, Fire Chief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335E1E-B26A-45DA-A0FB-99E3B7CE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79F6-5038-46ED-A9BD-91C803554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238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000"/>
            <a:lum/>
          </a:blip>
          <a:srcRect/>
          <a:stretch>
            <a:fillRect t="-55000" b="-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BF59C0-0AE2-4400-B7A8-B3F83F71C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927F0D-C06E-4A45-9007-DF85BDF1C0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00119-6F21-4CE2-A729-A51B2A0272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1A021-6EC3-4CE0-B46A-516766195E1A}" type="datetime1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8DC71-A7B0-434D-A708-C788CC689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Roderick M. Smith, Fire Chief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D4C0A-05EE-4FC6-ABE7-56D2915BA7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E79F6-5038-46ED-A9BD-91C803554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2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7.jpe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7.tmp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4" name="Rectangle 8198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25" name="Freeform: Shape 8200">
            <a:extLst>
              <a:ext uri="{FF2B5EF4-FFF2-40B4-BE49-F238E27FC236}">
                <a16:creationId xmlns:a16="http://schemas.microsoft.com/office/drawing/2014/main" id="{5A55B759-31A7-423C-9BC2-A8BC09FE9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03" name="Freeform: Shape 8202">
            <a:extLst>
              <a:ext uri="{FF2B5EF4-FFF2-40B4-BE49-F238E27FC236}">
                <a16:creationId xmlns:a16="http://schemas.microsoft.com/office/drawing/2014/main" id="{F78796AF-79A0-47AC-BEFD-BFFC00F96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40DB5D-7F58-4C89-A3EF-9DCC29349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542" y="400589"/>
            <a:ext cx="5038201" cy="2249424"/>
          </a:xfrm>
        </p:spPr>
        <p:txBody>
          <a:bodyPr anchor="b">
            <a:no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  <a:latin typeface="Arial Narrow" panose="020B0606020202030204" pitchFamily="34" charset="0"/>
              </a:rPr>
              <a:t>Atlanta Fire Rescue Department FY23 </a:t>
            </a:r>
            <a:br>
              <a:rPr lang="en-US" sz="4000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en-US" sz="3200" b="1" dirty="0">
                <a:solidFill>
                  <a:srgbClr val="FF0000"/>
                </a:solidFill>
                <a:latin typeface="Arial Narrow" panose="020B0606020202030204" pitchFamily="34" charset="0"/>
              </a:rPr>
              <a:t>Third Quarter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0091EC-F68F-44CD-8774-A81480D7CF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542" y="3242883"/>
            <a:ext cx="3558616" cy="1155525"/>
          </a:xfrm>
        </p:spPr>
        <p:txBody>
          <a:bodyPr vert="horz" lIns="91440" tIns="45720" rIns="91440" bIns="45720" rtlCol="0" anchor="t">
            <a:normAutofit fontScale="32500" lnSpcReduction="20000"/>
          </a:bodyPr>
          <a:lstStyle/>
          <a:p>
            <a:pPr algn="l"/>
            <a:r>
              <a:rPr lang="en-US" sz="6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24, 2023</a:t>
            </a:r>
          </a:p>
          <a:p>
            <a:pPr algn="l"/>
            <a:r>
              <a:rPr lang="en-US" sz="6200" b="1" dirty="0">
                <a:solidFill>
                  <a:srgbClr val="FFC000"/>
                </a:solidFill>
                <a:latin typeface="Arial"/>
                <a:cs typeface="Arial"/>
              </a:rPr>
              <a:t>Roderick Smith, Fire Chief</a:t>
            </a:r>
          </a:p>
          <a:p>
            <a:pPr algn="l"/>
            <a:r>
              <a:rPr lang="en-US" sz="800" dirty="0">
                <a:latin typeface="Arial"/>
                <a:cs typeface="Arial"/>
              </a:rPr>
              <a:t> </a:t>
            </a:r>
          </a:p>
          <a:p>
            <a:pPr algn="l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2FDB335-993E-4DE5-8232-FA325AF220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5" t="13664" r="51245" b="56951"/>
          <a:stretch/>
        </p:blipFill>
        <p:spPr>
          <a:xfrm>
            <a:off x="5307728" y="4531105"/>
            <a:ext cx="5702113" cy="2219748"/>
          </a:xfrm>
          <a:prstGeom prst="rect">
            <a:avLst/>
          </a:prstGeom>
        </p:spPr>
      </p:pic>
      <p:pic>
        <p:nvPicPr>
          <p:cNvPr id="6146" name="Picture 2" descr="Atlanta Fire &amp; Rescue | Home FireRescue">
            <a:extLst>
              <a:ext uri="{FF2B5EF4-FFF2-40B4-BE49-F238E27FC236}">
                <a16:creationId xmlns:a16="http://schemas.microsoft.com/office/drawing/2014/main" id="{87B07409-2F36-4483-BC3F-CEC24D654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251" y="248356"/>
            <a:ext cx="5418617" cy="41756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2182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97BF1-52B1-4B0F-B6D2-1297C3999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700" y="440559"/>
            <a:ext cx="3200400" cy="23876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1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</a:t>
            </a:r>
            <a:br>
              <a:rPr lang="en-US" sz="41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1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COMMENTS</a:t>
            </a:r>
            <a:br>
              <a:rPr lang="en-US" sz="4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1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134" name="Picture 14" descr="May be an image of 8 people">
            <a:extLst>
              <a:ext uri="{FF2B5EF4-FFF2-40B4-BE49-F238E27FC236}">
                <a16:creationId xmlns:a16="http://schemas.microsoft.com/office/drawing/2014/main" id="{430EBB68-B972-429D-8AF0-D9F4B32612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1" t="-1988" r="18197" b="27826"/>
          <a:stretch/>
        </p:blipFill>
        <p:spPr bwMode="auto">
          <a:xfrm>
            <a:off x="3547100" y="388663"/>
            <a:ext cx="4535649" cy="39746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May be an image of 5 people">
            <a:extLst>
              <a:ext uri="{FF2B5EF4-FFF2-40B4-BE49-F238E27FC236}">
                <a16:creationId xmlns:a16="http://schemas.microsoft.com/office/drawing/2014/main" id="{C408DC90-9A84-41A6-B30A-C5EEB0DF6D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" b="39156"/>
          <a:stretch/>
        </p:blipFill>
        <p:spPr bwMode="auto">
          <a:xfrm>
            <a:off x="9362786" y="32818"/>
            <a:ext cx="2829214" cy="21830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498434-F0F2-4CAB-B7A4-E0CD9A795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3120" y="6356350"/>
            <a:ext cx="3200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Roderick M. Smith, Fire Chief</a:t>
            </a:r>
          </a:p>
        </p:txBody>
      </p:sp>
      <p:pic>
        <p:nvPicPr>
          <p:cNvPr id="5136" name="Picture 16" descr="May be an image of 3 people, people standing and office">
            <a:extLst>
              <a:ext uri="{FF2B5EF4-FFF2-40B4-BE49-F238E27FC236}">
                <a16:creationId xmlns:a16="http://schemas.microsoft.com/office/drawing/2014/main" id="{91AAD520-7491-4D89-9169-EC85FD8205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9" r="-4" b="-4"/>
          <a:stretch/>
        </p:blipFill>
        <p:spPr bwMode="auto">
          <a:xfrm>
            <a:off x="8082749" y="1860026"/>
            <a:ext cx="2829212" cy="22414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May be an image of 2 people and ambulance">
            <a:extLst>
              <a:ext uri="{FF2B5EF4-FFF2-40B4-BE49-F238E27FC236}">
                <a16:creationId xmlns:a16="http://schemas.microsoft.com/office/drawing/2014/main" id="{2F54BACE-FEB3-4445-A2C5-047555BC02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" t="2100" b="32863"/>
          <a:stretch/>
        </p:blipFill>
        <p:spPr bwMode="auto">
          <a:xfrm>
            <a:off x="3652556" y="4553099"/>
            <a:ext cx="4366364" cy="22414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8" descr="May be an image of 4 people">
            <a:extLst>
              <a:ext uri="{FF2B5EF4-FFF2-40B4-BE49-F238E27FC236}">
                <a16:creationId xmlns:a16="http://schemas.microsoft.com/office/drawing/2014/main" id="{30EE82F1-69BC-4C7F-A98B-FF63B17915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20074"/>
          <a:stretch/>
        </p:blipFill>
        <p:spPr bwMode="auto">
          <a:xfrm>
            <a:off x="99839" y="2980758"/>
            <a:ext cx="3870411" cy="30703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No photo description available.">
            <a:extLst>
              <a:ext uri="{FF2B5EF4-FFF2-40B4-BE49-F238E27FC236}">
                <a16:creationId xmlns:a16="http://schemas.microsoft.com/office/drawing/2014/main" id="{8C8882DA-1FB0-48CD-8273-7BB37AFD7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019" y="4043080"/>
            <a:ext cx="4073241" cy="27146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42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TLANTA CITY COUNCIL STANDING COMMITTEE MEETING TIMES | Custom Documents,  Images &amp; Calendar | Atlanta City Council, GA">
            <a:extLst>
              <a:ext uri="{FF2B5EF4-FFF2-40B4-BE49-F238E27FC236}">
                <a16:creationId xmlns:a16="http://schemas.microsoft.com/office/drawing/2014/main" id="{22BCEADA-7FC5-4619-8F95-1C9129D5C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000" y="855549"/>
            <a:ext cx="9007076" cy="514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F0A94F61-6EC6-4D57-87C3-0B28815E96E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6" y="445973"/>
            <a:ext cx="5183187" cy="609293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71AB177-F093-468F-96E7-B9FB74C63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074" y="147328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Goals and Objectives</a:t>
            </a:r>
            <a:endParaRPr lang="en-US" sz="54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EA1489-F2DB-458F-8CE3-C6215E7866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3201" y="2658856"/>
            <a:ext cx="5762626" cy="4289632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 Narrow" panose="020B0606020202030204" pitchFamily="34" charset="0"/>
                <a:cs typeface="Arial" panose="020B0604020202020204" pitchFamily="34" charset="0"/>
              </a:rPr>
              <a:t>Provide the safest possible work environment for all members</a:t>
            </a:r>
          </a:p>
          <a:p>
            <a:r>
              <a:rPr lang="en-US" sz="3200" dirty="0">
                <a:latin typeface="Arial Narrow" panose="020B0606020202030204" pitchFamily="34" charset="0"/>
                <a:cs typeface="Arial" panose="020B0604020202020204" pitchFamily="34" charset="0"/>
              </a:rPr>
              <a:t>All HR needs are met</a:t>
            </a:r>
          </a:p>
          <a:p>
            <a:pPr lvl="1"/>
            <a:r>
              <a:rPr lang="en-US" sz="2800" dirty="0">
                <a:latin typeface="Arial Narrow" panose="020B0606020202030204" pitchFamily="34" charset="0"/>
                <a:cs typeface="Arial" panose="020B0604020202020204" pitchFamily="34" charset="0"/>
              </a:rPr>
              <a:t>Staffing &amp; Compensation</a:t>
            </a:r>
          </a:p>
          <a:p>
            <a:r>
              <a:rPr lang="en-US" sz="3200" dirty="0">
                <a:latin typeface="Arial Narrow" panose="020B0606020202030204" pitchFamily="34" charset="0"/>
                <a:cs typeface="Arial" panose="020B0604020202020204" pitchFamily="34" charset="0"/>
              </a:rPr>
              <a:t>Continued focus on enhancements &amp; maintenance of AFRD fleet &amp; facilities </a:t>
            </a:r>
          </a:p>
          <a:p>
            <a:pPr marL="0" indent="0">
              <a:buNone/>
            </a:pPr>
            <a:endParaRPr lang="en-US" dirty="0">
              <a:latin typeface="Arial Narrow" panose="020B0606020202030204" pitchFamily="34" charset="0"/>
            </a:endParaRPr>
          </a:p>
          <a:p>
            <a:endParaRPr lang="en-US" dirty="0">
              <a:latin typeface="Arial Narrow" panose="020B0606020202030204" pitchFamily="34" charset="0"/>
            </a:endParaRPr>
          </a:p>
          <a:p>
            <a:endParaRPr lang="en-US" dirty="0">
              <a:latin typeface="Arial Narrow" panose="020B0606020202030204" pitchFamily="34" charset="0"/>
            </a:endParaRPr>
          </a:p>
          <a:p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A60D16-B495-48C9-8794-15ACEAD62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1373" y="1794520"/>
            <a:ext cx="4816043" cy="823912"/>
          </a:xfrm>
        </p:spPr>
        <p:txBody>
          <a:bodyPr>
            <a:no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Atlanta Fire Rescue Department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93AF520-A040-4CEC-8AA8-5048DC35C1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9" y="2261620"/>
            <a:ext cx="6099171" cy="3684588"/>
          </a:xfrm>
        </p:spPr>
        <p:txBody>
          <a:bodyPr>
            <a:noAutofit/>
          </a:bodyPr>
          <a:lstStyle/>
          <a:p>
            <a:r>
              <a:rPr lang="en-US" sz="3200">
                <a:latin typeface="Arial Narrow" panose="020B0606020202030204" pitchFamily="34" charset="0"/>
                <a:cs typeface="Arial" panose="020B0604020202020204" pitchFamily="34" charset="0"/>
              </a:rPr>
              <a:t>Maintain competitive compensation of AFRD members</a:t>
            </a:r>
          </a:p>
          <a:p>
            <a:r>
              <a:rPr lang="en-US" sz="3200">
                <a:latin typeface="Arial Narrow" panose="020B0606020202030204" pitchFamily="34" charset="0"/>
                <a:cs typeface="Arial" panose="020B0604020202020204" pitchFamily="34" charset="0"/>
              </a:rPr>
              <a:t>Regularly review Emergency Services provided to the City of Atlanta</a:t>
            </a:r>
          </a:p>
          <a:p>
            <a:r>
              <a:rPr lang="en-US" sz="3200">
                <a:latin typeface="Arial Narrow" panose="020B0606020202030204" pitchFamily="34" charset="0"/>
                <a:cs typeface="Arial" panose="020B0604020202020204" pitchFamily="34" charset="0"/>
              </a:rPr>
              <a:t>Regularly review the condition and needs  of AFRD fleet and facilities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C6A6D53-7D18-438F-AC8E-44281576D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Roderick M. Smith, Fire Chief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9C396F-A309-4F74-A95C-93FABF026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79F6-5038-46ED-A9BD-91C8035543FA}" type="slidenum">
              <a:rPr lang="en-US" smtClean="0"/>
              <a:t>2</a:t>
            </a:fld>
            <a:endParaRPr lang="en-US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4671B496-08FC-450A-8A83-850AF63B3FDC}"/>
              </a:ext>
            </a:extLst>
          </p:cNvPr>
          <p:cNvSpPr txBox="1">
            <a:spLocks/>
          </p:cNvSpPr>
          <p:nvPr/>
        </p:nvSpPr>
        <p:spPr>
          <a:xfrm>
            <a:off x="6268459" y="1375173"/>
            <a:ext cx="4816043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Council</a:t>
            </a:r>
          </a:p>
        </p:txBody>
      </p:sp>
    </p:spTree>
    <p:extLst>
      <p:ext uri="{BB962C8B-B14F-4D97-AF65-F5344CB8AC3E}">
        <p14:creationId xmlns:p14="http://schemas.microsoft.com/office/powerpoint/2010/main" val="3988590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A610C-B0FE-4C37-BEE9-C15091F5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219" y="589450"/>
            <a:ext cx="7659161" cy="697691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Service Metrics</a:t>
            </a:r>
            <a:b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Calls for Services</a:t>
            </a:r>
            <a:endParaRPr lang="en-US" sz="3600" b="1" i="1" dirty="0">
              <a:solidFill>
                <a:srgbClr val="FF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759CB-2045-46AC-9363-CCB07CB2A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6E79F6-5038-46ED-A9BD-91C8035543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E22A5FE-8340-4378-82E6-3DBFBA764D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5" t="13664" r="51245" b="56951"/>
          <a:stretch/>
        </p:blipFill>
        <p:spPr>
          <a:xfrm>
            <a:off x="8304394" y="5627024"/>
            <a:ext cx="2749527" cy="1070350"/>
          </a:xfrm>
          <a:prstGeom prst="rect">
            <a:avLst/>
          </a:prstGeom>
        </p:spPr>
      </p:pic>
      <p:graphicFrame>
        <p:nvGraphicFramePr>
          <p:cNvPr id="10" name="Content Placeholder 8">
            <a:extLst>
              <a:ext uri="{FF2B5EF4-FFF2-40B4-BE49-F238E27FC236}">
                <a16:creationId xmlns:a16="http://schemas.microsoft.com/office/drawing/2014/main" id="{E0645242-0209-4789-83AD-7C4A51BDF6C0}"/>
              </a:ext>
            </a:extLst>
          </p:cNvPr>
          <p:cNvGraphicFramePr>
            <a:graphicFrameLocks/>
          </p:cNvGraphicFramePr>
          <p:nvPr/>
        </p:nvGraphicFramePr>
        <p:xfrm>
          <a:off x="7793502" y="301825"/>
          <a:ext cx="4587239" cy="5356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AD4730C-35B6-4DBD-A480-6E5F7C2E0E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1962539"/>
              </p:ext>
            </p:extLst>
          </p:nvPr>
        </p:nvGraphicFramePr>
        <p:xfrm>
          <a:off x="209006" y="4059289"/>
          <a:ext cx="6257677" cy="2453419"/>
        </p:xfrm>
        <a:graphic>
          <a:graphicData uri="http://schemas.openxmlformats.org/drawingml/2006/table">
            <a:tbl>
              <a:tblPr/>
              <a:tblGrid>
                <a:gridCol w="1137607">
                  <a:extLst>
                    <a:ext uri="{9D8B030D-6E8A-4147-A177-3AD203B41FA5}">
                      <a16:colId xmlns:a16="http://schemas.microsoft.com/office/drawing/2014/main" val="3424125790"/>
                    </a:ext>
                  </a:extLst>
                </a:gridCol>
                <a:gridCol w="1423325">
                  <a:extLst>
                    <a:ext uri="{9D8B030D-6E8A-4147-A177-3AD203B41FA5}">
                      <a16:colId xmlns:a16="http://schemas.microsoft.com/office/drawing/2014/main" val="3285670964"/>
                    </a:ext>
                  </a:extLst>
                </a:gridCol>
                <a:gridCol w="1170513">
                  <a:extLst>
                    <a:ext uri="{9D8B030D-6E8A-4147-A177-3AD203B41FA5}">
                      <a16:colId xmlns:a16="http://schemas.microsoft.com/office/drawing/2014/main" val="2270989832"/>
                    </a:ext>
                  </a:extLst>
                </a:gridCol>
                <a:gridCol w="1222574">
                  <a:extLst>
                    <a:ext uri="{9D8B030D-6E8A-4147-A177-3AD203B41FA5}">
                      <a16:colId xmlns:a16="http://schemas.microsoft.com/office/drawing/2014/main" val="227912922"/>
                    </a:ext>
                  </a:extLst>
                </a:gridCol>
                <a:gridCol w="1303658">
                  <a:extLst>
                    <a:ext uri="{9D8B030D-6E8A-4147-A177-3AD203B41FA5}">
                      <a16:colId xmlns:a16="http://schemas.microsoft.com/office/drawing/2014/main" val="2796823080"/>
                    </a:ext>
                  </a:extLst>
                </a:gridCol>
              </a:tblGrid>
              <a:tr h="572752">
                <a:tc gridSpan="5">
                  <a:txBody>
                    <a:bodyPr/>
                    <a:lstStyle/>
                    <a:p>
                      <a:pPr algn="ctr" rtl="0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Downtown Inspections FY22-Q3 vs FY23-Q3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6802705"/>
                  </a:ext>
                </a:extLst>
              </a:tr>
              <a:tr h="76041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ABA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January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ABA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February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ABA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March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ABA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A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1927820"/>
                  </a:ext>
                </a:extLst>
              </a:tr>
              <a:tr h="6438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FY23-Q3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306416"/>
                  </a:ext>
                </a:extLst>
              </a:tr>
              <a:tr h="47639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FY22-Q3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687946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7591F47-33F9-4238-BB46-EC1FE2CD15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0143358"/>
              </p:ext>
            </p:extLst>
          </p:nvPr>
        </p:nvGraphicFramePr>
        <p:xfrm>
          <a:off x="209006" y="1744394"/>
          <a:ext cx="6257676" cy="2066609"/>
        </p:xfrm>
        <a:graphic>
          <a:graphicData uri="http://schemas.openxmlformats.org/drawingml/2006/table">
            <a:tbl>
              <a:tblPr/>
              <a:tblGrid>
                <a:gridCol w="1088043">
                  <a:extLst>
                    <a:ext uri="{9D8B030D-6E8A-4147-A177-3AD203B41FA5}">
                      <a16:colId xmlns:a16="http://schemas.microsoft.com/office/drawing/2014/main" val="298854892"/>
                    </a:ext>
                  </a:extLst>
                </a:gridCol>
                <a:gridCol w="1392441">
                  <a:extLst>
                    <a:ext uri="{9D8B030D-6E8A-4147-A177-3AD203B41FA5}">
                      <a16:colId xmlns:a16="http://schemas.microsoft.com/office/drawing/2014/main" val="1699110960"/>
                    </a:ext>
                  </a:extLst>
                </a:gridCol>
                <a:gridCol w="1240242">
                  <a:extLst>
                    <a:ext uri="{9D8B030D-6E8A-4147-A177-3AD203B41FA5}">
                      <a16:colId xmlns:a16="http://schemas.microsoft.com/office/drawing/2014/main" val="603932548"/>
                    </a:ext>
                  </a:extLst>
                </a:gridCol>
                <a:gridCol w="1240242">
                  <a:extLst>
                    <a:ext uri="{9D8B030D-6E8A-4147-A177-3AD203B41FA5}">
                      <a16:colId xmlns:a16="http://schemas.microsoft.com/office/drawing/2014/main" val="2146367092"/>
                    </a:ext>
                  </a:extLst>
                </a:gridCol>
                <a:gridCol w="1296708">
                  <a:extLst>
                    <a:ext uri="{9D8B030D-6E8A-4147-A177-3AD203B41FA5}">
                      <a16:colId xmlns:a16="http://schemas.microsoft.com/office/drawing/2014/main" val="2630283756"/>
                    </a:ext>
                  </a:extLst>
                </a:gridCol>
              </a:tblGrid>
              <a:tr h="531208">
                <a:tc gridSpan="5">
                  <a:txBody>
                    <a:bodyPr/>
                    <a:lstStyle/>
                    <a:p>
                      <a:pPr algn="ctr" rtl="0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Calls for Services – FY22-Q3 vs FY23-Q3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1735485"/>
                  </a:ext>
                </a:extLst>
              </a:tr>
              <a:tr h="63463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ABA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January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ABA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February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ABA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March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ABA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A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3058652"/>
                  </a:ext>
                </a:extLst>
              </a:tr>
              <a:tr h="4503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FY23-Q3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7,106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6,114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6,874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20,094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872889"/>
                  </a:ext>
                </a:extLst>
              </a:tr>
              <a:tr h="4503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FY22-Q3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7,212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6,098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6,988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20,298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3869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0782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E1610-C01B-4FA9-968D-552A9DEAB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847" y="154856"/>
            <a:ext cx="9904828" cy="776923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FY23 Third Quarter Attrition</a:t>
            </a:r>
            <a:r>
              <a:rPr lang="en-US" sz="36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36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BD9E65-D11E-4462-BE26-B3B888865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Roderick M. Smith, Fire Chief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EEC18-1308-4484-8C9F-139201BDE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79F6-5038-46ED-A9BD-91C8035543FA}" type="slidenum">
              <a:rPr lang="en-US" smtClean="0"/>
              <a:t>4</a:t>
            </a:fld>
            <a:endParaRPr lang="en-US"/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33696D40-9B70-4A51-AD97-2455F1371EF5}"/>
              </a:ext>
            </a:extLst>
          </p:cNvPr>
          <p:cNvSpPr txBox="1"/>
          <p:nvPr/>
        </p:nvSpPr>
        <p:spPr>
          <a:xfrm>
            <a:off x="9569672" y="1534799"/>
            <a:ext cx="2438398" cy="1752582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 cmpd="sng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</a:rPr>
              <a:t>Vacancy Rate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as of 3/31/23</a:t>
            </a:r>
          </a:p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400" b="1" dirty="0"/>
              <a:t>18.38%</a:t>
            </a:r>
          </a:p>
          <a:p>
            <a:pPr algn="ctr"/>
            <a:endParaRPr lang="en-US" sz="2400" b="1" dirty="0"/>
          </a:p>
          <a:p>
            <a:pPr algn="ctr"/>
            <a:endParaRPr lang="en-US" sz="1600" b="1" dirty="0"/>
          </a:p>
        </p:txBody>
      </p:sp>
      <p:graphicFrame>
        <p:nvGraphicFramePr>
          <p:cNvPr id="7" name="Table 9">
            <a:extLst>
              <a:ext uri="{FF2B5EF4-FFF2-40B4-BE49-F238E27FC236}">
                <a16:creationId xmlns:a16="http://schemas.microsoft.com/office/drawing/2014/main" id="{B53E4A73-3612-45C8-9958-B2B3ACD5D4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113867"/>
              </p:ext>
            </p:extLst>
          </p:nvPr>
        </p:nvGraphicFramePr>
        <p:xfrm>
          <a:off x="276847" y="1407411"/>
          <a:ext cx="9065153" cy="237744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720807">
                  <a:extLst>
                    <a:ext uri="{9D8B030D-6E8A-4147-A177-3AD203B41FA5}">
                      <a16:colId xmlns:a16="http://schemas.microsoft.com/office/drawing/2014/main" val="3459782160"/>
                    </a:ext>
                  </a:extLst>
                </a:gridCol>
                <a:gridCol w="2111490">
                  <a:extLst>
                    <a:ext uri="{9D8B030D-6E8A-4147-A177-3AD203B41FA5}">
                      <a16:colId xmlns:a16="http://schemas.microsoft.com/office/drawing/2014/main" val="3661283827"/>
                    </a:ext>
                  </a:extLst>
                </a:gridCol>
                <a:gridCol w="2616428">
                  <a:extLst>
                    <a:ext uri="{9D8B030D-6E8A-4147-A177-3AD203B41FA5}">
                      <a16:colId xmlns:a16="http://schemas.microsoft.com/office/drawing/2014/main" val="2062504374"/>
                    </a:ext>
                  </a:extLst>
                </a:gridCol>
                <a:gridCol w="2616428">
                  <a:extLst>
                    <a:ext uri="{9D8B030D-6E8A-4147-A177-3AD203B41FA5}">
                      <a16:colId xmlns:a16="http://schemas.microsoft.com/office/drawing/2014/main" val="1248908379"/>
                    </a:ext>
                  </a:extLst>
                </a:gridCol>
              </a:tblGrid>
              <a:tr h="242615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>
                            <a:tint val="98000"/>
                            <a:satMod val="130000"/>
                            <a:shade val="90000"/>
                            <a:lumMod val="103000"/>
                          </a:schemeClr>
                        </a:gs>
                        <a:gs pos="100000">
                          <a:schemeClr val="bg2">
                            <a:shade val="63000"/>
                            <a:satMod val="12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January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>
                            <a:tint val="98000"/>
                            <a:satMod val="130000"/>
                            <a:shade val="90000"/>
                            <a:lumMod val="103000"/>
                          </a:schemeClr>
                        </a:gs>
                        <a:gs pos="100000">
                          <a:schemeClr val="bg2">
                            <a:shade val="63000"/>
                            <a:satMod val="12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February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>
                            <a:tint val="98000"/>
                            <a:satMod val="130000"/>
                            <a:shade val="90000"/>
                            <a:lumMod val="103000"/>
                          </a:schemeClr>
                        </a:gs>
                        <a:gs pos="100000">
                          <a:schemeClr val="bg2">
                            <a:shade val="63000"/>
                            <a:satMod val="12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March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>
                            <a:tint val="98000"/>
                            <a:satMod val="130000"/>
                            <a:shade val="90000"/>
                            <a:lumMod val="103000"/>
                          </a:schemeClr>
                        </a:gs>
                        <a:gs pos="100000">
                          <a:schemeClr val="bg2">
                            <a:shade val="63000"/>
                            <a:satMod val="12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97950137"/>
                  </a:ext>
                </a:extLst>
              </a:tr>
              <a:tr h="349572">
                <a:tc>
                  <a:txBody>
                    <a:bodyPr/>
                    <a:lstStyle/>
                    <a:p>
                      <a:r>
                        <a:rPr lang="en-US" sz="2000" b="1"/>
                        <a:t>Retired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>
                            <a:tint val="98000"/>
                            <a:satMod val="130000"/>
                            <a:shade val="90000"/>
                            <a:lumMod val="103000"/>
                          </a:schemeClr>
                        </a:gs>
                        <a:gs pos="100000">
                          <a:schemeClr val="bg2">
                            <a:shade val="63000"/>
                            <a:satMod val="12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>
                            <a:tint val="98000"/>
                            <a:satMod val="130000"/>
                            <a:shade val="90000"/>
                            <a:lumMod val="103000"/>
                          </a:schemeClr>
                        </a:gs>
                        <a:gs pos="100000">
                          <a:schemeClr val="bg2">
                            <a:shade val="63000"/>
                            <a:satMod val="12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>
                            <a:tint val="98000"/>
                            <a:satMod val="130000"/>
                            <a:shade val="90000"/>
                            <a:lumMod val="103000"/>
                          </a:schemeClr>
                        </a:gs>
                        <a:gs pos="100000">
                          <a:schemeClr val="bg2">
                            <a:shade val="63000"/>
                            <a:satMod val="12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>
                            <a:tint val="98000"/>
                            <a:satMod val="130000"/>
                            <a:shade val="90000"/>
                            <a:lumMod val="103000"/>
                          </a:schemeClr>
                        </a:gs>
                        <a:gs pos="100000">
                          <a:schemeClr val="bg2">
                            <a:shade val="63000"/>
                            <a:satMod val="12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57711325"/>
                  </a:ext>
                </a:extLst>
              </a:tr>
              <a:tr h="349572">
                <a:tc>
                  <a:txBody>
                    <a:bodyPr/>
                    <a:lstStyle/>
                    <a:p>
                      <a:r>
                        <a:rPr lang="en-US" sz="2000" b="1"/>
                        <a:t>Resigned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>
                            <a:tint val="98000"/>
                            <a:satMod val="130000"/>
                            <a:shade val="90000"/>
                            <a:lumMod val="103000"/>
                          </a:schemeClr>
                        </a:gs>
                        <a:gs pos="100000">
                          <a:schemeClr val="bg2">
                            <a:shade val="63000"/>
                            <a:satMod val="12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>
                            <a:tint val="98000"/>
                            <a:satMod val="130000"/>
                            <a:shade val="90000"/>
                            <a:lumMod val="103000"/>
                          </a:schemeClr>
                        </a:gs>
                        <a:gs pos="100000">
                          <a:schemeClr val="bg2">
                            <a:shade val="63000"/>
                            <a:satMod val="12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>
                            <a:tint val="98000"/>
                            <a:satMod val="130000"/>
                            <a:shade val="90000"/>
                            <a:lumMod val="103000"/>
                          </a:schemeClr>
                        </a:gs>
                        <a:gs pos="100000">
                          <a:schemeClr val="bg2">
                            <a:shade val="63000"/>
                            <a:satMod val="12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>
                            <a:tint val="98000"/>
                            <a:satMod val="130000"/>
                            <a:shade val="90000"/>
                            <a:lumMod val="103000"/>
                          </a:schemeClr>
                        </a:gs>
                        <a:gs pos="100000">
                          <a:schemeClr val="bg2">
                            <a:shade val="63000"/>
                            <a:satMod val="12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89901883"/>
                  </a:ext>
                </a:extLst>
              </a:tr>
              <a:tr h="349572">
                <a:tc>
                  <a:txBody>
                    <a:bodyPr/>
                    <a:lstStyle/>
                    <a:p>
                      <a:r>
                        <a:rPr lang="en-US" sz="2000" b="1" dirty="0"/>
                        <a:t>Terminated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>
                            <a:tint val="98000"/>
                            <a:satMod val="130000"/>
                            <a:shade val="90000"/>
                            <a:lumMod val="103000"/>
                          </a:schemeClr>
                        </a:gs>
                        <a:gs pos="100000">
                          <a:schemeClr val="bg2">
                            <a:shade val="63000"/>
                            <a:satMod val="12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>
                            <a:tint val="98000"/>
                            <a:satMod val="130000"/>
                            <a:shade val="90000"/>
                            <a:lumMod val="103000"/>
                          </a:schemeClr>
                        </a:gs>
                        <a:gs pos="100000">
                          <a:schemeClr val="bg2">
                            <a:shade val="63000"/>
                            <a:satMod val="12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>
                            <a:tint val="98000"/>
                            <a:satMod val="130000"/>
                            <a:shade val="90000"/>
                            <a:lumMod val="103000"/>
                          </a:schemeClr>
                        </a:gs>
                        <a:gs pos="100000">
                          <a:schemeClr val="bg2">
                            <a:shade val="63000"/>
                            <a:satMod val="12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>
                            <a:tint val="98000"/>
                            <a:satMod val="130000"/>
                            <a:shade val="90000"/>
                            <a:lumMod val="103000"/>
                          </a:schemeClr>
                        </a:gs>
                        <a:gs pos="100000">
                          <a:schemeClr val="bg2">
                            <a:shade val="63000"/>
                            <a:satMod val="12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63974584"/>
                  </a:ext>
                </a:extLst>
              </a:tr>
              <a:tr h="349572">
                <a:tc>
                  <a:txBody>
                    <a:bodyPr/>
                    <a:lstStyle/>
                    <a:p>
                      <a:r>
                        <a:rPr lang="en-US" sz="2000" b="1" dirty="0"/>
                        <a:t>Hired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>
                            <a:tint val="98000"/>
                            <a:satMod val="130000"/>
                            <a:shade val="90000"/>
                            <a:lumMod val="103000"/>
                          </a:schemeClr>
                        </a:gs>
                        <a:gs pos="100000">
                          <a:schemeClr val="bg2">
                            <a:shade val="63000"/>
                            <a:satMod val="12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>
                            <a:tint val="98000"/>
                            <a:satMod val="130000"/>
                            <a:shade val="90000"/>
                            <a:lumMod val="103000"/>
                          </a:schemeClr>
                        </a:gs>
                        <a:gs pos="100000">
                          <a:schemeClr val="bg2">
                            <a:shade val="63000"/>
                            <a:satMod val="12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>
                            <a:tint val="98000"/>
                            <a:satMod val="130000"/>
                            <a:shade val="90000"/>
                            <a:lumMod val="103000"/>
                          </a:schemeClr>
                        </a:gs>
                        <a:gs pos="100000">
                          <a:schemeClr val="bg2">
                            <a:shade val="63000"/>
                            <a:satMod val="12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>
                            <a:tint val="98000"/>
                            <a:satMod val="130000"/>
                            <a:shade val="90000"/>
                            <a:lumMod val="103000"/>
                          </a:schemeClr>
                        </a:gs>
                        <a:gs pos="100000">
                          <a:schemeClr val="bg2">
                            <a:shade val="63000"/>
                            <a:satMod val="12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47939566"/>
                  </a:ext>
                </a:extLst>
              </a:tr>
              <a:tr h="349572">
                <a:tc>
                  <a:txBody>
                    <a:bodyPr/>
                    <a:lstStyle/>
                    <a:p>
                      <a:r>
                        <a:rPr lang="en-US" sz="2000" b="1" dirty="0"/>
                        <a:t>Net +/-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>
                            <a:tint val="98000"/>
                            <a:satMod val="130000"/>
                            <a:shade val="90000"/>
                            <a:lumMod val="103000"/>
                          </a:schemeClr>
                        </a:gs>
                        <a:gs pos="100000">
                          <a:schemeClr val="bg2">
                            <a:shade val="63000"/>
                            <a:satMod val="12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-8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>
                            <a:tint val="98000"/>
                            <a:satMod val="130000"/>
                            <a:shade val="90000"/>
                            <a:lumMod val="103000"/>
                          </a:schemeClr>
                        </a:gs>
                        <a:gs pos="100000">
                          <a:schemeClr val="bg2">
                            <a:shade val="63000"/>
                            <a:satMod val="12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+1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>
                            <a:tint val="98000"/>
                            <a:satMod val="130000"/>
                            <a:shade val="90000"/>
                            <a:lumMod val="103000"/>
                          </a:schemeClr>
                        </a:gs>
                        <a:gs pos="100000">
                          <a:schemeClr val="bg2">
                            <a:shade val="63000"/>
                            <a:satMod val="12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+4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>
                            <a:tint val="98000"/>
                            <a:satMod val="130000"/>
                            <a:shade val="90000"/>
                            <a:lumMod val="103000"/>
                          </a:schemeClr>
                        </a:gs>
                        <a:gs pos="100000">
                          <a:schemeClr val="bg2">
                            <a:shade val="63000"/>
                            <a:satMod val="12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90045715"/>
                  </a:ext>
                </a:extLst>
              </a:tr>
            </a:tbl>
          </a:graphicData>
        </a:graphic>
      </p:graphicFrame>
      <p:pic>
        <p:nvPicPr>
          <p:cNvPr id="13" name="Picture 1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B1D0425-ED0C-4FA1-9A8F-23FC12DBFE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5" t="13664" r="51245" b="56951"/>
          <a:stretch/>
        </p:blipFill>
        <p:spPr>
          <a:xfrm>
            <a:off x="9342000" y="115496"/>
            <a:ext cx="2749527" cy="1070350"/>
          </a:xfrm>
          <a:prstGeom prst="rect">
            <a:avLst/>
          </a:prstGeom>
        </p:spPr>
      </p:pic>
      <p:graphicFrame>
        <p:nvGraphicFramePr>
          <p:cNvPr id="14" name="Table 9">
            <a:extLst>
              <a:ext uri="{FF2B5EF4-FFF2-40B4-BE49-F238E27FC236}">
                <a16:creationId xmlns:a16="http://schemas.microsoft.com/office/drawing/2014/main" id="{536C1C01-181A-46AB-B77A-B9EB94F8B2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6289180"/>
              </p:ext>
            </p:extLst>
          </p:nvPr>
        </p:nvGraphicFramePr>
        <p:xfrm>
          <a:off x="406635" y="4276658"/>
          <a:ext cx="9047906" cy="237744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798940">
                  <a:extLst>
                    <a:ext uri="{9D8B030D-6E8A-4147-A177-3AD203B41FA5}">
                      <a16:colId xmlns:a16="http://schemas.microsoft.com/office/drawing/2014/main" val="3459782160"/>
                    </a:ext>
                  </a:extLst>
                </a:gridCol>
                <a:gridCol w="2207361">
                  <a:extLst>
                    <a:ext uri="{9D8B030D-6E8A-4147-A177-3AD203B41FA5}">
                      <a16:colId xmlns:a16="http://schemas.microsoft.com/office/drawing/2014/main" val="3661283827"/>
                    </a:ext>
                  </a:extLst>
                </a:gridCol>
                <a:gridCol w="2735227">
                  <a:extLst>
                    <a:ext uri="{9D8B030D-6E8A-4147-A177-3AD203B41FA5}">
                      <a16:colId xmlns:a16="http://schemas.microsoft.com/office/drawing/2014/main" val="2062504374"/>
                    </a:ext>
                  </a:extLst>
                </a:gridCol>
                <a:gridCol w="2306378">
                  <a:extLst>
                    <a:ext uri="{9D8B030D-6E8A-4147-A177-3AD203B41FA5}">
                      <a16:colId xmlns:a16="http://schemas.microsoft.com/office/drawing/2014/main" val="1248908379"/>
                    </a:ext>
                  </a:extLst>
                </a:gridCol>
              </a:tblGrid>
              <a:tr h="362617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>
                            <a:tint val="98000"/>
                            <a:satMod val="130000"/>
                            <a:shade val="90000"/>
                            <a:lumMod val="103000"/>
                          </a:schemeClr>
                        </a:gs>
                        <a:gs pos="100000">
                          <a:schemeClr val="bg2">
                            <a:shade val="63000"/>
                            <a:satMod val="12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January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>
                            <a:tint val="98000"/>
                            <a:satMod val="130000"/>
                            <a:shade val="90000"/>
                            <a:lumMod val="103000"/>
                          </a:schemeClr>
                        </a:gs>
                        <a:gs pos="100000">
                          <a:schemeClr val="bg2">
                            <a:shade val="63000"/>
                            <a:satMod val="12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February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>
                            <a:tint val="98000"/>
                            <a:satMod val="130000"/>
                            <a:shade val="90000"/>
                            <a:lumMod val="103000"/>
                          </a:schemeClr>
                        </a:gs>
                        <a:gs pos="100000">
                          <a:schemeClr val="bg2">
                            <a:shade val="63000"/>
                            <a:satMod val="12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March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>
                            <a:tint val="98000"/>
                            <a:satMod val="130000"/>
                            <a:shade val="90000"/>
                            <a:lumMod val="103000"/>
                          </a:schemeClr>
                        </a:gs>
                        <a:gs pos="100000">
                          <a:schemeClr val="bg2">
                            <a:shade val="63000"/>
                            <a:satMod val="12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97950137"/>
                  </a:ext>
                </a:extLst>
              </a:tr>
              <a:tr h="362617">
                <a:tc>
                  <a:txBody>
                    <a:bodyPr/>
                    <a:lstStyle/>
                    <a:p>
                      <a:r>
                        <a:rPr lang="en-US" sz="2000" b="1"/>
                        <a:t>Retired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>
                            <a:tint val="98000"/>
                            <a:satMod val="130000"/>
                            <a:shade val="90000"/>
                            <a:lumMod val="103000"/>
                          </a:schemeClr>
                        </a:gs>
                        <a:gs pos="100000">
                          <a:schemeClr val="bg2">
                            <a:shade val="63000"/>
                            <a:satMod val="12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>
                            <a:tint val="98000"/>
                            <a:satMod val="130000"/>
                            <a:shade val="90000"/>
                            <a:lumMod val="103000"/>
                          </a:schemeClr>
                        </a:gs>
                        <a:gs pos="100000">
                          <a:schemeClr val="bg2">
                            <a:shade val="63000"/>
                            <a:satMod val="12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>
                            <a:tint val="98000"/>
                            <a:satMod val="130000"/>
                            <a:shade val="90000"/>
                            <a:lumMod val="103000"/>
                          </a:schemeClr>
                        </a:gs>
                        <a:gs pos="100000">
                          <a:schemeClr val="bg2">
                            <a:shade val="63000"/>
                            <a:satMod val="12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>
                            <a:tint val="98000"/>
                            <a:satMod val="130000"/>
                            <a:shade val="90000"/>
                            <a:lumMod val="103000"/>
                          </a:schemeClr>
                        </a:gs>
                        <a:gs pos="100000">
                          <a:schemeClr val="bg2">
                            <a:shade val="63000"/>
                            <a:satMod val="12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57711325"/>
                  </a:ext>
                </a:extLst>
              </a:tr>
              <a:tr h="362617">
                <a:tc>
                  <a:txBody>
                    <a:bodyPr/>
                    <a:lstStyle/>
                    <a:p>
                      <a:r>
                        <a:rPr lang="en-US" sz="2000" b="1"/>
                        <a:t>Resigned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>
                            <a:tint val="98000"/>
                            <a:satMod val="130000"/>
                            <a:shade val="90000"/>
                            <a:lumMod val="103000"/>
                          </a:schemeClr>
                        </a:gs>
                        <a:gs pos="100000">
                          <a:schemeClr val="bg2">
                            <a:shade val="63000"/>
                            <a:satMod val="12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>
                            <a:tint val="98000"/>
                            <a:satMod val="130000"/>
                            <a:shade val="90000"/>
                            <a:lumMod val="103000"/>
                          </a:schemeClr>
                        </a:gs>
                        <a:gs pos="100000">
                          <a:schemeClr val="bg2">
                            <a:shade val="63000"/>
                            <a:satMod val="12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>
                            <a:tint val="98000"/>
                            <a:satMod val="130000"/>
                            <a:shade val="90000"/>
                            <a:lumMod val="103000"/>
                          </a:schemeClr>
                        </a:gs>
                        <a:gs pos="100000">
                          <a:schemeClr val="bg2">
                            <a:shade val="63000"/>
                            <a:satMod val="12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>
                            <a:tint val="98000"/>
                            <a:satMod val="130000"/>
                            <a:shade val="90000"/>
                            <a:lumMod val="103000"/>
                          </a:schemeClr>
                        </a:gs>
                        <a:gs pos="100000">
                          <a:schemeClr val="bg2">
                            <a:shade val="63000"/>
                            <a:satMod val="12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89901883"/>
                  </a:ext>
                </a:extLst>
              </a:tr>
              <a:tr h="362617">
                <a:tc>
                  <a:txBody>
                    <a:bodyPr/>
                    <a:lstStyle/>
                    <a:p>
                      <a:r>
                        <a:rPr lang="en-US" sz="2000" b="1" dirty="0"/>
                        <a:t>Terminated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>
                            <a:tint val="98000"/>
                            <a:satMod val="130000"/>
                            <a:shade val="90000"/>
                            <a:lumMod val="103000"/>
                          </a:schemeClr>
                        </a:gs>
                        <a:gs pos="100000">
                          <a:schemeClr val="bg2">
                            <a:shade val="63000"/>
                            <a:satMod val="12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>
                            <a:tint val="98000"/>
                            <a:satMod val="130000"/>
                            <a:shade val="90000"/>
                            <a:lumMod val="103000"/>
                          </a:schemeClr>
                        </a:gs>
                        <a:gs pos="100000">
                          <a:schemeClr val="bg2">
                            <a:shade val="63000"/>
                            <a:satMod val="12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>
                            <a:tint val="98000"/>
                            <a:satMod val="130000"/>
                            <a:shade val="90000"/>
                            <a:lumMod val="103000"/>
                          </a:schemeClr>
                        </a:gs>
                        <a:gs pos="100000">
                          <a:schemeClr val="bg2">
                            <a:shade val="63000"/>
                            <a:satMod val="12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>
                            <a:tint val="98000"/>
                            <a:satMod val="130000"/>
                            <a:shade val="90000"/>
                            <a:lumMod val="103000"/>
                          </a:schemeClr>
                        </a:gs>
                        <a:gs pos="100000">
                          <a:schemeClr val="bg2">
                            <a:shade val="63000"/>
                            <a:satMod val="12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63974584"/>
                  </a:ext>
                </a:extLst>
              </a:tr>
              <a:tr h="3240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Hired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>
                            <a:tint val="98000"/>
                            <a:satMod val="130000"/>
                            <a:shade val="90000"/>
                            <a:lumMod val="103000"/>
                          </a:schemeClr>
                        </a:gs>
                        <a:gs pos="100000">
                          <a:schemeClr val="bg2">
                            <a:shade val="63000"/>
                            <a:satMod val="12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>
                            <a:tint val="98000"/>
                            <a:satMod val="130000"/>
                            <a:shade val="90000"/>
                            <a:lumMod val="103000"/>
                          </a:schemeClr>
                        </a:gs>
                        <a:gs pos="100000">
                          <a:schemeClr val="bg2">
                            <a:shade val="63000"/>
                            <a:satMod val="12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>
                            <a:tint val="98000"/>
                            <a:satMod val="130000"/>
                            <a:shade val="90000"/>
                            <a:lumMod val="103000"/>
                          </a:schemeClr>
                        </a:gs>
                        <a:gs pos="100000">
                          <a:schemeClr val="bg2">
                            <a:shade val="63000"/>
                            <a:satMod val="12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>
                            <a:tint val="98000"/>
                            <a:satMod val="130000"/>
                            <a:shade val="90000"/>
                            <a:lumMod val="103000"/>
                          </a:schemeClr>
                        </a:gs>
                        <a:gs pos="100000">
                          <a:schemeClr val="bg2">
                            <a:shade val="63000"/>
                            <a:satMod val="12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17100864"/>
                  </a:ext>
                </a:extLst>
              </a:tr>
              <a:tr h="3240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Net +/-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>
                            <a:tint val="98000"/>
                            <a:satMod val="130000"/>
                            <a:shade val="90000"/>
                            <a:lumMod val="103000"/>
                          </a:schemeClr>
                        </a:gs>
                        <a:gs pos="100000">
                          <a:schemeClr val="bg2">
                            <a:shade val="63000"/>
                            <a:satMod val="12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+7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>
                            <a:tint val="98000"/>
                            <a:satMod val="130000"/>
                            <a:shade val="90000"/>
                            <a:lumMod val="103000"/>
                          </a:schemeClr>
                        </a:gs>
                        <a:gs pos="100000">
                          <a:schemeClr val="bg2">
                            <a:shade val="63000"/>
                            <a:satMod val="12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+1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>
                            <a:tint val="98000"/>
                            <a:satMod val="130000"/>
                            <a:shade val="90000"/>
                            <a:lumMod val="103000"/>
                          </a:schemeClr>
                        </a:gs>
                        <a:gs pos="100000">
                          <a:schemeClr val="bg2">
                            <a:shade val="63000"/>
                            <a:satMod val="12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+3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>
                            <a:tint val="98000"/>
                            <a:satMod val="130000"/>
                            <a:shade val="90000"/>
                            <a:lumMod val="103000"/>
                          </a:schemeClr>
                        </a:gs>
                        <a:gs pos="100000">
                          <a:schemeClr val="bg2">
                            <a:shade val="63000"/>
                            <a:satMod val="12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8966555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BE6F3D6-2ACB-419C-A5FF-54B951E3BC14}"/>
              </a:ext>
            </a:extLst>
          </p:cNvPr>
          <p:cNvSpPr txBox="1"/>
          <p:nvPr/>
        </p:nvSpPr>
        <p:spPr>
          <a:xfrm>
            <a:off x="3963402" y="931779"/>
            <a:ext cx="2749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SWORN ATTRITION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94B4C9-D18C-4625-A9DC-87BBD36E8639}"/>
              </a:ext>
            </a:extLst>
          </p:cNvPr>
          <p:cNvSpPr txBox="1"/>
          <p:nvPr/>
        </p:nvSpPr>
        <p:spPr>
          <a:xfrm>
            <a:off x="3963401" y="3829702"/>
            <a:ext cx="2749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CIVILIAN ATTRITION</a:t>
            </a:r>
          </a:p>
        </p:txBody>
      </p:sp>
    </p:spTree>
    <p:extLst>
      <p:ext uri="{BB962C8B-B14F-4D97-AF65-F5344CB8AC3E}">
        <p14:creationId xmlns:p14="http://schemas.microsoft.com/office/powerpoint/2010/main" val="2478048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3000"/>
                <a:satMod val="150000"/>
                <a:shade val="98000"/>
                <a:lumMod val="102000"/>
              </a:schemeClr>
            </a:gs>
            <a:gs pos="50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B792-9A86-4178-9030-4573FB2A9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290" y="947792"/>
            <a:ext cx="5336349" cy="903921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Recruit Classes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AA70B0-5A9C-4F66-AFDA-9E2E3EA92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6222" y="1614636"/>
            <a:ext cx="2743200" cy="2557576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u="sng" dirty="0">
                <a:ea typeface="Calibri" panose="020F0502020204030204" pitchFamily="34" charset="0"/>
              </a:rPr>
              <a:t>Class 21-02B </a:t>
            </a:r>
            <a:endParaRPr lang="en-US" sz="1600" dirty="0">
              <a:ea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ea typeface="Calibri" panose="020F0502020204030204" pitchFamily="34" charset="0"/>
              </a:rPr>
              <a:t> </a:t>
            </a:r>
            <a:r>
              <a:rPr lang="en-US" sz="1600" dirty="0">
                <a:ea typeface="Times New Roman" panose="02020603050405020304" pitchFamily="18" charset="0"/>
              </a:rPr>
              <a:t>22 Recruits </a:t>
            </a:r>
            <a:endParaRPr lang="en-US" sz="1600" dirty="0">
              <a:ea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ea typeface="Times New Roman" panose="02020603050405020304" pitchFamily="18" charset="0"/>
              </a:rPr>
              <a:t>Anticipated Graduation Date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ea typeface="Times New Roman" panose="02020603050405020304" pitchFamily="18" charset="0"/>
              </a:rPr>
              <a:t>May 16, 2023</a:t>
            </a:r>
            <a:endParaRPr lang="en-US" sz="1600" dirty="0">
              <a:ea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600" b="1" u="sng" dirty="0">
              <a:ea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u="sng" dirty="0">
                <a:ea typeface="Calibri" panose="020F0502020204030204" pitchFamily="34" charset="0"/>
              </a:rPr>
              <a:t>Class 22-02 </a:t>
            </a:r>
            <a:endParaRPr lang="en-US" sz="1600" dirty="0">
              <a:ea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ea typeface="Calibri" panose="020F0502020204030204" pitchFamily="34" charset="0"/>
              </a:rPr>
              <a:t> </a:t>
            </a:r>
            <a:r>
              <a:rPr lang="en-US" sz="1600" dirty="0">
                <a:ea typeface="Times New Roman" panose="02020603050405020304" pitchFamily="18" charset="0"/>
              </a:rPr>
              <a:t>26 Recruits </a:t>
            </a:r>
            <a:endParaRPr lang="en-US" sz="1600" dirty="0">
              <a:ea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ea typeface="Times New Roman" panose="02020603050405020304" pitchFamily="18" charset="0"/>
              </a:rPr>
              <a:t>Anticipated Graduation Date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ea typeface="Times New Roman" panose="02020603050405020304" pitchFamily="18" charset="0"/>
              </a:rPr>
              <a:t>May 16, 2023</a:t>
            </a:r>
            <a:endParaRPr lang="en-US" sz="1600" dirty="0">
              <a:ea typeface="Calibri" panose="020F0502020204030204" pitchFamily="34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6200" dirty="0">
              <a:effectLst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5000" dirty="0"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5000" dirty="0">
              <a:effectLst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96EF08-4C46-4DAF-AC26-77F6A3E1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0945"/>
            <a:ext cx="4114800" cy="365125"/>
          </a:xfrm>
        </p:spPr>
        <p:txBody>
          <a:bodyPr/>
          <a:lstStyle/>
          <a:p>
            <a:r>
              <a:rPr lang="en-US"/>
              <a:t>Roderick M. Smith, Fire Chief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9DA20B-C219-4C24-BC8B-AB5835B52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80944"/>
            <a:ext cx="2743200" cy="365125"/>
          </a:xfrm>
        </p:spPr>
        <p:txBody>
          <a:bodyPr/>
          <a:lstStyle/>
          <a:p>
            <a:fld id="{106E79F6-5038-46ED-A9BD-91C8035543FA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3D898E-98E7-4AD7-B411-CDFE2A47EF26}"/>
              </a:ext>
            </a:extLst>
          </p:cNvPr>
          <p:cNvSpPr txBox="1"/>
          <p:nvPr/>
        </p:nvSpPr>
        <p:spPr>
          <a:xfrm>
            <a:off x="695177" y="1216951"/>
            <a:ext cx="41148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Recruit Class Summary Q3 FY 23</a:t>
            </a:r>
          </a:p>
          <a:p>
            <a:pPr algn="ctr"/>
            <a:r>
              <a:rPr lang="en-US" sz="3200" b="1" dirty="0"/>
              <a:t>4 Recruit Classes</a:t>
            </a:r>
          </a:p>
          <a:p>
            <a:pPr algn="ctr"/>
            <a:r>
              <a:rPr lang="en-US" sz="3200" b="1" dirty="0"/>
              <a:t>88 Recruits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DDC9D3-9776-42BD-8133-B03504052DDD}"/>
              </a:ext>
            </a:extLst>
          </p:cNvPr>
          <p:cNvSpPr txBox="1"/>
          <p:nvPr/>
        </p:nvSpPr>
        <p:spPr>
          <a:xfrm>
            <a:off x="152399" y="136525"/>
            <a:ext cx="7894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Recruitment</a:t>
            </a:r>
            <a:endParaRPr lang="en-US" sz="24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50B3923-B910-405B-BEFE-C0188B8E47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5" t="13664" r="51245" b="56951"/>
          <a:stretch/>
        </p:blipFill>
        <p:spPr>
          <a:xfrm>
            <a:off x="9254195" y="70478"/>
            <a:ext cx="2711185" cy="1055424"/>
          </a:xfrm>
          <a:prstGeom prst="rect">
            <a:avLst/>
          </a:prstGeom>
        </p:spPr>
      </p:pic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5ABD308C-6305-4B59-907C-5D3C9CCB05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503"/>
          <a:stretch/>
        </p:blipFill>
        <p:spPr bwMode="auto">
          <a:xfrm>
            <a:off x="207296" y="3031244"/>
            <a:ext cx="5759393" cy="3563519"/>
          </a:xfrm>
          <a:prstGeom prst="rect">
            <a:avLst/>
          </a:prstGeom>
          <a:noFill/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">
            <a:extLst>
              <a:ext uri="{FF2B5EF4-FFF2-40B4-BE49-F238E27FC236}">
                <a16:creationId xmlns:a16="http://schemas.microsoft.com/office/drawing/2014/main" id="{83E41EF6-D4B1-4B40-BD16-CC9AF23D8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693" y="3688337"/>
            <a:ext cx="4695443" cy="297151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FAF3FB3-3A6C-4F0A-B502-6EA77DE71E1F}"/>
              </a:ext>
            </a:extLst>
          </p:cNvPr>
          <p:cNvSpPr txBox="1">
            <a:spLocks/>
          </p:cNvSpPr>
          <p:nvPr/>
        </p:nvSpPr>
        <p:spPr>
          <a:xfrm>
            <a:off x="9254195" y="1604803"/>
            <a:ext cx="2859978" cy="2557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u="sng" dirty="0">
                <a:ea typeface="Calibri" panose="020F0502020204030204" pitchFamily="34" charset="0"/>
              </a:rPr>
              <a:t>Class 22-03 </a:t>
            </a:r>
            <a:endParaRPr lang="en-US" sz="1600" dirty="0">
              <a:ea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ea typeface="Calibri" panose="020F0502020204030204" pitchFamily="34" charset="0"/>
              </a:rPr>
              <a:t> </a:t>
            </a:r>
            <a:r>
              <a:rPr lang="en-US" sz="1600" dirty="0">
                <a:ea typeface="Times New Roman" panose="02020603050405020304" pitchFamily="18" charset="0"/>
              </a:rPr>
              <a:t>27 Recruits </a:t>
            </a:r>
            <a:endParaRPr lang="en-US" sz="1600" dirty="0">
              <a:ea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ea typeface="Times New Roman" panose="02020603050405020304" pitchFamily="18" charset="0"/>
              </a:rPr>
              <a:t>Anticipated Graduation Date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ea typeface="Times New Roman" panose="02020603050405020304" pitchFamily="18" charset="0"/>
              </a:rPr>
              <a:t>August 8, 2023</a:t>
            </a:r>
            <a:endParaRPr lang="en-US" sz="1600" dirty="0">
              <a:ea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600" b="1" u="sng" dirty="0">
              <a:ea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u="sng" dirty="0">
                <a:ea typeface="Calibri" panose="020F0502020204030204" pitchFamily="34" charset="0"/>
              </a:rPr>
              <a:t>Class 23-01 </a:t>
            </a:r>
            <a:endParaRPr lang="en-US" sz="1600" dirty="0">
              <a:ea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ea typeface="Calibri" panose="020F0502020204030204" pitchFamily="34" charset="0"/>
              </a:rPr>
              <a:t> </a:t>
            </a:r>
            <a:r>
              <a:rPr lang="en-US" sz="1600" dirty="0">
                <a:ea typeface="Times New Roman" panose="02020603050405020304" pitchFamily="18" charset="0"/>
              </a:rPr>
              <a:t>21 Recruits </a:t>
            </a:r>
            <a:endParaRPr lang="en-US" sz="1600" dirty="0">
              <a:ea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ea typeface="Times New Roman" panose="02020603050405020304" pitchFamily="18" charset="0"/>
              </a:rPr>
              <a:t>Anticipated Graduation Date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ea typeface="Times New Roman" panose="02020603050405020304" pitchFamily="18" charset="0"/>
              </a:rPr>
              <a:t>January 23, 2024</a:t>
            </a:r>
            <a:endParaRPr lang="en-US" sz="1600" dirty="0">
              <a:ea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6200" dirty="0">
              <a:ea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5000" dirty="0">
              <a:ea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5000" dirty="0">
              <a:ea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7099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0B7829A-6F2E-45AB-8C10-85658A374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684" y="923754"/>
            <a:ext cx="2258558" cy="1173431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FLEET</a:t>
            </a:r>
            <a:br>
              <a:rPr lang="en-US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61A15D-CB4F-49AE-ADC7-659C6F489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0893" y="6417830"/>
            <a:ext cx="4114800" cy="365125"/>
          </a:xfrm>
        </p:spPr>
        <p:txBody>
          <a:bodyPr/>
          <a:lstStyle/>
          <a:p>
            <a:r>
              <a:rPr lang="en-US" dirty="0"/>
              <a:t>Roderick M. Smith, Fire Chief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9269B3-E957-4233-93F3-5F150A29F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79F6-5038-46ED-A9BD-91C8035543FA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1B3757C-ED24-4F53-9746-578121E061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4314364"/>
              </p:ext>
            </p:extLst>
          </p:nvPr>
        </p:nvGraphicFramePr>
        <p:xfrm>
          <a:off x="547745" y="2580152"/>
          <a:ext cx="4520644" cy="3932003"/>
        </p:xfrm>
        <a:graphic>
          <a:graphicData uri="http://schemas.openxmlformats.org/drawingml/2006/table">
            <a:tbl>
              <a:tblPr/>
              <a:tblGrid>
                <a:gridCol w="1358516">
                  <a:extLst>
                    <a:ext uri="{9D8B030D-6E8A-4147-A177-3AD203B41FA5}">
                      <a16:colId xmlns:a16="http://schemas.microsoft.com/office/drawing/2014/main" val="3827604788"/>
                    </a:ext>
                  </a:extLst>
                </a:gridCol>
                <a:gridCol w="1630219">
                  <a:extLst>
                    <a:ext uri="{9D8B030D-6E8A-4147-A177-3AD203B41FA5}">
                      <a16:colId xmlns:a16="http://schemas.microsoft.com/office/drawing/2014/main" val="1249614728"/>
                    </a:ext>
                  </a:extLst>
                </a:gridCol>
                <a:gridCol w="1531909">
                  <a:extLst>
                    <a:ext uri="{9D8B030D-6E8A-4147-A177-3AD203B41FA5}">
                      <a16:colId xmlns:a16="http://schemas.microsoft.com/office/drawing/2014/main" val="531852797"/>
                    </a:ext>
                  </a:extLst>
                </a:gridCol>
              </a:tblGrid>
              <a:tr h="439105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1500 GPM Pumper (1)</a:t>
                      </a:r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production phase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June 2023 (1)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1331263"/>
                  </a:ext>
                </a:extLst>
              </a:tr>
              <a:tr h="707483">
                <a:tc vMerge="1">
                  <a:txBody>
                    <a:bodyPr/>
                    <a:lstStyle/>
                    <a:p>
                      <a:pPr algn="ctr" rtl="0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July 2023 (2)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0448081"/>
                  </a:ext>
                </a:extLst>
              </a:tr>
              <a:tr h="714631">
                <a:tc vMerge="1">
                  <a:txBody>
                    <a:bodyPr/>
                    <a:lstStyle/>
                    <a:p>
                      <a:pPr algn="ctr" rtl="0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October 2023 (1)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8665626"/>
                  </a:ext>
                </a:extLst>
              </a:tr>
              <a:tr h="57835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Tractor Drawn Aerial Truck (1)</a:t>
                      </a:r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production phase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October 2023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0693951"/>
                  </a:ext>
                </a:extLst>
              </a:tr>
              <a:tr h="132973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22 - 3/3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Reserved apparatus purchased </a:t>
                      </a:r>
                    </a:p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pre-construction phase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October 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945111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DA3B5E8-C68F-405E-8915-1D2966FFE3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296603"/>
              </p:ext>
            </p:extLst>
          </p:nvPr>
        </p:nvGraphicFramePr>
        <p:xfrm>
          <a:off x="6948197" y="843861"/>
          <a:ext cx="5003119" cy="3472581"/>
        </p:xfrm>
        <a:graphic>
          <a:graphicData uri="http://schemas.openxmlformats.org/drawingml/2006/table">
            <a:tbl>
              <a:tblPr/>
              <a:tblGrid>
                <a:gridCol w="1679468">
                  <a:extLst>
                    <a:ext uri="{9D8B030D-6E8A-4147-A177-3AD203B41FA5}">
                      <a16:colId xmlns:a16="http://schemas.microsoft.com/office/drawing/2014/main" val="486901816"/>
                    </a:ext>
                  </a:extLst>
                </a:gridCol>
                <a:gridCol w="1481884">
                  <a:extLst>
                    <a:ext uri="{9D8B030D-6E8A-4147-A177-3AD203B41FA5}">
                      <a16:colId xmlns:a16="http://schemas.microsoft.com/office/drawing/2014/main" val="3572521400"/>
                    </a:ext>
                  </a:extLst>
                </a:gridCol>
                <a:gridCol w="1841767">
                  <a:extLst>
                    <a:ext uri="{9D8B030D-6E8A-4147-A177-3AD203B41FA5}">
                      <a16:colId xmlns:a16="http://schemas.microsoft.com/office/drawing/2014/main" val="569584438"/>
                    </a:ext>
                  </a:extLst>
                </a:gridCol>
              </a:tblGrid>
              <a:tr h="1064596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Rosenbauer 6x6</a:t>
                      </a:r>
                      <a:r>
                        <a:rPr lang="en-US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Panther ARFF Truck 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(1)</a:t>
                      </a:r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5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5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rtl="0" fontAlgn="base"/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1- In construction</a:t>
                      </a:r>
                    </a:p>
                  </a:txBody>
                  <a:tcPr>
                    <a:lnL w="105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5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5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rtl="0" fontAlgn="base"/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July 2023</a:t>
                      </a:r>
                    </a:p>
                  </a:txBody>
                  <a:tcPr>
                    <a:lnL w="105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5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7813443"/>
                  </a:ext>
                </a:extLst>
              </a:tr>
              <a:tr h="104346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 i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2023 Ford F350 Mini Pumper  (2)</a:t>
                      </a:r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5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5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5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2 - In construction</a:t>
                      </a:r>
                      <a:endParaRPr lang="en-US" sz="1800" b="0" dirty="0"/>
                    </a:p>
                  </a:txBody>
                  <a:tcPr>
                    <a:lnL w="105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5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5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5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800" b="0" dirty="0"/>
                        <a:t>August 2023</a:t>
                      </a:r>
                    </a:p>
                  </a:txBody>
                  <a:tcPr>
                    <a:lnL w="105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5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5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7372525"/>
                  </a:ext>
                </a:extLst>
              </a:tr>
              <a:tr h="1364525">
                <a:tc>
                  <a:txBody>
                    <a:bodyPr/>
                    <a:lstStyle/>
                    <a:p>
                      <a:pPr algn="ctr" rtl="0" fontAlgn="base"/>
                      <a:endParaRPr lang="en-US" sz="1800" b="1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rtl="0" fontAlgn="base"/>
                      <a:r>
                        <a:rPr lang="en-US" sz="1800" b="1" i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Battalion 7 Ford Expedition</a:t>
                      </a:r>
                      <a:r>
                        <a:rPr lang="en-US" sz="1800" b="1" i="0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SUV </a:t>
                      </a:r>
                      <a:r>
                        <a:rPr lang="en-US" sz="1800" b="1" i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(1)</a:t>
                      </a:r>
                      <a:endParaRPr lang="en-US" sz="1800" b="1" i="0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5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5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rtl="0" fontAlgn="base"/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Ordered by DOA Fleet</a:t>
                      </a:r>
                    </a:p>
                  </a:txBody>
                  <a:tcPr>
                    <a:lnL w="105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5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5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rtl="0" fontAlgn="base"/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Mid-year 2023</a:t>
                      </a:r>
                    </a:p>
                  </a:txBody>
                  <a:tcPr>
                    <a:lnL w="105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5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8533136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9BCBA6C9-C45D-4E9C-9809-3CAD3C590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371" y="-1"/>
            <a:ext cx="2699659" cy="2580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0D9A64-5105-4AE1-AB22-8A293FDBA7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" t="19246" r="6221" b="19776"/>
          <a:stretch/>
        </p:blipFill>
        <p:spPr>
          <a:xfrm>
            <a:off x="7061548" y="4343336"/>
            <a:ext cx="4776416" cy="231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itle 8">
            <a:extLst>
              <a:ext uri="{FF2B5EF4-FFF2-40B4-BE49-F238E27FC236}">
                <a16:creationId xmlns:a16="http://schemas.microsoft.com/office/drawing/2014/main" id="{5125A36F-E92D-4302-87A9-E85D142308D6}"/>
              </a:ext>
            </a:extLst>
          </p:cNvPr>
          <p:cNvSpPr txBox="1">
            <a:spLocks/>
          </p:cNvSpPr>
          <p:nvPr/>
        </p:nvSpPr>
        <p:spPr>
          <a:xfrm>
            <a:off x="7590971" y="75045"/>
            <a:ext cx="3598977" cy="11734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AVIATION FLEET</a:t>
            </a:r>
            <a:b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940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0FBF41-849E-4662-9487-794EBEDC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06E79F6-5038-46ED-A9BD-91C8035543FA}" type="slidenum">
              <a:rPr lang="en-US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EC5323-4AE5-4345-9CBE-52BB84893758}"/>
              </a:ext>
            </a:extLst>
          </p:cNvPr>
          <p:cNvSpPr txBox="1"/>
          <p:nvPr/>
        </p:nvSpPr>
        <p:spPr>
          <a:xfrm>
            <a:off x="43253" y="62479"/>
            <a:ext cx="2987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FACILITIES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8C362F34-3B40-4F21-8BB2-35000C74DF81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106E79F6-5038-46ED-A9BD-91C8035543FA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EF822F-7514-4370-965F-49443DCCF3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" t="4542" r="1389" b="3518"/>
          <a:stretch/>
        </p:blipFill>
        <p:spPr>
          <a:xfrm>
            <a:off x="5328931" y="341746"/>
            <a:ext cx="6687577" cy="2101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4A63AD-CF83-4CFC-987E-B42122272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5" b="2215"/>
          <a:stretch/>
        </p:blipFill>
        <p:spPr>
          <a:xfrm>
            <a:off x="5328931" y="2673289"/>
            <a:ext cx="6687577" cy="3672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Atlanta GA | Fire trucks, Fire rescue, Fire dept">
            <a:extLst>
              <a:ext uri="{FF2B5EF4-FFF2-40B4-BE49-F238E27FC236}">
                <a16:creationId xmlns:a16="http://schemas.microsoft.com/office/drawing/2014/main" id="{AE11E436-61FC-4F63-8943-E13BFBDE77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07"/>
          <a:stretch/>
        </p:blipFill>
        <p:spPr bwMode="auto">
          <a:xfrm>
            <a:off x="605060" y="692728"/>
            <a:ext cx="4036393" cy="252152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692190A-3853-43A7-B6DC-1D9FE2BC2D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4" t="43555" r="41301" b="1970"/>
          <a:stretch/>
        </p:blipFill>
        <p:spPr bwMode="auto">
          <a:xfrm>
            <a:off x="1536758" y="3365503"/>
            <a:ext cx="3618924" cy="2927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FD542D6-EE0F-429E-B313-A91953100B2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5" t="13664" r="51245" b="56951"/>
          <a:stretch/>
        </p:blipFill>
        <p:spPr>
          <a:xfrm>
            <a:off x="92956" y="5846183"/>
            <a:ext cx="2294821" cy="893340"/>
          </a:xfrm>
          <a:prstGeom prst="rect">
            <a:avLst/>
          </a:prstGeom>
        </p:spPr>
      </p:pic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A8568F77-206C-4C40-A3D0-783B133CB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4100"/>
            <a:ext cx="4114800" cy="365125"/>
          </a:xfrm>
        </p:spPr>
        <p:txBody>
          <a:bodyPr/>
          <a:lstStyle/>
          <a:p>
            <a:r>
              <a:rPr lang="en-US" dirty="0"/>
              <a:t>Roderick M. Smith, Fire Chief</a:t>
            </a:r>
          </a:p>
        </p:txBody>
      </p:sp>
    </p:spTree>
    <p:extLst>
      <p:ext uri="{BB962C8B-B14F-4D97-AF65-F5344CB8AC3E}">
        <p14:creationId xmlns:p14="http://schemas.microsoft.com/office/powerpoint/2010/main" val="3281497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4" name="Rectangle 10256">
            <a:extLst>
              <a:ext uri="{FF2B5EF4-FFF2-40B4-BE49-F238E27FC236}">
                <a16:creationId xmlns:a16="http://schemas.microsoft.com/office/drawing/2014/main" id="{33E5684F-9524-414B-ADBE-BAE7E0D730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080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ACECAD-5331-41FE-888D-9A28C4140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98" y="13471"/>
            <a:ext cx="4447842" cy="1686349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AFRD IN THE COMMUNITY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219B4-D2AC-42F7-B857-5EF280BDB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48150"/>
            <a:ext cx="6043675" cy="458652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300" b="1" dirty="0">
                <a:ea typeface="+mn-lt"/>
                <a:cs typeface="+mn-lt"/>
              </a:rPr>
              <a:t>AFRD 60</a:t>
            </a:r>
            <a:r>
              <a:rPr lang="en-US" sz="2300" b="1" baseline="30000" dirty="0">
                <a:ea typeface="+mn-lt"/>
                <a:cs typeface="+mn-lt"/>
              </a:rPr>
              <a:t>th</a:t>
            </a:r>
            <a:r>
              <a:rPr lang="en-US" sz="2300" b="1" dirty="0">
                <a:ea typeface="+mn-lt"/>
                <a:cs typeface="+mn-lt"/>
              </a:rPr>
              <a:t> Integration Anniversary Celebration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300" b="1" dirty="0">
                <a:ea typeface="+mn-lt"/>
                <a:cs typeface="+mn-lt"/>
              </a:rPr>
              <a:t>Atlanta Scholars Firefighter Meet &amp; Greet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300" b="1" dirty="0">
                <a:ea typeface="+mn-lt"/>
                <a:cs typeface="+mn-lt"/>
              </a:rPr>
              <a:t>Atlanta Youth Academy’s Career Week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300" b="1" i="0" dirty="0">
                <a:effectLst/>
              </a:rPr>
              <a:t>City of Atlanta Fire Academy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300" b="1" dirty="0">
                <a:ea typeface="+mn-lt"/>
                <a:cs typeface="+mn-lt"/>
              </a:rPr>
              <a:t>Monthly Community Food Drives</a:t>
            </a:r>
          </a:p>
          <a:p>
            <a:pPr marL="0" indent="0">
              <a:spcBef>
                <a:spcPts val="600"/>
              </a:spcBef>
              <a:buNone/>
            </a:pPr>
            <a:endParaRPr lang="en-US" sz="2400" b="1" dirty="0">
              <a:solidFill>
                <a:srgbClr val="FF0000"/>
              </a:solidFill>
              <a:ea typeface="+mn-lt"/>
              <a:cs typeface="+mn-lt"/>
            </a:endParaRPr>
          </a:p>
          <a:p>
            <a:pPr>
              <a:spcBef>
                <a:spcPts val="600"/>
              </a:spcBef>
              <a:buNone/>
            </a:pPr>
            <a:endParaRPr lang="en-US" sz="2400" dirty="0">
              <a:ea typeface="+mn-lt"/>
              <a:cs typeface="+mn-lt"/>
            </a:endParaRPr>
          </a:p>
          <a:p>
            <a:pPr>
              <a:spcBef>
                <a:spcPts val="600"/>
              </a:spcBef>
              <a:buNone/>
            </a:pPr>
            <a:endParaRPr lang="en-US" sz="1900" dirty="0">
              <a:ea typeface="+mn-lt"/>
              <a:cs typeface="+mn-lt"/>
            </a:endParaRPr>
          </a:p>
          <a:p>
            <a:pPr>
              <a:spcBef>
                <a:spcPts val="600"/>
              </a:spcBef>
              <a:buNone/>
            </a:pPr>
            <a:endParaRPr lang="en-US" sz="1900" dirty="0">
              <a:ea typeface="+mn-lt"/>
              <a:cs typeface="+mn-lt"/>
            </a:endParaRPr>
          </a:p>
          <a:p>
            <a:pPr>
              <a:spcBef>
                <a:spcPts val="600"/>
              </a:spcBef>
              <a:buNone/>
            </a:pPr>
            <a:endParaRPr lang="en-US" sz="1900" dirty="0">
              <a:cs typeface="Calibri"/>
            </a:endParaRPr>
          </a:p>
          <a:p>
            <a:pPr>
              <a:spcBef>
                <a:spcPts val="600"/>
              </a:spcBef>
              <a:buNone/>
            </a:pPr>
            <a:endParaRPr lang="en-US" sz="1900" dirty="0">
              <a:ea typeface="+mn-lt"/>
              <a:cs typeface="+mn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139A20-7F25-4E97-9D1C-31C47D6F3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Roderick M. Smith, Fire Chief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599C83-A8C3-4698-A0F7-D344F76D8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06E79F6-5038-46ED-A9BD-91C8035543FA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 dirty="0"/>
          </a:p>
        </p:txBody>
      </p:sp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C54B496E-D4B3-44BB-B9E0-B6C046910B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2" t="30045" r="4078"/>
          <a:stretch/>
        </p:blipFill>
        <p:spPr bwMode="auto">
          <a:xfrm>
            <a:off x="7099391" y="3942425"/>
            <a:ext cx="5073390" cy="25964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">
            <a:extLst>
              <a:ext uri="{FF2B5EF4-FFF2-40B4-BE49-F238E27FC236}">
                <a16:creationId xmlns:a16="http://schemas.microsoft.com/office/drawing/2014/main" id="{74524C0A-0DF2-4C69-B4CF-271A89769D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" b="22165"/>
          <a:stretch/>
        </p:blipFill>
        <p:spPr bwMode="auto">
          <a:xfrm>
            <a:off x="6043675" y="257813"/>
            <a:ext cx="6051427" cy="32298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">
            <a:extLst>
              <a:ext uri="{FF2B5EF4-FFF2-40B4-BE49-F238E27FC236}">
                <a16:creationId xmlns:a16="http://schemas.microsoft.com/office/drawing/2014/main" id="{5434462A-35AC-4E41-A1B0-BE20FFEC0E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85"/>
          <a:stretch/>
        </p:blipFill>
        <p:spPr bwMode="auto">
          <a:xfrm>
            <a:off x="-1" y="3648507"/>
            <a:ext cx="2493013" cy="23829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35E04316-D84B-4817-8198-C9925487C503">
            <a:extLst>
              <a:ext uri="{FF2B5EF4-FFF2-40B4-BE49-F238E27FC236}">
                <a16:creationId xmlns:a16="http://schemas.microsoft.com/office/drawing/2014/main" id="{5260C9B4-5230-4100-92F8-E499C786552E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445" y="3648507"/>
            <a:ext cx="4375513" cy="27078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384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Rectangle 11270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4462044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ACECAD-5331-41FE-888D-9A28C4140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70" y="4615840"/>
            <a:ext cx="3885141" cy="1526741"/>
          </a:xfrm>
        </p:spPr>
        <p:txBody>
          <a:bodyPr>
            <a:normAutofit/>
          </a:bodyPr>
          <a:lstStyle/>
          <a:p>
            <a:pPr algn="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FY23 Recent Accomplishments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D18C64-EDDC-41A5-B481-29D89E681E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709" y="2684258"/>
            <a:ext cx="5559480" cy="1275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283" name="Straight Connector 11272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4690076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219B4-D2AC-42F7-B857-5EF280BDB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0373" y="5012171"/>
            <a:ext cx="7452127" cy="1526741"/>
          </a:xfr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>
              <a:buBlip>
                <a:blip r:embed="rId5"/>
              </a:buBlip>
            </a:pPr>
            <a:r>
              <a:rPr lang="en-US" sz="5600" dirty="0">
                <a:solidFill>
                  <a:schemeClr val="bg1"/>
                </a:solidFill>
                <a:ea typeface="+mn-lt"/>
                <a:cs typeface="+mn-lt"/>
              </a:rPr>
              <a:t>Hosted City of Atlanta Fire Academy</a:t>
            </a:r>
          </a:p>
          <a:p>
            <a:pPr>
              <a:buBlip>
                <a:blip r:embed="rId5"/>
              </a:buBlip>
            </a:pPr>
            <a:r>
              <a:rPr lang="en-US" sz="5600" dirty="0">
                <a:solidFill>
                  <a:schemeClr val="bg1"/>
                </a:solidFill>
                <a:ea typeface="+mn-lt"/>
                <a:cs typeface="+mn-lt"/>
              </a:rPr>
              <a:t>Passed Annual FAA Inspection</a:t>
            </a:r>
          </a:p>
          <a:p>
            <a:pPr>
              <a:buBlip>
                <a:blip r:embed="rId5"/>
              </a:buBlip>
            </a:pPr>
            <a:r>
              <a:rPr lang="en-US" sz="5600" dirty="0">
                <a:solidFill>
                  <a:schemeClr val="bg1"/>
                </a:solidFill>
                <a:ea typeface="+mn-lt"/>
                <a:cs typeface="+mn-lt"/>
              </a:rPr>
              <a:t>Celebrated AFRD 60</a:t>
            </a:r>
            <a:r>
              <a:rPr lang="en-US" sz="5600" baseline="30000" dirty="0">
                <a:solidFill>
                  <a:schemeClr val="bg1"/>
                </a:solidFill>
                <a:ea typeface="+mn-lt"/>
                <a:cs typeface="+mn-lt"/>
              </a:rPr>
              <a:t>th</a:t>
            </a:r>
            <a:r>
              <a:rPr lang="en-US" sz="5600" dirty="0">
                <a:solidFill>
                  <a:schemeClr val="bg1"/>
                </a:solidFill>
                <a:ea typeface="+mn-lt"/>
                <a:cs typeface="+mn-lt"/>
              </a:rPr>
              <a:t> Integration Anniversary Celebration</a:t>
            </a:r>
          </a:p>
          <a:p>
            <a:pPr>
              <a:buBlip>
                <a:blip r:embed="rId5"/>
              </a:buBlip>
            </a:pPr>
            <a:r>
              <a:rPr lang="en-US" sz="5600" dirty="0">
                <a:solidFill>
                  <a:schemeClr val="bg1"/>
                </a:solidFill>
                <a:ea typeface="+mn-lt"/>
                <a:cs typeface="+mn-lt"/>
              </a:rPr>
              <a:t>Inducted 18 new Atlanta Firefighters</a:t>
            </a:r>
          </a:p>
          <a:p>
            <a:pPr>
              <a:buBlip>
                <a:blip r:embed="rId5"/>
              </a:buBlip>
            </a:pPr>
            <a:r>
              <a:rPr lang="en-US" sz="5600" dirty="0">
                <a:solidFill>
                  <a:schemeClr val="bg1"/>
                </a:solidFill>
                <a:ea typeface="+mn-lt"/>
                <a:cs typeface="+mn-lt"/>
              </a:rPr>
              <a:t>Completed New Construction of Station 32</a:t>
            </a:r>
          </a:p>
          <a:p>
            <a:pPr>
              <a:buBlip>
                <a:blip r:embed="rId5"/>
              </a:buBlip>
            </a:pPr>
            <a:r>
              <a:rPr lang="en-US" sz="5600" dirty="0">
                <a:solidFill>
                  <a:schemeClr val="bg1"/>
                </a:solidFill>
                <a:ea typeface="+mn-lt"/>
                <a:cs typeface="+mn-lt"/>
              </a:rPr>
              <a:t>Completed Renovation of Station 19 </a:t>
            </a:r>
          </a:p>
          <a:p>
            <a:pPr marL="0" indent="0">
              <a:buNone/>
            </a:pPr>
            <a:endParaRPr lang="en-US" sz="5600" dirty="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buNone/>
            </a:pPr>
            <a:endParaRPr lang="en-US" sz="3600" dirty="0">
              <a:solidFill>
                <a:schemeClr val="bg1"/>
              </a:solidFill>
              <a:cs typeface="Calibri"/>
            </a:endParaRPr>
          </a:p>
          <a:p>
            <a:pPr>
              <a:buNone/>
            </a:pPr>
            <a:endParaRPr lang="en-US" sz="15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139A20-7F25-4E97-9D1C-31C47D6F3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Roderick M. Smith, Fire Chief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599C83-A8C3-4698-A0F7-D344F76D8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06E79F6-5038-46ED-A9BD-91C8035543FA}" type="slidenum">
              <a:rPr lang="en-US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pic>
        <p:nvPicPr>
          <p:cNvPr id="74" name="Picture 7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9C32E90-DE17-474D-AE3E-1F24D7C7F6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4" t="13664" r="51245" b="56951"/>
          <a:stretch/>
        </p:blipFill>
        <p:spPr>
          <a:xfrm>
            <a:off x="2005257" y="91804"/>
            <a:ext cx="2033343" cy="2219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May be an image of 2 people">
            <a:extLst>
              <a:ext uri="{FF2B5EF4-FFF2-40B4-BE49-F238E27FC236}">
                <a16:creationId xmlns:a16="http://schemas.microsoft.com/office/drawing/2014/main" id="{2BF91C52-87F0-4882-B843-AAA72F477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356" y="91804"/>
            <a:ext cx="5995745" cy="4242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0755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C199582686D34DB5D16A59CE462AE5" ma:contentTypeVersion="11" ma:contentTypeDescription="Create a new document." ma:contentTypeScope="" ma:versionID="35d1e298ca7f003a8fe86c4ffbb02d52">
  <xsd:schema xmlns:xsd="http://www.w3.org/2001/XMLSchema" xmlns:xs="http://www.w3.org/2001/XMLSchema" xmlns:p="http://schemas.microsoft.com/office/2006/metadata/properties" xmlns:ns3="3da6d252-0214-43f1-b5b0-c8f81b6edde1" xmlns:ns4="c7bfe609-edc5-4bb7-ac00-31f96c36bffc" targetNamespace="http://schemas.microsoft.com/office/2006/metadata/properties" ma:root="true" ma:fieldsID="bde752b567942963eeabda50a9f0a8ad" ns3:_="" ns4:_="">
    <xsd:import namespace="3da6d252-0214-43f1-b5b0-c8f81b6edde1"/>
    <xsd:import namespace="c7bfe609-edc5-4bb7-ac00-31f96c36bff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DateTaken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a6d252-0214-43f1-b5b0-c8f81b6edde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bfe609-edc5-4bb7-ac00-31f96c36bf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D2F4BBD-8147-4BF5-8123-F305C0C9909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CE72B58-3D9D-4F7F-A95B-A071963B6713}">
  <ds:schemaRefs>
    <ds:schemaRef ds:uri="3da6d252-0214-43f1-b5b0-c8f81b6edde1"/>
    <ds:schemaRef ds:uri="c7bfe609-edc5-4bb7-ac00-31f96c36bffc"/>
    <ds:schemaRef ds:uri="http://schemas.microsoft.com/office/2006/documentManagement/types"/>
    <ds:schemaRef ds:uri="http://www.w3.org/XML/1998/namespace"/>
    <ds:schemaRef ds:uri="http://purl.org/dc/dcmitype/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ABB4241B-A610-48C8-B2A4-39A925E3E4DD}">
  <ds:schemaRefs>
    <ds:schemaRef ds:uri="3da6d252-0214-43f1-b5b0-c8f81b6edde1"/>
    <ds:schemaRef ds:uri="c7bfe609-edc5-4bb7-ac00-31f96c36bff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5699</TotalTime>
  <Words>510</Words>
  <Application>Microsoft Office PowerPoint</Application>
  <PresentationFormat>Widescreen</PresentationFormat>
  <Paragraphs>204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Arial Narrow</vt:lpstr>
      <vt:lpstr>Calibri</vt:lpstr>
      <vt:lpstr>Calibri Light</vt:lpstr>
      <vt:lpstr>Wingdings</vt:lpstr>
      <vt:lpstr>Office Theme</vt:lpstr>
      <vt:lpstr>Atlanta Fire Rescue Department FY23  Third Quarter Update</vt:lpstr>
      <vt:lpstr>Goals and Objectives</vt:lpstr>
      <vt:lpstr>Service Metrics Calls for Services</vt:lpstr>
      <vt:lpstr>FY23 Third Quarter Attrition  </vt:lpstr>
      <vt:lpstr>Current Recruit Classes</vt:lpstr>
      <vt:lpstr>FLEET </vt:lpstr>
      <vt:lpstr>PowerPoint Presentation</vt:lpstr>
      <vt:lpstr>AFRD IN THE COMMUNITY</vt:lpstr>
      <vt:lpstr>FY23 Recent Accomplishments</vt:lpstr>
      <vt:lpstr>QUESTIONS  or COMMENTS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Atlanta Fire Rescue Department FY23  Third Quarter Update</dc:title>
  <dc:creator>Bowers,  Angela</dc:creator>
  <cp:lastModifiedBy>Lindo, Corrine A</cp:lastModifiedBy>
  <cp:revision>5</cp:revision>
  <dcterms:created xsi:type="dcterms:W3CDTF">2023-04-17T22:35:04Z</dcterms:created>
  <dcterms:modified xsi:type="dcterms:W3CDTF">2023-04-24T17:05:38Z</dcterms:modified>
</cp:coreProperties>
</file>