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854" r:id="rId2"/>
  </p:sldMasterIdLst>
  <p:notesMasterIdLst>
    <p:notesMasterId r:id="rId15"/>
  </p:notesMasterIdLst>
  <p:handoutMasterIdLst>
    <p:handoutMasterId r:id="rId16"/>
  </p:handoutMasterIdLst>
  <p:sldIdLst>
    <p:sldId id="404" r:id="rId3"/>
    <p:sldId id="403" r:id="rId4"/>
    <p:sldId id="411" r:id="rId5"/>
    <p:sldId id="392" r:id="rId6"/>
    <p:sldId id="409" r:id="rId7"/>
    <p:sldId id="407" r:id="rId8"/>
    <p:sldId id="393" r:id="rId9"/>
    <p:sldId id="394" r:id="rId10"/>
    <p:sldId id="402" r:id="rId11"/>
    <p:sldId id="375" r:id="rId12"/>
    <p:sldId id="376" r:id="rId13"/>
    <p:sldId id="377" r:id="rId14"/>
  </p:sldIdLst>
  <p:sldSz cx="12192000" cy="6858000"/>
  <p:notesSz cx="7010400" cy="9296400"/>
  <p:defaultTextStyle>
    <a:defPPr>
      <a:defRPr lang="en-US"/>
    </a:defPPr>
    <a:lvl1pPr algn="l" rtl="0" fontAlgn="base">
      <a:spcBef>
        <a:spcPct val="50000"/>
      </a:spcBef>
      <a:spcAft>
        <a:spcPct val="0"/>
      </a:spcAft>
      <a:defRPr sz="1600" b="1" kern="1200">
        <a:solidFill>
          <a:schemeClr val="tx1"/>
        </a:solidFill>
        <a:latin typeface="Arial" charset="0"/>
        <a:ea typeface="+mn-ea"/>
        <a:cs typeface="Arial" charset="0"/>
      </a:defRPr>
    </a:lvl1pPr>
    <a:lvl2pPr marL="457200" algn="l" rtl="0" fontAlgn="base">
      <a:spcBef>
        <a:spcPct val="50000"/>
      </a:spcBef>
      <a:spcAft>
        <a:spcPct val="0"/>
      </a:spcAft>
      <a:defRPr sz="1600" b="1" kern="1200">
        <a:solidFill>
          <a:schemeClr val="tx1"/>
        </a:solidFill>
        <a:latin typeface="Arial" charset="0"/>
        <a:ea typeface="+mn-ea"/>
        <a:cs typeface="Arial" charset="0"/>
      </a:defRPr>
    </a:lvl2pPr>
    <a:lvl3pPr marL="914400" algn="l" rtl="0" fontAlgn="base">
      <a:spcBef>
        <a:spcPct val="50000"/>
      </a:spcBef>
      <a:spcAft>
        <a:spcPct val="0"/>
      </a:spcAft>
      <a:defRPr sz="1600" b="1" kern="1200">
        <a:solidFill>
          <a:schemeClr val="tx1"/>
        </a:solidFill>
        <a:latin typeface="Arial" charset="0"/>
        <a:ea typeface="+mn-ea"/>
        <a:cs typeface="Arial" charset="0"/>
      </a:defRPr>
    </a:lvl3pPr>
    <a:lvl4pPr marL="1371600" algn="l" rtl="0" fontAlgn="base">
      <a:spcBef>
        <a:spcPct val="50000"/>
      </a:spcBef>
      <a:spcAft>
        <a:spcPct val="0"/>
      </a:spcAft>
      <a:defRPr sz="1600" b="1" kern="1200">
        <a:solidFill>
          <a:schemeClr val="tx1"/>
        </a:solidFill>
        <a:latin typeface="Arial" charset="0"/>
        <a:ea typeface="+mn-ea"/>
        <a:cs typeface="Arial" charset="0"/>
      </a:defRPr>
    </a:lvl4pPr>
    <a:lvl5pPr marL="1828800" algn="l" rtl="0" fontAlgn="base">
      <a:spcBef>
        <a:spcPct val="5000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73" userDrawn="1">
          <p15:clr>
            <a:srgbClr val="A4A3A4"/>
          </p15:clr>
        </p15:guide>
        <p15:guide id="2" orient="horz" pos="1909" userDrawn="1">
          <p15:clr>
            <a:srgbClr val="A4A3A4"/>
          </p15:clr>
        </p15:guide>
        <p15:guide id="3" orient="horz" pos="3481" userDrawn="1">
          <p15:clr>
            <a:srgbClr val="A4A3A4"/>
          </p15:clr>
        </p15:guide>
        <p15:guide id="4" orient="horz" pos="3693" userDrawn="1">
          <p15:clr>
            <a:srgbClr val="A4A3A4"/>
          </p15:clr>
        </p15:guide>
        <p15:guide id="5" orient="horz" pos="279" userDrawn="1">
          <p15:clr>
            <a:srgbClr val="A4A3A4"/>
          </p15:clr>
        </p15:guide>
        <p15:guide id="6" pos="565" userDrawn="1">
          <p15:clr>
            <a:srgbClr val="A4A3A4"/>
          </p15:clr>
        </p15:guide>
        <p15:guide id="7" pos="6345" userDrawn="1">
          <p15:clr>
            <a:srgbClr val="A4A3A4"/>
          </p15:clr>
        </p15:guide>
        <p15:guide id="8" pos="461" userDrawn="1">
          <p15:clr>
            <a:srgbClr val="A4A3A4"/>
          </p15:clr>
        </p15:guide>
        <p15:guide id="9" pos="453" userDrawn="1">
          <p15:clr>
            <a:srgbClr val="A4A3A4"/>
          </p15:clr>
        </p15:guide>
        <p15:guide id="10" pos="4269"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1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tyUser" initials="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DDDDDD"/>
    <a:srgbClr val="C0C0C0"/>
    <a:srgbClr val="B2B2B2"/>
    <a:srgbClr val="3276C8"/>
    <a:srgbClr val="83AEE1"/>
    <a:srgbClr val="6BA42C"/>
    <a:srgbClr val="94D32D"/>
    <a:srgbClr val="BEE381"/>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9867" autoAdjust="0"/>
  </p:normalViewPr>
  <p:slideViewPr>
    <p:cSldViewPr snapToGrid="0">
      <p:cViewPr varScale="1">
        <p:scale>
          <a:sx n="87" d="100"/>
          <a:sy n="87" d="100"/>
        </p:scale>
        <p:origin x="298" y="67"/>
      </p:cViewPr>
      <p:guideLst>
        <p:guide orient="horz" pos="4073"/>
        <p:guide orient="horz" pos="1909"/>
        <p:guide orient="horz" pos="3481"/>
        <p:guide orient="horz" pos="3693"/>
        <p:guide orient="horz" pos="279"/>
        <p:guide pos="565"/>
        <p:guide pos="6345"/>
        <p:guide pos="461"/>
        <p:guide pos="453"/>
        <p:guide pos="4269"/>
      </p:guideLst>
    </p:cSldViewPr>
  </p:slideViewPr>
  <p:outlineViewPr>
    <p:cViewPr>
      <p:scale>
        <a:sx n="33" d="100"/>
        <a:sy n="33" d="100"/>
      </p:scale>
      <p:origin x="0" y="11334"/>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62" d="100"/>
          <a:sy n="62" d="100"/>
        </p:scale>
        <p:origin x="-1578" y="-84"/>
      </p:cViewPr>
      <p:guideLst>
        <p:guide orient="horz" pos="2929"/>
        <p:guide pos="2210"/>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3" y="15"/>
            <a:ext cx="3038372" cy="464181"/>
          </a:xfrm>
          <a:prstGeom prst="rect">
            <a:avLst/>
          </a:prstGeom>
          <a:noFill/>
          <a:ln w="9525">
            <a:noFill/>
            <a:miter lim="800000"/>
            <a:headEnd/>
            <a:tailEnd/>
          </a:ln>
        </p:spPr>
        <p:txBody>
          <a:bodyPr vert="horz" wrap="square" lIns="93019" tIns="46505" rIns="93019" bIns="46505" numCol="1" anchor="t" anchorCtr="0" compatLnSpc="1">
            <a:prstTxWarp prst="textNoShape">
              <a:avLst/>
            </a:prstTxWarp>
          </a:bodyPr>
          <a:lstStyle>
            <a:lvl1pPr defTabSz="930814">
              <a:spcBef>
                <a:spcPct val="0"/>
              </a:spcBef>
              <a:defRPr sz="1200" b="0" smtClean="0"/>
            </a:lvl1pPr>
          </a:lstStyle>
          <a:p>
            <a:pPr>
              <a:defRPr/>
            </a:pPr>
            <a:endParaRPr lang="en-US" dirty="0"/>
          </a:p>
        </p:txBody>
      </p:sp>
      <p:sp>
        <p:nvSpPr>
          <p:cNvPr id="247811" name="Rectangle 3"/>
          <p:cNvSpPr>
            <a:spLocks noGrp="1" noChangeArrowheads="1"/>
          </p:cNvSpPr>
          <p:nvPr>
            <p:ph type="dt" sz="quarter" idx="1"/>
          </p:nvPr>
        </p:nvSpPr>
        <p:spPr bwMode="auto">
          <a:xfrm>
            <a:off x="3970441" y="15"/>
            <a:ext cx="3038372" cy="464181"/>
          </a:xfrm>
          <a:prstGeom prst="rect">
            <a:avLst/>
          </a:prstGeom>
          <a:noFill/>
          <a:ln w="9525">
            <a:noFill/>
            <a:miter lim="800000"/>
            <a:headEnd/>
            <a:tailEnd/>
          </a:ln>
        </p:spPr>
        <p:txBody>
          <a:bodyPr vert="horz" wrap="square" lIns="93019" tIns="46505" rIns="93019" bIns="46505" numCol="1" anchor="t" anchorCtr="0" compatLnSpc="1">
            <a:prstTxWarp prst="textNoShape">
              <a:avLst/>
            </a:prstTxWarp>
          </a:bodyPr>
          <a:lstStyle>
            <a:lvl1pPr algn="r" defTabSz="930814">
              <a:spcBef>
                <a:spcPct val="0"/>
              </a:spcBef>
              <a:defRPr sz="1200" b="0" smtClean="0"/>
            </a:lvl1pPr>
          </a:lstStyle>
          <a:p>
            <a:pPr>
              <a:defRPr/>
            </a:pPr>
            <a:endParaRPr lang="en-US" dirty="0"/>
          </a:p>
        </p:txBody>
      </p:sp>
      <p:sp>
        <p:nvSpPr>
          <p:cNvPr id="247812" name="Rectangle 4"/>
          <p:cNvSpPr>
            <a:spLocks noGrp="1" noChangeArrowheads="1"/>
          </p:cNvSpPr>
          <p:nvPr>
            <p:ph type="ftr" sz="quarter" idx="2"/>
          </p:nvPr>
        </p:nvSpPr>
        <p:spPr bwMode="auto">
          <a:xfrm>
            <a:off x="3" y="8830642"/>
            <a:ext cx="3038372" cy="464181"/>
          </a:xfrm>
          <a:prstGeom prst="rect">
            <a:avLst/>
          </a:prstGeom>
          <a:noFill/>
          <a:ln w="9525">
            <a:noFill/>
            <a:miter lim="800000"/>
            <a:headEnd/>
            <a:tailEnd/>
          </a:ln>
        </p:spPr>
        <p:txBody>
          <a:bodyPr vert="horz" wrap="square" lIns="93019" tIns="46505" rIns="93019" bIns="46505" numCol="1" anchor="b" anchorCtr="0" compatLnSpc="1">
            <a:prstTxWarp prst="textNoShape">
              <a:avLst/>
            </a:prstTxWarp>
          </a:bodyPr>
          <a:lstStyle>
            <a:lvl1pPr defTabSz="930814">
              <a:spcBef>
                <a:spcPct val="0"/>
              </a:spcBef>
              <a:defRPr sz="1200" b="0" smtClean="0"/>
            </a:lvl1pPr>
          </a:lstStyle>
          <a:p>
            <a:pPr>
              <a:defRPr/>
            </a:pPr>
            <a:endParaRPr lang="en-US" dirty="0"/>
          </a:p>
        </p:txBody>
      </p:sp>
      <p:sp>
        <p:nvSpPr>
          <p:cNvPr id="247813" name="Rectangle 5"/>
          <p:cNvSpPr>
            <a:spLocks noGrp="1" noChangeArrowheads="1"/>
          </p:cNvSpPr>
          <p:nvPr>
            <p:ph type="sldNum" sz="quarter" idx="3"/>
          </p:nvPr>
        </p:nvSpPr>
        <p:spPr bwMode="auto">
          <a:xfrm>
            <a:off x="3970441" y="8830642"/>
            <a:ext cx="3038372" cy="464181"/>
          </a:xfrm>
          <a:prstGeom prst="rect">
            <a:avLst/>
          </a:prstGeom>
          <a:noFill/>
          <a:ln w="9525">
            <a:noFill/>
            <a:miter lim="800000"/>
            <a:headEnd/>
            <a:tailEnd/>
          </a:ln>
        </p:spPr>
        <p:txBody>
          <a:bodyPr vert="horz" wrap="square" lIns="93019" tIns="46505" rIns="93019" bIns="46505" numCol="1" anchor="b" anchorCtr="0" compatLnSpc="1">
            <a:prstTxWarp prst="textNoShape">
              <a:avLst/>
            </a:prstTxWarp>
          </a:bodyPr>
          <a:lstStyle>
            <a:lvl1pPr algn="r" defTabSz="930814">
              <a:spcBef>
                <a:spcPct val="0"/>
              </a:spcBef>
              <a:defRPr sz="1200" b="0" smtClean="0"/>
            </a:lvl1pPr>
          </a:lstStyle>
          <a:p>
            <a:pPr>
              <a:defRPr/>
            </a:pPr>
            <a:fld id="{6BB75019-A3EC-4EC3-8158-8D99A2DF9574}" type="slidenum">
              <a:rPr lang="en-US"/>
              <a:pPr>
                <a:defRPr/>
              </a:pPr>
              <a:t>‹#›</a:t>
            </a:fld>
            <a:endParaRPr lang="en-US" dirty="0"/>
          </a:p>
        </p:txBody>
      </p:sp>
    </p:spTree>
    <p:extLst>
      <p:ext uri="{BB962C8B-B14F-4D97-AF65-F5344CB8AC3E}">
        <p14:creationId xmlns:p14="http://schemas.microsoft.com/office/powerpoint/2010/main" val="2912529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3" y="15"/>
            <a:ext cx="3038372" cy="464181"/>
          </a:xfrm>
          <a:prstGeom prst="rect">
            <a:avLst/>
          </a:prstGeom>
          <a:noFill/>
          <a:ln w="9525">
            <a:noFill/>
            <a:miter lim="800000"/>
            <a:headEnd/>
            <a:tailEnd/>
          </a:ln>
        </p:spPr>
        <p:txBody>
          <a:bodyPr vert="horz" wrap="square" lIns="93019" tIns="46505" rIns="93019" bIns="46505" numCol="1" anchor="t" anchorCtr="0" compatLnSpc="1">
            <a:prstTxWarp prst="textNoShape">
              <a:avLst/>
            </a:prstTxWarp>
          </a:bodyPr>
          <a:lstStyle>
            <a:lvl1pPr defTabSz="930814">
              <a:spcBef>
                <a:spcPct val="0"/>
              </a:spcBef>
              <a:defRPr sz="1200" b="0" smtClean="0"/>
            </a:lvl1pPr>
          </a:lstStyle>
          <a:p>
            <a:pPr>
              <a:defRPr/>
            </a:pPr>
            <a:endParaRPr lang="en-US" dirty="0"/>
          </a:p>
        </p:txBody>
      </p:sp>
      <p:sp>
        <p:nvSpPr>
          <p:cNvPr id="246787" name="Rectangle 3"/>
          <p:cNvSpPr>
            <a:spLocks noGrp="1" noChangeArrowheads="1"/>
          </p:cNvSpPr>
          <p:nvPr>
            <p:ph type="dt" idx="1"/>
          </p:nvPr>
        </p:nvSpPr>
        <p:spPr bwMode="auto">
          <a:xfrm>
            <a:off x="3970441" y="15"/>
            <a:ext cx="3038372" cy="464181"/>
          </a:xfrm>
          <a:prstGeom prst="rect">
            <a:avLst/>
          </a:prstGeom>
          <a:noFill/>
          <a:ln w="9525">
            <a:noFill/>
            <a:miter lim="800000"/>
            <a:headEnd/>
            <a:tailEnd/>
          </a:ln>
        </p:spPr>
        <p:txBody>
          <a:bodyPr vert="horz" wrap="square" lIns="93019" tIns="46505" rIns="93019" bIns="46505" numCol="1" anchor="t" anchorCtr="0" compatLnSpc="1">
            <a:prstTxWarp prst="textNoShape">
              <a:avLst/>
            </a:prstTxWarp>
          </a:bodyPr>
          <a:lstStyle>
            <a:lvl1pPr algn="r" defTabSz="930814">
              <a:spcBef>
                <a:spcPct val="0"/>
              </a:spcBef>
              <a:defRPr sz="1200" b="0" smtClean="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411163" y="700088"/>
            <a:ext cx="6194425" cy="3484562"/>
          </a:xfrm>
          <a:prstGeom prst="rect">
            <a:avLst/>
          </a:prstGeom>
          <a:noFill/>
          <a:ln w="9525">
            <a:solidFill>
              <a:srgbClr val="000000"/>
            </a:solidFill>
            <a:miter lim="800000"/>
            <a:headEnd/>
            <a:tailEnd/>
          </a:ln>
        </p:spPr>
      </p:sp>
      <p:sp>
        <p:nvSpPr>
          <p:cNvPr id="246789" name="Rectangle 5"/>
          <p:cNvSpPr>
            <a:spLocks noGrp="1" noChangeArrowheads="1"/>
          </p:cNvSpPr>
          <p:nvPr>
            <p:ph type="body" sz="quarter" idx="3"/>
          </p:nvPr>
        </p:nvSpPr>
        <p:spPr bwMode="auto">
          <a:xfrm>
            <a:off x="702645" y="4414522"/>
            <a:ext cx="5605133" cy="4184016"/>
          </a:xfrm>
          <a:prstGeom prst="rect">
            <a:avLst/>
          </a:prstGeom>
          <a:noFill/>
          <a:ln w="9525">
            <a:noFill/>
            <a:miter lim="800000"/>
            <a:headEnd/>
            <a:tailEnd/>
          </a:ln>
        </p:spPr>
        <p:txBody>
          <a:bodyPr vert="horz" wrap="square" lIns="93019" tIns="46505" rIns="93019" bIns="4650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6790" name="Rectangle 6"/>
          <p:cNvSpPr>
            <a:spLocks noGrp="1" noChangeArrowheads="1"/>
          </p:cNvSpPr>
          <p:nvPr>
            <p:ph type="ftr" sz="quarter" idx="4"/>
          </p:nvPr>
        </p:nvSpPr>
        <p:spPr bwMode="auto">
          <a:xfrm>
            <a:off x="3" y="8830642"/>
            <a:ext cx="3038372" cy="464181"/>
          </a:xfrm>
          <a:prstGeom prst="rect">
            <a:avLst/>
          </a:prstGeom>
          <a:noFill/>
          <a:ln w="9525">
            <a:noFill/>
            <a:miter lim="800000"/>
            <a:headEnd/>
            <a:tailEnd/>
          </a:ln>
        </p:spPr>
        <p:txBody>
          <a:bodyPr vert="horz" wrap="square" lIns="93019" tIns="46505" rIns="93019" bIns="46505" numCol="1" anchor="b" anchorCtr="0" compatLnSpc="1">
            <a:prstTxWarp prst="textNoShape">
              <a:avLst/>
            </a:prstTxWarp>
          </a:bodyPr>
          <a:lstStyle>
            <a:lvl1pPr defTabSz="930814">
              <a:spcBef>
                <a:spcPct val="0"/>
              </a:spcBef>
              <a:defRPr sz="1200" b="0" smtClean="0"/>
            </a:lvl1pPr>
          </a:lstStyle>
          <a:p>
            <a:pPr>
              <a:defRPr/>
            </a:pPr>
            <a:endParaRPr lang="en-US" dirty="0"/>
          </a:p>
        </p:txBody>
      </p:sp>
      <p:sp>
        <p:nvSpPr>
          <p:cNvPr id="246791" name="Rectangle 7"/>
          <p:cNvSpPr>
            <a:spLocks noGrp="1" noChangeArrowheads="1"/>
          </p:cNvSpPr>
          <p:nvPr>
            <p:ph type="sldNum" sz="quarter" idx="5"/>
          </p:nvPr>
        </p:nvSpPr>
        <p:spPr bwMode="auto">
          <a:xfrm>
            <a:off x="3970441" y="8830642"/>
            <a:ext cx="3038372" cy="464181"/>
          </a:xfrm>
          <a:prstGeom prst="rect">
            <a:avLst/>
          </a:prstGeom>
          <a:noFill/>
          <a:ln w="9525">
            <a:noFill/>
            <a:miter lim="800000"/>
            <a:headEnd/>
            <a:tailEnd/>
          </a:ln>
        </p:spPr>
        <p:txBody>
          <a:bodyPr vert="horz" wrap="square" lIns="93019" tIns="46505" rIns="93019" bIns="46505" numCol="1" anchor="b" anchorCtr="0" compatLnSpc="1">
            <a:prstTxWarp prst="textNoShape">
              <a:avLst/>
            </a:prstTxWarp>
          </a:bodyPr>
          <a:lstStyle>
            <a:lvl1pPr algn="r" defTabSz="930814">
              <a:spcBef>
                <a:spcPct val="0"/>
              </a:spcBef>
              <a:defRPr sz="1200" b="0" smtClean="0"/>
            </a:lvl1pPr>
          </a:lstStyle>
          <a:p>
            <a:pPr>
              <a:defRPr/>
            </a:pPr>
            <a:fld id="{9DD8F3A2-EF11-4B76-A67A-BC660BF1F87B}" type="slidenum">
              <a:rPr lang="en-US"/>
              <a:pPr>
                <a:defRPr/>
              </a:pPr>
              <a:t>‹#›</a:t>
            </a:fld>
            <a:endParaRPr lang="en-US" dirty="0"/>
          </a:p>
        </p:txBody>
      </p:sp>
    </p:spTree>
    <p:extLst>
      <p:ext uri="{BB962C8B-B14F-4D97-AF65-F5344CB8AC3E}">
        <p14:creationId xmlns:p14="http://schemas.microsoft.com/office/powerpoint/2010/main" val="1011892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2</a:t>
            </a:fld>
            <a:endParaRPr lang="en-US" dirty="0"/>
          </a:p>
        </p:txBody>
      </p:sp>
    </p:spTree>
    <p:extLst>
      <p:ext uri="{BB962C8B-B14F-4D97-AF65-F5344CB8AC3E}">
        <p14:creationId xmlns:p14="http://schemas.microsoft.com/office/powerpoint/2010/main" val="36525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11</a:t>
            </a:fld>
            <a:endParaRPr lang="en-US" dirty="0"/>
          </a:p>
        </p:txBody>
      </p:sp>
    </p:spTree>
    <p:extLst>
      <p:ext uri="{BB962C8B-B14F-4D97-AF65-F5344CB8AC3E}">
        <p14:creationId xmlns:p14="http://schemas.microsoft.com/office/powerpoint/2010/main" val="2675420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12</a:t>
            </a:fld>
            <a:endParaRPr lang="en-US" dirty="0"/>
          </a:p>
        </p:txBody>
      </p:sp>
    </p:spTree>
    <p:extLst>
      <p:ext uri="{BB962C8B-B14F-4D97-AF65-F5344CB8AC3E}">
        <p14:creationId xmlns:p14="http://schemas.microsoft.com/office/powerpoint/2010/main" val="1831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3</a:t>
            </a:fld>
            <a:endParaRPr lang="en-US" dirty="0"/>
          </a:p>
        </p:txBody>
      </p:sp>
    </p:spTree>
    <p:extLst>
      <p:ext uri="{BB962C8B-B14F-4D97-AF65-F5344CB8AC3E}">
        <p14:creationId xmlns:p14="http://schemas.microsoft.com/office/powerpoint/2010/main" val="3297437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4</a:t>
            </a:fld>
            <a:endParaRPr lang="en-US" dirty="0"/>
          </a:p>
        </p:txBody>
      </p:sp>
    </p:spTree>
    <p:extLst>
      <p:ext uri="{BB962C8B-B14F-4D97-AF65-F5344CB8AC3E}">
        <p14:creationId xmlns:p14="http://schemas.microsoft.com/office/powerpoint/2010/main" val="150176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5</a:t>
            </a:fld>
            <a:endParaRPr lang="en-US" dirty="0"/>
          </a:p>
        </p:txBody>
      </p:sp>
    </p:spTree>
    <p:extLst>
      <p:ext uri="{BB962C8B-B14F-4D97-AF65-F5344CB8AC3E}">
        <p14:creationId xmlns:p14="http://schemas.microsoft.com/office/powerpoint/2010/main" val="218750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6</a:t>
            </a:fld>
            <a:endParaRPr lang="en-US" dirty="0"/>
          </a:p>
        </p:txBody>
      </p:sp>
    </p:spTree>
    <p:extLst>
      <p:ext uri="{BB962C8B-B14F-4D97-AF65-F5344CB8AC3E}">
        <p14:creationId xmlns:p14="http://schemas.microsoft.com/office/powerpoint/2010/main" val="1790401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7</a:t>
            </a:fld>
            <a:endParaRPr lang="en-US" dirty="0"/>
          </a:p>
        </p:txBody>
      </p:sp>
    </p:spTree>
    <p:extLst>
      <p:ext uri="{BB962C8B-B14F-4D97-AF65-F5344CB8AC3E}">
        <p14:creationId xmlns:p14="http://schemas.microsoft.com/office/powerpoint/2010/main" val="76361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8</a:t>
            </a:fld>
            <a:endParaRPr lang="en-US" dirty="0"/>
          </a:p>
        </p:txBody>
      </p:sp>
    </p:spTree>
    <p:extLst>
      <p:ext uri="{BB962C8B-B14F-4D97-AF65-F5344CB8AC3E}">
        <p14:creationId xmlns:p14="http://schemas.microsoft.com/office/powerpoint/2010/main" val="105152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9</a:t>
            </a:fld>
            <a:endParaRPr lang="en-US" dirty="0"/>
          </a:p>
        </p:txBody>
      </p:sp>
    </p:spTree>
    <p:extLst>
      <p:ext uri="{BB962C8B-B14F-4D97-AF65-F5344CB8AC3E}">
        <p14:creationId xmlns:p14="http://schemas.microsoft.com/office/powerpoint/2010/main" val="89605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944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10</a:t>
            </a:fld>
            <a:endParaRPr lang="en-US" dirty="0"/>
          </a:p>
        </p:txBody>
      </p:sp>
    </p:spTree>
    <p:extLst>
      <p:ext uri="{BB962C8B-B14F-4D97-AF65-F5344CB8AC3E}">
        <p14:creationId xmlns:p14="http://schemas.microsoft.com/office/powerpoint/2010/main" val="2303871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1"/>
          <p:cNvSpPr>
            <a:spLocks noChangeArrowheads="1"/>
          </p:cNvSpPr>
          <p:nvPr userDrawn="1"/>
        </p:nvSpPr>
        <p:spPr bwMode="auto">
          <a:xfrm>
            <a:off x="0" y="5040313"/>
            <a:ext cx="12192000" cy="42862"/>
          </a:xfrm>
          <a:prstGeom prst="rect">
            <a:avLst/>
          </a:prstGeom>
          <a:solidFill>
            <a:schemeClr val="accent1"/>
          </a:solidFill>
          <a:ln w="9525">
            <a:noFill/>
            <a:miter lim="800000"/>
            <a:headEnd/>
            <a:tailEnd/>
          </a:ln>
          <a:effectLst/>
        </p:spPr>
        <p:txBody>
          <a:bodyPr wrap="none" anchor="ctr"/>
          <a:lstStyle/>
          <a:p>
            <a:pPr>
              <a:spcBef>
                <a:spcPct val="0"/>
              </a:spcBef>
              <a:defRPr/>
            </a:pPr>
            <a:endParaRPr lang="en-US" sz="1800" dirty="0">
              <a:cs typeface="+mn-cs"/>
            </a:endParaRPr>
          </a:p>
        </p:txBody>
      </p:sp>
      <p:sp>
        <p:nvSpPr>
          <p:cNvPr id="7" name="Text Placeholder 6"/>
          <p:cNvSpPr>
            <a:spLocks noGrp="1"/>
          </p:cNvSpPr>
          <p:nvPr>
            <p:ph type="body" sz="quarter" idx="10"/>
          </p:nvPr>
        </p:nvSpPr>
        <p:spPr>
          <a:xfrm>
            <a:off x="1068917" y="2394515"/>
            <a:ext cx="10054195" cy="914400"/>
          </a:xfrm>
        </p:spPr>
        <p:txBody>
          <a:bodyPr anchor="ctr"/>
          <a:lstStyle>
            <a:lvl1pPr algn="ctr">
              <a:buNone/>
              <a:defRPr sz="3200">
                <a:solidFill>
                  <a:schemeClr val="tx1"/>
                </a:solidFill>
              </a:defRPr>
            </a:lvl1pPr>
          </a:lstStyle>
          <a:p>
            <a:pPr lvl="0"/>
            <a:r>
              <a:rPr lang="en-US"/>
              <a:t>Click to edit Master text styles</a:t>
            </a:r>
          </a:p>
        </p:txBody>
      </p:sp>
      <p:sp>
        <p:nvSpPr>
          <p:cNvPr id="9" name="Text Placeholder 8"/>
          <p:cNvSpPr>
            <a:spLocks noGrp="1"/>
          </p:cNvSpPr>
          <p:nvPr>
            <p:ph type="body" sz="quarter" idx="11"/>
          </p:nvPr>
        </p:nvSpPr>
        <p:spPr>
          <a:xfrm>
            <a:off x="1035051" y="3594665"/>
            <a:ext cx="10088061" cy="914400"/>
          </a:xfrm>
        </p:spPr>
        <p:txBody>
          <a:bodyPr anchor="ctr"/>
          <a:lstStyle>
            <a:lvl1pPr algn="ctr">
              <a:buNone/>
              <a:defRPr sz="2000">
                <a:solidFill>
                  <a:schemeClr val="tx1"/>
                </a:solidFill>
              </a:defRPr>
            </a:lvl1pPr>
          </a:lstStyle>
          <a:p>
            <a:pPr lvl="0"/>
            <a:r>
              <a:rPr lang="en-US"/>
              <a:t>Click to edit Master text styles</a:t>
            </a:r>
          </a:p>
        </p:txBody>
      </p:sp>
      <p:sp>
        <p:nvSpPr>
          <p:cNvPr id="8" name="TextBox 7"/>
          <p:cNvSpPr txBox="1"/>
          <p:nvPr userDrawn="1"/>
        </p:nvSpPr>
        <p:spPr>
          <a:xfrm>
            <a:off x="10972800" y="1"/>
            <a:ext cx="1219200" cy="399223"/>
          </a:xfrm>
          <a:prstGeom prst="rect">
            <a:avLst/>
          </a:prstGeom>
          <a:solidFill>
            <a:schemeClr val="accent2">
              <a:alpha val="25000"/>
            </a:schemeClr>
          </a:solidFill>
        </p:spPr>
        <p:txBody>
          <a:bodyPr wrap="square" rtlCol="0">
            <a:spAutoFit/>
          </a:bodyPr>
          <a:lstStyle/>
          <a:p>
            <a:pPr algn="ctr"/>
            <a:r>
              <a:rPr lang="en-US" sz="2000" b="0" dirty="0">
                <a:solidFill>
                  <a:schemeClr val="bg1"/>
                </a:solidFill>
                <a:latin typeface="Calibri" pitchFamily="34" charset="0"/>
              </a:rPr>
              <a:t>DRAFT</a:t>
            </a:r>
          </a:p>
        </p:txBody>
      </p:sp>
      <p:pic>
        <p:nvPicPr>
          <p:cNvPr id="28674" name="Picture 2" descr="for atlanta with seal"/>
          <p:cNvPicPr>
            <a:picLocks noChangeAspect="1" noChangeArrowheads="1"/>
          </p:cNvPicPr>
          <p:nvPr userDrawn="1"/>
        </p:nvPicPr>
        <p:blipFill>
          <a:blip r:embed="rId2" cstate="print"/>
          <a:srcRect/>
          <a:stretch>
            <a:fillRect/>
          </a:stretch>
        </p:blipFill>
        <p:spPr bwMode="auto">
          <a:xfrm>
            <a:off x="2532420" y="773482"/>
            <a:ext cx="7150357" cy="1544416"/>
          </a:xfrm>
          <a:prstGeom prst="rect">
            <a:avLst/>
          </a:prstGeom>
          <a:noFill/>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2193" y="144244"/>
            <a:ext cx="9459724" cy="952500"/>
          </a:xfrm>
        </p:spPr>
        <p:txBody>
          <a:bodyPr lIns="137160"/>
          <a:lstStyle>
            <a:lvl1pPr>
              <a:defRPr sz="28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594784" y="1353589"/>
            <a:ext cx="10972800" cy="4587875"/>
          </a:xfrm>
        </p:spPr>
        <p:txBody>
          <a:bodyPr/>
          <a:lstStyle>
            <a:lvl1pPr algn="l" rtl="0" eaLnBrk="1" fontAlgn="base" hangingPunct="1">
              <a:spcBef>
                <a:spcPts val="600"/>
              </a:spcBef>
              <a:spcAft>
                <a:spcPct val="0"/>
              </a:spcAft>
              <a:buClr>
                <a:schemeClr val="tx2"/>
              </a:buClr>
              <a:defRPr lang="en-US" sz="2000" dirty="0" smtClean="0">
                <a:solidFill>
                  <a:schemeClr val="tx1"/>
                </a:solidFill>
                <a:latin typeface="Calibri" pitchFamily="34" charset="0"/>
                <a:ea typeface="+mn-ea"/>
                <a:cs typeface="+mn-cs"/>
              </a:defRPr>
            </a:lvl1pPr>
            <a:lvl2pPr marL="457200" indent="-223838" algn="l" rtl="0" eaLnBrk="1" fontAlgn="base" hangingPunct="1">
              <a:spcBef>
                <a:spcPts val="600"/>
              </a:spcBef>
              <a:spcAft>
                <a:spcPct val="0"/>
              </a:spcAft>
              <a:buClr>
                <a:schemeClr val="tx2"/>
              </a:buClr>
              <a:defRPr lang="en-US" sz="1800" dirty="0" smtClean="0">
                <a:solidFill>
                  <a:schemeClr val="tx1"/>
                </a:solidFill>
                <a:latin typeface="Calibri" pitchFamily="34" charset="0"/>
                <a:ea typeface="+mn-ea"/>
                <a:cs typeface="+mn-cs"/>
              </a:defRPr>
            </a:lvl2pPr>
            <a:lvl3pPr marL="690563" indent="-233363" algn="l" rtl="0" eaLnBrk="1" fontAlgn="base" hangingPunct="1">
              <a:spcBef>
                <a:spcPts val="600"/>
              </a:spcBef>
              <a:spcAft>
                <a:spcPct val="0"/>
              </a:spcAft>
              <a:buClr>
                <a:schemeClr val="tx2"/>
              </a:buClr>
              <a:defRPr lang="en-US" sz="1400" dirty="0" smtClean="0">
                <a:solidFill>
                  <a:schemeClr val="tx1"/>
                </a:solidFill>
                <a:latin typeface="Calibri" pitchFamily="34" charset="0"/>
                <a:ea typeface="+mn-ea"/>
                <a:cs typeface="+mn-cs"/>
              </a:defRPr>
            </a:lvl3pPr>
            <a:lvl4pPr marL="914400" indent="-223838" algn="l" rtl="0" eaLnBrk="1" fontAlgn="base" hangingPunct="1">
              <a:spcBef>
                <a:spcPts val="600"/>
              </a:spcBef>
              <a:spcAft>
                <a:spcPct val="0"/>
              </a:spcAft>
              <a:buClr>
                <a:schemeClr val="tx2"/>
              </a:buClr>
              <a:defRPr lang="en-US" sz="1400" dirty="0" smtClean="0">
                <a:solidFill>
                  <a:schemeClr val="tx1"/>
                </a:solidFill>
                <a:latin typeface="Calibri" pitchFamily="34" charset="0"/>
                <a:ea typeface="+mn-ea"/>
                <a:cs typeface="+mn-cs"/>
              </a:defRPr>
            </a:lvl4pPr>
            <a:lvl5pPr marL="1147763" indent="-233363" algn="l" rtl="0" eaLnBrk="1" fontAlgn="base" hangingPunct="1">
              <a:spcBef>
                <a:spcPts val="600"/>
              </a:spcBef>
              <a:spcAft>
                <a:spcPct val="0"/>
              </a:spcAft>
              <a:buClr>
                <a:schemeClr val="tx2"/>
              </a:buClr>
              <a:defRPr lang="en-US" sz="1400" dirty="0">
                <a:solidFill>
                  <a:schemeClr val="tx1"/>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08100"/>
            <a:ext cx="5386917" cy="5160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941534"/>
            <a:ext cx="5386917"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333500"/>
            <a:ext cx="5389033" cy="4906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941534"/>
            <a:ext cx="5389033"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1490793" y="152400"/>
            <a:ext cx="9838267" cy="965200"/>
          </a:xfrm>
        </p:spPr>
        <p:txBody>
          <a:bodyPr/>
          <a:lstStyle/>
          <a:p>
            <a:r>
              <a:rPr lang="en-US"/>
              <a:t>Click to edit Master title style</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600" y="1333500"/>
            <a:ext cx="10972800" cy="2095500"/>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600" y="3543301"/>
            <a:ext cx="10972800" cy="2169505"/>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554129" y="152400"/>
            <a:ext cx="9838267" cy="965200"/>
          </a:xfrm>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1"/>
          <p:cNvSpPr>
            <a:spLocks noChangeArrowheads="1"/>
          </p:cNvSpPr>
          <p:nvPr userDrawn="1"/>
        </p:nvSpPr>
        <p:spPr bwMode="auto">
          <a:xfrm>
            <a:off x="0" y="5040313"/>
            <a:ext cx="12192000" cy="42862"/>
          </a:xfrm>
          <a:prstGeom prst="rect">
            <a:avLst/>
          </a:prstGeom>
          <a:solidFill>
            <a:schemeClr val="accent1"/>
          </a:solidFill>
          <a:ln w="9525">
            <a:noFill/>
            <a:miter lim="800000"/>
            <a:headEnd/>
            <a:tailEnd/>
          </a:ln>
          <a:effectLst/>
        </p:spPr>
        <p:txBody>
          <a:bodyPr wrap="none" anchor="ctr"/>
          <a:lstStyle/>
          <a:p>
            <a:pPr>
              <a:spcBef>
                <a:spcPct val="0"/>
              </a:spcBef>
              <a:defRPr/>
            </a:pPr>
            <a:endParaRPr lang="en-US" sz="1800" dirty="0">
              <a:cs typeface="+mn-cs"/>
            </a:endParaRPr>
          </a:p>
        </p:txBody>
      </p:sp>
      <p:sp>
        <p:nvSpPr>
          <p:cNvPr id="7" name="Text Placeholder 6"/>
          <p:cNvSpPr>
            <a:spLocks noGrp="1"/>
          </p:cNvSpPr>
          <p:nvPr>
            <p:ph type="body" sz="quarter" idx="10"/>
          </p:nvPr>
        </p:nvSpPr>
        <p:spPr>
          <a:xfrm>
            <a:off x="1068917" y="2394515"/>
            <a:ext cx="10054195" cy="914400"/>
          </a:xfrm>
        </p:spPr>
        <p:txBody>
          <a:bodyPr anchor="ctr"/>
          <a:lstStyle>
            <a:lvl1pPr algn="ctr">
              <a:buNone/>
              <a:defRPr sz="3200">
                <a:solidFill>
                  <a:schemeClr val="tx1"/>
                </a:solidFill>
              </a:defRPr>
            </a:lvl1pPr>
          </a:lstStyle>
          <a:p>
            <a:pPr lvl="0"/>
            <a:r>
              <a:rPr lang="en-US"/>
              <a:t>Click to edit Master text styles</a:t>
            </a:r>
          </a:p>
        </p:txBody>
      </p:sp>
      <p:sp>
        <p:nvSpPr>
          <p:cNvPr id="9" name="Text Placeholder 8"/>
          <p:cNvSpPr>
            <a:spLocks noGrp="1"/>
          </p:cNvSpPr>
          <p:nvPr>
            <p:ph type="body" sz="quarter" idx="11"/>
          </p:nvPr>
        </p:nvSpPr>
        <p:spPr>
          <a:xfrm>
            <a:off x="1035051" y="3594665"/>
            <a:ext cx="10088061" cy="914400"/>
          </a:xfrm>
        </p:spPr>
        <p:txBody>
          <a:bodyPr anchor="ctr"/>
          <a:lstStyle>
            <a:lvl1pPr algn="ctr">
              <a:buNone/>
              <a:defRPr sz="200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44543389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2192" y="144244"/>
            <a:ext cx="9855200" cy="952500"/>
          </a:xfrm>
        </p:spPr>
        <p:txBody>
          <a:bodyPr lIns="137160"/>
          <a:lstStyle>
            <a:lvl1pPr>
              <a:defRPr sz="28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594784" y="1353589"/>
            <a:ext cx="10972800" cy="4587875"/>
          </a:xfrm>
        </p:spPr>
        <p:txBody>
          <a:bodyPr/>
          <a:lstStyle>
            <a:lvl1pPr algn="l" rtl="0" eaLnBrk="1" fontAlgn="base" hangingPunct="1">
              <a:spcBef>
                <a:spcPts val="600"/>
              </a:spcBef>
              <a:spcAft>
                <a:spcPct val="0"/>
              </a:spcAft>
              <a:buClr>
                <a:schemeClr val="tx2"/>
              </a:buClr>
              <a:defRPr lang="en-US" sz="2000" dirty="0" smtClean="0">
                <a:solidFill>
                  <a:schemeClr val="tx1"/>
                </a:solidFill>
                <a:latin typeface="Calibri" pitchFamily="34" charset="0"/>
                <a:ea typeface="+mn-ea"/>
                <a:cs typeface="+mn-cs"/>
              </a:defRPr>
            </a:lvl1pPr>
            <a:lvl2pPr marL="457200" indent="-223838" algn="l" rtl="0" eaLnBrk="1" fontAlgn="base" hangingPunct="1">
              <a:spcBef>
                <a:spcPts val="600"/>
              </a:spcBef>
              <a:spcAft>
                <a:spcPct val="0"/>
              </a:spcAft>
              <a:buClr>
                <a:schemeClr val="tx2"/>
              </a:buClr>
              <a:defRPr lang="en-US" sz="1800" dirty="0" smtClean="0">
                <a:solidFill>
                  <a:schemeClr val="tx1"/>
                </a:solidFill>
                <a:latin typeface="Calibri" pitchFamily="34" charset="0"/>
                <a:ea typeface="+mn-ea"/>
                <a:cs typeface="+mn-cs"/>
              </a:defRPr>
            </a:lvl2pPr>
            <a:lvl3pPr marL="690563" indent="-233363" algn="l" rtl="0" eaLnBrk="1" fontAlgn="base" hangingPunct="1">
              <a:spcBef>
                <a:spcPts val="600"/>
              </a:spcBef>
              <a:spcAft>
                <a:spcPct val="0"/>
              </a:spcAft>
              <a:buClr>
                <a:schemeClr val="tx2"/>
              </a:buClr>
              <a:defRPr lang="en-US" sz="1400" dirty="0" smtClean="0">
                <a:solidFill>
                  <a:schemeClr val="tx1"/>
                </a:solidFill>
                <a:latin typeface="Calibri" pitchFamily="34" charset="0"/>
                <a:ea typeface="+mn-ea"/>
                <a:cs typeface="+mn-cs"/>
              </a:defRPr>
            </a:lvl3pPr>
            <a:lvl4pPr marL="914400" indent="-223838" algn="l" rtl="0" eaLnBrk="1" fontAlgn="base" hangingPunct="1">
              <a:spcBef>
                <a:spcPts val="600"/>
              </a:spcBef>
              <a:spcAft>
                <a:spcPct val="0"/>
              </a:spcAft>
              <a:buClr>
                <a:schemeClr val="tx2"/>
              </a:buClr>
              <a:defRPr lang="en-US" sz="1400" dirty="0" smtClean="0">
                <a:solidFill>
                  <a:schemeClr val="tx1"/>
                </a:solidFill>
                <a:latin typeface="Calibri" pitchFamily="34" charset="0"/>
                <a:ea typeface="+mn-ea"/>
                <a:cs typeface="+mn-cs"/>
              </a:defRPr>
            </a:lvl4pPr>
            <a:lvl5pPr marL="1147763" indent="-233363" algn="l" rtl="0" eaLnBrk="1" fontAlgn="base" hangingPunct="1">
              <a:spcBef>
                <a:spcPts val="600"/>
              </a:spcBef>
              <a:spcAft>
                <a:spcPct val="0"/>
              </a:spcAft>
              <a:buClr>
                <a:schemeClr val="tx2"/>
              </a:buClr>
              <a:defRPr lang="en-US" sz="1400" dirty="0">
                <a:solidFill>
                  <a:schemeClr val="tx1"/>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2050840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08100"/>
            <a:ext cx="5386917" cy="5160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941534"/>
            <a:ext cx="5386917"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333500"/>
            <a:ext cx="5389033" cy="4906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941534"/>
            <a:ext cx="5389033"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1490793" y="152400"/>
            <a:ext cx="9838267" cy="965200"/>
          </a:xfrm>
        </p:spPr>
        <p:txBody>
          <a:bodyPr/>
          <a:lstStyle/>
          <a:p>
            <a:r>
              <a:rPr lang="en-US"/>
              <a:t>Click to edit Master title style</a:t>
            </a:r>
            <a:endParaRPr lang="en-US" dirty="0"/>
          </a:p>
        </p:txBody>
      </p:sp>
    </p:spTree>
    <p:extLst>
      <p:ext uri="{BB962C8B-B14F-4D97-AF65-F5344CB8AC3E}">
        <p14:creationId xmlns:p14="http://schemas.microsoft.com/office/powerpoint/2010/main" val="103236242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600" y="1333500"/>
            <a:ext cx="10972800" cy="2095500"/>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600" y="3543301"/>
            <a:ext cx="10972800" cy="2169505"/>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554129" y="152400"/>
            <a:ext cx="9838267" cy="965200"/>
          </a:xfrm>
        </p:spPr>
        <p:txBody>
          <a:bodyPr/>
          <a:lstStyle/>
          <a:p>
            <a:r>
              <a:rPr lang="en-US"/>
              <a:t>Click to edit Master title style</a:t>
            </a:r>
            <a:endParaRPr lang="en-US" dirty="0"/>
          </a:p>
        </p:txBody>
      </p:sp>
    </p:spTree>
    <p:extLst>
      <p:ext uri="{BB962C8B-B14F-4D97-AF65-F5344CB8AC3E}">
        <p14:creationId xmlns:p14="http://schemas.microsoft.com/office/powerpoint/2010/main" val="28141178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594784" y="1358901"/>
            <a:ext cx="10972800" cy="4562474"/>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4834" name="Text Box 34"/>
          <p:cNvSpPr txBox="1">
            <a:spLocks noChangeArrowheads="1"/>
          </p:cNvSpPr>
          <p:nvPr/>
        </p:nvSpPr>
        <p:spPr bwMode="auto">
          <a:xfrm>
            <a:off x="11667067" y="6605649"/>
            <a:ext cx="306783" cy="221359"/>
          </a:xfrm>
          <a:prstGeom prst="rect">
            <a:avLst/>
          </a:prstGeom>
          <a:noFill/>
          <a:ln w="9525">
            <a:noFill/>
            <a:miter lim="800000"/>
            <a:headEnd/>
            <a:tailEnd/>
          </a:ln>
          <a:effectLst/>
        </p:spPr>
        <p:txBody>
          <a:bodyPr wrap="none" lIns="82058" tIns="41029" rIns="82058" bIns="41029">
            <a:spAutoFit/>
          </a:bodyPr>
          <a:lstStyle/>
          <a:p>
            <a:pPr>
              <a:spcBef>
                <a:spcPct val="0"/>
              </a:spcBef>
              <a:defRPr/>
            </a:pPr>
            <a:fld id="{CCDEBD78-9166-4FFE-9FC4-988821FD7BC2}" type="slidenum">
              <a:rPr lang="en-US" sz="900" b="0">
                <a:solidFill>
                  <a:schemeClr val="tx2"/>
                </a:solidFill>
                <a:cs typeface="+mn-cs"/>
              </a:rPr>
              <a:pPr>
                <a:spcBef>
                  <a:spcPct val="0"/>
                </a:spcBef>
                <a:defRPr/>
              </a:pPr>
              <a:t>‹#›</a:t>
            </a:fld>
            <a:endParaRPr lang="en-US" sz="900" b="0" dirty="0">
              <a:solidFill>
                <a:schemeClr val="tx2"/>
              </a:solidFill>
              <a:cs typeface="+mn-cs"/>
            </a:endParaRPr>
          </a:p>
        </p:txBody>
      </p:sp>
      <p:cxnSp>
        <p:nvCxnSpPr>
          <p:cNvPr id="1029" name="Straight Connector 7"/>
          <p:cNvCxnSpPr>
            <a:cxnSpLocks noChangeShapeType="1"/>
          </p:cNvCxnSpPr>
          <p:nvPr/>
        </p:nvCxnSpPr>
        <p:spPr bwMode="auto">
          <a:xfrm>
            <a:off x="584200" y="1206500"/>
            <a:ext cx="11032067" cy="1588"/>
          </a:xfrm>
          <a:prstGeom prst="line">
            <a:avLst/>
          </a:prstGeom>
          <a:noFill/>
          <a:ln w="19050" algn="ctr">
            <a:solidFill>
              <a:schemeClr val="accent1"/>
            </a:solidFill>
            <a:round/>
            <a:headEnd/>
            <a:tailEnd/>
          </a:ln>
        </p:spPr>
      </p:cxnSp>
      <p:sp>
        <p:nvSpPr>
          <p:cNvPr id="1026" name="Rectangle 2"/>
          <p:cNvSpPr>
            <a:spLocks noGrp="1" noChangeArrowheads="1"/>
          </p:cNvSpPr>
          <p:nvPr>
            <p:ph type="title"/>
          </p:nvPr>
        </p:nvSpPr>
        <p:spPr bwMode="auto">
          <a:xfrm>
            <a:off x="1507727" y="165100"/>
            <a:ext cx="9821333" cy="9525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dirty="0"/>
              <a:t>Click to edit Master title style</a:t>
            </a:r>
          </a:p>
        </p:txBody>
      </p:sp>
      <p:pic>
        <p:nvPicPr>
          <p:cNvPr id="29698" name="Picture 2" descr="for atlanta with seal"/>
          <p:cNvPicPr>
            <a:picLocks noChangeAspect="1" noChangeArrowheads="1"/>
          </p:cNvPicPr>
          <p:nvPr userDrawn="1"/>
        </p:nvPicPr>
        <p:blipFill>
          <a:blip r:embed="rId6" cstate="print"/>
          <a:srcRect r="69262"/>
          <a:stretch>
            <a:fillRect/>
          </a:stretch>
        </p:blipFill>
        <p:spPr bwMode="auto">
          <a:xfrm>
            <a:off x="283538" y="141215"/>
            <a:ext cx="1205021" cy="898824"/>
          </a:xfrm>
          <a:prstGeom prst="rect">
            <a:avLst/>
          </a:prstGeom>
          <a:noFill/>
        </p:spPr>
      </p:pic>
    </p:spTree>
  </p:cSld>
  <p:clrMap bg1="lt1" tx1="dk1" bg2="lt2" tx2="dk2" accent1="accent1" accent2="accent2" accent3="accent3" accent4="accent4" accent5="accent5" accent6="accent6" hlink="hlink" folHlink="folHlink"/>
  <p:sldLayoutIdLst>
    <p:sldLayoutId id="2147483852" r:id="rId1"/>
    <p:sldLayoutId id="2147483853" r:id="rId2"/>
    <p:sldLayoutId id="2147483850" r:id="rId3"/>
    <p:sldLayoutId id="2147483848" r:id="rId4"/>
  </p:sldLayoutIdLst>
  <p:transition spd="med">
    <p:fade/>
  </p:transition>
  <p:hf sldNum="0" hdr="0" dt="0"/>
  <p:txStyles>
    <p:titleStyle>
      <a:lvl1pPr algn="l" rtl="0" eaLnBrk="1" fontAlgn="base" hangingPunct="1">
        <a:spcBef>
          <a:spcPct val="0"/>
        </a:spcBef>
        <a:spcAft>
          <a:spcPct val="0"/>
        </a:spcAft>
        <a:defRPr sz="2400">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rgbClr val="4D4D4D"/>
          </a:solidFill>
          <a:latin typeface="Arial" charset="0"/>
        </a:defRPr>
      </a:lvl2pPr>
      <a:lvl3pPr algn="l" rtl="0" eaLnBrk="1" fontAlgn="base" hangingPunct="1">
        <a:spcBef>
          <a:spcPct val="0"/>
        </a:spcBef>
        <a:spcAft>
          <a:spcPct val="0"/>
        </a:spcAft>
        <a:defRPr sz="2800">
          <a:solidFill>
            <a:srgbClr val="4D4D4D"/>
          </a:solidFill>
          <a:latin typeface="Arial" charset="0"/>
        </a:defRPr>
      </a:lvl3pPr>
      <a:lvl4pPr algn="l" rtl="0" eaLnBrk="1" fontAlgn="base" hangingPunct="1">
        <a:spcBef>
          <a:spcPct val="0"/>
        </a:spcBef>
        <a:spcAft>
          <a:spcPct val="0"/>
        </a:spcAft>
        <a:defRPr sz="2800">
          <a:solidFill>
            <a:srgbClr val="4D4D4D"/>
          </a:solidFill>
          <a:latin typeface="Arial" charset="0"/>
        </a:defRPr>
      </a:lvl4pPr>
      <a:lvl5pPr algn="l" rtl="0" eaLnBrk="1" fontAlgn="base" hangingPunct="1">
        <a:spcBef>
          <a:spcPct val="0"/>
        </a:spcBef>
        <a:spcAft>
          <a:spcPct val="0"/>
        </a:spcAft>
        <a:defRPr sz="2800">
          <a:solidFill>
            <a:srgbClr val="4D4D4D"/>
          </a:solidFill>
          <a:latin typeface="Arial" charset="0"/>
        </a:defRPr>
      </a:lvl5pPr>
      <a:lvl6pPr marL="457200" algn="l" rtl="0" eaLnBrk="1" fontAlgn="base" hangingPunct="1">
        <a:spcBef>
          <a:spcPct val="0"/>
        </a:spcBef>
        <a:spcAft>
          <a:spcPct val="0"/>
        </a:spcAft>
        <a:defRPr sz="2400">
          <a:solidFill>
            <a:srgbClr val="4D4D4D"/>
          </a:solidFill>
          <a:latin typeface="Arial" charset="0"/>
        </a:defRPr>
      </a:lvl6pPr>
      <a:lvl7pPr marL="914400" algn="l" rtl="0" eaLnBrk="1" fontAlgn="base" hangingPunct="1">
        <a:spcBef>
          <a:spcPct val="0"/>
        </a:spcBef>
        <a:spcAft>
          <a:spcPct val="0"/>
        </a:spcAft>
        <a:defRPr sz="2400">
          <a:solidFill>
            <a:srgbClr val="4D4D4D"/>
          </a:solidFill>
          <a:latin typeface="Arial" charset="0"/>
        </a:defRPr>
      </a:lvl7pPr>
      <a:lvl8pPr marL="1371600" algn="l" rtl="0" eaLnBrk="1" fontAlgn="base" hangingPunct="1">
        <a:spcBef>
          <a:spcPct val="0"/>
        </a:spcBef>
        <a:spcAft>
          <a:spcPct val="0"/>
        </a:spcAft>
        <a:defRPr sz="2400">
          <a:solidFill>
            <a:srgbClr val="4D4D4D"/>
          </a:solidFill>
          <a:latin typeface="Arial" charset="0"/>
        </a:defRPr>
      </a:lvl8pPr>
      <a:lvl9pPr marL="1828800" algn="l" rtl="0" eaLnBrk="1" fontAlgn="base" hangingPunct="1">
        <a:spcBef>
          <a:spcPct val="0"/>
        </a:spcBef>
        <a:spcAft>
          <a:spcPct val="0"/>
        </a:spcAft>
        <a:defRPr sz="2400">
          <a:solidFill>
            <a:srgbClr val="4D4D4D"/>
          </a:solidFill>
          <a:latin typeface="Arial" charset="0"/>
        </a:defRPr>
      </a:lvl9pPr>
    </p:titleStyle>
    <p:bodyStyle>
      <a:lvl1pPr marL="233363" indent="-233363" algn="l" rtl="0" eaLnBrk="1" fontAlgn="base" hangingPunct="1">
        <a:spcBef>
          <a:spcPts val="600"/>
        </a:spcBef>
        <a:spcAft>
          <a:spcPct val="0"/>
        </a:spcAft>
        <a:buClr>
          <a:schemeClr val="tx2"/>
        </a:buClr>
        <a:buSzPct val="125000"/>
        <a:buFont typeface="Wingdings" pitchFamily="2" charset="2"/>
        <a:buChar char="§"/>
        <a:defRPr sz="2000">
          <a:solidFill>
            <a:schemeClr val="tx1"/>
          </a:solidFill>
          <a:latin typeface="Calibri" pitchFamily="34" charset="0"/>
          <a:ea typeface="+mn-ea"/>
          <a:cs typeface="+mn-cs"/>
        </a:defRPr>
      </a:lvl1pPr>
      <a:lvl2pPr marL="457200" indent="-223838" algn="l" rtl="0" eaLnBrk="1" fontAlgn="base" hangingPunct="1">
        <a:spcBef>
          <a:spcPts val="600"/>
        </a:spcBef>
        <a:spcAft>
          <a:spcPct val="0"/>
        </a:spcAft>
        <a:buClr>
          <a:schemeClr val="tx2"/>
        </a:buClr>
        <a:buSzPct val="125000"/>
        <a:buFont typeface="Calibri" pitchFamily="34" charset="0"/>
        <a:buChar char="–"/>
        <a:defRPr sz="1800">
          <a:solidFill>
            <a:schemeClr val="tx1"/>
          </a:solidFill>
          <a:latin typeface="Calibri" pitchFamily="34" charset="0"/>
        </a:defRPr>
      </a:lvl2pPr>
      <a:lvl3pPr marL="690563" indent="-233363" algn="l" rtl="0" eaLnBrk="1" fontAlgn="base" hangingPunct="1">
        <a:spcBef>
          <a:spcPts val="600"/>
        </a:spcBef>
        <a:spcAft>
          <a:spcPct val="0"/>
        </a:spcAft>
        <a:buClr>
          <a:schemeClr val="tx2"/>
        </a:buClr>
        <a:buSzPct val="125000"/>
        <a:buFont typeface="Arial" pitchFamily="34" charset="0"/>
        <a:buChar char="•"/>
        <a:defRPr sz="1400">
          <a:solidFill>
            <a:schemeClr val="tx1"/>
          </a:solidFill>
          <a:latin typeface="Calibri" pitchFamily="34" charset="0"/>
        </a:defRPr>
      </a:lvl3pPr>
      <a:lvl4pPr marL="914400" indent="-223838" algn="l" rtl="0" eaLnBrk="1" fontAlgn="base" hangingPunct="1">
        <a:spcBef>
          <a:spcPts val="600"/>
        </a:spcBef>
        <a:spcAft>
          <a:spcPct val="0"/>
        </a:spcAft>
        <a:buClr>
          <a:schemeClr val="tx2"/>
        </a:buClr>
        <a:buSzPct val="125000"/>
        <a:buFont typeface="Wingdings" pitchFamily="2" charset="2"/>
        <a:buChar char="§"/>
        <a:defRPr sz="1400">
          <a:solidFill>
            <a:schemeClr val="tx1"/>
          </a:solidFill>
          <a:latin typeface="Calibri" pitchFamily="34" charset="0"/>
        </a:defRPr>
      </a:lvl4pPr>
      <a:lvl5pPr marL="1147763" indent="-233363" algn="l" rtl="0" eaLnBrk="1" fontAlgn="base" hangingPunct="1">
        <a:spcBef>
          <a:spcPts val="600"/>
        </a:spcBef>
        <a:spcAft>
          <a:spcPct val="0"/>
        </a:spcAft>
        <a:buClr>
          <a:schemeClr val="tx2"/>
        </a:buClr>
        <a:buSzPct val="125000"/>
        <a:buFont typeface="Arial" charset="0"/>
        <a:buChar char="–"/>
        <a:defRPr sz="1400">
          <a:solidFill>
            <a:schemeClr val="tx1"/>
          </a:solidFill>
          <a:latin typeface="Calibri" pitchFamily="34" charset="0"/>
        </a:defRPr>
      </a:lvl5pPr>
      <a:lvl6pPr marL="22352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6pPr>
      <a:lvl7pPr marL="26924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7pPr>
      <a:lvl8pPr marL="31496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8pPr>
      <a:lvl9pPr marL="36068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594784" y="1358901"/>
            <a:ext cx="10972800" cy="4562474"/>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4834" name="Text Box 34"/>
          <p:cNvSpPr txBox="1">
            <a:spLocks noChangeArrowheads="1"/>
          </p:cNvSpPr>
          <p:nvPr/>
        </p:nvSpPr>
        <p:spPr bwMode="auto">
          <a:xfrm>
            <a:off x="11667067" y="6465795"/>
            <a:ext cx="306783" cy="221359"/>
          </a:xfrm>
          <a:prstGeom prst="rect">
            <a:avLst/>
          </a:prstGeom>
          <a:noFill/>
          <a:ln w="9525">
            <a:noFill/>
            <a:miter lim="800000"/>
            <a:headEnd/>
            <a:tailEnd/>
          </a:ln>
          <a:effectLst/>
        </p:spPr>
        <p:txBody>
          <a:bodyPr wrap="none" lIns="82058" tIns="41029" rIns="82058" bIns="41029">
            <a:spAutoFit/>
          </a:bodyPr>
          <a:lstStyle/>
          <a:p>
            <a:pPr>
              <a:spcBef>
                <a:spcPct val="0"/>
              </a:spcBef>
              <a:defRPr/>
            </a:pPr>
            <a:fld id="{CCDEBD78-9166-4FFE-9FC4-988821FD7BC2}" type="slidenum">
              <a:rPr lang="en-US" sz="900" b="0">
                <a:solidFill>
                  <a:schemeClr val="tx2"/>
                </a:solidFill>
                <a:cs typeface="+mn-cs"/>
              </a:rPr>
              <a:pPr>
                <a:spcBef>
                  <a:spcPct val="0"/>
                </a:spcBef>
                <a:defRPr/>
              </a:pPr>
              <a:t>‹#›</a:t>
            </a:fld>
            <a:endParaRPr lang="en-US" sz="900" b="0" dirty="0">
              <a:solidFill>
                <a:schemeClr val="tx2"/>
              </a:solidFill>
              <a:cs typeface="+mn-cs"/>
            </a:endParaRPr>
          </a:p>
        </p:txBody>
      </p:sp>
      <p:cxnSp>
        <p:nvCxnSpPr>
          <p:cNvPr id="1029" name="Straight Connector 7"/>
          <p:cNvCxnSpPr>
            <a:cxnSpLocks noChangeShapeType="1"/>
          </p:cNvCxnSpPr>
          <p:nvPr/>
        </p:nvCxnSpPr>
        <p:spPr bwMode="auto">
          <a:xfrm>
            <a:off x="584200" y="1206500"/>
            <a:ext cx="11032067" cy="1588"/>
          </a:xfrm>
          <a:prstGeom prst="line">
            <a:avLst/>
          </a:prstGeom>
          <a:noFill/>
          <a:ln w="19050" algn="ctr">
            <a:solidFill>
              <a:schemeClr val="accent1"/>
            </a:solidFill>
            <a:round/>
            <a:headEnd/>
            <a:tailEnd/>
          </a:ln>
        </p:spPr>
      </p:cxnSp>
      <p:sp>
        <p:nvSpPr>
          <p:cNvPr id="1026" name="Rectangle 2"/>
          <p:cNvSpPr>
            <a:spLocks noGrp="1" noChangeArrowheads="1"/>
          </p:cNvSpPr>
          <p:nvPr>
            <p:ph type="title"/>
          </p:nvPr>
        </p:nvSpPr>
        <p:spPr bwMode="auto">
          <a:xfrm>
            <a:off x="1507727" y="165100"/>
            <a:ext cx="9821333" cy="9525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dirty="0"/>
              <a:t>Click to edit Master title style</a:t>
            </a:r>
          </a:p>
        </p:txBody>
      </p:sp>
      <p:pic>
        <p:nvPicPr>
          <p:cNvPr id="29698" name="Picture 2" descr="for atlanta with seal"/>
          <p:cNvPicPr>
            <a:picLocks noChangeAspect="1" noChangeArrowheads="1"/>
          </p:cNvPicPr>
          <p:nvPr userDrawn="1"/>
        </p:nvPicPr>
        <p:blipFill>
          <a:blip r:embed="rId6" cstate="print"/>
          <a:srcRect r="69262"/>
          <a:stretch>
            <a:fillRect/>
          </a:stretch>
        </p:blipFill>
        <p:spPr bwMode="auto">
          <a:xfrm>
            <a:off x="283538" y="141215"/>
            <a:ext cx="1205021" cy="898824"/>
          </a:xfrm>
          <a:prstGeom prst="rect">
            <a:avLst/>
          </a:prstGeom>
          <a:noFill/>
        </p:spPr>
      </p:pic>
    </p:spTree>
    <p:extLst>
      <p:ext uri="{BB962C8B-B14F-4D97-AF65-F5344CB8AC3E}">
        <p14:creationId xmlns:p14="http://schemas.microsoft.com/office/powerpoint/2010/main" val="2295861468"/>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Lst>
  <p:transition spd="med">
    <p:fade/>
  </p:transition>
  <p:hf sldNum="0" hdr="0" dt="0"/>
  <p:txStyles>
    <p:titleStyle>
      <a:lvl1pPr algn="l" rtl="0" eaLnBrk="1" fontAlgn="base" hangingPunct="1">
        <a:spcBef>
          <a:spcPct val="0"/>
        </a:spcBef>
        <a:spcAft>
          <a:spcPct val="0"/>
        </a:spcAft>
        <a:defRPr sz="2400">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rgbClr val="4D4D4D"/>
          </a:solidFill>
          <a:latin typeface="Arial" charset="0"/>
        </a:defRPr>
      </a:lvl2pPr>
      <a:lvl3pPr algn="l" rtl="0" eaLnBrk="1" fontAlgn="base" hangingPunct="1">
        <a:spcBef>
          <a:spcPct val="0"/>
        </a:spcBef>
        <a:spcAft>
          <a:spcPct val="0"/>
        </a:spcAft>
        <a:defRPr sz="2800">
          <a:solidFill>
            <a:srgbClr val="4D4D4D"/>
          </a:solidFill>
          <a:latin typeface="Arial" charset="0"/>
        </a:defRPr>
      </a:lvl3pPr>
      <a:lvl4pPr algn="l" rtl="0" eaLnBrk="1" fontAlgn="base" hangingPunct="1">
        <a:spcBef>
          <a:spcPct val="0"/>
        </a:spcBef>
        <a:spcAft>
          <a:spcPct val="0"/>
        </a:spcAft>
        <a:defRPr sz="2800">
          <a:solidFill>
            <a:srgbClr val="4D4D4D"/>
          </a:solidFill>
          <a:latin typeface="Arial" charset="0"/>
        </a:defRPr>
      </a:lvl4pPr>
      <a:lvl5pPr algn="l" rtl="0" eaLnBrk="1" fontAlgn="base" hangingPunct="1">
        <a:spcBef>
          <a:spcPct val="0"/>
        </a:spcBef>
        <a:spcAft>
          <a:spcPct val="0"/>
        </a:spcAft>
        <a:defRPr sz="2800">
          <a:solidFill>
            <a:srgbClr val="4D4D4D"/>
          </a:solidFill>
          <a:latin typeface="Arial" charset="0"/>
        </a:defRPr>
      </a:lvl5pPr>
      <a:lvl6pPr marL="457200" algn="l" rtl="0" eaLnBrk="1" fontAlgn="base" hangingPunct="1">
        <a:spcBef>
          <a:spcPct val="0"/>
        </a:spcBef>
        <a:spcAft>
          <a:spcPct val="0"/>
        </a:spcAft>
        <a:defRPr sz="2400">
          <a:solidFill>
            <a:srgbClr val="4D4D4D"/>
          </a:solidFill>
          <a:latin typeface="Arial" charset="0"/>
        </a:defRPr>
      </a:lvl6pPr>
      <a:lvl7pPr marL="914400" algn="l" rtl="0" eaLnBrk="1" fontAlgn="base" hangingPunct="1">
        <a:spcBef>
          <a:spcPct val="0"/>
        </a:spcBef>
        <a:spcAft>
          <a:spcPct val="0"/>
        </a:spcAft>
        <a:defRPr sz="2400">
          <a:solidFill>
            <a:srgbClr val="4D4D4D"/>
          </a:solidFill>
          <a:latin typeface="Arial" charset="0"/>
        </a:defRPr>
      </a:lvl7pPr>
      <a:lvl8pPr marL="1371600" algn="l" rtl="0" eaLnBrk="1" fontAlgn="base" hangingPunct="1">
        <a:spcBef>
          <a:spcPct val="0"/>
        </a:spcBef>
        <a:spcAft>
          <a:spcPct val="0"/>
        </a:spcAft>
        <a:defRPr sz="2400">
          <a:solidFill>
            <a:srgbClr val="4D4D4D"/>
          </a:solidFill>
          <a:latin typeface="Arial" charset="0"/>
        </a:defRPr>
      </a:lvl8pPr>
      <a:lvl9pPr marL="1828800" algn="l" rtl="0" eaLnBrk="1" fontAlgn="base" hangingPunct="1">
        <a:spcBef>
          <a:spcPct val="0"/>
        </a:spcBef>
        <a:spcAft>
          <a:spcPct val="0"/>
        </a:spcAft>
        <a:defRPr sz="2400">
          <a:solidFill>
            <a:srgbClr val="4D4D4D"/>
          </a:solidFill>
          <a:latin typeface="Arial" charset="0"/>
        </a:defRPr>
      </a:lvl9pPr>
    </p:titleStyle>
    <p:bodyStyle>
      <a:lvl1pPr marL="233363" indent="-233363" algn="l" rtl="0" eaLnBrk="1" fontAlgn="base" hangingPunct="1">
        <a:spcBef>
          <a:spcPts val="600"/>
        </a:spcBef>
        <a:spcAft>
          <a:spcPct val="0"/>
        </a:spcAft>
        <a:buClr>
          <a:schemeClr val="tx2"/>
        </a:buClr>
        <a:buSzPct val="125000"/>
        <a:buFont typeface="Wingdings" pitchFamily="2" charset="2"/>
        <a:buChar char="§"/>
        <a:defRPr sz="2000">
          <a:solidFill>
            <a:schemeClr val="tx1"/>
          </a:solidFill>
          <a:latin typeface="Calibri" pitchFamily="34" charset="0"/>
          <a:ea typeface="+mn-ea"/>
          <a:cs typeface="+mn-cs"/>
        </a:defRPr>
      </a:lvl1pPr>
      <a:lvl2pPr marL="457200" indent="-223838" algn="l" rtl="0" eaLnBrk="1" fontAlgn="base" hangingPunct="1">
        <a:spcBef>
          <a:spcPts val="600"/>
        </a:spcBef>
        <a:spcAft>
          <a:spcPct val="0"/>
        </a:spcAft>
        <a:buClr>
          <a:schemeClr val="tx2"/>
        </a:buClr>
        <a:buSzPct val="125000"/>
        <a:buFont typeface="Calibri" pitchFamily="34" charset="0"/>
        <a:buChar char="–"/>
        <a:defRPr sz="1800">
          <a:solidFill>
            <a:schemeClr val="tx1"/>
          </a:solidFill>
          <a:latin typeface="Calibri" pitchFamily="34" charset="0"/>
        </a:defRPr>
      </a:lvl2pPr>
      <a:lvl3pPr marL="690563" indent="-233363" algn="l" rtl="0" eaLnBrk="1" fontAlgn="base" hangingPunct="1">
        <a:spcBef>
          <a:spcPts val="600"/>
        </a:spcBef>
        <a:spcAft>
          <a:spcPct val="0"/>
        </a:spcAft>
        <a:buClr>
          <a:schemeClr val="tx2"/>
        </a:buClr>
        <a:buSzPct val="125000"/>
        <a:buFont typeface="Arial" pitchFamily="34" charset="0"/>
        <a:buChar char="•"/>
        <a:defRPr sz="1400">
          <a:solidFill>
            <a:schemeClr val="tx1"/>
          </a:solidFill>
          <a:latin typeface="Calibri" pitchFamily="34" charset="0"/>
        </a:defRPr>
      </a:lvl3pPr>
      <a:lvl4pPr marL="914400" indent="-223838" algn="l" rtl="0" eaLnBrk="1" fontAlgn="base" hangingPunct="1">
        <a:spcBef>
          <a:spcPts val="600"/>
        </a:spcBef>
        <a:spcAft>
          <a:spcPct val="0"/>
        </a:spcAft>
        <a:buClr>
          <a:schemeClr val="tx2"/>
        </a:buClr>
        <a:buSzPct val="125000"/>
        <a:buFont typeface="Wingdings" pitchFamily="2" charset="2"/>
        <a:buChar char="§"/>
        <a:defRPr sz="1400">
          <a:solidFill>
            <a:schemeClr val="tx1"/>
          </a:solidFill>
          <a:latin typeface="Calibri" pitchFamily="34" charset="0"/>
        </a:defRPr>
      </a:lvl4pPr>
      <a:lvl5pPr marL="1147763" indent="-233363" algn="l" rtl="0" eaLnBrk="1" fontAlgn="base" hangingPunct="1">
        <a:spcBef>
          <a:spcPts val="600"/>
        </a:spcBef>
        <a:spcAft>
          <a:spcPct val="0"/>
        </a:spcAft>
        <a:buClr>
          <a:schemeClr val="tx2"/>
        </a:buClr>
        <a:buSzPct val="125000"/>
        <a:buFont typeface="Arial" charset="0"/>
        <a:buChar char="–"/>
        <a:defRPr sz="1400">
          <a:solidFill>
            <a:schemeClr val="tx1"/>
          </a:solidFill>
          <a:latin typeface="Calibri" pitchFamily="34" charset="0"/>
        </a:defRPr>
      </a:lvl5pPr>
      <a:lvl6pPr marL="22352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6pPr>
      <a:lvl7pPr marL="26924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7pPr>
      <a:lvl8pPr marL="31496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8pPr>
      <a:lvl9pPr marL="36068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Department of Law</a:t>
            </a:r>
          </a:p>
          <a:p>
            <a:r>
              <a:rPr lang="en-US" dirty="0"/>
              <a:t>Nina R. Hickson, Interim City Attorney</a:t>
            </a:r>
          </a:p>
        </p:txBody>
      </p:sp>
      <p:sp>
        <p:nvSpPr>
          <p:cNvPr id="3" name="Text Placeholder 2"/>
          <p:cNvSpPr>
            <a:spLocks noGrp="1"/>
          </p:cNvSpPr>
          <p:nvPr>
            <p:ph type="body" sz="quarter" idx="11"/>
          </p:nvPr>
        </p:nvSpPr>
        <p:spPr/>
        <p:txBody>
          <a:bodyPr/>
          <a:lstStyle/>
          <a:p>
            <a:r>
              <a:rPr lang="en-US" sz="2200" dirty="0"/>
              <a:t>FY19 Departmental Budget Briefing</a:t>
            </a:r>
          </a:p>
        </p:txBody>
      </p:sp>
      <p:sp>
        <p:nvSpPr>
          <p:cNvPr id="4" name="Text Placeholder 2"/>
          <p:cNvSpPr txBox="1">
            <a:spLocks/>
          </p:cNvSpPr>
          <p:nvPr/>
        </p:nvSpPr>
        <p:spPr bwMode="auto">
          <a:xfrm>
            <a:off x="2195513" y="5276850"/>
            <a:ext cx="7566046" cy="9144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marL="285750" indent="-285750" algn="ctr">
              <a:spcBef>
                <a:spcPct val="20000"/>
              </a:spcBef>
              <a:buClr>
                <a:srgbClr val="1F497D"/>
              </a:buClr>
              <a:defRPr/>
            </a:pPr>
            <a:r>
              <a:rPr lang="en-US" sz="2000" b="0" kern="0" dirty="0">
                <a:solidFill>
                  <a:prstClr val="black"/>
                </a:solidFill>
                <a:latin typeface="Calibri" pitchFamily="34" charset="0"/>
              </a:rPr>
              <a:t>    </a:t>
            </a:r>
            <a:r>
              <a:rPr lang="en-US" sz="2200" b="0" kern="0" dirty="0">
                <a:solidFill>
                  <a:prstClr val="black"/>
                </a:solidFill>
                <a:latin typeface="Calibri" pitchFamily="34" charset="0"/>
              </a:rPr>
              <a:t>June 6, 2018</a:t>
            </a:r>
          </a:p>
        </p:txBody>
      </p:sp>
      <p:pic>
        <p:nvPicPr>
          <p:cNvPr id="6" name="Picture 5">
            <a:extLst>
              <a:ext uri="{FF2B5EF4-FFF2-40B4-BE49-F238E27FC236}">
                <a16:creationId xmlns:a16="http://schemas.microsoft.com/office/drawing/2014/main" id="{77D2099B-FE13-4FB7-AD15-0D3E1D7F1B9D}"/>
              </a:ext>
            </a:extLst>
          </p:cNvPr>
          <p:cNvPicPr>
            <a:picLocks noChangeAspect="1"/>
          </p:cNvPicPr>
          <p:nvPr/>
        </p:nvPicPr>
        <p:blipFill rotWithShape="1">
          <a:blip r:embed="rId2"/>
          <a:srcRect t="916" r="7759"/>
          <a:stretch/>
        </p:blipFill>
        <p:spPr>
          <a:xfrm>
            <a:off x="5323295" y="650228"/>
            <a:ext cx="1545433" cy="1601413"/>
          </a:xfrm>
          <a:prstGeom prst="flowChartConnector">
            <a:avLst/>
          </a:prstGeom>
        </p:spPr>
      </p:pic>
    </p:spTree>
    <p:extLst>
      <p:ext uri="{BB962C8B-B14F-4D97-AF65-F5344CB8AC3E}">
        <p14:creationId xmlns:p14="http://schemas.microsoft.com/office/powerpoint/2010/main" val="1884699793"/>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FY19 Proposed Operating Budget: $20,409,294</a:t>
            </a:r>
            <a:endParaRPr lang="en-US" b="1" dirty="0"/>
          </a:p>
        </p:txBody>
      </p:sp>
      <p:sp>
        <p:nvSpPr>
          <p:cNvPr id="6" name="TextBox 5"/>
          <p:cNvSpPr txBox="1"/>
          <p:nvPr/>
        </p:nvSpPr>
        <p:spPr>
          <a:xfrm>
            <a:off x="2535097" y="2120202"/>
            <a:ext cx="3465071" cy="338554"/>
          </a:xfrm>
          <a:prstGeom prst="rect">
            <a:avLst/>
          </a:prstGeom>
          <a:noFill/>
        </p:spPr>
        <p:txBody>
          <a:bodyPr wrap="square" rtlCol="0">
            <a:spAutoFit/>
          </a:bodyPr>
          <a:lstStyle/>
          <a:p>
            <a:pPr algn="ctr"/>
            <a:r>
              <a:rPr lang="en-US" dirty="0"/>
              <a:t>Key Operations</a:t>
            </a:r>
          </a:p>
        </p:txBody>
      </p:sp>
      <p:graphicFrame>
        <p:nvGraphicFramePr>
          <p:cNvPr id="7" name="Table 6"/>
          <p:cNvGraphicFramePr>
            <a:graphicFrameLocks noGrp="1"/>
          </p:cNvGraphicFramePr>
          <p:nvPr>
            <p:extLst>
              <p:ext uri="{D42A27DB-BD31-4B8C-83A1-F6EECF244321}">
                <p14:modId xmlns:p14="http://schemas.microsoft.com/office/powerpoint/2010/main" val="1965397872"/>
              </p:ext>
            </p:extLst>
          </p:nvPr>
        </p:nvGraphicFramePr>
        <p:xfrm>
          <a:off x="1628767" y="2450456"/>
          <a:ext cx="5607779" cy="4443104"/>
        </p:xfrm>
        <a:graphic>
          <a:graphicData uri="http://schemas.openxmlformats.org/drawingml/2006/table">
            <a:tbl>
              <a:tblPr firstRow="1">
                <a:tableStyleId>{5C22544A-7EE6-4342-B048-85BDC9FD1C3A}</a:tableStyleId>
              </a:tblPr>
              <a:tblGrid>
                <a:gridCol w="1038235">
                  <a:extLst>
                    <a:ext uri="{9D8B030D-6E8A-4147-A177-3AD203B41FA5}">
                      <a16:colId xmlns:a16="http://schemas.microsoft.com/office/drawing/2014/main" val="20001"/>
                    </a:ext>
                  </a:extLst>
                </a:gridCol>
                <a:gridCol w="975360">
                  <a:extLst>
                    <a:ext uri="{9D8B030D-6E8A-4147-A177-3AD203B41FA5}">
                      <a16:colId xmlns:a16="http://schemas.microsoft.com/office/drawing/2014/main" val="20002"/>
                    </a:ext>
                  </a:extLst>
                </a:gridCol>
                <a:gridCol w="949960">
                  <a:extLst>
                    <a:ext uri="{9D8B030D-6E8A-4147-A177-3AD203B41FA5}">
                      <a16:colId xmlns:a16="http://schemas.microsoft.com/office/drawing/2014/main" val="2978730310"/>
                    </a:ext>
                  </a:extLst>
                </a:gridCol>
                <a:gridCol w="1701800">
                  <a:extLst>
                    <a:ext uri="{9D8B030D-6E8A-4147-A177-3AD203B41FA5}">
                      <a16:colId xmlns:a16="http://schemas.microsoft.com/office/drawing/2014/main" val="20003"/>
                    </a:ext>
                  </a:extLst>
                </a:gridCol>
                <a:gridCol w="942424">
                  <a:extLst>
                    <a:ext uri="{9D8B030D-6E8A-4147-A177-3AD203B41FA5}">
                      <a16:colId xmlns:a16="http://schemas.microsoft.com/office/drawing/2014/main" val="3731677360"/>
                    </a:ext>
                  </a:extLst>
                </a:gridCol>
              </a:tblGrid>
              <a:tr h="531750">
                <a:tc>
                  <a:txBody>
                    <a:bodyPr/>
                    <a:lstStyle/>
                    <a:p>
                      <a:pPr algn="ctr"/>
                      <a:r>
                        <a:rPr lang="en-US" sz="1200" dirty="0"/>
                        <a:t>Operational Area </a:t>
                      </a:r>
                    </a:p>
                  </a:txBody>
                  <a:tcPr/>
                </a:tc>
                <a:tc>
                  <a:txBody>
                    <a:bodyPr/>
                    <a:lstStyle/>
                    <a:p>
                      <a:pPr algn="ctr"/>
                      <a:r>
                        <a:rPr lang="en-US" sz="1200" dirty="0"/>
                        <a:t>Budget ($)</a:t>
                      </a:r>
                    </a:p>
                  </a:txBody>
                  <a:tcPr/>
                </a:tc>
                <a:tc>
                  <a:txBody>
                    <a:bodyPr/>
                    <a:lstStyle/>
                    <a:p>
                      <a:pPr algn="ctr"/>
                      <a:r>
                        <a:rPr lang="en-US" sz="1200" dirty="0"/>
                        <a:t>Authorized Positions</a:t>
                      </a:r>
                    </a:p>
                  </a:txBody>
                  <a:tcPr/>
                </a:tc>
                <a:tc>
                  <a:txBody>
                    <a:bodyPr/>
                    <a:lstStyle/>
                    <a:p>
                      <a:pPr algn="ctr"/>
                      <a:r>
                        <a:rPr lang="en-US" sz="1200" dirty="0"/>
                        <a:t>KPIs</a:t>
                      </a:r>
                    </a:p>
                  </a:txBody>
                  <a:tcPr/>
                </a:tc>
                <a:tc>
                  <a:txBody>
                    <a:bodyPr/>
                    <a:lstStyle/>
                    <a:p>
                      <a:pPr algn="ctr"/>
                      <a:r>
                        <a:rPr lang="en-US" sz="1200" dirty="0"/>
                        <a:t>Strategic Alignment</a:t>
                      </a:r>
                    </a:p>
                  </a:txBody>
                  <a:tcPr/>
                </a:tc>
                <a:extLst>
                  <a:ext uri="{0D108BD9-81ED-4DB2-BD59-A6C34878D82A}">
                    <a16:rowId xmlns:a16="http://schemas.microsoft.com/office/drawing/2014/main" val="10000"/>
                  </a:ext>
                </a:extLst>
              </a:tr>
              <a:tr h="1533914">
                <a:tc>
                  <a:txBody>
                    <a:bodyPr/>
                    <a:lstStyle/>
                    <a:p>
                      <a:pPr marL="0" algn="l" defTabSz="914400" rtl="0" eaLnBrk="1" latinLnBrk="0" hangingPunct="1"/>
                      <a:r>
                        <a:rPr lang="en-US" sz="1200" b="0" kern="1200" dirty="0">
                          <a:solidFill>
                            <a:schemeClr val="dk1"/>
                          </a:solidFill>
                          <a:latin typeface="+mn-lt"/>
                          <a:ea typeface="+mn-ea"/>
                          <a:cs typeface="+mn-cs"/>
                        </a:rPr>
                        <a:t>Salaries and Benefits</a:t>
                      </a:r>
                    </a:p>
                  </a:txBody>
                  <a:tcPr/>
                </a:tc>
                <a:tc>
                  <a:txBody>
                    <a:bodyPr/>
                    <a:lstStyle/>
                    <a:p>
                      <a:pPr algn="ctr"/>
                      <a:r>
                        <a:rPr lang="en-US" sz="1200" dirty="0">
                          <a:effectLst/>
                        </a:rPr>
                        <a:t>$4,776,392 (68%)</a:t>
                      </a:r>
                    </a:p>
                    <a:p>
                      <a:pPr algn="ctr"/>
                      <a:endParaRPr lang="en-US" sz="1200" dirty="0">
                        <a:effectLst/>
                      </a:endParaRPr>
                    </a:p>
                    <a:p>
                      <a:pPr algn="ctr"/>
                      <a:endParaRPr lang="en-US" sz="1200" dirty="0"/>
                    </a:p>
                  </a:txBody>
                  <a:tcPr/>
                </a:tc>
                <a:tc>
                  <a:txBody>
                    <a:bodyPr/>
                    <a:lstStyle/>
                    <a:p>
                      <a:pPr algn="ctr"/>
                      <a:r>
                        <a:rPr lang="en-US" sz="1200" dirty="0"/>
                        <a:t>42</a:t>
                      </a:r>
                    </a:p>
                  </a:txBody>
                  <a:tcPr/>
                </a:tc>
                <a:tc>
                  <a:txBody>
                    <a:bodyPr/>
                    <a:lstStyle/>
                    <a:p>
                      <a:pPr marL="0" algn="l" defTabSz="914400" rtl="0" eaLnBrk="1" latinLnBrk="0" hangingPunct="1"/>
                      <a:r>
                        <a:rPr lang="en-US" sz="1200" kern="1200" dirty="0">
                          <a:solidFill>
                            <a:schemeClr val="dk1"/>
                          </a:solidFill>
                          <a:latin typeface="+mn-lt"/>
                          <a:ea typeface="+mn-ea"/>
                          <a:cs typeface="+mn-cs"/>
                        </a:rPr>
                        <a:t>Deliver best-in-class legal services by retaining and recruiting excellent caliber attorneys. Quarterly retention report to City Council.</a:t>
                      </a:r>
                    </a:p>
                  </a:txBody>
                  <a:tcPr/>
                </a:tc>
                <a:tc>
                  <a:txBody>
                    <a:bodyPr/>
                    <a:lstStyle/>
                    <a:p>
                      <a:pPr marL="0" algn="l" defTabSz="914400" rtl="0" eaLnBrk="1" latinLnBrk="0" hangingPunct="1"/>
                      <a:r>
                        <a:rPr lang="en-US" sz="1200" kern="1200" dirty="0">
                          <a:solidFill>
                            <a:schemeClr val="dk1"/>
                          </a:solidFill>
                          <a:latin typeface="+mn-lt"/>
                          <a:ea typeface="+mn-ea"/>
                          <a:cs typeface="+mn-cs"/>
                        </a:rPr>
                        <a:t>Ethical, transparent and fiscally responsible government</a:t>
                      </a:r>
                    </a:p>
                  </a:txBody>
                  <a:tcPr/>
                </a:tc>
                <a:extLst>
                  <a:ext uri="{0D108BD9-81ED-4DB2-BD59-A6C34878D82A}">
                    <a16:rowId xmlns:a16="http://schemas.microsoft.com/office/drawing/2014/main" val="10001"/>
                  </a:ext>
                </a:extLst>
              </a:tr>
              <a:tr h="1168661">
                <a:tc>
                  <a:txBody>
                    <a:bodyPr/>
                    <a:lstStyle/>
                    <a:p>
                      <a:pPr marL="0" algn="l" defTabSz="914400" rtl="0" eaLnBrk="1" latinLnBrk="0" hangingPunct="1"/>
                      <a:r>
                        <a:rPr lang="en-US" sz="1200" b="0" kern="1200" dirty="0">
                          <a:solidFill>
                            <a:schemeClr val="dk1"/>
                          </a:solidFill>
                          <a:latin typeface="+mn-lt"/>
                          <a:ea typeface="+mn-ea"/>
                          <a:cs typeface="+mn-cs"/>
                        </a:rPr>
                        <a:t>Outside Counsel Expenses</a:t>
                      </a:r>
                    </a:p>
                  </a:txBody>
                  <a:tcPr/>
                </a:tc>
                <a:tc>
                  <a:txBody>
                    <a:bodyPr/>
                    <a:lstStyle/>
                    <a:p>
                      <a:pPr marL="0" algn="ctr" defTabSz="914400" rtl="0" eaLnBrk="1" latinLnBrk="0" hangingPunct="1"/>
                      <a:r>
                        <a:rPr lang="en-US" sz="1200" b="0" kern="1200" dirty="0">
                          <a:solidFill>
                            <a:schemeClr val="dk1"/>
                          </a:solidFill>
                          <a:latin typeface="+mn-lt"/>
                          <a:ea typeface="+mn-ea"/>
                          <a:cs typeface="+mn-cs"/>
                        </a:rPr>
                        <a:t>$1,750,000</a:t>
                      </a:r>
                    </a:p>
                    <a:p>
                      <a:pPr marL="0" algn="ctr" defTabSz="914400" rtl="0" eaLnBrk="1" latinLnBrk="0" hangingPunct="1"/>
                      <a:r>
                        <a:rPr lang="en-US" sz="1200" b="0" kern="1200" dirty="0">
                          <a:solidFill>
                            <a:schemeClr val="dk1"/>
                          </a:solidFill>
                          <a:latin typeface="+mn-lt"/>
                          <a:ea typeface="+mn-ea"/>
                          <a:cs typeface="+mn-cs"/>
                        </a:rPr>
                        <a:t>(25%)</a:t>
                      </a:r>
                    </a:p>
                  </a:txBody>
                  <a:tcPr/>
                </a:tc>
                <a:tc>
                  <a:txBody>
                    <a:bodyPr/>
                    <a:lstStyle/>
                    <a:p>
                      <a:pPr marL="0" algn="ctr" defTabSz="914400" rtl="0" eaLnBrk="1" latinLnBrk="0" hangingPunct="1"/>
                      <a:endParaRPr lang="en-US" sz="1200" b="0" kern="1200" dirty="0">
                        <a:solidFill>
                          <a:schemeClr val="dk1"/>
                        </a:solidFill>
                        <a:latin typeface="+mn-lt"/>
                        <a:ea typeface="+mn-ea"/>
                        <a:cs typeface="+mn-cs"/>
                      </a:endParaRPr>
                    </a:p>
                  </a:txBody>
                  <a:tcPr/>
                </a:tc>
                <a:tc>
                  <a:txBody>
                    <a:bodyPr/>
                    <a:lstStyle/>
                    <a:p>
                      <a:pPr marL="0" algn="l" defTabSz="914400" rtl="0" eaLnBrk="1" latinLnBrk="0" hangingPunct="1"/>
                      <a:r>
                        <a:rPr lang="en-US" sz="1200" b="0" kern="1200" dirty="0">
                          <a:solidFill>
                            <a:schemeClr val="dk1"/>
                          </a:solidFill>
                          <a:latin typeface="+mn-lt"/>
                          <a:ea typeface="+mn-ea"/>
                          <a:cs typeface="+mn-cs"/>
                        </a:rPr>
                        <a:t>Monthly variance analysis and quarterly report to City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Ethical, transparent and fiscally responsible government</a:t>
                      </a:r>
                    </a:p>
                    <a:p>
                      <a:pPr marL="0" algn="l" defTabSz="914400" rtl="0" eaLnBrk="1" latinLnBrk="0" hangingPunct="1"/>
                      <a:endParaRPr lang="en-US" sz="12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68661">
                <a:tc>
                  <a:txBody>
                    <a:bodyPr/>
                    <a:lstStyle/>
                    <a:p>
                      <a:pPr marL="0" algn="l" defTabSz="914400" rtl="0" eaLnBrk="1" latinLnBrk="0" hangingPunct="1"/>
                      <a:r>
                        <a:rPr lang="en-US" sz="1200" b="0" kern="1200" dirty="0">
                          <a:solidFill>
                            <a:schemeClr val="dk1"/>
                          </a:solidFill>
                          <a:latin typeface="+mn-lt"/>
                          <a:ea typeface="+mn-ea"/>
                          <a:cs typeface="+mn-cs"/>
                        </a:rPr>
                        <a:t>Other Operating Costs</a:t>
                      </a:r>
                    </a:p>
                  </a:txBody>
                  <a:tcPr/>
                </a:tc>
                <a:tc>
                  <a:txBody>
                    <a:bodyPr/>
                    <a:lstStyle/>
                    <a:p>
                      <a:pPr marL="0" algn="ctr" defTabSz="914400" rtl="0" eaLnBrk="1" latinLnBrk="0" hangingPunct="1"/>
                      <a:r>
                        <a:rPr lang="en-US" sz="1200" b="0" kern="1200" dirty="0">
                          <a:solidFill>
                            <a:schemeClr val="dk1"/>
                          </a:solidFill>
                          <a:latin typeface="+mn-lt"/>
                          <a:ea typeface="+mn-ea"/>
                          <a:cs typeface="+mn-cs"/>
                        </a:rPr>
                        <a:t>$509,359</a:t>
                      </a:r>
                    </a:p>
                    <a:p>
                      <a:pPr marL="0" algn="ctr" defTabSz="914400" rtl="0" eaLnBrk="1" latinLnBrk="0" hangingPunct="1"/>
                      <a:r>
                        <a:rPr lang="en-US" sz="1200" b="0" kern="1200" dirty="0">
                          <a:solidFill>
                            <a:schemeClr val="dk1"/>
                          </a:solidFill>
                          <a:latin typeface="+mn-lt"/>
                          <a:ea typeface="+mn-ea"/>
                          <a:cs typeface="+mn-cs"/>
                        </a:rPr>
                        <a:t>(7%)</a:t>
                      </a:r>
                    </a:p>
                  </a:txBody>
                  <a:tcPr/>
                </a:tc>
                <a:tc>
                  <a:txBody>
                    <a:bodyPr/>
                    <a:lstStyle/>
                    <a:p>
                      <a:pPr marL="0" algn="ctr" defTabSz="914400" rtl="0" eaLnBrk="1" latinLnBrk="0" hangingPunct="1"/>
                      <a:endParaRPr lang="en-US" sz="1200" b="0" kern="1200" dirty="0">
                        <a:solidFill>
                          <a:schemeClr val="dk1"/>
                        </a:solidFill>
                        <a:latin typeface="+mn-lt"/>
                        <a:ea typeface="+mn-ea"/>
                        <a:cs typeface="+mn-cs"/>
                      </a:endParaRPr>
                    </a:p>
                  </a:txBody>
                  <a:tcPr/>
                </a:tc>
                <a:tc>
                  <a:txBody>
                    <a:bodyPr/>
                    <a:lstStyle/>
                    <a:p>
                      <a:pPr marL="0" algn="l" defTabSz="914400" rtl="0" eaLnBrk="1" latinLnBrk="0" hangingPunct="1"/>
                      <a:r>
                        <a:rPr lang="en-US" sz="1200" b="0" kern="1200" dirty="0">
                          <a:solidFill>
                            <a:schemeClr val="dk1"/>
                          </a:solidFill>
                          <a:latin typeface="+mn-lt"/>
                          <a:ea typeface="+mn-ea"/>
                          <a:cs typeface="+mn-cs"/>
                        </a:rPr>
                        <a:t>Monthly variance analysis and quarterly report to City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Ethical, transparent and fiscally responsible government</a:t>
                      </a:r>
                    </a:p>
                    <a:p>
                      <a:pPr marL="0" algn="l" defTabSz="914400" rtl="0" eaLnBrk="1" latinLnBrk="0" hangingPunct="1"/>
                      <a:endParaRPr lang="en-US" sz="12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35" name="Left Brace 34"/>
          <p:cNvSpPr/>
          <p:nvPr/>
        </p:nvSpPr>
        <p:spPr bwMode="auto">
          <a:xfrm rot="5400000">
            <a:off x="4359983" y="-409178"/>
            <a:ext cx="106016" cy="564710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0"/>
              </a:spcBef>
            </a:pPr>
            <a:endParaRPr lang="en-US" sz="1800"/>
          </a:p>
        </p:txBody>
      </p:sp>
      <p:grpSp>
        <p:nvGrpSpPr>
          <p:cNvPr id="13" name="Group 12"/>
          <p:cNvGrpSpPr/>
          <p:nvPr/>
        </p:nvGrpSpPr>
        <p:grpSpPr>
          <a:xfrm>
            <a:off x="1940561" y="1223915"/>
            <a:ext cx="8295639" cy="707886"/>
            <a:chOff x="285564" y="1166935"/>
            <a:chExt cx="8402319" cy="855747"/>
          </a:xfrm>
        </p:grpSpPr>
        <p:sp>
          <p:nvSpPr>
            <p:cNvPr id="14" name="TextBox 13"/>
            <p:cNvSpPr txBox="1"/>
            <p:nvPr/>
          </p:nvSpPr>
          <p:spPr>
            <a:xfrm>
              <a:off x="4463358" y="1166935"/>
              <a:ext cx="4224525" cy="855747"/>
            </a:xfrm>
            <a:prstGeom prst="rect">
              <a:avLst/>
            </a:prstGeom>
            <a:noFill/>
            <a:ln w="25400">
              <a:solidFill>
                <a:srgbClr val="00B050"/>
              </a:solidFill>
              <a:prstDash val="solid"/>
            </a:ln>
          </p:spPr>
          <p:txBody>
            <a:bodyPr wrap="square" rtlCol="0">
              <a:spAutoFit/>
            </a:bodyPr>
            <a:lstStyle/>
            <a:p>
              <a:pPr algn="ctr"/>
              <a:r>
                <a:rPr lang="en-US" sz="2000" i="1" dirty="0">
                  <a:latin typeface="+mj-lt"/>
                </a:rPr>
                <a:t>FY15 Budget   </a:t>
              </a:r>
              <a:r>
                <a:rPr lang="en-US" sz="2000" i="1" dirty="0">
                  <a:latin typeface="+mj-lt"/>
                  <a:sym typeface="Wingdings" panose="05000000000000000000" pitchFamily="2" charset="2"/>
                </a:rPr>
                <a:t>       </a:t>
              </a:r>
              <a:r>
                <a:rPr lang="en-US" sz="2000" i="1" dirty="0">
                  <a:latin typeface="+mj-lt"/>
                </a:rPr>
                <a:t>FY19 Budget    </a:t>
              </a:r>
              <a:br>
                <a:rPr lang="en-US" sz="2000" i="1" dirty="0">
                  <a:latin typeface="+mj-lt"/>
                </a:rPr>
              </a:br>
              <a:r>
                <a:rPr lang="en-US" sz="2000" i="1" dirty="0">
                  <a:latin typeface="+mj-lt"/>
                </a:rPr>
                <a:t>$18,178,228           $20,409,294</a:t>
              </a:r>
            </a:p>
          </p:txBody>
        </p:sp>
        <p:sp>
          <p:nvSpPr>
            <p:cNvPr id="15" name="TextBox 14"/>
            <p:cNvSpPr txBox="1"/>
            <p:nvPr/>
          </p:nvSpPr>
          <p:spPr>
            <a:xfrm>
              <a:off x="285564" y="1166935"/>
              <a:ext cx="4072019" cy="855747"/>
            </a:xfrm>
            <a:prstGeom prst="rect">
              <a:avLst/>
            </a:prstGeom>
            <a:noFill/>
            <a:ln w="25400">
              <a:solidFill>
                <a:schemeClr val="accent1"/>
              </a:solidFill>
            </a:ln>
          </p:spPr>
          <p:txBody>
            <a:bodyPr wrap="square" rtlCol="0">
              <a:spAutoFit/>
            </a:bodyPr>
            <a:lstStyle/>
            <a:p>
              <a:pPr>
                <a:spcBef>
                  <a:spcPts val="0"/>
                </a:spcBef>
              </a:pPr>
              <a:r>
                <a:rPr lang="en-US" sz="2000" dirty="0">
                  <a:solidFill>
                    <a:schemeClr val="accent1"/>
                  </a:solidFill>
                  <a:highlight>
                    <a:srgbClr val="FFFF00"/>
                  </a:highlight>
                  <a:latin typeface="Calibri" pitchFamily="34" charset="0"/>
                  <a:ea typeface="+mj-ea"/>
                  <a:cs typeface="+mj-cs"/>
                </a:rPr>
                <a:t>General Fund              </a:t>
              </a:r>
              <a:r>
                <a:rPr lang="en-US" sz="2000" dirty="0">
                  <a:solidFill>
                    <a:schemeClr val="accent1"/>
                  </a:solidFill>
                  <a:highlight>
                    <a:srgbClr val="FFFF00"/>
                  </a:highlight>
                  <a:latin typeface="+mn-lt"/>
                </a:rPr>
                <a:t>$7,035,751</a:t>
              </a:r>
            </a:p>
            <a:p>
              <a:pPr>
                <a:spcBef>
                  <a:spcPts val="0"/>
                </a:spcBef>
              </a:pPr>
              <a:r>
                <a:rPr lang="en-US" sz="2000" dirty="0">
                  <a:solidFill>
                    <a:schemeClr val="accent1"/>
                  </a:solidFill>
                  <a:latin typeface="Calibri" pitchFamily="34" charset="0"/>
                  <a:ea typeface="+mj-ea"/>
                  <a:cs typeface="+mj-cs"/>
                </a:rPr>
                <a:t>Enterprise Funds        $13,373,543</a:t>
              </a:r>
            </a:p>
          </p:txBody>
        </p:sp>
      </p:grpSp>
      <p:cxnSp>
        <p:nvCxnSpPr>
          <p:cNvPr id="12" name="Straight Arrow Connector 11"/>
          <p:cNvCxnSpPr/>
          <p:nvPr/>
        </p:nvCxnSpPr>
        <p:spPr bwMode="auto">
          <a:xfrm>
            <a:off x="7920274" y="1590286"/>
            <a:ext cx="353085" cy="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16" name="Left Brace 15"/>
          <p:cNvSpPr/>
          <p:nvPr/>
        </p:nvSpPr>
        <p:spPr bwMode="auto">
          <a:xfrm rot="5400000">
            <a:off x="8740943" y="908150"/>
            <a:ext cx="153467" cy="294774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0"/>
              </a:spcBef>
            </a:pPr>
            <a:endParaRPr lang="en-US" sz="1800"/>
          </a:p>
        </p:txBody>
      </p:sp>
      <p:sp>
        <p:nvSpPr>
          <p:cNvPr id="17" name="TextBox 16"/>
          <p:cNvSpPr txBox="1"/>
          <p:nvPr/>
        </p:nvSpPr>
        <p:spPr>
          <a:xfrm>
            <a:off x="6945827" y="2067358"/>
            <a:ext cx="3543311" cy="338554"/>
          </a:xfrm>
          <a:prstGeom prst="rect">
            <a:avLst/>
          </a:prstGeom>
          <a:noFill/>
        </p:spPr>
        <p:txBody>
          <a:bodyPr wrap="square" rtlCol="0">
            <a:spAutoFit/>
          </a:bodyPr>
          <a:lstStyle/>
          <a:p>
            <a:pPr algn="ctr"/>
            <a:r>
              <a:rPr lang="en-US" dirty="0"/>
              <a:t>Strategic Initiatives</a:t>
            </a:r>
          </a:p>
        </p:txBody>
      </p:sp>
      <p:sp>
        <p:nvSpPr>
          <p:cNvPr id="18" name="Content Placeholder 2"/>
          <p:cNvSpPr>
            <a:spLocks noGrp="1"/>
          </p:cNvSpPr>
          <p:nvPr>
            <p:ph idx="1"/>
          </p:nvPr>
        </p:nvSpPr>
        <p:spPr>
          <a:xfrm>
            <a:off x="7406030" y="2305290"/>
            <a:ext cx="3226411" cy="4588271"/>
          </a:xfrm>
        </p:spPr>
        <p:txBody>
          <a:bodyPr>
            <a:normAutofit fontScale="92500" lnSpcReduction="10000"/>
          </a:bodyPr>
          <a:lstStyle/>
          <a:p>
            <a:endParaRPr lang="en-US" dirty="0"/>
          </a:p>
          <a:p>
            <a:r>
              <a:rPr lang="en-US" sz="1400" dirty="0"/>
              <a:t>Lead an ethical, transparent and fiscally responsible Law Department.</a:t>
            </a:r>
          </a:p>
          <a:p>
            <a:r>
              <a:rPr lang="en-US" sz="1400" dirty="0"/>
              <a:t>Provide advice and counsel to the Mayor and City Council. </a:t>
            </a:r>
          </a:p>
          <a:p>
            <a:r>
              <a:rPr lang="en-US" sz="1400" dirty="0"/>
              <a:t>Deliver world-class legal services by hiring and retaining attorneys who provide exemplary legal representation city-wide. </a:t>
            </a:r>
          </a:p>
          <a:p>
            <a:r>
              <a:rPr lang="en-US" sz="1400" dirty="0"/>
              <a:t>Assist departments with accomplishing infrastructure and service projects. </a:t>
            </a:r>
          </a:p>
          <a:p>
            <a:r>
              <a:rPr lang="en-US" sz="1400" dirty="0"/>
              <a:t>Provide counsel regarding public safety initiatives to ensure a safe and welcoming City.</a:t>
            </a:r>
          </a:p>
          <a:p>
            <a:r>
              <a:rPr lang="en-US" sz="1400" dirty="0"/>
              <a:t>Engage in proactive revenue recovery.</a:t>
            </a:r>
          </a:p>
          <a:p>
            <a:r>
              <a:rPr lang="en-US" sz="1400" dirty="0"/>
              <a:t>Work proactively to reduce liability by identifying, preparing and delivering relevant training to City employees and elected officials in areas where risk is identified.</a:t>
            </a:r>
          </a:p>
          <a:p>
            <a:pPr marL="0" indent="0">
              <a:buNone/>
            </a:pPr>
            <a:endParaRPr lang="en-US" dirty="0"/>
          </a:p>
          <a:p>
            <a:endParaRPr lang="en-US" dirty="0"/>
          </a:p>
        </p:txBody>
      </p:sp>
    </p:spTree>
    <p:extLst>
      <p:ext uri="{BB962C8B-B14F-4D97-AF65-F5344CB8AC3E}">
        <p14:creationId xmlns:p14="http://schemas.microsoft.com/office/powerpoint/2010/main" val="313507464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FY19 Proposed Operating Budget: $20,409,294</a:t>
            </a:r>
            <a:endParaRPr lang="en-US" b="1" dirty="0"/>
          </a:p>
        </p:txBody>
      </p:sp>
      <p:sp>
        <p:nvSpPr>
          <p:cNvPr id="6" name="TextBox 5"/>
          <p:cNvSpPr txBox="1"/>
          <p:nvPr/>
        </p:nvSpPr>
        <p:spPr>
          <a:xfrm>
            <a:off x="2535097" y="2128830"/>
            <a:ext cx="3465071" cy="338554"/>
          </a:xfrm>
          <a:prstGeom prst="rect">
            <a:avLst/>
          </a:prstGeom>
          <a:noFill/>
        </p:spPr>
        <p:txBody>
          <a:bodyPr wrap="square" rtlCol="0">
            <a:spAutoFit/>
          </a:bodyPr>
          <a:lstStyle/>
          <a:p>
            <a:pPr algn="ctr"/>
            <a:r>
              <a:rPr lang="en-US" dirty="0"/>
              <a:t>Key Operations</a:t>
            </a:r>
          </a:p>
        </p:txBody>
      </p:sp>
      <p:graphicFrame>
        <p:nvGraphicFramePr>
          <p:cNvPr id="7" name="Table 6"/>
          <p:cNvGraphicFramePr>
            <a:graphicFrameLocks noGrp="1"/>
          </p:cNvGraphicFramePr>
          <p:nvPr>
            <p:extLst>
              <p:ext uri="{D42A27DB-BD31-4B8C-83A1-F6EECF244321}">
                <p14:modId xmlns:p14="http://schemas.microsoft.com/office/powerpoint/2010/main" val="2864822874"/>
              </p:ext>
            </p:extLst>
          </p:nvPr>
        </p:nvGraphicFramePr>
        <p:xfrm>
          <a:off x="1628767" y="2450456"/>
          <a:ext cx="5607779" cy="4443104"/>
        </p:xfrm>
        <a:graphic>
          <a:graphicData uri="http://schemas.openxmlformats.org/drawingml/2006/table">
            <a:tbl>
              <a:tblPr firstRow="1">
                <a:tableStyleId>{5C22544A-7EE6-4342-B048-85BDC9FD1C3A}</a:tableStyleId>
              </a:tblPr>
              <a:tblGrid>
                <a:gridCol w="1038235">
                  <a:extLst>
                    <a:ext uri="{9D8B030D-6E8A-4147-A177-3AD203B41FA5}">
                      <a16:colId xmlns:a16="http://schemas.microsoft.com/office/drawing/2014/main" val="20001"/>
                    </a:ext>
                  </a:extLst>
                </a:gridCol>
                <a:gridCol w="975360">
                  <a:extLst>
                    <a:ext uri="{9D8B030D-6E8A-4147-A177-3AD203B41FA5}">
                      <a16:colId xmlns:a16="http://schemas.microsoft.com/office/drawing/2014/main" val="20002"/>
                    </a:ext>
                  </a:extLst>
                </a:gridCol>
                <a:gridCol w="949960">
                  <a:extLst>
                    <a:ext uri="{9D8B030D-6E8A-4147-A177-3AD203B41FA5}">
                      <a16:colId xmlns:a16="http://schemas.microsoft.com/office/drawing/2014/main" val="2978730310"/>
                    </a:ext>
                  </a:extLst>
                </a:gridCol>
                <a:gridCol w="1701800">
                  <a:extLst>
                    <a:ext uri="{9D8B030D-6E8A-4147-A177-3AD203B41FA5}">
                      <a16:colId xmlns:a16="http://schemas.microsoft.com/office/drawing/2014/main" val="20003"/>
                    </a:ext>
                  </a:extLst>
                </a:gridCol>
                <a:gridCol w="942424">
                  <a:extLst>
                    <a:ext uri="{9D8B030D-6E8A-4147-A177-3AD203B41FA5}">
                      <a16:colId xmlns:a16="http://schemas.microsoft.com/office/drawing/2014/main" val="3731677360"/>
                    </a:ext>
                  </a:extLst>
                </a:gridCol>
              </a:tblGrid>
              <a:tr h="531750">
                <a:tc>
                  <a:txBody>
                    <a:bodyPr/>
                    <a:lstStyle/>
                    <a:p>
                      <a:pPr algn="ctr"/>
                      <a:r>
                        <a:rPr lang="en-US" sz="1200" dirty="0"/>
                        <a:t>Operational Area </a:t>
                      </a:r>
                    </a:p>
                  </a:txBody>
                  <a:tcPr/>
                </a:tc>
                <a:tc>
                  <a:txBody>
                    <a:bodyPr/>
                    <a:lstStyle/>
                    <a:p>
                      <a:pPr algn="ctr"/>
                      <a:r>
                        <a:rPr lang="en-US" sz="1200" dirty="0"/>
                        <a:t>Budget ($)</a:t>
                      </a:r>
                    </a:p>
                  </a:txBody>
                  <a:tcPr/>
                </a:tc>
                <a:tc>
                  <a:txBody>
                    <a:bodyPr/>
                    <a:lstStyle/>
                    <a:p>
                      <a:pPr algn="ctr"/>
                      <a:r>
                        <a:rPr lang="en-US" sz="1200" dirty="0"/>
                        <a:t>Authorized Positions</a:t>
                      </a:r>
                    </a:p>
                  </a:txBody>
                  <a:tcPr/>
                </a:tc>
                <a:tc>
                  <a:txBody>
                    <a:bodyPr/>
                    <a:lstStyle/>
                    <a:p>
                      <a:pPr algn="ctr"/>
                      <a:r>
                        <a:rPr lang="en-US" sz="1200" dirty="0"/>
                        <a:t>KPIs</a:t>
                      </a:r>
                    </a:p>
                  </a:txBody>
                  <a:tcPr/>
                </a:tc>
                <a:tc>
                  <a:txBody>
                    <a:bodyPr/>
                    <a:lstStyle/>
                    <a:p>
                      <a:pPr algn="ctr"/>
                      <a:r>
                        <a:rPr lang="en-US" sz="1200" dirty="0"/>
                        <a:t>Strategic Alignment</a:t>
                      </a:r>
                    </a:p>
                  </a:txBody>
                  <a:tcPr/>
                </a:tc>
                <a:extLst>
                  <a:ext uri="{0D108BD9-81ED-4DB2-BD59-A6C34878D82A}">
                    <a16:rowId xmlns:a16="http://schemas.microsoft.com/office/drawing/2014/main" val="10000"/>
                  </a:ext>
                </a:extLst>
              </a:tr>
              <a:tr h="1533914">
                <a:tc>
                  <a:txBody>
                    <a:bodyPr/>
                    <a:lstStyle/>
                    <a:p>
                      <a:pPr marL="0" algn="l" defTabSz="914400" rtl="0" eaLnBrk="1" latinLnBrk="0" hangingPunct="1"/>
                      <a:r>
                        <a:rPr lang="en-US" sz="1200" b="0" kern="1200" dirty="0">
                          <a:solidFill>
                            <a:schemeClr val="dk1"/>
                          </a:solidFill>
                          <a:latin typeface="+mn-lt"/>
                          <a:ea typeface="+mn-ea"/>
                          <a:cs typeface="+mn-cs"/>
                        </a:rPr>
                        <a:t>Salaries and Benefits</a:t>
                      </a:r>
                    </a:p>
                  </a:txBody>
                  <a:tcPr/>
                </a:tc>
                <a:tc>
                  <a:txBody>
                    <a:bodyPr/>
                    <a:lstStyle/>
                    <a:p>
                      <a:pPr algn="ctr"/>
                      <a:r>
                        <a:rPr lang="en-US" sz="1200" dirty="0">
                          <a:effectLst/>
                        </a:rPr>
                        <a:t>$1,651,100</a:t>
                      </a:r>
                    </a:p>
                    <a:p>
                      <a:pPr algn="ctr"/>
                      <a:r>
                        <a:rPr lang="en-US" sz="1200" dirty="0">
                          <a:effectLst/>
                        </a:rPr>
                        <a:t>(25%)</a:t>
                      </a:r>
                      <a:endParaRPr lang="en-US" sz="1200" dirty="0"/>
                    </a:p>
                  </a:txBody>
                  <a:tcPr/>
                </a:tc>
                <a:tc>
                  <a:txBody>
                    <a:bodyPr/>
                    <a:lstStyle/>
                    <a:p>
                      <a:pPr algn="ctr"/>
                      <a:r>
                        <a:rPr lang="en-US" sz="1200" dirty="0"/>
                        <a:t>20</a:t>
                      </a:r>
                    </a:p>
                  </a:txBody>
                  <a:tcPr/>
                </a:tc>
                <a:tc>
                  <a:txBody>
                    <a:bodyPr/>
                    <a:lstStyle/>
                    <a:p>
                      <a:pPr marL="0" algn="l" defTabSz="914400" rtl="0" eaLnBrk="1" latinLnBrk="0" hangingPunct="1"/>
                      <a:r>
                        <a:rPr lang="en-US" sz="1200" kern="1200" dirty="0">
                          <a:solidFill>
                            <a:schemeClr val="dk1"/>
                          </a:solidFill>
                          <a:latin typeface="+mn-lt"/>
                          <a:ea typeface="+mn-ea"/>
                          <a:cs typeface="+mn-cs"/>
                        </a:rPr>
                        <a:t>Deliver best-in-class legal services by retaining and recruiting excellent caliber attorneys. Quarterly retention report to City Council.</a:t>
                      </a:r>
                    </a:p>
                  </a:txBody>
                  <a:tcPr/>
                </a:tc>
                <a:tc>
                  <a:txBody>
                    <a:bodyPr/>
                    <a:lstStyle/>
                    <a:p>
                      <a:pPr marL="0" algn="l" defTabSz="914400" rtl="0" eaLnBrk="1" latinLnBrk="0" hangingPunct="1"/>
                      <a:r>
                        <a:rPr lang="en-US" sz="1200" kern="1200" dirty="0">
                          <a:solidFill>
                            <a:schemeClr val="dk1"/>
                          </a:solidFill>
                          <a:latin typeface="+mn-lt"/>
                          <a:ea typeface="+mn-ea"/>
                          <a:cs typeface="+mn-cs"/>
                        </a:rPr>
                        <a:t>Ethical, transparent and fiscally responsible government</a:t>
                      </a:r>
                    </a:p>
                  </a:txBody>
                  <a:tcPr/>
                </a:tc>
                <a:extLst>
                  <a:ext uri="{0D108BD9-81ED-4DB2-BD59-A6C34878D82A}">
                    <a16:rowId xmlns:a16="http://schemas.microsoft.com/office/drawing/2014/main" val="10001"/>
                  </a:ext>
                </a:extLst>
              </a:tr>
              <a:tr h="1168661">
                <a:tc>
                  <a:txBody>
                    <a:bodyPr/>
                    <a:lstStyle/>
                    <a:p>
                      <a:pPr marL="0" algn="l" defTabSz="914400" rtl="0" eaLnBrk="1" latinLnBrk="0" hangingPunct="1"/>
                      <a:r>
                        <a:rPr lang="en-US" sz="1200" b="0" kern="1200" dirty="0">
                          <a:solidFill>
                            <a:schemeClr val="dk1"/>
                          </a:solidFill>
                          <a:latin typeface="+mn-lt"/>
                          <a:ea typeface="+mn-ea"/>
                          <a:cs typeface="+mn-cs"/>
                        </a:rPr>
                        <a:t>Outside Counsel Expenses</a:t>
                      </a:r>
                    </a:p>
                  </a:txBody>
                  <a:tcPr/>
                </a:tc>
                <a:tc>
                  <a:txBody>
                    <a:bodyPr/>
                    <a:lstStyle/>
                    <a:p>
                      <a:pPr marL="0" algn="ctr" defTabSz="914400" rtl="0" eaLnBrk="1" latinLnBrk="0" hangingPunct="1"/>
                      <a:r>
                        <a:rPr lang="en-US" sz="1200" b="0" kern="1200" dirty="0">
                          <a:solidFill>
                            <a:schemeClr val="dk1"/>
                          </a:solidFill>
                          <a:latin typeface="+mn-lt"/>
                          <a:ea typeface="+mn-ea"/>
                          <a:cs typeface="+mn-cs"/>
                        </a:rPr>
                        <a:t>$4,700,000</a:t>
                      </a:r>
                    </a:p>
                    <a:p>
                      <a:pPr marL="0" algn="ctr" defTabSz="914400" rtl="0" eaLnBrk="1" latinLnBrk="0" hangingPunct="1"/>
                      <a:r>
                        <a:rPr lang="en-US" sz="1200" b="0" kern="1200" dirty="0">
                          <a:solidFill>
                            <a:schemeClr val="dk1"/>
                          </a:solidFill>
                          <a:latin typeface="+mn-lt"/>
                          <a:ea typeface="+mn-ea"/>
                          <a:cs typeface="+mn-cs"/>
                        </a:rPr>
                        <a:t>(72%)</a:t>
                      </a:r>
                    </a:p>
                  </a:txBody>
                  <a:tcPr/>
                </a:tc>
                <a:tc>
                  <a:txBody>
                    <a:bodyPr/>
                    <a:lstStyle/>
                    <a:p>
                      <a:pPr marL="0" algn="ctr" defTabSz="914400" rtl="0" eaLnBrk="1" latinLnBrk="0" hangingPunct="1"/>
                      <a:endParaRPr lang="en-US" sz="1200" b="0" kern="1200" dirty="0">
                        <a:solidFill>
                          <a:schemeClr val="dk1"/>
                        </a:solidFill>
                        <a:latin typeface="+mn-lt"/>
                        <a:ea typeface="+mn-ea"/>
                        <a:cs typeface="+mn-cs"/>
                      </a:endParaRPr>
                    </a:p>
                  </a:txBody>
                  <a:tcPr/>
                </a:tc>
                <a:tc>
                  <a:txBody>
                    <a:bodyPr/>
                    <a:lstStyle/>
                    <a:p>
                      <a:pPr marL="0" algn="l" defTabSz="914400" rtl="0" eaLnBrk="1" latinLnBrk="0" hangingPunct="1"/>
                      <a:r>
                        <a:rPr lang="en-US" sz="1200" b="0" kern="1200" dirty="0">
                          <a:solidFill>
                            <a:schemeClr val="dk1"/>
                          </a:solidFill>
                          <a:latin typeface="+mn-lt"/>
                          <a:ea typeface="+mn-ea"/>
                          <a:cs typeface="+mn-cs"/>
                        </a:rPr>
                        <a:t>Monthly variance analysis and quarterly report to City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Ethical, transparent and fiscally responsible government</a:t>
                      </a:r>
                    </a:p>
                    <a:p>
                      <a:pPr marL="0" algn="l" defTabSz="914400" rtl="0" eaLnBrk="1" latinLnBrk="0" hangingPunct="1"/>
                      <a:endParaRPr lang="en-US" sz="12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68661">
                <a:tc>
                  <a:txBody>
                    <a:bodyPr/>
                    <a:lstStyle/>
                    <a:p>
                      <a:pPr marL="0" algn="l" defTabSz="914400" rtl="0" eaLnBrk="1" latinLnBrk="0" hangingPunct="1"/>
                      <a:r>
                        <a:rPr lang="en-US" sz="1200" b="0" kern="1200" dirty="0">
                          <a:solidFill>
                            <a:schemeClr val="dk1"/>
                          </a:solidFill>
                          <a:latin typeface="+mn-lt"/>
                          <a:ea typeface="+mn-ea"/>
                          <a:cs typeface="+mn-cs"/>
                        </a:rPr>
                        <a:t>Other Operating Costs</a:t>
                      </a:r>
                    </a:p>
                  </a:txBody>
                  <a:tcPr/>
                </a:tc>
                <a:tc>
                  <a:txBody>
                    <a:bodyPr/>
                    <a:lstStyle/>
                    <a:p>
                      <a:pPr marL="0" algn="ctr" defTabSz="914400" rtl="0" eaLnBrk="1" latinLnBrk="0" hangingPunct="1"/>
                      <a:r>
                        <a:rPr lang="en-US" sz="1200" b="0" kern="1200" dirty="0">
                          <a:solidFill>
                            <a:schemeClr val="dk1"/>
                          </a:solidFill>
                          <a:latin typeface="+mn-lt"/>
                          <a:ea typeface="+mn-ea"/>
                          <a:cs typeface="+mn-cs"/>
                        </a:rPr>
                        <a:t>$191,010</a:t>
                      </a:r>
                    </a:p>
                    <a:p>
                      <a:pPr marL="0" algn="ctr" defTabSz="914400" rtl="0" eaLnBrk="1" latinLnBrk="0" hangingPunct="1"/>
                      <a:r>
                        <a:rPr lang="en-US" sz="1200" b="0" kern="1200" dirty="0">
                          <a:solidFill>
                            <a:schemeClr val="dk1"/>
                          </a:solidFill>
                          <a:latin typeface="+mn-lt"/>
                          <a:ea typeface="+mn-ea"/>
                          <a:cs typeface="+mn-cs"/>
                        </a:rPr>
                        <a:t>(3%)</a:t>
                      </a:r>
                    </a:p>
                  </a:txBody>
                  <a:tcPr/>
                </a:tc>
                <a:tc>
                  <a:txBody>
                    <a:bodyPr/>
                    <a:lstStyle/>
                    <a:p>
                      <a:pPr marL="0" algn="ctr" defTabSz="914400" rtl="0" eaLnBrk="1" latinLnBrk="0" hangingPunct="1"/>
                      <a:endParaRPr lang="en-US" sz="1200" b="0" kern="1200" dirty="0">
                        <a:solidFill>
                          <a:schemeClr val="dk1"/>
                        </a:solidFill>
                        <a:latin typeface="+mn-lt"/>
                        <a:ea typeface="+mn-ea"/>
                        <a:cs typeface="+mn-cs"/>
                      </a:endParaRPr>
                    </a:p>
                  </a:txBody>
                  <a:tcPr/>
                </a:tc>
                <a:tc>
                  <a:txBody>
                    <a:bodyPr/>
                    <a:lstStyle/>
                    <a:p>
                      <a:pPr marL="0" algn="l" defTabSz="914400" rtl="0" eaLnBrk="1" latinLnBrk="0" hangingPunct="1"/>
                      <a:r>
                        <a:rPr lang="en-US" sz="1200" b="0" kern="1200" dirty="0">
                          <a:solidFill>
                            <a:schemeClr val="dk1"/>
                          </a:solidFill>
                          <a:latin typeface="+mn-lt"/>
                          <a:ea typeface="+mn-ea"/>
                          <a:cs typeface="+mn-cs"/>
                        </a:rPr>
                        <a:t>Monthly variance analysis and quarterly report to City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Ethical, transparent and fiscally responsible government</a:t>
                      </a:r>
                    </a:p>
                    <a:p>
                      <a:pPr marL="0" algn="l" defTabSz="914400" rtl="0" eaLnBrk="1" latinLnBrk="0" hangingPunct="1"/>
                      <a:endParaRPr lang="en-US" sz="12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35" name="Left Brace 34"/>
          <p:cNvSpPr/>
          <p:nvPr/>
        </p:nvSpPr>
        <p:spPr bwMode="auto">
          <a:xfrm rot="5400000">
            <a:off x="4359983" y="-409178"/>
            <a:ext cx="106016" cy="564710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0"/>
              </a:spcBef>
            </a:pPr>
            <a:endParaRPr lang="en-US" sz="1800"/>
          </a:p>
        </p:txBody>
      </p:sp>
      <p:sp>
        <p:nvSpPr>
          <p:cNvPr id="14" name="TextBox 13"/>
          <p:cNvSpPr txBox="1"/>
          <p:nvPr/>
        </p:nvSpPr>
        <p:spPr>
          <a:xfrm>
            <a:off x="6268720" y="1231722"/>
            <a:ext cx="4079240" cy="707886"/>
          </a:xfrm>
          <a:prstGeom prst="rect">
            <a:avLst/>
          </a:prstGeom>
          <a:noFill/>
          <a:ln w="25400">
            <a:solidFill>
              <a:srgbClr val="00B050"/>
            </a:solidFill>
            <a:prstDash val="solid"/>
          </a:ln>
        </p:spPr>
        <p:txBody>
          <a:bodyPr wrap="square" rtlCol="0">
            <a:spAutoFit/>
          </a:bodyPr>
          <a:lstStyle/>
          <a:p>
            <a:pPr algn="ctr"/>
            <a:r>
              <a:rPr lang="en-US" sz="2000" i="1" dirty="0">
                <a:latin typeface="+mj-lt"/>
              </a:rPr>
              <a:t>FY15 Budget   </a:t>
            </a:r>
            <a:r>
              <a:rPr lang="en-US" sz="2000" i="1" dirty="0">
                <a:latin typeface="+mj-lt"/>
                <a:sym typeface="Wingdings" panose="05000000000000000000" pitchFamily="2" charset="2"/>
              </a:rPr>
              <a:t>       </a:t>
            </a:r>
            <a:r>
              <a:rPr lang="en-US" sz="2000" i="1" dirty="0">
                <a:latin typeface="+mj-lt"/>
              </a:rPr>
              <a:t>FY19 Budget    </a:t>
            </a:r>
            <a:br>
              <a:rPr lang="en-US" sz="2000" i="1" dirty="0">
                <a:latin typeface="+mj-lt"/>
              </a:rPr>
            </a:br>
            <a:r>
              <a:rPr lang="en-US" sz="2000" i="1" dirty="0">
                <a:latin typeface="+mj-lt"/>
              </a:rPr>
              <a:t>$18,178,228           $20,409,294</a:t>
            </a:r>
          </a:p>
        </p:txBody>
      </p:sp>
      <p:cxnSp>
        <p:nvCxnSpPr>
          <p:cNvPr id="12" name="Straight Arrow Connector 11"/>
          <p:cNvCxnSpPr/>
          <p:nvPr/>
        </p:nvCxnSpPr>
        <p:spPr bwMode="auto">
          <a:xfrm>
            <a:off x="7920274" y="1590286"/>
            <a:ext cx="353085" cy="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16" name="Left Brace 15"/>
          <p:cNvSpPr/>
          <p:nvPr/>
        </p:nvSpPr>
        <p:spPr bwMode="auto">
          <a:xfrm rot="5400000">
            <a:off x="8740943" y="908150"/>
            <a:ext cx="153467" cy="294774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0"/>
              </a:spcBef>
            </a:pPr>
            <a:endParaRPr lang="en-US" sz="1800"/>
          </a:p>
        </p:txBody>
      </p:sp>
      <p:sp>
        <p:nvSpPr>
          <p:cNvPr id="17" name="TextBox 16"/>
          <p:cNvSpPr txBox="1"/>
          <p:nvPr/>
        </p:nvSpPr>
        <p:spPr>
          <a:xfrm>
            <a:off x="6945827" y="2067358"/>
            <a:ext cx="3543311" cy="338554"/>
          </a:xfrm>
          <a:prstGeom prst="rect">
            <a:avLst/>
          </a:prstGeom>
          <a:noFill/>
        </p:spPr>
        <p:txBody>
          <a:bodyPr wrap="square" rtlCol="0">
            <a:spAutoFit/>
          </a:bodyPr>
          <a:lstStyle/>
          <a:p>
            <a:pPr algn="ctr"/>
            <a:r>
              <a:rPr lang="en-US" dirty="0"/>
              <a:t>Strategic Initiatives</a:t>
            </a:r>
          </a:p>
        </p:txBody>
      </p:sp>
      <p:sp>
        <p:nvSpPr>
          <p:cNvPr id="18" name="Content Placeholder 2"/>
          <p:cNvSpPr>
            <a:spLocks noGrp="1"/>
          </p:cNvSpPr>
          <p:nvPr>
            <p:ph idx="1"/>
          </p:nvPr>
        </p:nvSpPr>
        <p:spPr>
          <a:xfrm>
            <a:off x="7406030" y="2305290"/>
            <a:ext cx="3226411" cy="4588271"/>
          </a:xfrm>
        </p:spPr>
        <p:txBody>
          <a:bodyPr>
            <a:normAutofit lnSpcReduction="10000"/>
          </a:bodyPr>
          <a:lstStyle/>
          <a:p>
            <a:endParaRPr lang="en-US" dirty="0"/>
          </a:p>
          <a:p>
            <a:pPr lvl="0">
              <a:buClr>
                <a:srgbClr val="1F497D"/>
              </a:buClr>
            </a:pPr>
            <a:r>
              <a:rPr lang="en-US" sz="1300" dirty="0">
                <a:solidFill>
                  <a:prstClr val="black"/>
                </a:solidFill>
              </a:rPr>
              <a:t>Lead an ethical, transparent and fiscally responsible Law Department.</a:t>
            </a:r>
          </a:p>
          <a:p>
            <a:pPr lvl="0">
              <a:buClr>
                <a:srgbClr val="1F497D"/>
              </a:buClr>
            </a:pPr>
            <a:r>
              <a:rPr lang="en-US" sz="1300" dirty="0">
                <a:solidFill>
                  <a:prstClr val="black"/>
                </a:solidFill>
              </a:rPr>
              <a:t>Provide advice and counsel to the Mayor and City Council. </a:t>
            </a:r>
          </a:p>
          <a:p>
            <a:pPr lvl="0">
              <a:buClr>
                <a:srgbClr val="1F497D"/>
              </a:buClr>
            </a:pPr>
            <a:r>
              <a:rPr lang="en-US" sz="1300" dirty="0">
                <a:solidFill>
                  <a:prstClr val="black"/>
                </a:solidFill>
              </a:rPr>
              <a:t>Deliver world-class legal services by hiring and retaining attorneys who provide exemplary legal representation city-wide. </a:t>
            </a:r>
          </a:p>
          <a:p>
            <a:pPr lvl="0">
              <a:buClr>
                <a:srgbClr val="1F497D"/>
              </a:buClr>
            </a:pPr>
            <a:r>
              <a:rPr lang="en-US" sz="1300" dirty="0">
                <a:solidFill>
                  <a:prstClr val="black"/>
                </a:solidFill>
              </a:rPr>
              <a:t>Assist departments with accomplishing infrastructure and service projects. </a:t>
            </a:r>
          </a:p>
          <a:p>
            <a:pPr lvl="0">
              <a:buClr>
                <a:srgbClr val="1F497D"/>
              </a:buClr>
            </a:pPr>
            <a:r>
              <a:rPr lang="en-US" sz="1300" dirty="0">
                <a:solidFill>
                  <a:prstClr val="black"/>
                </a:solidFill>
              </a:rPr>
              <a:t>Provide counsel regarding public safety initiatives to ensure a safe and welcoming City.</a:t>
            </a:r>
          </a:p>
          <a:p>
            <a:pPr lvl="0">
              <a:buClr>
                <a:srgbClr val="1F497D"/>
              </a:buClr>
            </a:pPr>
            <a:r>
              <a:rPr lang="en-US" sz="1300" dirty="0">
                <a:solidFill>
                  <a:prstClr val="black"/>
                </a:solidFill>
              </a:rPr>
              <a:t>Engage in proactive revenue recovery.</a:t>
            </a:r>
          </a:p>
          <a:p>
            <a:pPr lvl="0">
              <a:buClr>
                <a:srgbClr val="1F497D"/>
              </a:buClr>
            </a:pPr>
            <a:r>
              <a:rPr lang="en-US" sz="1300" dirty="0">
                <a:solidFill>
                  <a:prstClr val="black"/>
                </a:solidFill>
              </a:rPr>
              <a:t>Work proactively to reduce liability by identifying, preparing and delivering relevant training to City employees and elected officials in areas where risk is identified.</a:t>
            </a:r>
          </a:p>
          <a:p>
            <a:pPr marL="0" indent="0">
              <a:buNone/>
            </a:pPr>
            <a:endParaRPr lang="en-US" dirty="0"/>
          </a:p>
          <a:p>
            <a:endParaRPr lang="en-US" dirty="0"/>
          </a:p>
        </p:txBody>
      </p:sp>
      <p:sp>
        <p:nvSpPr>
          <p:cNvPr id="24" name="TextBox 23">
            <a:extLst>
              <a:ext uri="{FF2B5EF4-FFF2-40B4-BE49-F238E27FC236}">
                <a16:creationId xmlns:a16="http://schemas.microsoft.com/office/drawing/2014/main" id="{AE05D0B6-4DF3-4602-9922-8D0ED37D6B9F}"/>
              </a:ext>
            </a:extLst>
          </p:cNvPr>
          <p:cNvSpPr txBox="1"/>
          <p:nvPr/>
        </p:nvSpPr>
        <p:spPr>
          <a:xfrm>
            <a:off x="1854200" y="1182947"/>
            <a:ext cx="4246880" cy="1015663"/>
          </a:xfrm>
          <a:prstGeom prst="rect">
            <a:avLst/>
          </a:prstGeom>
          <a:noFill/>
          <a:ln w="25400">
            <a:solidFill>
              <a:schemeClr val="accent1"/>
            </a:solidFill>
          </a:ln>
        </p:spPr>
        <p:txBody>
          <a:bodyPr wrap="square" rtlCol="0">
            <a:spAutoFit/>
          </a:bodyPr>
          <a:lstStyle/>
          <a:p>
            <a:pPr>
              <a:spcBef>
                <a:spcPts val="0"/>
              </a:spcBef>
            </a:pPr>
            <a:r>
              <a:rPr lang="en-US" sz="2000" dirty="0">
                <a:solidFill>
                  <a:schemeClr val="accent1"/>
                </a:solidFill>
                <a:latin typeface="Calibri" pitchFamily="34" charset="0"/>
                <a:ea typeface="+mj-ea"/>
                <a:cs typeface="+mj-cs"/>
              </a:rPr>
              <a:t>General Fund              </a:t>
            </a:r>
            <a:r>
              <a:rPr lang="en-US" sz="2000" dirty="0">
                <a:solidFill>
                  <a:schemeClr val="accent1"/>
                </a:solidFill>
                <a:latin typeface="+mn-lt"/>
              </a:rPr>
              <a:t>$7,035,751</a:t>
            </a:r>
          </a:p>
          <a:p>
            <a:pPr>
              <a:spcBef>
                <a:spcPts val="0"/>
              </a:spcBef>
            </a:pPr>
            <a:r>
              <a:rPr lang="en-US" sz="2000" dirty="0">
                <a:solidFill>
                  <a:schemeClr val="accent1"/>
                </a:solidFill>
                <a:highlight>
                  <a:srgbClr val="FFFF00"/>
                </a:highlight>
                <a:latin typeface="+mn-lt"/>
              </a:rPr>
              <a:t>Airport Fund               $6,542,109</a:t>
            </a:r>
          </a:p>
          <a:p>
            <a:pPr>
              <a:spcBef>
                <a:spcPts val="0"/>
              </a:spcBef>
            </a:pPr>
            <a:r>
              <a:rPr lang="en-US" sz="2000" dirty="0">
                <a:solidFill>
                  <a:schemeClr val="accent1"/>
                </a:solidFill>
                <a:latin typeface="Calibri" pitchFamily="34" charset="0"/>
                <a:ea typeface="+mj-ea"/>
                <a:cs typeface="+mj-cs"/>
              </a:rPr>
              <a:t>Water Fund                 $6,831,434</a:t>
            </a:r>
          </a:p>
        </p:txBody>
      </p:sp>
    </p:spTree>
    <p:extLst>
      <p:ext uri="{BB962C8B-B14F-4D97-AF65-F5344CB8AC3E}">
        <p14:creationId xmlns:p14="http://schemas.microsoft.com/office/powerpoint/2010/main" val="245790389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FY19 Proposed Operating Budget: $20,409,294</a:t>
            </a:r>
            <a:endParaRPr lang="en-US" b="1" dirty="0"/>
          </a:p>
        </p:txBody>
      </p:sp>
      <p:sp>
        <p:nvSpPr>
          <p:cNvPr id="6" name="TextBox 5"/>
          <p:cNvSpPr txBox="1"/>
          <p:nvPr/>
        </p:nvSpPr>
        <p:spPr>
          <a:xfrm>
            <a:off x="2535097" y="2120202"/>
            <a:ext cx="3465071" cy="338554"/>
          </a:xfrm>
          <a:prstGeom prst="rect">
            <a:avLst/>
          </a:prstGeom>
          <a:noFill/>
        </p:spPr>
        <p:txBody>
          <a:bodyPr wrap="square" rtlCol="0">
            <a:spAutoFit/>
          </a:bodyPr>
          <a:lstStyle/>
          <a:p>
            <a:pPr algn="ctr"/>
            <a:r>
              <a:rPr lang="en-US" dirty="0"/>
              <a:t>Key Operations</a:t>
            </a:r>
          </a:p>
        </p:txBody>
      </p:sp>
      <p:graphicFrame>
        <p:nvGraphicFramePr>
          <p:cNvPr id="7" name="Table 6"/>
          <p:cNvGraphicFramePr>
            <a:graphicFrameLocks noGrp="1"/>
          </p:cNvGraphicFramePr>
          <p:nvPr>
            <p:extLst>
              <p:ext uri="{D42A27DB-BD31-4B8C-83A1-F6EECF244321}">
                <p14:modId xmlns:p14="http://schemas.microsoft.com/office/powerpoint/2010/main" val="2494162278"/>
              </p:ext>
            </p:extLst>
          </p:nvPr>
        </p:nvGraphicFramePr>
        <p:xfrm>
          <a:off x="1628767" y="2450456"/>
          <a:ext cx="5607779" cy="4443104"/>
        </p:xfrm>
        <a:graphic>
          <a:graphicData uri="http://schemas.openxmlformats.org/drawingml/2006/table">
            <a:tbl>
              <a:tblPr firstRow="1">
                <a:tableStyleId>{5C22544A-7EE6-4342-B048-85BDC9FD1C3A}</a:tableStyleId>
              </a:tblPr>
              <a:tblGrid>
                <a:gridCol w="1038235">
                  <a:extLst>
                    <a:ext uri="{9D8B030D-6E8A-4147-A177-3AD203B41FA5}">
                      <a16:colId xmlns:a16="http://schemas.microsoft.com/office/drawing/2014/main" val="20001"/>
                    </a:ext>
                  </a:extLst>
                </a:gridCol>
                <a:gridCol w="975360">
                  <a:extLst>
                    <a:ext uri="{9D8B030D-6E8A-4147-A177-3AD203B41FA5}">
                      <a16:colId xmlns:a16="http://schemas.microsoft.com/office/drawing/2014/main" val="20002"/>
                    </a:ext>
                  </a:extLst>
                </a:gridCol>
                <a:gridCol w="949960">
                  <a:extLst>
                    <a:ext uri="{9D8B030D-6E8A-4147-A177-3AD203B41FA5}">
                      <a16:colId xmlns:a16="http://schemas.microsoft.com/office/drawing/2014/main" val="2978730310"/>
                    </a:ext>
                  </a:extLst>
                </a:gridCol>
                <a:gridCol w="1701800">
                  <a:extLst>
                    <a:ext uri="{9D8B030D-6E8A-4147-A177-3AD203B41FA5}">
                      <a16:colId xmlns:a16="http://schemas.microsoft.com/office/drawing/2014/main" val="20003"/>
                    </a:ext>
                  </a:extLst>
                </a:gridCol>
                <a:gridCol w="942424">
                  <a:extLst>
                    <a:ext uri="{9D8B030D-6E8A-4147-A177-3AD203B41FA5}">
                      <a16:colId xmlns:a16="http://schemas.microsoft.com/office/drawing/2014/main" val="3731677360"/>
                    </a:ext>
                  </a:extLst>
                </a:gridCol>
              </a:tblGrid>
              <a:tr h="531750">
                <a:tc>
                  <a:txBody>
                    <a:bodyPr/>
                    <a:lstStyle/>
                    <a:p>
                      <a:pPr algn="ctr"/>
                      <a:r>
                        <a:rPr lang="en-US" sz="1200" dirty="0"/>
                        <a:t>Operational Area </a:t>
                      </a:r>
                    </a:p>
                  </a:txBody>
                  <a:tcPr/>
                </a:tc>
                <a:tc>
                  <a:txBody>
                    <a:bodyPr/>
                    <a:lstStyle/>
                    <a:p>
                      <a:pPr algn="ctr"/>
                      <a:r>
                        <a:rPr lang="en-US" sz="1200" dirty="0"/>
                        <a:t>Budget ($)</a:t>
                      </a:r>
                    </a:p>
                  </a:txBody>
                  <a:tcPr/>
                </a:tc>
                <a:tc>
                  <a:txBody>
                    <a:bodyPr/>
                    <a:lstStyle/>
                    <a:p>
                      <a:pPr algn="ctr"/>
                      <a:r>
                        <a:rPr lang="en-US" sz="1200" dirty="0"/>
                        <a:t>Authorized Positions</a:t>
                      </a:r>
                    </a:p>
                  </a:txBody>
                  <a:tcPr/>
                </a:tc>
                <a:tc>
                  <a:txBody>
                    <a:bodyPr/>
                    <a:lstStyle/>
                    <a:p>
                      <a:pPr algn="ctr"/>
                      <a:r>
                        <a:rPr lang="en-US" sz="1200" dirty="0"/>
                        <a:t>KPIs</a:t>
                      </a:r>
                    </a:p>
                  </a:txBody>
                  <a:tcPr/>
                </a:tc>
                <a:tc>
                  <a:txBody>
                    <a:bodyPr/>
                    <a:lstStyle/>
                    <a:p>
                      <a:pPr algn="ctr"/>
                      <a:r>
                        <a:rPr lang="en-US" sz="1200" dirty="0"/>
                        <a:t>Strategic Alignment</a:t>
                      </a:r>
                    </a:p>
                  </a:txBody>
                  <a:tcPr/>
                </a:tc>
                <a:extLst>
                  <a:ext uri="{0D108BD9-81ED-4DB2-BD59-A6C34878D82A}">
                    <a16:rowId xmlns:a16="http://schemas.microsoft.com/office/drawing/2014/main" val="10000"/>
                  </a:ext>
                </a:extLst>
              </a:tr>
              <a:tr h="1533914">
                <a:tc>
                  <a:txBody>
                    <a:bodyPr/>
                    <a:lstStyle/>
                    <a:p>
                      <a:pPr marL="0" algn="l" defTabSz="914400" rtl="0" eaLnBrk="1" latinLnBrk="0" hangingPunct="1"/>
                      <a:r>
                        <a:rPr lang="en-US" sz="1200" b="0" kern="1200" dirty="0">
                          <a:solidFill>
                            <a:schemeClr val="dk1"/>
                          </a:solidFill>
                          <a:latin typeface="+mn-lt"/>
                          <a:ea typeface="+mn-ea"/>
                          <a:cs typeface="+mn-cs"/>
                        </a:rPr>
                        <a:t>Salaries and Benefits</a:t>
                      </a:r>
                    </a:p>
                  </a:txBody>
                  <a:tcPr/>
                </a:tc>
                <a:tc>
                  <a:txBody>
                    <a:bodyPr/>
                    <a:lstStyle/>
                    <a:p>
                      <a:pPr algn="ctr"/>
                      <a:r>
                        <a:rPr lang="en-US" sz="1200" dirty="0">
                          <a:effectLst/>
                        </a:rPr>
                        <a:t>$2,056,798</a:t>
                      </a:r>
                    </a:p>
                    <a:p>
                      <a:pPr algn="ctr"/>
                      <a:r>
                        <a:rPr lang="en-US" sz="1200" dirty="0">
                          <a:effectLst/>
                        </a:rPr>
                        <a:t>(30%)</a:t>
                      </a:r>
                      <a:endParaRPr lang="en-US" sz="1200" dirty="0"/>
                    </a:p>
                  </a:txBody>
                  <a:tcPr/>
                </a:tc>
                <a:tc>
                  <a:txBody>
                    <a:bodyPr/>
                    <a:lstStyle/>
                    <a:p>
                      <a:pPr algn="ctr"/>
                      <a:r>
                        <a:rPr lang="en-US" sz="1200" dirty="0"/>
                        <a:t>24</a:t>
                      </a:r>
                    </a:p>
                  </a:txBody>
                  <a:tcPr/>
                </a:tc>
                <a:tc>
                  <a:txBody>
                    <a:bodyPr/>
                    <a:lstStyle/>
                    <a:p>
                      <a:pPr marL="0" algn="l" defTabSz="914400" rtl="0" eaLnBrk="1" latinLnBrk="0" hangingPunct="1"/>
                      <a:r>
                        <a:rPr lang="en-US" sz="1200" kern="1200" dirty="0">
                          <a:solidFill>
                            <a:schemeClr val="dk1"/>
                          </a:solidFill>
                          <a:latin typeface="+mn-lt"/>
                          <a:ea typeface="+mn-ea"/>
                          <a:cs typeface="+mn-cs"/>
                        </a:rPr>
                        <a:t>Deliver best-in-class legal services by retaining and recruiting excellent caliber attorneys. Quarterly retention report to City Council.</a:t>
                      </a:r>
                    </a:p>
                  </a:txBody>
                  <a:tcPr/>
                </a:tc>
                <a:tc>
                  <a:txBody>
                    <a:bodyPr/>
                    <a:lstStyle/>
                    <a:p>
                      <a:pPr marL="0" algn="l" defTabSz="914400" rtl="0" eaLnBrk="1" latinLnBrk="0" hangingPunct="1"/>
                      <a:r>
                        <a:rPr lang="en-US" sz="1200" kern="1200" dirty="0">
                          <a:solidFill>
                            <a:schemeClr val="dk1"/>
                          </a:solidFill>
                          <a:latin typeface="+mn-lt"/>
                          <a:ea typeface="+mn-ea"/>
                          <a:cs typeface="+mn-cs"/>
                        </a:rPr>
                        <a:t>Ethical, transparent and fiscally responsible government</a:t>
                      </a:r>
                    </a:p>
                  </a:txBody>
                  <a:tcPr/>
                </a:tc>
                <a:extLst>
                  <a:ext uri="{0D108BD9-81ED-4DB2-BD59-A6C34878D82A}">
                    <a16:rowId xmlns:a16="http://schemas.microsoft.com/office/drawing/2014/main" val="10001"/>
                  </a:ext>
                </a:extLst>
              </a:tr>
              <a:tr h="1168661">
                <a:tc>
                  <a:txBody>
                    <a:bodyPr/>
                    <a:lstStyle/>
                    <a:p>
                      <a:pPr marL="0" algn="l" defTabSz="914400" rtl="0" eaLnBrk="1" latinLnBrk="0" hangingPunct="1"/>
                      <a:r>
                        <a:rPr lang="en-US" sz="1200" b="0" kern="1200" dirty="0">
                          <a:solidFill>
                            <a:schemeClr val="dk1"/>
                          </a:solidFill>
                          <a:latin typeface="+mn-lt"/>
                          <a:ea typeface="+mn-ea"/>
                          <a:cs typeface="+mn-cs"/>
                        </a:rPr>
                        <a:t>Outside Counsel Expenses</a:t>
                      </a:r>
                    </a:p>
                  </a:txBody>
                  <a:tcPr/>
                </a:tc>
                <a:tc>
                  <a:txBody>
                    <a:bodyPr/>
                    <a:lstStyle/>
                    <a:p>
                      <a:pPr marL="0" algn="ctr" defTabSz="914400" rtl="0" eaLnBrk="1" latinLnBrk="0" hangingPunct="1"/>
                      <a:r>
                        <a:rPr lang="en-US" sz="1200" b="0" kern="1200" dirty="0">
                          <a:solidFill>
                            <a:schemeClr val="dk1"/>
                          </a:solidFill>
                          <a:latin typeface="+mn-lt"/>
                          <a:ea typeface="+mn-ea"/>
                          <a:cs typeface="+mn-cs"/>
                        </a:rPr>
                        <a:t>$4,500,000</a:t>
                      </a:r>
                    </a:p>
                    <a:p>
                      <a:pPr marL="0" algn="ctr" defTabSz="914400" rtl="0" eaLnBrk="1" latinLnBrk="0" hangingPunct="1"/>
                      <a:r>
                        <a:rPr lang="en-US" sz="1200" b="0" kern="1200" dirty="0">
                          <a:solidFill>
                            <a:schemeClr val="dk1"/>
                          </a:solidFill>
                          <a:latin typeface="+mn-lt"/>
                          <a:ea typeface="+mn-ea"/>
                          <a:cs typeface="+mn-cs"/>
                        </a:rPr>
                        <a:t>(66%)</a:t>
                      </a:r>
                    </a:p>
                  </a:txBody>
                  <a:tcPr/>
                </a:tc>
                <a:tc>
                  <a:txBody>
                    <a:bodyPr/>
                    <a:lstStyle/>
                    <a:p>
                      <a:pPr marL="0" algn="ctr" defTabSz="914400" rtl="0" eaLnBrk="1" latinLnBrk="0" hangingPunct="1"/>
                      <a:endParaRPr lang="en-US" sz="1200" b="0" kern="1200" dirty="0">
                        <a:solidFill>
                          <a:schemeClr val="dk1"/>
                        </a:solidFill>
                        <a:latin typeface="+mn-lt"/>
                        <a:ea typeface="+mn-ea"/>
                        <a:cs typeface="+mn-cs"/>
                      </a:endParaRPr>
                    </a:p>
                  </a:txBody>
                  <a:tcPr/>
                </a:tc>
                <a:tc>
                  <a:txBody>
                    <a:bodyPr/>
                    <a:lstStyle/>
                    <a:p>
                      <a:pPr marL="0" algn="l" defTabSz="914400" rtl="0" eaLnBrk="1" latinLnBrk="0" hangingPunct="1"/>
                      <a:r>
                        <a:rPr lang="en-US" sz="1200" b="0" kern="1200" dirty="0">
                          <a:solidFill>
                            <a:schemeClr val="dk1"/>
                          </a:solidFill>
                          <a:latin typeface="+mn-lt"/>
                          <a:ea typeface="+mn-ea"/>
                          <a:cs typeface="+mn-cs"/>
                        </a:rPr>
                        <a:t>Monthly variance analysis and quarterly report to City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Ethical, transparent and fiscally responsible government</a:t>
                      </a:r>
                    </a:p>
                    <a:p>
                      <a:pPr marL="0" algn="l" defTabSz="914400" rtl="0" eaLnBrk="1" latinLnBrk="0" hangingPunct="1"/>
                      <a:endParaRPr lang="en-US" sz="12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68661">
                <a:tc>
                  <a:txBody>
                    <a:bodyPr/>
                    <a:lstStyle/>
                    <a:p>
                      <a:pPr marL="0" algn="l" defTabSz="914400" rtl="0" eaLnBrk="1" latinLnBrk="0" hangingPunct="1"/>
                      <a:r>
                        <a:rPr lang="en-US" sz="1200" b="0" kern="1200" dirty="0">
                          <a:solidFill>
                            <a:schemeClr val="dk1"/>
                          </a:solidFill>
                          <a:latin typeface="+mn-lt"/>
                          <a:ea typeface="+mn-ea"/>
                          <a:cs typeface="+mn-cs"/>
                        </a:rPr>
                        <a:t>Other Operating Costs</a:t>
                      </a:r>
                    </a:p>
                  </a:txBody>
                  <a:tcPr/>
                </a:tc>
                <a:tc>
                  <a:txBody>
                    <a:bodyPr/>
                    <a:lstStyle/>
                    <a:p>
                      <a:pPr marL="0" algn="ctr" defTabSz="914400" rtl="0" eaLnBrk="1" latinLnBrk="0" hangingPunct="1"/>
                      <a:r>
                        <a:rPr lang="en-US" sz="1200" b="0" kern="1200" dirty="0">
                          <a:solidFill>
                            <a:schemeClr val="dk1"/>
                          </a:solidFill>
                          <a:latin typeface="+mn-lt"/>
                          <a:ea typeface="+mn-ea"/>
                          <a:cs typeface="+mn-cs"/>
                        </a:rPr>
                        <a:t>$274,636</a:t>
                      </a:r>
                    </a:p>
                    <a:p>
                      <a:pPr marL="0" algn="ctr" defTabSz="914400" rtl="0" eaLnBrk="1" latinLnBrk="0" hangingPunct="1"/>
                      <a:r>
                        <a:rPr lang="en-US" sz="1200" b="0" kern="1200" dirty="0">
                          <a:solidFill>
                            <a:schemeClr val="dk1"/>
                          </a:solidFill>
                          <a:latin typeface="+mn-lt"/>
                          <a:ea typeface="+mn-ea"/>
                          <a:cs typeface="+mn-cs"/>
                        </a:rPr>
                        <a:t>(4%)</a:t>
                      </a:r>
                    </a:p>
                  </a:txBody>
                  <a:tcPr/>
                </a:tc>
                <a:tc>
                  <a:txBody>
                    <a:bodyPr/>
                    <a:lstStyle/>
                    <a:p>
                      <a:pPr marL="0" algn="ctr" defTabSz="914400" rtl="0" eaLnBrk="1" latinLnBrk="0" hangingPunct="1"/>
                      <a:endParaRPr lang="en-US" sz="1200" b="0" kern="1200" dirty="0">
                        <a:solidFill>
                          <a:schemeClr val="dk1"/>
                        </a:solidFill>
                        <a:latin typeface="+mn-lt"/>
                        <a:ea typeface="+mn-ea"/>
                        <a:cs typeface="+mn-cs"/>
                      </a:endParaRPr>
                    </a:p>
                  </a:txBody>
                  <a:tcPr/>
                </a:tc>
                <a:tc>
                  <a:txBody>
                    <a:bodyPr/>
                    <a:lstStyle/>
                    <a:p>
                      <a:pPr marL="0" algn="l" defTabSz="914400" rtl="0" eaLnBrk="1" latinLnBrk="0" hangingPunct="1"/>
                      <a:r>
                        <a:rPr lang="en-US" sz="1200" b="0" kern="1200" dirty="0">
                          <a:solidFill>
                            <a:schemeClr val="dk1"/>
                          </a:solidFill>
                          <a:latin typeface="+mn-lt"/>
                          <a:ea typeface="+mn-ea"/>
                          <a:cs typeface="+mn-cs"/>
                        </a:rPr>
                        <a:t>Monthly variance analysis and quarterly report to City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Ethical, transparent and fiscally responsible government</a:t>
                      </a:r>
                    </a:p>
                    <a:p>
                      <a:pPr marL="0" algn="l" defTabSz="914400" rtl="0" eaLnBrk="1" latinLnBrk="0" hangingPunct="1"/>
                      <a:endParaRPr lang="en-US" sz="12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35" name="Left Brace 34"/>
          <p:cNvSpPr/>
          <p:nvPr/>
        </p:nvSpPr>
        <p:spPr bwMode="auto">
          <a:xfrm rot="5400000">
            <a:off x="4359983" y="-409178"/>
            <a:ext cx="106016" cy="564710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0"/>
              </a:spcBef>
            </a:pPr>
            <a:endParaRPr lang="en-US" sz="1800"/>
          </a:p>
        </p:txBody>
      </p:sp>
      <p:grpSp>
        <p:nvGrpSpPr>
          <p:cNvPr id="13" name="Group 12"/>
          <p:cNvGrpSpPr/>
          <p:nvPr/>
        </p:nvGrpSpPr>
        <p:grpSpPr>
          <a:xfrm>
            <a:off x="1915161" y="1185835"/>
            <a:ext cx="8376389" cy="1323439"/>
            <a:chOff x="351604" y="1202092"/>
            <a:chExt cx="8330362" cy="2409716"/>
          </a:xfrm>
        </p:grpSpPr>
        <p:sp>
          <p:nvSpPr>
            <p:cNvPr id="14" name="TextBox 13"/>
            <p:cNvSpPr txBox="1"/>
            <p:nvPr/>
          </p:nvSpPr>
          <p:spPr>
            <a:xfrm>
              <a:off x="4463359" y="1268668"/>
              <a:ext cx="4218607" cy="1288918"/>
            </a:xfrm>
            <a:prstGeom prst="rect">
              <a:avLst/>
            </a:prstGeom>
            <a:noFill/>
            <a:ln w="25400">
              <a:solidFill>
                <a:srgbClr val="00B050"/>
              </a:solidFill>
              <a:prstDash val="solid"/>
            </a:ln>
          </p:spPr>
          <p:txBody>
            <a:bodyPr wrap="square" rtlCol="0">
              <a:spAutoFit/>
            </a:bodyPr>
            <a:lstStyle/>
            <a:p>
              <a:pPr algn="ctr"/>
              <a:r>
                <a:rPr lang="en-US" sz="2000" i="1" dirty="0">
                  <a:latin typeface="+mj-lt"/>
                </a:rPr>
                <a:t>FY15 Budget   </a:t>
              </a:r>
              <a:r>
                <a:rPr lang="en-US" sz="2000" i="1" dirty="0">
                  <a:latin typeface="+mj-lt"/>
                  <a:sym typeface="Wingdings" panose="05000000000000000000" pitchFamily="2" charset="2"/>
                </a:rPr>
                <a:t>       </a:t>
              </a:r>
              <a:r>
                <a:rPr lang="en-US" sz="2000" i="1" dirty="0">
                  <a:latin typeface="+mj-lt"/>
                </a:rPr>
                <a:t>FY19 Budget    </a:t>
              </a:r>
              <a:br>
                <a:rPr lang="en-US" sz="2000" i="1" dirty="0">
                  <a:latin typeface="+mj-lt"/>
                </a:rPr>
              </a:br>
              <a:r>
                <a:rPr lang="en-US" sz="2000" i="1" dirty="0">
                  <a:latin typeface="+mj-lt"/>
                </a:rPr>
                <a:t>$18,178,228           $20,409,294</a:t>
              </a:r>
            </a:p>
          </p:txBody>
        </p:sp>
        <p:sp>
          <p:nvSpPr>
            <p:cNvPr id="15" name="TextBox 14"/>
            <p:cNvSpPr txBox="1"/>
            <p:nvPr/>
          </p:nvSpPr>
          <p:spPr>
            <a:xfrm>
              <a:off x="351604" y="1202092"/>
              <a:ext cx="3985659" cy="2409716"/>
            </a:xfrm>
            <a:prstGeom prst="rect">
              <a:avLst/>
            </a:prstGeom>
            <a:noFill/>
            <a:ln w="25400">
              <a:solidFill>
                <a:schemeClr val="accent1"/>
              </a:solidFill>
            </a:ln>
          </p:spPr>
          <p:txBody>
            <a:bodyPr wrap="square" rtlCol="0">
              <a:spAutoFit/>
            </a:bodyPr>
            <a:lstStyle/>
            <a:p>
              <a:pPr>
                <a:spcBef>
                  <a:spcPts val="0"/>
                </a:spcBef>
              </a:pPr>
              <a:r>
                <a:rPr lang="en-US" sz="2000" dirty="0">
                  <a:solidFill>
                    <a:srgbClr val="1F497D"/>
                  </a:solidFill>
                  <a:latin typeface="Calibri" pitchFamily="34" charset="0"/>
                </a:rPr>
                <a:t>General Fund              </a:t>
              </a:r>
              <a:r>
                <a:rPr lang="en-US" sz="2000" dirty="0">
                  <a:solidFill>
                    <a:srgbClr val="1F497D"/>
                  </a:solidFill>
                  <a:latin typeface="Calibri"/>
                </a:rPr>
                <a:t>$7,035,751</a:t>
              </a:r>
            </a:p>
            <a:p>
              <a:pPr>
                <a:spcBef>
                  <a:spcPts val="0"/>
                </a:spcBef>
              </a:pPr>
              <a:r>
                <a:rPr lang="en-US" sz="2000" dirty="0">
                  <a:solidFill>
                    <a:srgbClr val="1F497D"/>
                  </a:solidFill>
                  <a:latin typeface="Calibri"/>
                </a:rPr>
                <a:t>Airport Fund               $6,542,109</a:t>
              </a:r>
            </a:p>
            <a:p>
              <a:pPr>
                <a:spcBef>
                  <a:spcPts val="0"/>
                </a:spcBef>
              </a:pPr>
              <a:r>
                <a:rPr lang="en-US" sz="2000" dirty="0">
                  <a:solidFill>
                    <a:srgbClr val="1F497D"/>
                  </a:solidFill>
                  <a:highlight>
                    <a:srgbClr val="FFFF00"/>
                  </a:highlight>
                  <a:latin typeface="Calibri" pitchFamily="34" charset="0"/>
                </a:rPr>
                <a:t>Water Fund                 $6,831,434</a:t>
              </a:r>
            </a:p>
            <a:p>
              <a:pPr>
                <a:spcBef>
                  <a:spcPts val="0"/>
                </a:spcBef>
              </a:pPr>
              <a:endParaRPr lang="en-US" sz="2000" dirty="0">
                <a:solidFill>
                  <a:schemeClr val="accent1"/>
                </a:solidFill>
                <a:latin typeface="Calibri" pitchFamily="34" charset="0"/>
                <a:ea typeface="+mj-ea"/>
                <a:cs typeface="+mj-cs"/>
              </a:endParaRPr>
            </a:p>
          </p:txBody>
        </p:sp>
      </p:grpSp>
      <p:cxnSp>
        <p:nvCxnSpPr>
          <p:cNvPr id="12" name="Straight Arrow Connector 11"/>
          <p:cNvCxnSpPr/>
          <p:nvPr/>
        </p:nvCxnSpPr>
        <p:spPr bwMode="auto">
          <a:xfrm>
            <a:off x="7920274" y="1590286"/>
            <a:ext cx="353085" cy="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16" name="Left Brace 15"/>
          <p:cNvSpPr/>
          <p:nvPr/>
        </p:nvSpPr>
        <p:spPr bwMode="auto">
          <a:xfrm rot="5400000">
            <a:off x="8740943" y="908150"/>
            <a:ext cx="153467" cy="294774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0"/>
              </a:spcBef>
            </a:pPr>
            <a:endParaRPr lang="en-US" sz="1800"/>
          </a:p>
        </p:txBody>
      </p:sp>
      <p:sp>
        <p:nvSpPr>
          <p:cNvPr id="17" name="TextBox 16"/>
          <p:cNvSpPr txBox="1"/>
          <p:nvPr/>
        </p:nvSpPr>
        <p:spPr>
          <a:xfrm>
            <a:off x="6945827" y="2067358"/>
            <a:ext cx="3543311" cy="338554"/>
          </a:xfrm>
          <a:prstGeom prst="rect">
            <a:avLst/>
          </a:prstGeom>
          <a:noFill/>
        </p:spPr>
        <p:txBody>
          <a:bodyPr wrap="square" rtlCol="0">
            <a:spAutoFit/>
          </a:bodyPr>
          <a:lstStyle/>
          <a:p>
            <a:pPr algn="ctr"/>
            <a:r>
              <a:rPr lang="en-US" dirty="0"/>
              <a:t>Strategic Initiatives</a:t>
            </a:r>
          </a:p>
        </p:txBody>
      </p:sp>
      <p:sp>
        <p:nvSpPr>
          <p:cNvPr id="18" name="Content Placeholder 2"/>
          <p:cNvSpPr>
            <a:spLocks noGrp="1"/>
          </p:cNvSpPr>
          <p:nvPr>
            <p:ph idx="1"/>
          </p:nvPr>
        </p:nvSpPr>
        <p:spPr>
          <a:xfrm>
            <a:off x="7406030" y="2305290"/>
            <a:ext cx="3226411" cy="4588271"/>
          </a:xfrm>
        </p:spPr>
        <p:txBody>
          <a:bodyPr>
            <a:normAutofit lnSpcReduction="10000"/>
          </a:bodyPr>
          <a:lstStyle/>
          <a:p>
            <a:endParaRPr lang="en-US" dirty="0"/>
          </a:p>
          <a:p>
            <a:pPr lvl="0">
              <a:buClr>
                <a:srgbClr val="1F497D"/>
              </a:buClr>
            </a:pPr>
            <a:r>
              <a:rPr lang="en-US" sz="1300" dirty="0">
                <a:solidFill>
                  <a:prstClr val="black"/>
                </a:solidFill>
              </a:rPr>
              <a:t>Lead an ethical, transparent and fiscally responsible Law Department.</a:t>
            </a:r>
          </a:p>
          <a:p>
            <a:pPr lvl="0">
              <a:buClr>
                <a:srgbClr val="1F497D"/>
              </a:buClr>
            </a:pPr>
            <a:r>
              <a:rPr lang="en-US" sz="1300" dirty="0">
                <a:solidFill>
                  <a:prstClr val="black"/>
                </a:solidFill>
              </a:rPr>
              <a:t>Provide advice and counsel to the Mayor and City Council. </a:t>
            </a:r>
          </a:p>
          <a:p>
            <a:pPr lvl="0">
              <a:buClr>
                <a:srgbClr val="1F497D"/>
              </a:buClr>
            </a:pPr>
            <a:r>
              <a:rPr lang="en-US" sz="1300" dirty="0">
                <a:solidFill>
                  <a:prstClr val="black"/>
                </a:solidFill>
              </a:rPr>
              <a:t>Deliver world-class legal services by hiring and retaining attorneys who provide exemplary legal representation city-wide. </a:t>
            </a:r>
          </a:p>
          <a:p>
            <a:pPr lvl="0">
              <a:buClr>
                <a:srgbClr val="1F497D"/>
              </a:buClr>
            </a:pPr>
            <a:r>
              <a:rPr lang="en-US" sz="1300" dirty="0">
                <a:solidFill>
                  <a:prstClr val="black"/>
                </a:solidFill>
              </a:rPr>
              <a:t>Assist departments with accomplishing infrastructure and service projects. </a:t>
            </a:r>
          </a:p>
          <a:p>
            <a:pPr lvl="0">
              <a:buClr>
                <a:srgbClr val="1F497D"/>
              </a:buClr>
            </a:pPr>
            <a:r>
              <a:rPr lang="en-US" sz="1300" dirty="0">
                <a:solidFill>
                  <a:prstClr val="black"/>
                </a:solidFill>
              </a:rPr>
              <a:t>Provide counsel regarding public safety initiatives to ensure a safe and welcoming City.</a:t>
            </a:r>
          </a:p>
          <a:p>
            <a:pPr lvl="0">
              <a:buClr>
                <a:srgbClr val="1F497D"/>
              </a:buClr>
            </a:pPr>
            <a:r>
              <a:rPr lang="en-US" sz="1300" dirty="0">
                <a:solidFill>
                  <a:prstClr val="black"/>
                </a:solidFill>
              </a:rPr>
              <a:t>Engage in proactive revenue recovery.</a:t>
            </a:r>
          </a:p>
          <a:p>
            <a:pPr lvl="0">
              <a:buClr>
                <a:srgbClr val="1F497D"/>
              </a:buClr>
            </a:pPr>
            <a:r>
              <a:rPr lang="en-US" sz="1300" dirty="0">
                <a:solidFill>
                  <a:prstClr val="black"/>
                </a:solidFill>
              </a:rPr>
              <a:t>Work proactively to reduce liability by identifying, preparing and delivering relevant training to City employees and elected officials in areas where risk is identified.</a:t>
            </a:r>
          </a:p>
          <a:p>
            <a:pPr marL="0" indent="0">
              <a:buNone/>
            </a:pPr>
            <a:endParaRPr lang="en-US" dirty="0"/>
          </a:p>
          <a:p>
            <a:endParaRPr lang="en-US" dirty="0"/>
          </a:p>
        </p:txBody>
      </p:sp>
    </p:spTree>
    <p:extLst>
      <p:ext uri="{BB962C8B-B14F-4D97-AF65-F5344CB8AC3E}">
        <p14:creationId xmlns:p14="http://schemas.microsoft.com/office/powerpoint/2010/main" val="67652098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b="1" dirty="0"/>
              <a:t>Mission Statement</a:t>
            </a:r>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366520"/>
            <a:ext cx="8229600" cy="4404360"/>
          </a:xfrm>
        </p:spPr>
        <p:txBody>
          <a:bodyPr/>
          <a:lstStyle/>
          <a:p>
            <a:pPr marL="431165" indent="-342900" algn="just">
              <a:spcBef>
                <a:spcPts val="355"/>
              </a:spcBef>
              <a:spcAft>
                <a:spcPts val="0"/>
              </a:spcAft>
            </a:pPr>
            <a:endParaRPr lang="en-US" dirty="0">
              <a:latin typeface="Cambria" panose="02040503050406030204" pitchFamily="18" charset="0"/>
              <a:ea typeface="Cambria" panose="02040503050406030204" pitchFamily="18" charset="0"/>
              <a:cs typeface="Times New Roman" panose="02020603050405020304" pitchFamily="18" charset="0"/>
            </a:endParaRPr>
          </a:p>
          <a:p>
            <a:pPr marL="431165" indent="-342900" algn="just">
              <a:spcBef>
                <a:spcPts val="355"/>
              </a:spcBef>
              <a:spcAft>
                <a:spcPts val="0"/>
              </a:spcAft>
            </a:pPr>
            <a:r>
              <a:rPr lang="en-US" dirty="0">
                <a:latin typeface="Cambria" panose="02040503050406030204" pitchFamily="18" charset="0"/>
                <a:ea typeface="Cambria" panose="02040503050406030204" pitchFamily="18" charset="0"/>
                <a:cs typeface="Times New Roman" panose="02020603050405020304" pitchFamily="18" charset="0"/>
              </a:rPr>
              <a:t>The Department of Law is a team of professionals committed to providing best-in-class legal representation to the City of Atlanta. Our attorneys combine mastery of the law with an understanding of the unique needs of municipal government. In addition to defending the City in all types of civil litigation, we work proactively to prevent legal challenges by delivering sound advice, legislation, and training.</a:t>
            </a:r>
          </a:p>
          <a:p>
            <a:pPr marL="431165" indent="-342900" algn="just">
              <a:spcBef>
                <a:spcPts val="355"/>
              </a:spcBef>
              <a:spcAft>
                <a:spcPts val="0"/>
              </a:spcAft>
            </a:pPr>
            <a:endParaRPr lang="en-US" dirty="0">
              <a:latin typeface="Cambria" panose="02040503050406030204" pitchFamily="18" charset="0"/>
              <a:ea typeface="Cambria" panose="02040503050406030204" pitchFamily="18" charset="0"/>
              <a:cs typeface="Times New Roman" panose="02020603050405020304" pitchFamily="18" charset="0"/>
            </a:endParaRPr>
          </a:p>
          <a:p>
            <a:pPr marL="431165" indent="-342900" algn="just">
              <a:spcBef>
                <a:spcPts val="355"/>
              </a:spcBef>
              <a:spcAft>
                <a:spcPts val="0"/>
              </a:spcAft>
            </a:pPr>
            <a:r>
              <a:rPr lang="en-US" dirty="0">
                <a:latin typeface="Cambria" panose="02040503050406030204" pitchFamily="18" charset="0"/>
                <a:ea typeface="Cambria" panose="02040503050406030204" pitchFamily="18" charset="0"/>
                <a:cs typeface="Times New Roman" panose="02020603050405020304" pitchFamily="18" charset="0"/>
              </a:rPr>
              <a:t>The Department of Law emphasizes the importance of professional growth. Education and development of all staff result in improved skills, increased productivity and satisfaction, an enhanced work environment and excellent customer service.</a:t>
            </a:r>
          </a:p>
          <a:p>
            <a:pPr marL="0" indent="0">
              <a:spcBef>
                <a:spcPts val="10"/>
              </a:spcBef>
              <a:spcAft>
                <a:spcPts val="0"/>
              </a:spcAft>
              <a:buNone/>
            </a:pPr>
            <a:endParaRPr lang="en-US" dirty="0">
              <a:latin typeface="Cambria" panose="02040503050406030204" pitchFamily="18" charset="0"/>
              <a:ea typeface="Cambria" panose="02040503050406030204" pitchFamily="18" charset="0"/>
              <a:cs typeface="Times New Roman" panose="02020603050405020304" pitchFamily="18" charset="0"/>
            </a:endParaRPr>
          </a:p>
          <a:p>
            <a:pPr marL="88265" indent="0" algn="just">
              <a:spcBef>
                <a:spcPts val="0"/>
              </a:spcBef>
              <a:spcAft>
                <a:spcPts val="0"/>
              </a:spcAft>
            </a:pPr>
            <a:endParaRPr lang="en-US" dirty="0">
              <a:latin typeface="Cambria" panose="02040503050406030204" pitchFamily="18" charset="0"/>
              <a:ea typeface="Cambria" panose="02040503050406030204" pitchFamily="18" charset="0"/>
              <a:cs typeface="Times New Roman" panose="02020603050405020304" pitchFamily="18" charset="0"/>
            </a:endParaRPr>
          </a:p>
          <a:p>
            <a:pPr marL="0" indent="0">
              <a:spcBef>
                <a:spcPts val="10"/>
              </a:spcBef>
              <a:spcAft>
                <a:spcPts val="0"/>
              </a:spcAft>
              <a:buNone/>
            </a:pPr>
            <a:endParaRPr lang="en-US" sz="28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204958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 Goals</a:t>
            </a:r>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366520"/>
            <a:ext cx="8334810" cy="4849505"/>
          </a:xfrm>
        </p:spPr>
        <p:txBody>
          <a:bodyPr/>
          <a:lstStyle/>
          <a:p>
            <a:pPr lvl="0"/>
            <a:endParaRPr lang="en-US" dirty="0"/>
          </a:p>
          <a:p>
            <a:pPr lvl="0"/>
            <a:r>
              <a:rPr lang="en-US" dirty="0"/>
              <a:t>Lead an ethical, transparent and fiscally responsible Law Department. </a:t>
            </a:r>
          </a:p>
          <a:p>
            <a:pPr lvl="0"/>
            <a:r>
              <a:rPr lang="en-US" dirty="0"/>
              <a:t>Provide advice and counsel to the Mayor and City Council.</a:t>
            </a:r>
          </a:p>
          <a:p>
            <a:r>
              <a:rPr lang="en-US" dirty="0"/>
              <a:t>Deliver world-class legal services by hiring and retaining attorneys who provide exemplary legal representation city-wide.</a:t>
            </a:r>
          </a:p>
          <a:p>
            <a:pPr lvl="0"/>
            <a:r>
              <a:rPr lang="en-US" dirty="0"/>
              <a:t>Assist departments with accomplishing infrastructure and service projects.</a:t>
            </a:r>
          </a:p>
          <a:p>
            <a:pPr lvl="0"/>
            <a:r>
              <a:rPr lang="en-US" dirty="0"/>
              <a:t>Provide counsel regarding public safety initiatives to ensure a safe and welcoming City. </a:t>
            </a:r>
          </a:p>
          <a:p>
            <a:pPr lvl="0"/>
            <a:r>
              <a:rPr lang="en-US" dirty="0"/>
              <a:t>Engage in proactive revenue recovery. </a:t>
            </a:r>
          </a:p>
          <a:p>
            <a:pPr lvl="0"/>
            <a:r>
              <a:rPr lang="en-US" dirty="0"/>
              <a:t>Work proactively to reduce liability by identifying, preparing and delivering relevant training to City employees and elected officials in areas where risk is identified.</a:t>
            </a:r>
          </a:p>
          <a:p>
            <a:pPr marL="0" indent="0">
              <a:buNone/>
            </a:pPr>
            <a:endParaRPr lang="en-US" dirty="0"/>
          </a:p>
          <a:p>
            <a:pPr marL="88265" indent="0" algn="just">
              <a:spcBef>
                <a:spcPts val="0"/>
              </a:spcBef>
              <a:spcAft>
                <a:spcPts val="0"/>
              </a:spcAft>
            </a:pPr>
            <a:endParaRPr lang="en-US" dirty="0">
              <a:latin typeface="Cambria" panose="02040503050406030204" pitchFamily="18" charset="0"/>
              <a:ea typeface="Cambria" panose="02040503050406030204" pitchFamily="18" charset="0"/>
              <a:cs typeface="Times New Roman" panose="02020603050405020304" pitchFamily="18" charset="0"/>
            </a:endParaRPr>
          </a:p>
          <a:p>
            <a:pPr marL="0" indent="0">
              <a:spcBef>
                <a:spcPts val="10"/>
              </a:spcBef>
              <a:spcAft>
                <a:spcPts val="0"/>
              </a:spcAft>
              <a:buNone/>
            </a:pPr>
            <a:endParaRPr lang="en-US" sz="28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6015157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Organizational Chart</a:t>
            </a:r>
            <a:endParaRPr lang="en-US" b="1" dirty="0"/>
          </a:p>
        </p:txBody>
      </p:sp>
      <p:pic>
        <p:nvPicPr>
          <p:cNvPr id="5" name="Picture 4">
            <a:extLst>
              <a:ext uri="{FF2B5EF4-FFF2-40B4-BE49-F238E27FC236}">
                <a16:creationId xmlns:a16="http://schemas.microsoft.com/office/drawing/2014/main" id="{BB8F9CDC-15B6-486D-B009-82BBCCD807C4}"/>
              </a:ext>
            </a:extLst>
          </p:cNvPr>
          <p:cNvPicPr>
            <a:picLocks noChangeAspect="1"/>
          </p:cNvPicPr>
          <p:nvPr/>
        </p:nvPicPr>
        <p:blipFill>
          <a:blip r:embed="rId3"/>
          <a:stretch>
            <a:fillRect/>
          </a:stretch>
        </p:blipFill>
        <p:spPr>
          <a:xfrm>
            <a:off x="1832195" y="1253320"/>
            <a:ext cx="8614395" cy="5604681"/>
          </a:xfrm>
          <a:prstGeom prst="rect">
            <a:avLst/>
          </a:prstGeom>
        </p:spPr>
      </p:pic>
    </p:spTree>
    <p:extLst>
      <p:ext uri="{BB962C8B-B14F-4D97-AF65-F5344CB8AC3E}">
        <p14:creationId xmlns:p14="http://schemas.microsoft.com/office/powerpoint/2010/main" val="263576568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FY18 Vacancies, Attrition and Retention </a:t>
            </a:r>
            <a:endParaRPr lang="en-US" b="1" dirty="0"/>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155321"/>
            <a:ext cx="8356458" cy="5668560"/>
          </a:xfrm>
        </p:spPr>
        <p:txBody>
          <a:bodyPr/>
          <a:lstStyle/>
          <a:p>
            <a:pPr lvl="0"/>
            <a:endParaRPr lang="en-US" sz="2200" b="1" i="1" u="sng" dirty="0"/>
          </a:p>
          <a:p>
            <a:pPr lvl="0"/>
            <a:r>
              <a:rPr lang="en-US" sz="2200" b="1" dirty="0"/>
              <a:t>Current Vacancies</a:t>
            </a:r>
          </a:p>
          <a:p>
            <a:pPr lvl="1"/>
            <a:r>
              <a:rPr lang="en-US" sz="2000" dirty="0"/>
              <a:t>Total Current Department of Law Vacancies – 14</a:t>
            </a:r>
            <a:r>
              <a:rPr lang="en-US" sz="1600" dirty="0"/>
              <a:t>*</a:t>
            </a:r>
            <a:r>
              <a:rPr lang="en-US" sz="2000" dirty="0"/>
              <a:t> </a:t>
            </a:r>
          </a:p>
          <a:p>
            <a:pPr lvl="2"/>
            <a:r>
              <a:rPr lang="en-US" sz="1800" dirty="0"/>
              <a:t>Attorney Vacancies - 12</a:t>
            </a:r>
          </a:p>
          <a:p>
            <a:pPr lvl="2"/>
            <a:r>
              <a:rPr lang="en-US" sz="1800" dirty="0"/>
              <a:t>Support Staff Vacancies - 2</a:t>
            </a:r>
          </a:p>
          <a:p>
            <a:pPr lvl="1"/>
            <a:r>
              <a:rPr lang="en-US" sz="2000" dirty="0"/>
              <a:t>Total Vacancies by Fund</a:t>
            </a:r>
          </a:p>
          <a:p>
            <a:pPr lvl="2"/>
            <a:r>
              <a:rPr lang="en-US" sz="1800" dirty="0"/>
              <a:t>General Fund -  5.34, Aviation Fund - 3.33 and Watershed Fund -  5.33</a:t>
            </a:r>
          </a:p>
          <a:p>
            <a:pPr lvl="0"/>
            <a:r>
              <a:rPr lang="en-US" sz="2200" b="1" dirty="0"/>
              <a:t>Attrition and Retention</a:t>
            </a:r>
          </a:p>
          <a:p>
            <a:pPr lvl="1"/>
            <a:r>
              <a:rPr lang="en-US" sz="2000" dirty="0"/>
              <a:t>FY18 Attrition Rate 11%, Retained 89% of Law Staff. </a:t>
            </a:r>
          </a:p>
          <a:p>
            <a:pPr lvl="2"/>
            <a:r>
              <a:rPr lang="en-US" sz="1800" dirty="0"/>
              <a:t>Attrition Rate for Attorneys 10%, Retained 90% of Attorneys</a:t>
            </a:r>
          </a:p>
          <a:p>
            <a:pPr lvl="2"/>
            <a:r>
              <a:rPr lang="en-US" sz="1800" dirty="0"/>
              <a:t>Attrition Rate for Support Staff 11%, Retained 89% of Support Staff</a:t>
            </a:r>
          </a:p>
          <a:p>
            <a:pPr lvl="1">
              <a:buClr>
                <a:srgbClr val="1F497D"/>
              </a:buClr>
            </a:pPr>
            <a:r>
              <a:rPr lang="en-US" sz="2000" dirty="0">
                <a:solidFill>
                  <a:prstClr val="black"/>
                </a:solidFill>
              </a:rPr>
              <a:t>FY17 Attrition Rate 19%, Retained 81% of Law Staff. </a:t>
            </a:r>
          </a:p>
          <a:p>
            <a:pPr lvl="2">
              <a:buClr>
                <a:srgbClr val="1F497D"/>
              </a:buClr>
            </a:pPr>
            <a:r>
              <a:rPr lang="en-US" sz="1800" dirty="0"/>
              <a:t>Attrition Rate for Attorneys 24%, Retained 76% of Attorneys</a:t>
            </a:r>
          </a:p>
          <a:p>
            <a:pPr lvl="2">
              <a:buClr>
                <a:srgbClr val="1F497D"/>
              </a:buClr>
            </a:pPr>
            <a:r>
              <a:rPr lang="en-US" sz="1800" dirty="0"/>
              <a:t>Attrition Rate for Support Staff 11%, Retained 89% of Support Staff</a:t>
            </a:r>
          </a:p>
          <a:p>
            <a:pPr marL="457200" lvl="2" indent="0">
              <a:buNone/>
            </a:pPr>
            <a:r>
              <a:rPr lang="en-US" sz="900" b="1" dirty="0"/>
              <a:t>* Not Fully Funded</a:t>
            </a:r>
          </a:p>
          <a:p>
            <a:pPr marL="457200" lvl="2" indent="0">
              <a:buNone/>
            </a:pPr>
            <a:endParaRPr lang="en-US" sz="1600" dirty="0"/>
          </a:p>
          <a:p>
            <a:pPr lvl="2"/>
            <a:endParaRPr lang="en-US" sz="1600" dirty="0"/>
          </a:p>
          <a:p>
            <a:pPr marL="0" indent="0">
              <a:buNone/>
            </a:pPr>
            <a:endParaRPr lang="en-US" sz="2200" dirty="0"/>
          </a:p>
          <a:p>
            <a:endParaRPr lang="en-US" dirty="0"/>
          </a:p>
        </p:txBody>
      </p:sp>
    </p:spTree>
    <p:extLst>
      <p:ext uri="{BB962C8B-B14F-4D97-AF65-F5344CB8AC3E}">
        <p14:creationId xmlns:p14="http://schemas.microsoft.com/office/powerpoint/2010/main" val="46373370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FY18 Highlights and Accomplishments</a:t>
            </a:r>
            <a:endParaRPr lang="en-US" b="1" dirty="0"/>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155321"/>
            <a:ext cx="8356458" cy="4615560"/>
          </a:xfrm>
        </p:spPr>
        <p:txBody>
          <a:bodyPr/>
          <a:lstStyle/>
          <a:p>
            <a:pPr lvl="0"/>
            <a:endParaRPr lang="en-US" sz="2200" b="1" i="1" u="sng" dirty="0"/>
          </a:p>
          <a:p>
            <a:pPr lvl="0"/>
            <a:r>
              <a:rPr lang="en-US" sz="2200" b="1" i="1" u="sng" dirty="0"/>
              <a:t>APS Deeds:</a:t>
            </a:r>
            <a:r>
              <a:rPr lang="en-US" sz="2200" b="1" i="1" dirty="0"/>
              <a:t> </a:t>
            </a:r>
            <a:r>
              <a:rPr lang="en-US" sz="2200" dirty="0"/>
              <a:t>The Law Department reviewed and analyzed title issues for over 50 properties requested for transfer by Atlanta Public Schools (“APS”). The Law Department negotiated the resolution of title issues and prepared the legislation and quitclaim deeds to transfer 31 of the requested properties and is working to resolve title issues to effectuate the transfer of the remaining properties to APS. The property transfers facilitated the resolution of a long-standing dispute between the City and APS.</a:t>
            </a:r>
          </a:p>
          <a:p>
            <a:endParaRPr lang="en-US" dirty="0"/>
          </a:p>
        </p:txBody>
      </p:sp>
    </p:spTree>
    <p:extLst>
      <p:ext uri="{BB962C8B-B14F-4D97-AF65-F5344CB8AC3E}">
        <p14:creationId xmlns:p14="http://schemas.microsoft.com/office/powerpoint/2010/main" val="37699715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FY18 Highlights and Accomplishments</a:t>
            </a:r>
            <a:endParaRPr lang="en-US" b="1" dirty="0"/>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205552"/>
            <a:ext cx="8229600" cy="4565328"/>
          </a:xfrm>
        </p:spPr>
        <p:txBody>
          <a:bodyPr/>
          <a:lstStyle/>
          <a:p>
            <a:endParaRPr lang="en-US" sz="2200" b="1" i="1" u="sng" dirty="0"/>
          </a:p>
          <a:p>
            <a:r>
              <a:rPr lang="en-US" sz="2200" b="1" i="1" u="sng" dirty="0"/>
              <a:t>Phillips Arena:</a:t>
            </a:r>
            <a:r>
              <a:rPr lang="en-US" sz="2200" b="1" i="1" dirty="0"/>
              <a:t> </a:t>
            </a:r>
            <a:r>
              <a:rPr lang="en-US" sz="2200" dirty="0"/>
              <a:t>The Law Department assisted in the negotiation of the Memorandum of Understanding among the City, the Atlanta Fulton County Recreation Authority, Arena Co., and the Atlanta Hawks (the “MOU”) requiring the Atlanta Hawks remain at Phillips Arena through the last day of the Team’s 2047-2048 NBA season. Further the Law Department provided legal guidance on the issuance of one hundred thirty-seven million, four hundred sixty thousand dollars ($137,460,000) in revenue refunding and improvement bonds for Phillips Arena renovations to be paid from Car Rental Tax and one hundred fifty-two million dollars ($152,000,000) in lease revenue refunding and improvement bonds for Phillips Arena renovations to be paid from lease payments by the arena operator.</a:t>
            </a:r>
          </a:p>
          <a:p>
            <a:endParaRPr lang="en-US" dirty="0"/>
          </a:p>
        </p:txBody>
      </p:sp>
    </p:spTree>
    <p:extLst>
      <p:ext uri="{BB962C8B-B14F-4D97-AF65-F5344CB8AC3E}">
        <p14:creationId xmlns:p14="http://schemas.microsoft.com/office/powerpoint/2010/main" val="421901061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FY18 Highlights and Accomplishments</a:t>
            </a:r>
            <a:endParaRPr lang="en-US" b="1" dirty="0"/>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155321"/>
            <a:ext cx="8356458" cy="4615560"/>
          </a:xfrm>
        </p:spPr>
        <p:txBody>
          <a:bodyPr/>
          <a:lstStyle/>
          <a:p>
            <a:pPr lvl="0"/>
            <a:endParaRPr lang="en-US" sz="2200" b="1" i="1" u="sng" dirty="0"/>
          </a:p>
          <a:p>
            <a:pPr lvl="0"/>
            <a:r>
              <a:rPr lang="en-US" sz="2200" b="1" i="1" u="sng" dirty="0"/>
              <a:t>Emory/CDC Annexation:</a:t>
            </a:r>
            <a:r>
              <a:rPr lang="en-US" sz="2200" b="1" i="1" dirty="0"/>
              <a:t> </a:t>
            </a:r>
            <a:r>
              <a:rPr lang="en-US" sz="2200" dirty="0"/>
              <a:t>The Law Department provided legal services for Emory/CDC Annexation, which is the largest Atlanta annexation in nearly 70 years, containing 744 aces of internationally renowned educational and health institutions.</a:t>
            </a:r>
          </a:p>
          <a:p>
            <a:pPr marL="0" indent="0">
              <a:buNone/>
            </a:pPr>
            <a:endParaRPr lang="en-US" sz="2200" dirty="0"/>
          </a:p>
          <a:p>
            <a:endParaRPr lang="en-US" dirty="0"/>
          </a:p>
        </p:txBody>
      </p:sp>
    </p:spTree>
    <p:extLst>
      <p:ext uri="{BB962C8B-B14F-4D97-AF65-F5344CB8AC3E}">
        <p14:creationId xmlns:p14="http://schemas.microsoft.com/office/powerpoint/2010/main" val="239338163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Department of Law</a:t>
            </a:r>
            <a:br>
              <a:rPr lang="en-US" b="1" dirty="0"/>
            </a:br>
            <a:r>
              <a:rPr lang="en-US" dirty="0"/>
              <a:t>FY18 Revenue Recovery $10.1M</a:t>
            </a:r>
            <a:endParaRPr lang="en-US" b="1" dirty="0"/>
          </a:p>
        </p:txBody>
      </p:sp>
      <p:sp>
        <p:nvSpPr>
          <p:cNvPr id="8" name="Content Placeholder 7">
            <a:extLst>
              <a:ext uri="{FF2B5EF4-FFF2-40B4-BE49-F238E27FC236}">
                <a16:creationId xmlns:a16="http://schemas.microsoft.com/office/drawing/2014/main" id="{11C8CF80-A3B3-4533-875E-1A1E0A1CFE1E}"/>
              </a:ext>
            </a:extLst>
          </p:cNvPr>
          <p:cNvSpPr>
            <a:spLocks noGrp="1"/>
          </p:cNvSpPr>
          <p:nvPr>
            <p:ph idx="1"/>
          </p:nvPr>
        </p:nvSpPr>
        <p:spPr>
          <a:xfrm>
            <a:off x="1944688" y="1187355"/>
            <a:ext cx="8545891" cy="5572836"/>
          </a:xfrm>
        </p:spPr>
        <p:txBody>
          <a:bodyPr/>
          <a:lstStyle/>
          <a:p>
            <a:pPr marL="0" indent="0">
              <a:buNone/>
            </a:pPr>
            <a:endParaRPr lang="en-US" sz="1900" b="1" i="1" u="sng" dirty="0"/>
          </a:p>
          <a:p>
            <a:pPr lvl="0"/>
            <a:r>
              <a:rPr lang="en-US" sz="1900" b="1" i="1" u="sng" dirty="0"/>
              <a:t>FEMA/GEMA Flood Damage Recovery</a:t>
            </a:r>
            <a:r>
              <a:rPr lang="en-US" sz="1900" dirty="0"/>
              <a:t>: The City recovered $6,700,000 for flood damage to a Department of Watershed Management facility.</a:t>
            </a:r>
          </a:p>
          <a:p>
            <a:pPr lvl="0"/>
            <a:r>
              <a:rPr lang="en-US" sz="1900" b="1" i="1" u="sng" dirty="0"/>
              <a:t>Water/Sewer Collections</a:t>
            </a:r>
            <a:r>
              <a:rPr lang="en-US" sz="1900" dirty="0"/>
              <a:t>: The City collected $1,638,234 in past due water/sewer bills on behalf of the Department of Watershed Management.</a:t>
            </a:r>
          </a:p>
          <a:p>
            <a:pPr lvl="0"/>
            <a:r>
              <a:rPr lang="en-US" sz="1900" b="1" i="1" u="sng" dirty="0"/>
              <a:t>Twitter Recovery</a:t>
            </a:r>
            <a:r>
              <a:rPr lang="en-US" sz="1900" b="1" i="1" dirty="0"/>
              <a:t>: </a:t>
            </a:r>
            <a:r>
              <a:rPr lang="en-US" sz="1900" dirty="0"/>
              <a:t>The City recovered $1,049,000 in occupation tax for tax years 2014-2017. </a:t>
            </a:r>
          </a:p>
          <a:p>
            <a:r>
              <a:rPr lang="en-US" sz="1900" b="1" i="1" u="sng" dirty="0"/>
              <a:t>Watershed Management Facility Recovery:</a:t>
            </a:r>
            <a:r>
              <a:rPr lang="en-US" sz="1900" b="1" i="1" dirty="0"/>
              <a:t> </a:t>
            </a:r>
            <a:r>
              <a:rPr lang="en-US" sz="1900" dirty="0"/>
              <a:t>The City recovered $570,000 for damages done by a contractor at a Department of Watershed Management facility.</a:t>
            </a:r>
          </a:p>
          <a:p>
            <a:r>
              <a:rPr lang="en-US" sz="1900" b="1" i="1" u="sng" dirty="0"/>
              <a:t>Hotels.com Recovery</a:t>
            </a:r>
            <a:r>
              <a:rPr lang="en-US" sz="1900" dirty="0"/>
              <a:t>: The City recovered $211,584 in Hotels.com Revenue.</a:t>
            </a:r>
          </a:p>
          <a:p>
            <a:r>
              <a:rPr lang="en-US" sz="1900" b="1" i="1" u="sng" dirty="0"/>
              <a:t>Settlement Paid to Finance</a:t>
            </a:r>
            <a:r>
              <a:rPr lang="en-US" sz="1900" dirty="0"/>
              <a:t>: The City recovered $10,745 from Midtown One Partners for occupation tax owed. </a:t>
            </a:r>
          </a:p>
          <a:p>
            <a:pPr lvl="0"/>
            <a:endParaRPr lang="en-US" sz="1900" dirty="0"/>
          </a:p>
          <a:p>
            <a:pPr lvl="0"/>
            <a:endParaRPr lang="en-US" sz="1900" dirty="0"/>
          </a:p>
          <a:p>
            <a:pPr marL="0" indent="0">
              <a:buNone/>
            </a:pPr>
            <a:endParaRPr lang="en-US" sz="1900" dirty="0"/>
          </a:p>
          <a:p>
            <a:pPr lvl="0"/>
            <a:endParaRPr lang="en-US" dirty="0"/>
          </a:p>
          <a:p>
            <a:pPr lvl="0"/>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4183975716"/>
      </p:ext>
    </p:extLst>
  </p:cSld>
  <p:clrMapOvr>
    <a:masterClrMapping/>
  </p:clrMapOvr>
  <p:transition spd="med">
    <p:fade/>
  </p:transition>
</p:sld>
</file>

<file path=ppt/theme/theme1.xml><?xml version="1.0" encoding="utf-8"?>
<a:theme xmlns:a="http://schemas.openxmlformats.org/drawingml/2006/main" name="ATLStat">
  <a:themeElements>
    <a:clrScheme name="ATLStat">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E36C09"/>
      </a:accent5>
      <a:accent6>
        <a:srgbClr val="7F7F7F"/>
      </a:accent6>
      <a:hlink>
        <a:srgbClr val="FFCCFF"/>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1" i="0" u="none" strike="noStrike" cap="none" normalizeH="0" baseline="0" dirty="0" smtClean="0">
            <a:ln>
              <a:noFill/>
            </a:ln>
            <a:solidFill>
              <a:schemeClr val="bg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4D4D4D"/>
        </a:dk1>
        <a:lt1>
          <a:srgbClr val="FFFFFF"/>
        </a:lt1>
        <a:dk2>
          <a:srgbClr val="999999"/>
        </a:dk2>
        <a:lt2>
          <a:srgbClr val="000000"/>
        </a:lt2>
        <a:accent1>
          <a:srgbClr val="F04E22"/>
        </a:accent1>
        <a:accent2>
          <a:srgbClr val="F0B500"/>
        </a:accent2>
        <a:accent3>
          <a:srgbClr val="FFFFFF"/>
        </a:accent3>
        <a:accent4>
          <a:srgbClr val="404040"/>
        </a:accent4>
        <a:accent5>
          <a:srgbClr val="F6B2AB"/>
        </a:accent5>
        <a:accent6>
          <a:srgbClr val="D9A400"/>
        </a:accent6>
        <a:hlink>
          <a:srgbClr val="F07800"/>
        </a:hlink>
        <a:folHlink>
          <a:srgbClr val="00A6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TLStat">
  <a:themeElements>
    <a:clrScheme name="ATLStat">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E36C09"/>
      </a:accent5>
      <a:accent6>
        <a:srgbClr val="7F7F7F"/>
      </a:accent6>
      <a:hlink>
        <a:srgbClr val="FFCCFF"/>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1" i="0" u="none" strike="noStrike" cap="none" normalizeH="0" baseline="0" dirty="0" smtClean="0">
            <a:ln>
              <a:noFill/>
            </a:ln>
            <a:solidFill>
              <a:schemeClr val="bg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4D4D4D"/>
        </a:dk1>
        <a:lt1>
          <a:srgbClr val="FFFFFF"/>
        </a:lt1>
        <a:dk2>
          <a:srgbClr val="999999"/>
        </a:dk2>
        <a:lt2>
          <a:srgbClr val="000000"/>
        </a:lt2>
        <a:accent1>
          <a:srgbClr val="F04E22"/>
        </a:accent1>
        <a:accent2>
          <a:srgbClr val="F0B500"/>
        </a:accent2>
        <a:accent3>
          <a:srgbClr val="FFFFFF"/>
        </a:accent3>
        <a:accent4>
          <a:srgbClr val="404040"/>
        </a:accent4>
        <a:accent5>
          <a:srgbClr val="F6B2AB"/>
        </a:accent5>
        <a:accent6>
          <a:srgbClr val="D9A400"/>
        </a:accent6>
        <a:hlink>
          <a:srgbClr val="F07800"/>
        </a:hlink>
        <a:folHlink>
          <a:srgbClr val="00A6A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37249</TotalTime>
  <Words>1371</Words>
  <Application>Microsoft Office PowerPoint</Application>
  <PresentationFormat>Widescreen</PresentationFormat>
  <Paragraphs>181</Paragraphs>
  <Slides>12</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Cambria</vt:lpstr>
      <vt:lpstr>Times New Roman</vt:lpstr>
      <vt:lpstr>Wingdings</vt:lpstr>
      <vt:lpstr>ATLStat</vt:lpstr>
      <vt:lpstr>1_ATLStat</vt:lpstr>
      <vt:lpstr>PowerPoint Presentation</vt:lpstr>
      <vt:lpstr>Department of Law Mission Statement</vt:lpstr>
      <vt:lpstr>Department of Law Goals</vt:lpstr>
      <vt:lpstr>Department of Law Organizational Chart</vt:lpstr>
      <vt:lpstr>Department of Law FY18 Vacancies, Attrition and Retention </vt:lpstr>
      <vt:lpstr>Department of Law FY18 Highlights and Accomplishments</vt:lpstr>
      <vt:lpstr>Department of Law FY18 Highlights and Accomplishments</vt:lpstr>
      <vt:lpstr>Department of Law FY18 Highlights and Accomplishments</vt:lpstr>
      <vt:lpstr>Department of Law FY18 Revenue Recovery $10.1M</vt:lpstr>
      <vt:lpstr>Department of Law FY19 Proposed Operating Budget: $20,409,294</vt:lpstr>
      <vt:lpstr>Department of Law FY19 Proposed Operating Budget: $20,409,294</vt:lpstr>
      <vt:lpstr>Department of Law FY19 Proposed Operating Budget: $20,409,294</vt:lpstr>
    </vt:vector>
  </TitlesOfParts>
  <Company>Lenovo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mdnguyen</dc:creator>
  <cp:lastModifiedBy>Keith Robinson</cp:lastModifiedBy>
  <cp:revision>1394</cp:revision>
  <cp:lastPrinted>2018-06-05T20:31:46Z</cp:lastPrinted>
  <dcterms:created xsi:type="dcterms:W3CDTF">2011-10-05T18:52:35Z</dcterms:created>
  <dcterms:modified xsi:type="dcterms:W3CDTF">2018-06-05T21:21:34Z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