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31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oble\Documents\notes%20for%20budget%20hearing%20(version%202).xlsb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'FY19 proposed'!$B$7</c:f>
              <c:strCache>
                <c:ptCount val="1"/>
                <c:pt idx="0">
                  <c:v>Budget General</c:v>
                </c:pt>
              </c:strCache>
            </c:strRef>
          </c:tx>
          <c:spPr>
            <a:solidFill>
              <a:srgbClr val="403152">
                <a:alpha val="83922"/>
              </a:srgbClr>
            </a:solidFill>
            <a:ln>
              <a:noFill/>
            </a:ln>
            <a:effectLst/>
          </c:spPr>
          <c:invertIfNegative val="0"/>
          <c:cat>
            <c:strRef>
              <c:f>'FY19 proposed'!$A$8:$A$19</c:f>
              <c:strCache>
                <c:ptCount val="11"/>
                <c:pt idx="1">
                  <c:v>FY16</c:v>
                </c:pt>
                <c:pt idx="4">
                  <c:v>FY17</c:v>
                </c:pt>
                <c:pt idx="7">
                  <c:v>FY18</c:v>
                </c:pt>
                <c:pt idx="10">
                  <c:v>FY19</c:v>
                </c:pt>
              </c:strCache>
            </c:strRef>
          </c:cat>
          <c:val>
            <c:numRef>
              <c:f>'FY19 proposed'!$B$8:$B$19</c:f>
              <c:numCache>
                <c:formatCode>"$"#,##0</c:formatCode>
                <c:ptCount val="12"/>
                <c:pt idx="1">
                  <c:v>1768098</c:v>
                </c:pt>
                <c:pt idx="4">
                  <c:v>1804811</c:v>
                </c:pt>
                <c:pt idx="7">
                  <c:v>1817234</c:v>
                </c:pt>
                <c:pt idx="10">
                  <c:v>1867267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A2-4CEC-BE85-550514408ED0}"/>
            </c:ext>
          </c:extLst>
        </c:ser>
        <c:ser>
          <c:idx val="1"/>
          <c:order val="1"/>
          <c:tx>
            <c:strRef>
              <c:f>'FY19 proposed'!$C$7</c:f>
              <c:strCache>
                <c:ptCount val="1"/>
                <c:pt idx="0">
                  <c:v>Budget Enterprise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'FY19 proposed'!$A$8:$A$19</c:f>
              <c:strCache>
                <c:ptCount val="11"/>
                <c:pt idx="1">
                  <c:v>FY16</c:v>
                </c:pt>
                <c:pt idx="4">
                  <c:v>FY17</c:v>
                </c:pt>
                <c:pt idx="7">
                  <c:v>FY18</c:v>
                </c:pt>
                <c:pt idx="10">
                  <c:v>FY19</c:v>
                </c:pt>
              </c:strCache>
            </c:strRef>
          </c:cat>
          <c:val>
            <c:numRef>
              <c:f>'FY19 proposed'!$C$8:$C$19</c:f>
              <c:numCache>
                <c:formatCode>"$"#,##0</c:formatCode>
                <c:ptCount val="12"/>
                <c:pt idx="1">
                  <c:v>2128012</c:v>
                </c:pt>
                <c:pt idx="4">
                  <c:v>2152559</c:v>
                </c:pt>
                <c:pt idx="7">
                  <c:v>1951158</c:v>
                </c:pt>
                <c:pt idx="10">
                  <c:v>2074407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A2-4CEC-BE85-550514408ED0}"/>
            </c:ext>
          </c:extLst>
        </c:ser>
        <c:ser>
          <c:idx val="2"/>
          <c:order val="2"/>
          <c:tx>
            <c:strRef>
              <c:f>'FY19 proposed'!$D$7</c:f>
              <c:strCache>
                <c:ptCount val="1"/>
                <c:pt idx="0">
                  <c:v>Actual General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'FY19 proposed'!$A$8:$A$19</c:f>
              <c:strCache>
                <c:ptCount val="11"/>
                <c:pt idx="1">
                  <c:v>FY16</c:v>
                </c:pt>
                <c:pt idx="4">
                  <c:v>FY17</c:v>
                </c:pt>
                <c:pt idx="7">
                  <c:v>FY18</c:v>
                </c:pt>
                <c:pt idx="10">
                  <c:v>FY19</c:v>
                </c:pt>
              </c:strCache>
            </c:strRef>
          </c:cat>
          <c:val>
            <c:numRef>
              <c:f>'FY19 proposed'!$D$8:$D$19</c:f>
              <c:numCache>
                <c:formatCode>General</c:formatCode>
                <c:ptCount val="12"/>
                <c:pt idx="2" formatCode="&quot;$&quot;#,##0">
                  <c:v>1385740</c:v>
                </c:pt>
                <c:pt idx="5" formatCode="&quot;$&quot;#,##0">
                  <c:v>1290534</c:v>
                </c:pt>
                <c:pt idx="8" formatCode="&quot;$&quot;#,##0">
                  <c:v>1686170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A2-4CEC-BE85-550514408ED0}"/>
            </c:ext>
          </c:extLst>
        </c:ser>
        <c:ser>
          <c:idx val="3"/>
          <c:order val="3"/>
          <c:tx>
            <c:strRef>
              <c:f>'FY19 proposed'!$E$7</c:f>
              <c:strCache>
                <c:ptCount val="1"/>
                <c:pt idx="0">
                  <c:v>Actual Enterprise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'FY19 proposed'!$A$8:$A$19</c:f>
              <c:strCache>
                <c:ptCount val="11"/>
                <c:pt idx="1">
                  <c:v>FY16</c:v>
                </c:pt>
                <c:pt idx="4">
                  <c:v>FY17</c:v>
                </c:pt>
                <c:pt idx="7">
                  <c:v>FY18</c:v>
                </c:pt>
                <c:pt idx="10">
                  <c:v>FY19</c:v>
                </c:pt>
              </c:strCache>
            </c:strRef>
          </c:cat>
          <c:val>
            <c:numRef>
              <c:f>'FY19 proposed'!$E$8:$E$19</c:f>
              <c:numCache>
                <c:formatCode>General</c:formatCode>
                <c:ptCount val="12"/>
                <c:pt idx="2" formatCode="&quot;$&quot;#,##0">
                  <c:v>1592534</c:v>
                </c:pt>
                <c:pt idx="5" formatCode="&quot;$&quot;#,##0">
                  <c:v>1951158</c:v>
                </c:pt>
                <c:pt idx="8" formatCode="&quot;$&quot;#,##0">
                  <c:v>1903777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9A2-4CEC-BE85-550514408E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793776088"/>
        <c:axId val="793773464"/>
      </c:barChart>
      <c:catAx>
        <c:axId val="793776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3773464"/>
        <c:crosses val="autoZero"/>
        <c:auto val="1"/>
        <c:lblAlgn val="ctr"/>
        <c:lblOffset val="100"/>
        <c:noMultiLvlLbl val="0"/>
      </c:catAx>
      <c:valAx>
        <c:axId val="793773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Millions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0.0,,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3776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03615-5BEA-4810-9564-6126C2973F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0021E8-9A1D-4C82-BE1D-E8B0B779C6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BC3DB-3D5C-4E8E-AF02-184F48C6C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F9E8-A24E-483B-A3F1-6B90F6C36D93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17BAF5-2627-4530-8EB0-168EAD0CD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06C8F-7640-4BC6-80A2-310D8D478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909F-B26B-435B-BFFC-5B6DBBD4C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23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F359E-471A-483C-9E9D-1996080D2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66DB97-EF97-4550-A18F-7B1250D509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80699-54BA-4F20-B454-11D4FD37F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F9E8-A24E-483B-A3F1-6B90F6C36D93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FB165-4025-4F32-8F77-52DABA93E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C8EC0-FB00-4CC8-8DEC-7D92E6267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909F-B26B-435B-BFFC-5B6DBBD4C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35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BDC795-CF80-4920-90B1-7DBED3AAFD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5E9B2A-7549-4851-B2B8-9769A05785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C881B-A721-4C43-B360-FD8B4D9D3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F9E8-A24E-483B-A3F1-6B90F6C36D93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90EB1-77DD-43D2-9EA8-47E2C5358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4BA0E-093B-4EA9-847C-E2B101A8D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909F-B26B-435B-BFFC-5B6DBBD4C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84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3A3F8-B2BC-4A89-BEDB-0A723E757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BF58B-39C6-44C4-996E-EC6663971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B6A6C-DE6F-48F3-BAF5-CC8E6666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F9E8-A24E-483B-A3F1-6B90F6C36D93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37DB4-8F48-4151-93A4-B2FE45F5D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BB3C1-1374-4E8A-921B-51D065A38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909F-B26B-435B-BFFC-5B6DBBD4C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7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8493B-BF1A-4780-8782-437318C9C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8E479D-03F3-4F12-A296-238D105C6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1CFFE-777F-4CE1-A8D0-BCF504D3E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F9E8-A24E-483B-A3F1-6B90F6C36D93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4662E-20BA-4209-8393-C7B059CD8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BAACE-05DD-4740-8EC7-2DDC9FEF3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909F-B26B-435B-BFFC-5B6DBBD4C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92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A9B6A-231E-432F-907C-295A2EDB1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22D0D-2057-4AA1-B734-DF369406E8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A7A0EC-6DA9-4430-9ACE-188279733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45E48A-8FF5-4E58-B4CF-347BB8D36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F9E8-A24E-483B-A3F1-6B90F6C36D93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29D3BF-ECD4-41FC-A71B-0A322354F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6F9A4A-7DE8-481F-B2AB-490455528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909F-B26B-435B-BFFC-5B6DBBD4C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8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373AC-9775-44EF-BDFC-08501F549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15B3A-8FFB-4325-BCC1-AB4F333BA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43EE21-2106-48BA-8BA8-4ADD532D9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C88486-2B90-40F5-8387-E7902BCA98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338FA6-3153-4F35-A44D-0FD64AAA57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6B37B1-1049-461A-A664-21D6A1095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F9E8-A24E-483B-A3F1-6B90F6C36D93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79E3F7-70A8-4F82-8ADB-DF0562111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A87DD3-35FB-4DA9-AF5C-FCDBDE649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909F-B26B-435B-BFFC-5B6DBBD4C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79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BCFB9-8345-4026-90F7-1AD43D469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2B9D34-D8CB-478F-8EA6-7FDB82639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F9E8-A24E-483B-A3F1-6B90F6C36D93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BABC50-EF9E-4B1B-84D1-67578E588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C7B39A-DCC5-4B5C-B691-5DE21383B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909F-B26B-435B-BFFC-5B6DBBD4C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15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7AD129-FC7E-4DB6-9BB2-370496EB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F9E8-A24E-483B-A3F1-6B90F6C36D93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F9E428-2A15-48F9-BC1F-AD8CDCD7A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DFF479-8BB6-47BD-AC90-3FE08731A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909F-B26B-435B-BFFC-5B6DBBD4C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13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E576E-D571-4C3E-A059-2E0035787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5814F-7F8E-49C0-AF72-AB4A28247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1FE02A-E51C-49A7-AC1A-711F010DA1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0293A-E105-4494-BBC0-5AC782D96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F9E8-A24E-483B-A3F1-6B90F6C36D93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8D2481-1B04-4414-BA2D-2E6F2B213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CE1F27-CB47-4F22-BE17-20B1E972F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909F-B26B-435B-BFFC-5B6DBBD4C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38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2EC9C-D278-4BC2-A486-2211DBC93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6AA657-3A38-474A-A2E4-BF47937795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0F9769-CBA9-442B-BA3A-CB0DA66478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2A3565-9E50-4C0E-8ED3-48104CFEE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F9E8-A24E-483B-A3F1-6B90F6C36D93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A3707C-700F-453E-8079-9FCB62160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854959-F10D-4D93-B368-948C416DD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909F-B26B-435B-BFFC-5B6DBBD4C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69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41993E-1B5E-4165-BBD1-5E1ADFA2B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691E00-FCB7-48CB-8C2E-8F20C858EC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2B67A-A1F4-4A8E-8390-135BDF5307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6F9E8-A24E-483B-A3F1-6B90F6C36D93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62B42-5DD4-41FB-8934-25024D5127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D57EC-F29E-4CB9-A680-E86D0698FA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3909F-B26B-435B-BFFC-5B6DBBD4C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0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184EF76-1A57-45CD-91AC-BFC3C4098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			</a:t>
            </a:r>
            <a:r>
              <a:rPr lang="en-US" sz="3600" dirty="0">
                <a:latin typeface="Cambria" panose="02040503050406030204" pitchFamily="18" charset="0"/>
              </a:rPr>
              <a:t>City Auditor’s Office</a:t>
            </a:r>
            <a:br>
              <a:rPr lang="en-US" sz="3600" dirty="0">
                <a:latin typeface="Cambria" panose="02040503050406030204" pitchFamily="18" charset="0"/>
              </a:rPr>
            </a:br>
            <a:r>
              <a:rPr lang="en-US" sz="3600" dirty="0">
                <a:latin typeface="Cambria" panose="02040503050406030204" pitchFamily="18" charset="0"/>
              </a:rPr>
              <a:t>		FY19 Proposed Operating Budget: $3,941,674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1E2418-5ACD-4968-A259-697C2C2EADF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sz="2400" dirty="0">
                <a:latin typeface="Cambria" panose="02040503050406030204" pitchFamily="18" charset="0"/>
              </a:rPr>
              <a:t>Budget to Actual FY16-FY18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11E1BA-A5C8-4FE8-9240-B5F647B85F1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40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sz="2400">
                <a:latin typeface="Cambria" panose="02040503050406030204" pitchFamily="18" charset="0"/>
              </a:rPr>
              <a:t>Organizational </a:t>
            </a:r>
            <a:r>
              <a:rPr lang="en-US" sz="2400" dirty="0">
                <a:latin typeface="Cambria" panose="02040503050406030204" pitchFamily="18" charset="0"/>
              </a:rPr>
              <a:t>Chart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8270BF7-FB68-4BB9-8C58-1EE130849A7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096" y="520541"/>
            <a:ext cx="1069340" cy="101473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0195F4D-639F-4F54-A58B-4F76048F1D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4326829"/>
              </p:ext>
            </p:extLst>
          </p:nvPr>
        </p:nvGraphicFramePr>
        <p:xfrm>
          <a:off x="838201" y="2942248"/>
          <a:ext cx="5181599" cy="3062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Canvas 2">
            <a:extLst>
              <a:ext uri="{FF2B5EF4-FFF2-40B4-BE49-F238E27FC236}">
                <a16:creationId xmlns:a16="http://schemas.microsoft.com/office/drawing/2014/main" id="{9E383FFB-A8BB-4024-BC7E-0D0BACF8F84A}"/>
              </a:ext>
            </a:extLst>
          </p:cNvPr>
          <p:cNvGrpSpPr/>
          <p:nvPr/>
        </p:nvGrpSpPr>
        <p:grpSpPr>
          <a:xfrm>
            <a:off x="5027236" y="2942248"/>
            <a:ext cx="6223635" cy="4056380"/>
            <a:chOff x="0" y="0"/>
            <a:chExt cx="6223635" cy="405638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9D67623-D2DA-495B-B356-4081B39403C0}"/>
                </a:ext>
              </a:extLst>
            </p:cNvPr>
            <p:cNvSpPr/>
            <p:nvPr/>
          </p:nvSpPr>
          <p:spPr>
            <a:xfrm>
              <a:off x="0" y="0"/>
              <a:ext cx="6223635" cy="4056380"/>
            </a:xfrm>
            <a:prstGeom prst="rect">
              <a:avLst/>
            </a:prstGeom>
            <a:noFill/>
          </p:spPr>
        </p:sp>
        <p:sp>
          <p:nvSpPr>
            <p:cNvPr id="11" name="AutoShape 4">
              <a:extLst>
                <a:ext uri="{FF2B5EF4-FFF2-40B4-BE49-F238E27FC236}">
                  <a16:creationId xmlns:a16="http://schemas.microsoft.com/office/drawing/2014/main" id="{56B007D9-F56C-481E-B4DF-0DE79F7A9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4213" y="180975"/>
              <a:ext cx="1714510" cy="358136"/>
            </a:xfrm>
            <a:prstGeom prst="flowChartProcess">
              <a:avLst/>
            </a:prstGeom>
            <a:solidFill>
              <a:srgbClr val="403152"/>
            </a:solidFill>
            <a:ln w="9525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lt1">
                        <a:lumMod val="50000"/>
                        <a:lumOff val="0"/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indent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cap="small" dirty="0">
                  <a:solidFill>
                    <a:schemeClr val="bg1"/>
                  </a:solidFill>
                  <a:effectLst/>
                  <a:latin typeface="Cambria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Audit Committee</a:t>
              </a:r>
              <a:endParaRPr lang="en-US" sz="10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AutoShape 5">
              <a:extLst>
                <a:ext uri="{FF2B5EF4-FFF2-40B4-BE49-F238E27FC236}">
                  <a16:creationId xmlns:a16="http://schemas.microsoft.com/office/drawing/2014/main" id="{DE06CFBD-9E73-4055-8EEE-D3B3E60ECA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4213" y="652713"/>
              <a:ext cx="1714510" cy="365807"/>
            </a:xfrm>
            <a:prstGeom prst="flowChartProcess">
              <a:avLst/>
            </a:prstGeom>
            <a:solidFill>
              <a:srgbClr val="403152"/>
            </a:solidFill>
            <a:ln w="9525" cmpd="sng">
              <a:solidFill>
                <a:schemeClr val="tx1">
                  <a:lumMod val="100000"/>
                  <a:lumOff val="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lt1">
                        <a:lumMod val="50000"/>
                        <a:lumOff val="0"/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indent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cap="small" dirty="0">
                  <a:solidFill>
                    <a:schemeClr val="bg1"/>
                  </a:solidFill>
                  <a:effectLst/>
                  <a:latin typeface="Cambria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City Auditor</a:t>
              </a:r>
              <a:endParaRPr lang="en-US" sz="10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AutoShape 6">
              <a:extLst>
                <a:ext uri="{FF2B5EF4-FFF2-40B4-BE49-F238E27FC236}">
                  <a16:creationId xmlns:a16="http://schemas.microsoft.com/office/drawing/2014/main" id="{38D05D53-E984-452F-A12D-B21B2B67331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37802" y="1309326"/>
              <a:ext cx="3536320" cy="700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100000"/>
                  <a:lumOff val="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AutoShape 7">
              <a:extLst>
                <a:ext uri="{FF2B5EF4-FFF2-40B4-BE49-F238E27FC236}">
                  <a16:creationId xmlns:a16="http://schemas.microsoft.com/office/drawing/2014/main" id="{6876B787-1923-4358-B1D7-C8BE623FB3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5109" y="2124741"/>
              <a:ext cx="1522709" cy="568911"/>
            </a:xfrm>
            <a:prstGeom prst="flowChartProcess">
              <a:avLst/>
            </a:prstGeom>
            <a:solidFill>
              <a:srgbClr val="403152"/>
            </a:solidFill>
            <a:ln w="9525" cmpd="sng">
              <a:solidFill>
                <a:schemeClr val="tx1">
                  <a:lumMod val="100000"/>
                  <a:lumOff val="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lt1">
                        <a:lumMod val="50000"/>
                        <a:lumOff val="0"/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indent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cap="small" dirty="0">
                  <a:solidFill>
                    <a:schemeClr val="bg1"/>
                  </a:solidFill>
                  <a:effectLst/>
                  <a:latin typeface="Cambria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Performance</a:t>
              </a:r>
              <a:endParaRPr lang="en-US" sz="10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indent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cap="small" dirty="0">
                  <a:solidFill>
                    <a:schemeClr val="bg1"/>
                  </a:solidFill>
                  <a:effectLst/>
                  <a:latin typeface="Cambria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Audit Team</a:t>
              </a:r>
              <a:endParaRPr lang="en-US" sz="10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AutoShape 8">
              <a:extLst>
                <a:ext uri="{FF2B5EF4-FFF2-40B4-BE49-F238E27FC236}">
                  <a16:creationId xmlns:a16="http://schemas.microsoft.com/office/drawing/2014/main" id="{72E272EC-FF0C-4846-9835-04070FA426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5518" y="2124042"/>
              <a:ext cx="1527109" cy="569611"/>
            </a:xfrm>
            <a:prstGeom prst="flowChartProcess">
              <a:avLst/>
            </a:prstGeom>
            <a:solidFill>
              <a:srgbClr val="403152"/>
            </a:solidFill>
            <a:ln w="9525" cmpd="sng">
              <a:solidFill>
                <a:schemeClr val="tx1">
                  <a:lumMod val="100000"/>
                  <a:lumOff val="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lt1">
                        <a:lumMod val="50000"/>
                        <a:lumOff val="0"/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indent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cap="small" dirty="0">
                  <a:solidFill>
                    <a:schemeClr val="bg1"/>
                  </a:solidFill>
                  <a:effectLst/>
                  <a:latin typeface="Cambria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Performance</a:t>
              </a:r>
              <a:endParaRPr lang="en-US" sz="10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indent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cap="small" dirty="0">
                  <a:solidFill>
                    <a:schemeClr val="bg1"/>
                  </a:solidFill>
                  <a:effectLst/>
                  <a:latin typeface="Cambria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Audit/Investigations Team</a:t>
              </a:r>
              <a:endParaRPr lang="en-US" sz="10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indent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cap="small" dirty="0">
                  <a:effectLst/>
                  <a:latin typeface="Cambria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AutoShape 9">
              <a:extLst>
                <a:ext uri="{FF2B5EF4-FFF2-40B4-BE49-F238E27FC236}">
                  <a16:creationId xmlns:a16="http://schemas.microsoft.com/office/drawing/2014/main" id="{4FB8B077-0BD5-4CC5-BE3E-52641694F45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671104" y="2693653"/>
              <a:ext cx="1300" cy="212704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100000"/>
                  <a:lumOff val="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10">
              <a:extLst>
                <a:ext uri="{FF2B5EF4-FFF2-40B4-BE49-F238E27FC236}">
                  <a16:creationId xmlns:a16="http://schemas.microsoft.com/office/drawing/2014/main" id="{9CC85223-0D93-49AC-9939-9B690C8427D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929322" y="2630852"/>
              <a:ext cx="700" cy="600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100000"/>
                  <a:lumOff val="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AutoShape 11">
              <a:extLst>
                <a:ext uri="{FF2B5EF4-FFF2-40B4-BE49-F238E27FC236}">
                  <a16:creationId xmlns:a16="http://schemas.microsoft.com/office/drawing/2014/main" id="{C7627A70-1B4B-4B66-ACD9-38C7C93D302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5549231" y="2693653"/>
              <a:ext cx="2600" cy="212704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100000"/>
                  <a:lumOff val="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AutoShape 12">
              <a:extLst>
                <a:ext uri="{FF2B5EF4-FFF2-40B4-BE49-F238E27FC236}">
                  <a16:creationId xmlns:a16="http://schemas.microsoft.com/office/drawing/2014/main" id="{726562D8-0544-43E9-B032-43270ED9722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093717" y="539111"/>
              <a:ext cx="600" cy="113602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100000"/>
                  <a:lumOff val="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" name="AutoShape 13">
              <a:extLst>
                <a:ext uri="{FF2B5EF4-FFF2-40B4-BE49-F238E27FC236}">
                  <a16:creationId xmlns:a16="http://schemas.microsoft.com/office/drawing/2014/main" id="{216F233D-4B70-4024-BC7F-5063763994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8323" y="652713"/>
              <a:ext cx="1718910" cy="365807"/>
            </a:xfrm>
            <a:prstGeom prst="flowChartProcess">
              <a:avLst/>
            </a:prstGeom>
            <a:solidFill>
              <a:srgbClr val="403152"/>
            </a:solidFill>
            <a:ln w="9525" cmpd="sng">
              <a:solidFill>
                <a:schemeClr val="tx1">
                  <a:lumMod val="100000"/>
                  <a:lumOff val="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lt1">
                        <a:lumMod val="50000"/>
                        <a:lumOff val="0"/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indent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cap="small" dirty="0">
                  <a:solidFill>
                    <a:schemeClr val="bg1"/>
                  </a:solidFill>
                  <a:effectLst/>
                  <a:latin typeface="Cambria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Administrative Analyst</a:t>
              </a:r>
              <a:endParaRPr lang="en-US" sz="10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AutoShape 14">
              <a:extLst>
                <a:ext uri="{FF2B5EF4-FFF2-40B4-BE49-F238E27FC236}">
                  <a16:creationId xmlns:a16="http://schemas.microsoft.com/office/drawing/2014/main" id="{A8A96139-F392-437E-8814-B7251DF419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0413" y="1309326"/>
              <a:ext cx="1563409" cy="422308"/>
            </a:xfrm>
            <a:prstGeom prst="flowChartProcess">
              <a:avLst/>
            </a:prstGeom>
            <a:solidFill>
              <a:srgbClr val="403152"/>
            </a:solidFill>
            <a:ln w="9525" cmpd="sng">
              <a:solidFill>
                <a:schemeClr val="tx1">
                  <a:lumMod val="100000"/>
                  <a:lumOff val="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lt1">
                        <a:lumMod val="50000"/>
                        <a:lumOff val="0"/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indent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cap="small" dirty="0">
                  <a:solidFill>
                    <a:schemeClr val="bg1"/>
                  </a:solidFill>
                  <a:effectLst/>
                  <a:latin typeface="Cambria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Deputy City Auditor</a:t>
              </a:r>
              <a:endParaRPr lang="en-US" sz="10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AutoShape 16">
              <a:extLst>
                <a:ext uri="{FF2B5EF4-FFF2-40B4-BE49-F238E27FC236}">
                  <a16:creationId xmlns:a16="http://schemas.microsoft.com/office/drawing/2014/main" id="{6094C819-2AD1-4F0B-9CA2-4CB47528641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111517" y="539111"/>
              <a:ext cx="600" cy="6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AutoShape 17">
              <a:extLst>
                <a:ext uri="{FF2B5EF4-FFF2-40B4-BE49-F238E27FC236}">
                  <a16:creationId xmlns:a16="http://schemas.microsoft.com/office/drawing/2014/main" id="{9A6B6A58-4CD2-4137-8874-EC745826D0D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093117" y="539111"/>
              <a:ext cx="600" cy="11360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AutoShape 18">
              <a:extLst>
                <a:ext uri="{FF2B5EF4-FFF2-40B4-BE49-F238E27FC236}">
                  <a16:creationId xmlns:a16="http://schemas.microsoft.com/office/drawing/2014/main" id="{46324DAF-7C5A-488E-9AE1-A9DF6DACE6D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094317" y="1018520"/>
              <a:ext cx="600" cy="29080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AutoShape 23">
              <a:extLst>
                <a:ext uri="{FF2B5EF4-FFF2-40B4-BE49-F238E27FC236}">
                  <a16:creationId xmlns:a16="http://schemas.microsoft.com/office/drawing/2014/main" id="{85C6942C-30B4-478A-8995-4AB6E91294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094917" y="1731634"/>
              <a:ext cx="0" cy="22290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AutoShape 24">
              <a:extLst>
                <a:ext uri="{FF2B5EF4-FFF2-40B4-BE49-F238E27FC236}">
                  <a16:creationId xmlns:a16="http://schemas.microsoft.com/office/drawing/2014/main" id="{EEF60A73-FB2F-43DA-8217-3CA3282EDDF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276413" y="1955839"/>
              <a:ext cx="700" cy="1689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AutoShape 25">
              <a:extLst>
                <a:ext uri="{FF2B5EF4-FFF2-40B4-BE49-F238E27FC236}">
                  <a16:creationId xmlns:a16="http://schemas.microsoft.com/office/drawing/2014/main" id="{CD51258B-F5BA-4BC7-99D8-8DC9304F85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276413" y="1954539"/>
              <a:ext cx="835105" cy="6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AutoShape 26">
              <a:extLst>
                <a:ext uri="{FF2B5EF4-FFF2-40B4-BE49-F238E27FC236}">
                  <a16:creationId xmlns:a16="http://schemas.microsoft.com/office/drawing/2014/main" id="{4067B9B9-8080-499E-96C2-23E8577D912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929322" y="1955139"/>
              <a:ext cx="700" cy="1689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AutoShape 27">
              <a:extLst>
                <a:ext uri="{FF2B5EF4-FFF2-40B4-BE49-F238E27FC236}">
                  <a16:creationId xmlns:a16="http://schemas.microsoft.com/office/drawing/2014/main" id="{C0F95EC5-BBE1-4E1E-8CA2-7527EB1BAFA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094317" y="1954539"/>
              <a:ext cx="835705" cy="6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AutoShape 29">
              <a:extLst>
                <a:ext uri="{FF2B5EF4-FFF2-40B4-BE49-F238E27FC236}">
                  <a16:creationId xmlns:a16="http://schemas.microsoft.com/office/drawing/2014/main" id="{7201115A-427A-45BF-BD80-1C50E70869B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968722" y="835616"/>
              <a:ext cx="209601" cy="6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6D63DED-9F8E-4867-98F3-7B237E014C38}"/>
              </a:ext>
            </a:extLst>
          </p:cNvPr>
          <p:cNvCxnSpPr/>
          <p:nvPr/>
        </p:nvCxnSpPr>
        <p:spPr>
          <a:xfrm flipV="1">
            <a:off x="838200" y="1643321"/>
            <a:ext cx="10515600" cy="10486"/>
          </a:xfrm>
          <a:prstGeom prst="line">
            <a:avLst/>
          </a:prstGeom>
          <a:ln>
            <a:solidFill>
              <a:srgbClr val="4031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332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Times New Roman</vt:lpstr>
      <vt:lpstr>Office Theme</vt:lpstr>
      <vt:lpstr>   City Auditor’s Office   FY19 Proposed Operating Budget: $3,941,674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Auditor’s Office   FY19 Proposed Operating Budget: $3,941,674</dc:title>
  <dc:creator>Noble, Amanda</dc:creator>
  <cp:lastModifiedBy>Noble, Amanda</cp:lastModifiedBy>
  <cp:revision>3</cp:revision>
  <dcterms:created xsi:type="dcterms:W3CDTF">2018-06-05T21:50:35Z</dcterms:created>
  <dcterms:modified xsi:type="dcterms:W3CDTF">2018-06-05T22:08:21Z</dcterms:modified>
</cp:coreProperties>
</file>