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87" r:id="rId3"/>
    <p:sldMasterId id="2147483699" r:id="rId4"/>
    <p:sldMasterId id="2147483711" r:id="rId5"/>
    <p:sldMasterId id="2147483726" r:id="rId6"/>
  </p:sldMasterIdLst>
  <p:notesMasterIdLst>
    <p:notesMasterId r:id="rId25"/>
  </p:notesMasterIdLst>
  <p:handoutMasterIdLst>
    <p:handoutMasterId r:id="rId26"/>
  </p:handoutMasterIdLst>
  <p:sldIdLst>
    <p:sldId id="267" r:id="rId7"/>
    <p:sldId id="258" r:id="rId8"/>
    <p:sldId id="269" r:id="rId9"/>
    <p:sldId id="270" r:id="rId10"/>
    <p:sldId id="271" r:id="rId11"/>
    <p:sldId id="259" r:id="rId12"/>
    <p:sldId id="268" r:id="rId13"/>
    <p:sldId id="272" r:id="rId14"/>
    <p:sldId id="273" r:id="rId15"/>
    <p:sldId id="260" r:id="rId16"/>
    <p:sldId id="276" r:id="rId17"/>
    <p:sldId id="261" r:id="rId18"/>
    <p:sldId id="275" r:id="rId19"/>
    <p:sldId id="262" r:id="rId20"/>
    <p:sldId id="264" r:id="rId21"/>
    <p:sldId id="263" r:id="rId22"/>
    <p:sldId id="274" r:id="rId23"/>
    <p:sldId id="277"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5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ngova, Jabu" userId="4ac4d166-ea70-4046-855a-50806bb9d654" providerId="ADAL" clId="{1241936E-C0FC-4C23-8605-C10C9A7568D5}"/>
    <pc:docChg chg="custSel modSld">
      <pc:chgData name="Sengova, Jabu" userId="4ac4d166-ea70-4046-855a-50806bb9d654" providerId="ADAL" clId="{1241936E-C0FC-4C23-8605-C10C9A7568D5}" dt="2018-06-04T15:16:22.846" v="850" actId="20577"/>
      <pc:docMkLst>
        <pc:docMk/>
      </pc:docMkLst>
      <pc:sldChg chg="modSp">
        <pc:chgData name="Sengova, Jabu" userId="4ac4d166-ea70-4046-855a-50806bb9d654" providerId="ADAL" clId="{1241936E-C0FC-4C23-8605-C10C9A7568D5}" dt="2018-06-04T15:16:22.846" v="850" actId="20577"/>
        <pc:sldMkLst>
          <pc:docMk/>
          <pc:sldMk cId="274873408" sldId="259"/>
        </pc:sldMkLst>
        <pc:spChg chg="mod">
          <ac:chgData name="Sengova, Jabu" userId="4ac4d166-ea70-4046-855a-50806bb9d654" providerId="ADAL" clId="{1241936E-C0FC-4C23-8605-C10C9A7568D5}" dt="2018-06-04T15:16:22.846" v="850" actId="20577"/>
          <ac:spMkLst>
            <pc:docMk/>
            <pc:sldMk cId="274873408" sldId="259"/>
            <ac:spMk id="5" creationId="{00000000-0000-0000-0000-000000000000}"/>
          </ac:spMkLst>
        </pc:spChg>
      </pc:sldChg>
      <pc:sldChg chg="modSp">
        <pc:chgData name="Sengova, Jabu" userId="4ac4d166-ea70-4046-855a-50806bb9d654" providerId="ADAL" clId="{1241936E-C0FC-4C23-8605-C10C9A7568D5}" dt="2018-06-04T15:13:55.032" v="835" actId="113"/>
        <pc:sldMkLst>
          <pc:docMk/>
          <pc:sldMk cId="64143333" sldId="260"/>
        </pc:sldMkLst>
        <pc:spChg chg="mod">
          <ac:chgData name="Sengova, Jabu" userId="4ac4d166-ea70-4046-855a-50806bb9d654" providerId="ADAL" clId="{1241936E-C0FC-4C23-8605-C10C9A7568D5}" dt="2018-06-04T15:13:55.032" v="835" actId="113"/>
          <ac:spMkLst>
            <pc:docMk/>
            <pc:sldMk cId="64143333" sldId="260"/>
            <ac:spMk id="5" creationId="{00000000-0000-0000-0000-000000000000}"/>
          </ac:spMkLst>
        </pc:spChg>
      </pc:sldChg>
      <pc:sldChg chg="modSp">
        <pc:chgData name="Sengova, Jabu" userId="4ac4d166-ea70-4046-855a-50806bb9d654" providerId="ADAL" clId="{1241936E-C0FC-4C23-8605-C10C9A7568D5}" dt="2018-06-04T15:15:22.908" v="837" actId="20577"/>
        <pc:sldMkLst>
          <pc:docMk/>
          <pc:sldMk cId="735621093" sldId="261"/>
        </pc:sldMkLst>
        <pc:spChg chg="mod">
          <ac:chgData name="Sengova, Jabu" userId="4ac4d166-ea70-4046-855a-50806bb9d654" providerId="ADAL" clId="{1241936E-C0FC-4C23-8605-C10C9A7568D5}" dt="2018-06-01T20:41:49.973" v="721" actId="13926"/>
          <ac:spMkLst>
            <pc:docMk/>
            <pc:sldMk cId="735621093" sldId="261"/>
            <ac:spMk id="4" creationId="{00000000-0000-0000-0000-000000000000}"/>
          </ac:spMkLst>
        </pc:spChg>
        <pc:spChg chg="mod">
          <ac:chgData name="Sengova, Jabu" userId="4ac4d166-ea70-4046-855a-50806bb9d654" providerId="ADAL" clId="{1241936E-C0FC-4C23-8605-C10C9A7568D5}" dt="2018-06-04T15:15:22.908" v="837" actId="20577"/>
          <ac:spMkLst>
            <pc:docMk/>
            <pc:sldMk cId="735621093" sldId="261"/>
            <ac:spMk id="5" creationId="{00000000-0000-0000-0000-000000000000}"/>
          </ac:spMkLst>
        </pc:spChg>
      </pc:sldChg>
      <pc:sldChg chg="modSp">
        <pc:chgData name="Sengova, Jabu" userId="4ac4d166-ea70-4046-855a-50806bb9d654" providerId="ADAL" clId="{1241936E-C0FC-4C23-8605-C10C9A7568D5}" dt="2018-06-01T20:43:50.694" v="767" actId="20577"/>
        <pc:sldMkLst>
          <pc:docMk/>
          <pc:sldMk cId="1977448713" sldId="262"/>
        </pc:sldMkLst>
        <pc:spChg chg="mod">
          <ac:chgData name="Sengova, Jabu" userId="4ac4d166-ea70-4046-855a-50806bb9d654" providerId="ADAL" clId="{1241936E-C0FC-4C23-8605-C10C9A7568D5}" dt="2018-06-01T20:43:50.694" v="767" actId="20577"/>
          <ac:spMkLst>
            <pc:docMk/>
            <pc:sldMk cId="1977448713" sldId="262"/>
            <ac:spMk id="5" creationId="{00000000-0000-0000-0000-000000000000}"/>
          </ac:spMkLst>
        </pc:spChg>
      </pc:sldChg>
      <pc:sldChg chg="modSp">
        <pc:chgData name="Sengova, Jabu" userId="4ac4d166-ea70-4046-855a-50806bb9d654" providerId="ADAL" clId="{1241936E-C0FC-4C23-8605-C10C9A7568D5}" dt="2018-06-01T20:44:50.660" v="833" actId="20577"/>
        <pc:sldMkLst>
          <pc:docMk/>
          <pc:sldMk cId="1738036417" sldId="263"/>
        </pc:sldMkLst>
        <pc:graphicFrameChg chg="modGraphic">
          <ac:chgData name="Sengova, Jabu" userId="4ac4d166-ea70-4046-855a-50806bb9d654" providerId="ADAL" clId="{1241936E-C0FC-4C23-8605-C10C9A7568D5}" dt="2018-06-01T20:44:50.660" v="833" actId="20577"/>
          <ac:graphicFrameMkLst>
            <pc:docMk/>
            <pc:sldMk cId="1738036417" sldId="263"/>
            <ac:graphicFrameMk id="6" creationId="{00000000-0000-0000-0000-000000000000}"/>
          </ac:graphicFrameMkLst>
        </pc:graphicFrameChg>
      </pc:sldChg>
      <pc:sldChg chg="modSp">
        <pc:chgData name="Sengova, Jabu" userId="4ac4d166-ea70-4046-855a-50806bb9d654" providerId="ADAL" clId="{1241936E-C0FC-4C23-8605-C10C9A7568D5}" dt="2018-06-01T20:44:13.316" v="805" actId="20577"/>
        <pc:sldMkLst>
          <pc:docMk/>
          <pc:sldMk cId="2322697235" sldId="264"/>
        </pc:sldMkLst>
        <pc:spChg chg="mod">
          <ac:chgData name="Sengova, Jabu" userId="4ac4d166-ea70-4046-855a-50806bb9d654" providerId="ADAL" clId="{1241936E-C0FC-4C23-8605-C10C9A7568D5}" dt="2018-06-01T20:41:55.624" v="722" actId="13926"/>
          <ac:spMkLst>
            <pc:docMk/>
            <pc:sldMk cId="2322697235" sldId="264"/>
            <ac:spMk id="4" creationId="{00000000-0000-0000-0000-000000000000}"/>
          </ac:spMkLst>
        </pc:spChg>
        <pc:spChg chg="mod">
          <ac:chgData name="Sengova, Jabu" userId="4ac4d166-ea70-4046-855a-50806bb9d654" providerId="ADAL" clId="{1241936E-C0FC-4C23-8605-C10C9A7568D5}" dt="2018-06-01T20:44:13.316" v="805" actId="20577"/>
          <ac:spMkLst>
            <pc:docMk/>
            <pc:sldMk cId="2322697235" sldId="264"/>
            <ac:spMk id="5" creationId="{00000000-0000-0000-0000-000000000000}"/>
          </ac:spMkLst>
        </pc:spChg>
      </pc:sldChg>
      <pc:sldChg chg="modSp">
        <pc:chgData name="Sengova, Jabu" userId="4ac4d166-ea70-4046-855a-50806bb9d654" providerId="ADAL" clId="{1241936E-C0FC-4C23-8605-C10C9A7568D5}" dt="2018-06-04T15:14:04.839" v="836" actId="113"/>
        <pc:sldMkLst>
          <pc:docMk/>
          <pc:sldMk cId="1627921053" sldId="276"/>
        </pc:sldMkLst>
        <pc:spChg chg="mod">
          <ac:chgData name="Sengova, Jabu" userId="4ac4d166-ea70-4046-855a-50806bb9d654" providerId="ADAL" clId="{1241936E-C0FC-4C23-8605-C10C9A7568D5}" dt="2018-06-04T15:14:04.839" v="836" actId="113"/>
          <ac:spMkLst>
            <pc:docMk/>
            <pc:sldMk cId="1627921053" sldId="276"/>
            <ac:spMk id="5" creationId="{00000000-0000-0000-0000-000000000000}"/>
          </ac:spMkLst>
        </pc:spChg>
      </pc:sldChg>
    </pc:docChg>
  </pc:docChgLst>
  <pc:docChgLst>
    <pc:chgData name="Dawson, Sherry" userId="34c1e638-b584-46af-aca9-d00f41f7a354" providerId="ADAL" clId="{ABED9E6B-D8CA-44CC-BE84-4A62F5DA0AAA}"/>
    <pc:docChg chg="undo custSel addSld modSld">
      <pc:chgData name="Dawson, Sherry" userId="34c1e638-b584-46af-aca9-d00f41f7a354" providerId="ADAL" clId="{ABED9E6B-D8CA-44CC-BE84-4A62F5DA0AAA}" dt="2018-06-04T15:29:11.874" v="765" actId="20577"/>
      <pc:docMkLst>
        <pc:docMk/>
      </pc:docMkLst>
      <pc:sldChg chg="modSp">
        <pc:chgData name="Dawson, Sherry" userId="34c1e638-b584-46af-aca9-d00f41f7a354" providerId="ADAL" clId="{ABED9E6B-D8CA-44CC-BE84-4A62F5DA0AAA}" dt="2018-06-01T13:03:56.334" v="8" actId="20577"/>
        <pc:sldMkLst>
          <pc:docMk/>
          <pc:sldMk cId="274873408" sldId="259"/>
        </pc:sldMkLst>
        <pc:spChg chg="mod">
          <ac:chgData name="Dawson, Sherry" userId="34c1e638-b584-46af-aca9-d00f41f7a354" providerId="ADAL" clId="{ABED9E6B-D8CA-44CC-BE84-4A62F5DA0AAA}" dt="2018-06-01T13:03:56.334" v="8" actId="20577"/>
          <ac:spMkLst>
            <pc:docMk/>
            <pc:sldMk cId="274873408" sldId="259"/>
            <ac:spMk id="5" creationId="{00000000-0000-0000-0000-000000000000}"/>
          </ac:spMkLst>
        </pc:spChg>
      </pc:sldChg>
      <pc:sldChg chg="modSp">
        <pc:chgData name="Dawson, Sherry" userId="34c1e638-b584-46af-aca9-d00f41f7a354" providerId="ADAL" clId="{ABED9E6B-D8CA-44CC-BE84-4A62F5DA0AAA}" dt="2018-06-04T14:45:24.681" v="679" actId="20577"/>
        <pc:sldMkLst>
          <pc:docMk/>
          <pc:sldMk cId="64143333" sldId="260"/>
        </pc:sldMkLst>
        <pc:spChg chg="mod">
          <ac:chgData name="Dawson, Sherry" userId="34c1e638-b584-46af-aca9-d00f41f7a354" providerId="ADAL" clId="{ABED9E6B-D8CA-44CC-BE84-4A62F5DA0AAA}" dt="2018-06-01T13:05:15.642" v="10" actId="20577"/>
          <ac:spMkLst>
            <pc:docMk/>
            <pc:sldMk cId="64143333" sldId="260"/>
            <ac:spMk id="4" creationId="{00000000-0000-0000-0000-000000000000}"/>
          </ac:spMkLst>
        </pc:spChg>
        <pc:spChg chg="mod">
          <ac:chgData name="Dawson, Sherry" userId="34c1e638-b584-46af-aca9-d00f41f7a354" providerId="ADAL" clId="{ABED9E6B-D8CA-44CC-BE84-4A62F5DA0AAA}" dt="2018-06-04T14:45:24.681" v="679" actId="20577"/>
          <ac:spMkLst>
            <pc:docMk/>
            <pc:sldMk cId="64143333" sldId="260"/>
            <ac:spMk id="5" creationId="{00000000-0000-0000-0000-000000000000}"/>
          </ac:spMkLst>
        </pc:spChg>
      </pc:sldChg>
      <pc:sldChg chg="modSp">
        <pc:chgData name="Dawson, Sherry" userId="34c1e638-b584-46af-aca9-d00f41f7a354" providerId="ADAL" clId="{ABED9E6B-D8CA-44CC-BE84-4A62F5DA0AAA}" dt="2018-06-01T13:17:29.878" v="320" actId="255"/>
        <pc:sldMkLst>
          <pc:docMk/>
          <pc:sldMk cId="1977448713" sldId="262"/>
        </pc:sldMkLst>
        <pc:spChg chg="mod">
          <ac:chgData name="Dawson, Sherry" userId="34c1e638-b584-46af-aca9-d00f41f7a354" providerId="ADAL" clId="{ABED9E6B-D8CA-44CC-BE84-4A62F5DA0AAA}" dt="2018-06-01T13:17:29.878" v="320" actId="255"/>
          <ac:spMkLst>
            <pc:docMk/>
            <pc:sldMk cId="1977448713" sldId="262"/>
            <ac:spMk id="5" creationId="{00000000-0000-0000-0000-000000000000}"/>
          </ac:spMkLst>
        </pc:spChg>
      </pc:sldChg>
      <pc:sldChg chg="modSp">
        <pc:chgData name="Dawson, Sherry" userId="34c1e638-b584-46af-aca9-d00f41f7a354" providerId="ADAL" clId="{ABED9E6B-D8CA-44CC-BE84-4A62F5DA0AAA}" dt="2018-06-04T15:29:11.874" v="765" actId="20577"/>
        <pc:sldMkLst>
          <pc:docMk/>
          <pc:sldMk cId="1738036417" sldId="263"/>
        </pc:sldMkLst>
        <pc:graphicFrameChg chg="modGraphic">
          <ac:chgData name="Dawson, Sherry" userId="34c1e638-b584-46af-aca9-d00f41f7a354" providerId="ADAL" clId="{ABED9E6B-D8CA-44CC-BE84-4A62F5DA0AAA}" dt="2018-06-04T15:29:11.874" v="765" actId="20577"/>
          <ac:graphicFrameMkLst>
            <pc:docMk/>
            <pc:sldMk cId="1738036417" sldId="263"/>
            <ac:graphicFrameMk id="6" creationId="{00000000-0000-0000-0000-000000000000}"/>
          </ac:graphicFrameMkLst>
        </pc:graphicFrameChg>
      </pc:sldChg>
      <pc:sldChg chg="modSp">
        <pc:chgData name="Dawson, Sherry" userId="34c1e638-b584-46af-aca9-d00f41f7a354" providerId="ADAL" clId="{ABED9E6B-D8CA-44CC-BE84-4A62F5DA0AAA}" dt="2018-06-04T15:24:43.083" v="730" actId="6549"/>
        <pc:sldMkLst>
          <pc:docMk/>
          <pc:sldMk cId="484656489" sldId="271"/>
        </pc:sldMkLst>
        <pc:graphicFrameChg chg="mod modGraphic">
          <ac:chgData name="Dawson, Sherry" userId="34c1e638-b584-46af-aca9-d00f41f7a354" providerId="ADAL" clId="{ABED9E6B-D8CA-44CC-BE84-4A62F5DA0AAA}" dt="2018-06-04T15:24:43.083" v="730" actId="6549"/>
          <ac:graphicFrameMkLst>
            <pc:docMk/>
            <pc:sldMk cId="484656489" sldId="271"/>
            <ac:graphicFrameMk id="5" creationId="{00000000-0000-0000-0000-000000000000}"/>
          </ac:graphicFrameMkLst>
        </pc:graphicFrameChg>
      </pc:sldChg>
      <pc:sldChg chg="modSp add">
        <pc:chgData name="Dawson, Sherry" userId="34c1e638-b584-46af-aca9-d00f41f7a354" providerId="ADAL" clId="{ABED9E6B-D8CA-44CC-BE84-4A62F5DA0AAA}" dt="2018-06-04T14:45:02.518" v="678" actId="20577"/>
        <pc:sldMkLst>
          <pc:docMk/>
          <pc:sldMk cId="1627921053" sldId="276"/>
        </pc:sldMkLst>
        <pc:spChg chg="mod">
          <ac:chgData name="Dawson, Sherry" userId="34c1e638-b584-46af-aca9-d00f41f7a354" providerId="ADAL" clId="{ABED9E6B-D8CA-44CC-BE84-4A62F5DA0AAA}" dt="2018-06-04T13:50:56.210" v="641" actId="20577"/>
          <ac:spMkLst>
            <pc:docMk/>
            <pc:sldMk cId="1627921053" sldId="276"/>
            <ac:spMk id="4" creationId="{00000000-0000-0000-0000-000000000000}"/>
          </ac:spMkLst>
        </pc:spChg>
        <pc:spChg chg="mod">
          <ac:chgData name="Dawson, Sherry" userId="34c1e638-b584-46af-aca9-d00f41f7a354" providerId="ADAL" clId="{ABED9E6B-D8CA-44CC-BE84-4A62F5DA0AAA}" dt="2018-06-04T14:45:02.518" v="678" actId="20577"/>
          <ac:spMkLst>
            <pc:docMk/>
            <pc:sldMk cId="1627921053" sldId="276"/>
            <ac:spMk id="5" creationId="{00000000-0000-0000-0000-000000000000}"/>
          </ac:spMkLst>
        </pc:spChg>
      </pc:sldChg>
    </pc:docChg>
  </pc:docChgLst>
  <pc:docChgLst>
    <pc:chgData name="Sengova, Jabu" userId="4ac4d166-ea70-4046-855a-50806bb9d654" providerId="ADAL" clId="{F07308F9-424A-4860-8D4F-CBDF60370E5A}"/>
    <pc:docChg chg="custSel modSld">
      <pc:chgData name="Sengova, Jabu" userId="4ac4d166-ea70-4046-855a-50806bb9d654" providerId="ADAL" clId="{F07308F9-424A-4860-8D4F-CBDF60370E5A}" dt="2018-06-04T17:19:55.490" v="85" actId="20577"/>
      <pc:docMkLst>
        <pc:docMk/>
      </pc:docMkLst>
      <pc:sldChg chg="modSp">
        <pc:chgData name="Sengova, Jabu" userId="4ac4d166-ea70-4046-855a-50806bb9d654" providerId="ADAL" clId="{F07308F9-424A-4860-8D4F-CBDF60370E5A}" dt="2018-06-04T17:19:55.490" v="85" actId="20577"/>
        <pc:sldMkLst>
          <pc:docMk/>
          <pc:sldMk cId="64143333" sldId="260"/>
        </pc:sldMkLst>
        <pc:spChg chg="mod">
          <ac:chgData name="Sengova, Jabu" userId="4ac4d166-ea70-4046-855a-50806bb9d654" providerId="ADAL" clId="{F07308F9-424A-4860-8D4F-CBDF60370E5A}" dt="2018-06-04T17:19:55.490" v="85" actId="20577"/>
          <ac:spMkLst>
            <pc:docMk/>
            <pc:sldMk cId="64143333" sldId="26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25" cy="464979"/>
          </a:xfrm>
          <a:prstGeom prst="rect">
            <a:avLst/>
          </a:prstGeom>
        </p:spPr>
        <p:txBody>
          <a:bodyPr vert="horz" lIns="91946" tIns="45974" rIns="91946" bIns="45974" rtlCol="0"/>
          <a:lstStyle>
            <a:lvl1pPr algn="l">
              <a:defRPr sz="1200"/>
            </a:lvl1pPr>
          </a:lstStyle>
          <a:p>
            <a:r>
              <a:rPr lang="en-US"/>
              <a:t>FY 2018 Budget Hearing: Board of Ethics</a:t>
            </a:r>
          </a:p>
        </p:txBody>
      </p:sp>
      <p:sp>
        <p:nvSpPr>
          <p:cNvPr id="3" name="Date Placeholder 2"/>
          <p:cNvSpPr>
            <a:spLocks noGrp="1"/>
          </p:cNvSpPr>
          <p:nvPr>
            <p:ph type="dt" sz="quarter" idx="1"/>
          </p:nvPr>
        </p:nvSpPr>
        <p:spPr>
          <a:xfrm>
            <a:off x="3970380" y="2"/>
            <a:ext cx="3038425" cy="464979"/>
          </a:xfrm>
          <a:prstGeom prst="rect">
            <a:avLst/>
          </a:prstGeom>
        </p:spPr>
        <p:txBody>
          <a:bodyPr vert="horz" lIns="91946" tIns="45974" rIns="91946" bIns="45974" rtlCol="0"/>
          <a:lstStyle>
            <a:lvl1pPr algn="r">
              <a:defRPr sz="1200"/>
            </a:lvl1pPr>
          </a:lstStyle>
          <a:p>
            <a:r>
              <a:rPr lang="en-US"/>
              <a:t>6/5/2018</a:t>
            </a:r>
          </a:p>
        </p:txBody>
      </p:sp>
      <p:sp>
        <p:nvSpPr>
          <p:cNvPr id="4" name="Footer Placeholder 3"/>
          <p:cNvSpPr>
            <a:spLocks noGrp="1"/>
          </p:cNvSpPr>
          <p:nvPr>
            <p:ph type="ftr" sz="quarter" idx="2"/>
          </p:nvPr>
        </p:nvSpPr>
        <p:spPr>
          <a:xfrm>
            <a:off x="1" y="8829824"/>
            <a:ext cx="3038425" cy="464979"/>
          </a:xfrm>
          <a:prstGeom prst="rect">
            <a:avLst/>
          </a:prstGeom>
        </p:spPr>
        <p:txBody>
          <a:bodyPr vert="horz" lIns="91946" tIns="45974" rIns="91946" bIns="45974" rtlCol="0" anchor="b"/>
          <a:lstStyle>
            <a:lvl1pPr algn="l">
              <a:defRPr sz="1200"/>
            </a:lvl1pPr>
          </a:lstStyle>
          <a:p>
            <a:endParaRPr lang="en-US"/>
          </a:p>
        </p:txBody>
      </p:sp>
      <p:sp>
        <p:nvSpPr>
          <p:cNvPr id="5" name="Slide Number Placeholder 4"/>
          <p:cNvSpPr>
            <a:spLocks noGrp="1"/>
          </p:cNvSpPr>
          <p:nvPr>
            <p:ph type="sldNum" sz="quarter" idx="3"/>
          </p:nvPr>
        </p:nvSpPr>
        <p:spPr>
          <a:xfrm>
            <a:off x="3970380" y="8829824"/>
            <a:ext cx="3038425" cy="464979"/>
          </a:xfrm>
          <a:prstGeom prst="rect">
            <a:avLst/>
          </a:prstGeom>
        </p:spPr>
        <p:txBody>
          <a:bodyPr vert="horz" lIns="91946" tIns="45974" rIns="91946" bIns="45974" rtlCol="0" anchor="b"/>
          <a:lstStyle>
            <a:lvl1pPr algn="r">
              <a:defRPr sz="1200"/>
            </a:lvl1pPr>
          </a:lstStyle>
          <a:p>
            <a:fld id="{9DB1C068-86CA-4C8E-9201-A544AF9F340A}" type="slidenum">
              <a:rPr lang="en-US" smtClean="0"/>
              <a:t>‹#›</a:t>
            </a:fld>
            <a:endParaRPr lang="en-US"/>
          </a:p>
        </p:txBody>
      </p:sp>
    </p:spTree>
    <p:extLst>
      <p:ext uri="{BB962C8B-B14F-4D97-AF65-F5344CB8AC3E}">
        <p14:creationId xmlns:p14="http://schemas.microsoft.com/office/powerpoint/2010/main" val="88432434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3" tIns="46568" rIns="93133" bIns="46568" rtlCol="0"/>
          <a:lstStyle>
            <a:lvl1pPr algn="l">
              <a:defRPr sz="1200"/>
            </a:lvl1pPr>
          </a:lstStyle>
          <a:p>
            <a:r>
              <a:rPr lang="en-US"/>
              <a:t>FY 2018 Budget Hearing: Board of Ethics</a:t>
            </a:r>
          </a:p>
        </p:txBody>
      </p:sp>
      <p:sp>
        <p:nvSpPr>
          <p:cNvPr id="3" name="Date Placeholder 2"/>
          <p:cNvSpPr>
            <a:spLocks noGrp="1"/>
          </p:cNvSpPr>
          <p:nvPr>
            <p:ph type="dt" idx="1"/>
          </p:nvPr>
        </p:nvSpPr>
        <p:spPr>
          <a:xfrm>
            <a:off x="3970938" y="0"/>
            <a:ext cx="3037840" cy="464820"/>
          </a:xfrm>
          <a:prstGeom prst="rect">
            <a:avLst/>
          </a:prstGeom>
        </p:spPr>
        <p:txBody>
          <a:bodyPr vert="horz" lIns="93133" tIns="46568" rIns="93133" bIns="46568" rtlCol="0"/>
          <a:lstStyle>
            <a:lvl1pPr algn="r">
              <a:defRPr sz="1200"/>
            </a:lvl1pPr>
          </a:lstStyle>
          <a:p>
            <a:r>
              <a:rPr lang="en-US"/>
              <a:t>6/5/2018</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3" tIns="46568" rIns="93133" bIns="4656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3" tIns="46568" rIns="93133" bIns="465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5"/>
            <a:ext cx="3037840" cy="464820"/>
          </a:xfrm>
          <a:prstGeom prst="rect">
            <a:avLst/>
          </a:prstGeom>
        </p:spPr>
        <p:txBody>
          <a:bodyPr vert="horz" lIns="93133" tIns="46568" rIns="93133" bIns="4656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5"/>
            <a:ext cx="3037840" cy="464820"/>
          </a:xfrm>
          <a:prstGeom prst="rect">
            <a:avLst/>
          </a:prstGeom>
        </p:spPr>
        <p:txBody>
          <a:bodyPr vert="horz" lIns="93133" tIns="46568" rIns="93133" bIns="46568" rtlCol="0" anchor="b"/>
          <a:lstStyle>
            <a:lvl1pPr algn="r">
              <a:defRPr sz="1200"/>
            </a:lvl1pPr>
          </a:lstStyle>
          <a:p>
            <a:fld id="{166914C3-33D2-487B-8F0A-6E0BCCBCF483}" type="slidenum">
              <a:rPr lang="en-US" smtClean="0"/>
              <a:t>‹#›</a:t>
            </a:fld>
            <a:endParaRPr lang="en-US"/>
          </a:p>
        </p:txBody>
      </p:sp>
    </p:spTree>
    <p:extLst>
      <p:ext uri="{BB962C8B-B14F-4D97-AF65-F5344CB8AC3E}">
        <p14:creationId xmlns:p14="http://schemas.microsoft.com/office/powerpoint/2010/main" val="97909345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914C3-33D2-487B-8F0A-6E0BCCBCF4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914C3-33D2-487B-8F0A-6E0BCCBCF4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37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054516"/>
            <a:ext cx="6172199" cy="1688684"/>
          </a:xfrm>
        </p:spPr>
        <p:txBody>
          <a:bodyPr lIns="0" rIns="0" anchor="t">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066800" y="2929398"/>
            <a:ext cx="6172200" cy="84250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r>
              <a:rPr lang="en-US">
                <a:solidFill>
                  <a:srgbClr val="0070C0">
                    <a:tint val="75000"/>
                  </a:srgbClr>
                </a:solidFill>
              </a:rPr>
              <a:t>May 12, 2016</a:t>
            </a:r>
          </a:p>
        </p:txBody>
      </p:sp>
      <p:sp>
        <p:nvSpPr>
          <p:cNvPr id="8" name="Slide Number Placeholder 7"/>
          <p:cNvSpPr>
            <a:spLocks noGrp="1"/>
          </p:cNvSpPr>
          <p:nvPr>
            <p:ph type="sldNum" sz="quarter" idx="11"/>
          </p:nvPr>
        </p:nvSpPr>
        <p:spPr>
          <a:xfrm>
            <a:off x="4191000" y="4743450"/>
            <a:ext cx="1137684" cy="273844"/>
          </a:xfrm>
        </p:spPr>
        <p:txBody>
          <a:bodyPr/>
          <a:lstStyle>
            <a:lvl1pPr algn="ctr">
              <a:defRPr sz="1400">
                <a:solidFill>
                  <a:srgbClr val="000000"/>
                </a:solidFill>
              </a:defRPr>
            </a:lvl1pPr>
          </a:lstStyle>
          <a:p>
            <a:pPr>
              <a:defRPr/>
            </a:pPr>
            <a:fld id="{29BD8CBC-DB3B-4E90-B5E9-B45F29AC6983}"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dirty="0">
              <a:solidFill>
                <a:srgbClr val="0070C0"/>
              </a:solidFill>
            </a:endParaRPr>
          </a:p>
        </p:txBody>
      </p:sp>
    </p:spTree>
    <p:extLst>
      <p:ext uri="{BB962C8B-B14F-4D97-AF65-F5344CB8AC3E}">
        <p14:creationId xmlns:p14="http://schemas.microsoft.com/office/powerpoint/2010/main" val="354651803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454400" y="1165860"/>
            <a:ext cx="4222308" cy="29146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4699BDF6-5935-4ABB-9D2B-840EFFCC09DD}"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200540016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165860"/>
            <a:ext cx="2075688" cy="2914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6432" y="1165860"/>
            <a:ext cx="4224528" cy="291465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7DBCCBF0-AA49-4117-A19F-5A153A481631}"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704757899"/>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8229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086100"/>
            <a:ext cx="8229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70C0">
                    <a:tint val="75000"/>
                  </a:srgbClr>
                </a:solidFill>
              </a:rPr>
              <a:t>May 12, 2016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70C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C282B-DF14-4F3A-AD68-3A90258ECCEE}" type="slidenum">
              <a:rPr lang="en-US">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82555576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857250"/>
          </a:xfrm>
        </p:spPr>
        <p:txBody>
          <a:bodyPr/>
          <a:lstStyle/>
          <a:p>
            <a:r>
              <a:rPr lang="en-US"/>
              <a:t>Click to edit Master title style</a:t>
            </a:r>
          </a:p>
        </p:txBody>
      </p:sp>
      <p:sp>
        <p:nvSpPr>
          <p:cNvPr id="3" name="Text Placeholder 2"/>
          <p:cNvSpPr>
            <a:spLocks noGrp="1"/>
          </p:cNvSpPr>
          <p:nvPr>
            <p:ph type="body" sz="half" idx="1"/>
          </p:nvPr>
        </p:nvSpPr>
        <p:spPr>
          <a:xfrm>
            <a:off x="533400" y="1143000"/>
            <a:ext cx="36195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5300" y="1143000"/>
            <a:ext cx="36195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70C0">
                    <a:tint val="75000"/>
                  </a:srgbClr>
                </a:solidFill>
              </a:rPr>
              <a:t>May 12, 2016</a:t>
            </a:r>
            <a:endParaRPr lang="en-US" dirty="0">
              <a:solidFill>
                <a:srgbClr val="0070C0">
                  <a:tint val="75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70C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188FE-E2A3-49F2-A75D-DF9318263D20}" type="slidenum">
              <a:rPr lang="en-US">
                <a:solidFill>
                  <a:srgbClr val="0070C0">
                    <a:tint val="75000"/>
                  </a:srgbClr>
                </a:solidFill>
              </a:rPr>
              <a:pPr>
                <a:defRPr/>
              </a:pPr>
              <a:t>‹#›</a:t>
            </a:fld>
            <a:endParaRPr lang="en-US" dirty="0">
              <a:solidFill>
                <a:srgbClr val="0070C0">
                  <a:tint val="75000"/>
                </a:srgbClr>
              </a:solidFill>
            </a:endParaRPr>
          </a:p>
        </p:txBody>
      </p:sp>
    </p:spTree>
    <p:extLst>
      <p:ext uri="{BB962C8B-B14F-4D97-AF65-F5344CB8AC3E}">
        <p14:creationId xmlns:p14="http://schemas.microsoft.com/office/powerpoint/2010/main" val="255469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42900"/>
            <a:ext cx="8229600" cy="1028700"/>
          </a:xfrm>
        </p:spPr>
        <p:txBody>
          <a:bodyPr/>
          <a:lstStyle/>
          <a:p>
            <a:r>
              <a:rPr lang="en-US"/>
              <a:t>Click to edit Master title style</a:t>
            </a:r>
          </a:p>
        </p:txBody>
      </p:sp>
      <p:sp>
        <p:nvSpPr>
          <p:cNvPr id="3" name="Content Placeholder 2"/>
          <p:cNvSpPr>
            <a:spLocks noGrp="1"/>
          </p:cNvSpPr>
          <p:nvPr>
            <p:ph sz="quarter" idx="1"/>
          </p:nvPr>
        </p:nvSpPr>
        <p:spPr>
          <a:xfrm>
            <a:off x="457200" y="1485900"/>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000375"/>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000375"/>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3124200" y="4686300"/>
            <a:ext cx="2895600" cy="342900"/>
          </a:xfrm>
        </p:spPr>
        <p:txBody>
          <a:bodyPr/>
          <a:lstStyle>
            <a:lvl1pPr>
              <a:defRPr/>
            </a:lvl1pPr>
          </a:lstStyle>
          <a:p>
            <a:endParaRPr lang="en-US">
              <a:solidFill>
                <a:srgbClr val="0070C0"/>
              </a:solidFill>
            </a:endParaRPr>
          </a:p>
        </p:txBody>
      </p:sp>
      <p:sp>
        <p:nvSpPr>
          <p:cNvPr id="8" name="Slide Number Placeholder 7"/>
          <p:cNvSpPr>
            <a:spLocks noGrp="1"/>
          </p:cNvSpPr>
          <p:nvPr>
            <p:ph type="sldNum" sz="quarter" idx="11"/>
          </p:nvPr>
        </p:nvSpPr>
        <p:spPr>
          <a:xfrm>
            <a:off x="6553200" y="4686300"/>
            <a:ext cx="2133600" cy="342900"/>
          </a:xfrm>
        </p:spPr>
        <p:txBody>
          <a:bodyPr/>
          <a:lstStyle>
            <a:lvl1pPr>
              <a:defRPr/>
            </a:lvl1pPr>
          </a:lstStyle>
          <a:p>
            <a:fld id="{76243003-E098-4693-BDFE-6691EEC16BE3}" type="slidenum">
              <a:rPr lang="en-US">
                <a:solidFill>
                  <a:srgbClr val="0070C0">
                    <a:tint val="75000"/>
                  </a:srgbClr>
                </a:solidFill>
              </a:rPr>
              <a:pPr/>
              <a:t>‹#›</a:t>
            </a:fld>
            <a:endParaRPr lang="en-US">
              <a:solidFill>
                <a:srgbClr val="0070C0">
                  <a:tint val="75000"/>
                </a:srgbClr>
              </a:solidFill>
            </a:endParaRPr>
          </a:p>
        </p:txBody>
      </p:sp>
      <p:sp>
        <p:nvSpPr>
          <p:cNvPr id="9" name="Date Placeholder 8"/>
          <p:cNvSpPr>
            <a:spLocks noGrp="1"/>
          </p:cNvSpPr>
          <p:nvPr>
            <p:ph type="dt" sz="half" idx="12"/>
          </p:nvPr>
        </p:nvSpPr>
        <p:spPr>
          <a:xfrm>
            <a:off x="457200" y="4683919"/>
            <a:ext cx="2133600" cy="357188"/>
          </a:xfrm>
        </p:spPr>
        <p:txBody>
          <a:bodyPr/>
          <a:lstStyle>
            <a:lvl1pPr>
              <a:defRPr/>
            </a:lvl1pPr>
          </a:lstStyle>
          <a:p>
            <a:r>
              <a:rPr lang="en-US">
                <a:solidFill>
                  <a:srgbClr val="0070C0">
                    <a:tint val="75000"/>
                  </a:srgbClr>
                </a:solidFill>
              </a:rPr>
              <a:t>May 12, 2016</a:t>
            </a:r>
          </a:p>
        </p:txBody>
      </p:sp>
    </p:spTree>
    <p:extLst>
      <p:ext uri="{BB962C8B-B14F-4D97-AF65-F5344CB8AC3E}">
        <p14:creationId xmlns:p14="http://schemas.microsoft.com/office/powerpoint/2010/main" val="88987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27DBA1-6441-41DE-854D-DA65B2A0A44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423178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7DBA1-6441-41DE-854D-DA65B2A0A44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223539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7DBA1-6441-41DE-854D-DA65B2A0A44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267618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7DBA1-6441-41DE-854D-DA65B2A0A44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2454557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7DBA1-6441-41DE-854D-DA65B2A0A44E}"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389960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159002"/>
            <a:ext cx="4224528"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pPr>
              <a:defRPr/>
            </a:pPr>
            <a:r>
              <a:rPr lang="en-US">
                <a:solidFill>
                  <a:srgbClr val="0070C0">
                    <a:tint val="75000"/>
                  </a:srgbClr>
                </a:solidFill>
              </a:rPr>
              <a:t>May 12, 2016</a:t>
            </a:r>
          </a:p>
        </p:txBody>
      </p:sp>
      <p:sp>
        <p:nvSpPr>
          <p:cNvPr id="10" name="Slide Number Placeholder 9"/>
          <p:cNvSpPr>
            <a:spLocks noGrp="1"/>
          </p:cNvSpPr>
          <p:nvPr>
            <p:ph type="sldNum" sz="quarter" idx="15"/>
          </p:nvPr>
        </p:nvSpPr>
        <p:spPr/>
        <p:txBody>
          <a:bodyPr/>
          <a:lstStyle>
            <a:lvl1pPr>
              <a:defRPr sz="1400">
                <a:solidFill>
                  <a:srgbClr val="000000"/>
                </a:solidFill>
              </a:defRPr>
            </a:lvl1pPr>
          </a:lstStyle>
          <a:p>
            <a:pPr>
              <a:defRPr/>
            </a:pPr>
            <a:fld id="{3AC6C779-D13D-484A-ACE1-51252C097E89}" type="slidenum">
              <a:rPr lang="en-US" smtClean="0"/>
              <a:pPr>
                <a:defRPr/>
              </a:pPr>
              <a:t>‹#›</a:t>
            </a:fld>
            <a:endParaRPr lang="en-US" dirty="0"/>
          </a:p>
        </p:txBody>
      </p:sp>
      <p:sp>
        <p:nvSpPr>
          <p:cNvPr id="11" name="Footer Placeholder 10"/>
          <p:cNvSpPr>
            <a:spLocks noGrp="1"/>
          </p:cNvSpPr>
          <p:nvPr>
            <p:ph type="ftr" sz="quarter" idx="16"/>
          </p:nvPr>
        </p:nvSpPr>
        <p:spPr/>
        <p:txBody>
          <a:bodyPr/>
          <a:lstStyle/>
          <a:p>
            <a:pPr>
              <a:defRPr/>
            </a:pPr>
            <a:endParaRPr lang="en-US">
              <a:solidFill>
                <a:srgbClr val="0070C0"/>
              </a:solidFill>
            </a:endParaRPr>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800468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7DBA1-6441-41DE-854D-DA65B2A0A44E}"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1755792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7DBA1-6441-41DE-854D-DA65B2A0A44E}"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157736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7DBA1-6441-41DE-854D-DA65B2A0A44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350892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7DBA1-6441-41DE-854D-DA65B2A0A44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35148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7DBA1-6441-41DE-854D-DA65B2A0A44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404579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7DBA1-6441-41DE-854D-DA65B2A0A44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AFAE-B2C6-4495-B300-2A1EB6D4925D}" type="slidenum">
              <a:rPr lang="en-US" smtClean="0"/>
              <a:t>‹#›</a:t>
            </a:fld>
            <a:endParaRPr lang="en-US"/>
          </a:p>
        </p:txBody>
      </p:sp>
    </p:spTree>
    <p:extLst>
      <p:ext uri="{BB962C8B-B14F-4D97-AF65-F5344CB8AC3E}">
        <p14:creationId xmlns:p14="http://schemas.microsoft.com/office/powerpoint/2010/main" val="2160803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01AAC45-2E21-4500-B0F2-A1F1D74C1B62}"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892424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AC45-2E21-4500-B0F2-A1F1D74C1B62}"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720666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1AAC45-2E21-4500-B0F2-A1F1D74C1B62}"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2160593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1AAC45-2E21-4500-B0F2-A1F1D74C1B62}"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357114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4138"/>
            <a:ext cx="6172200" cy="1597914"/>
          </a:xfrm>
        </p:spPr>
        <p:txBody>
          <a:bodyPr anchor="t">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069848" y="2914650"/>
            <a:ext cx="6172200" cy="6858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r>
              <a:rPr lang="en-US">
                <a:solidFill>
                  <a:srgbClr val="0070C0">
                    <a:tint val="75000"/>
                  </a:srgbClr>
                </a:solidFill>
              </a:rPr>
              <a:t>May 12, 2016</a:t>
            </a:r>
          </a:p>
        </p:txBody>
      </p:sp>
      <p:sp>
        <p:nvSpPr>
          <p:cNvPr id="8" name="Slide Number Placeholder 7"/>
          <p:cNvSpPr>
            <a:spLocks noGrp="1"/>
          </p:cNvSpPr>
          <p:nvPr>
            <p:ph type="sldNum" sz="quarter" idx="11"/>
          </p:nvPr>
        </p:nvSpPr>
        <p:spPr/>
        <p:txBody>
          <a:bodyPr/>
          <a:lstStyle/>
          <a:p>
            <a:pPr>
              <a:defRPr/>
            </a:pPr>
            <a:fld id="{2ADB2795-9E0D-4AFA-B2FB-C90AB21466A1}" type="slidenum">
              <a:rPr lang="en-US" smtClean="0">
                <a:solidFill>
                  <a:srgbClr val="0070C0">
                    <a:tint val="75000"/>
                  </a:srgbClr>
                </a:solidFill>
              </a:rPr>
              <a:pPr>
                <a:defRPr/>
              </a:pPr>
              <a:t>‹#›</a:t>
            </a:fld>
            <a:endParaRPr lang="en-US">
              <a:solidFill>
                <a:srgbClr val="0070C0">
                  <a:tint val="75000"/>
                </a:srgbClr>
              </a:solidFill>
            </a:endParaRPr>
          </a:p>
        </p:txBody>
      </p:sp>
      <p:sp>
        <p:nvSpPr>
          <p:cNvPr id="9" name="Footer Placeholder 8"/>
          <p:cNvSpPr>
            <a:spLocks noGrp="1"/>
          </p:cNvSpPr>
          <p:nvPr>
            <p:ph type="ftr" sz="quarter" idx="12"/>
          </p:nvPr>
        </p:nvSpPr>
        <p:spPr/>
        <p:txBody>
          <a:bodyPr/>
          <a:lstStyle/>
          <a:p>
            <a:pPr>
              <a:defRPr/>
            </a:pPr>
            <a:endParaRPr lang="en-US">
              <a:solidFill>
                <a:srgbClr val="0070C0"/>
              </a:solidFill>
            </a:endParaRPr>
          </a:p>
        </p:txBody>
      </p:sp>
    </p:spTree>
    <p:extLst>
      <p:ext uri="{BB962C8B-B14F-4D97-AF65-F5344CB8AC3E}">
        <p14:creationId xmlns:p14="http://schemas.microsoft.com/office/powerpoint/2010/main" val="3106124477"/>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1AAC45-2E21-4500-B0F2-A1F1D74C1B62}"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3272422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1AAC45-2E21-4500-B0F2-A1F1D74C1B62}"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2439367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AC45-2E21-4500-B0F2-A1F1D74C1B62}"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886549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1AAC45-2E21-4500-B0F2-A1F1D74C1B62}"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3511655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1AAC45-2E21-4500-B0F2-A1F1D74C1B62}"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1562191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AC45-2E21-4500-B0F2-A1F1D74C1B62}"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982496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AAC45-2E21-4500-B0F2-A1F1D74C1B62}"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960C-D619-434D-8DF7-820B17EF61F9}" type="slidenum">
              <a:rPr lang="en-US" smtClean="0"/>
              <a:t>‹#›</a:t>
            </a:fld>
            <a:endParaRPr lang="en-US"/>
          </a:p>
        </p:txBody>
      </p:sp>
    </p:spTree>
    <p:extLst>
      <p:ext uri="{BB962C8B-B14F-4D97-AF65-F5344CB8AC3E}">
        <p14:creationId xmlns:p14="http://schemas.microsoft.com/office/powerpoint/2010/main" val="695365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AAD612-C082-4EA7-B24C-332048C80D8C}"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BD17-5571-4BDD-B2A6-84859E968797}" type="slidenum">
              <a:rPr lang="en-US" smtClean="0"/>
              <a:t>‹#›</a:t>
            </a:fld>
            <a:endParaRPr lang="en-US"/>
          </a:p>
        </p:txBody>
      </p:sp>
      <p:sp>
        <p:nvSpPr>
          <p:cNvPr id="2" name="Title 1"/>
          <p:cNvSpPr>
            <a:spLocks noGrp="1"/>
          </p:cNvSpPr>
          <p:nvPr>
            <p:ph type="ctrTitle"/>
          </p:nvPr>
        </p:nvSpPr>
        <p:spPr>
          <a:xfrm>
            <a:off x="817581" y="2349218"/>
            <a:ext cx="7175351" cy="1344875"/>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20162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9DB1DE-4BAD-4D8A-BE95-C3961C7D7687}"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BD17-5571-4BDD-B2A6-84859E96879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47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8B7E07-9CB8-4EC9-A18A-884A4F7D099C}"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421736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7" y="457200"/>
            <a:ext cx="3616325" cy="8001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436894"/>
            <a:ext cx="3646966" cy="21610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5" y="1436911"/>
            <a:ext cx="3639311" cy="2161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pPr>
              <a:defRPr/>
            </a:pPr>
            <a:r>
              <a:rPr lang="en-US">
                <a:solidFill>
                  <a:srgbClr val="0070C0">
                    <a:tint val="75000"/>
                  </a:srgbClr>
                </a:solidFill>
              </a:rPr>
              <a:t>May 12, 2016</a:t>
            </a:r>
          </a:p>
        </p:txBody>
      </p:sp>
      <p:sp>
        <p:nvSpPr>
          <p:cNvPr id="10" name="Slide Number Placeholder 9"/>
          <p:cNvSpPr>
            <a:spLocks noGrp="1"/>
          </p:cNvSpPr>
          <p:nvPr>
            <p:ph type="sldNum" sz="quarter" idx="11"/>
          </p:nvPr>
        </p:nvSpPr>
        <p:spPr/>
        <p:txBody>
          <a:bodyPr/>
          <a:lstStyle/>
          <a:p>
            <a:pPr>
              <a:defRPr/>
            </a:pPr>
            <a:fld id="{94E5ABEA-638A-4C27-B822-21CF524E8B54}" type="slidenum">
              <a:rPr lang="en-US" smtClean="0">
                <a:solidFill>
                  <a:srgbClr val="0070C0">
                    <a:tint val="75000"/>
                  </a:srgbClr>
                </a:solidFill>
              </a:rPr>
              <a:pPr>
                <a:defRPr/>
              </a:pPr>
              <a:t>‹#›</a:t>
            </a:fld>
            <a:endParaRPr lang="en-US">
              <a:solidFill>
                <a:srgbClr val="0070C0">
                  <a:tint val="75000"/>
                </a:srgbClr>
              </a:solidFill>
            </a:endParaRPr>
          </a:p>
        </p:txBody>
      </p:sp>
      <p:sp>
        <p:nvSpPr>
          <p:cNvPr id="11" name="Footer Placeholder 10"/>
          <p:cNvSpPr>
            <a:spLocks noGrp="1"/>
          </p:cNvSpPr>
          <p:nvPr>
            <p:ph type="ftr" sz="quarter" idx="12"/>
          </p:nvPr>
        </p:nvSpPr>
        <p:spPr>
          <a:xfrm>
            <a:off x="493776" y="4767263"/>
            <a:ext cx="5102352" cy="273844"/>
          </a:xfrm>
        </p:spPr>
        <p:txBody>
          <a:bodyPr/>
          <a:lstStyle/>
          <a:p>
            <a:pPr>
              <a:defRPr/>
            </a:pPr>
            <a:endParaRPr lang="en-US">
              <a:solidFill>
                <a:srgbClr val="0070C0"/>
              </a:solidFill>
            </a:endParaRPr>
          </a:p>
        </p:txBody>
      </p:sp>
    </p:spTree>
    <p:extLst>
      <p:ext uri="{BB962C8B-B14F-4D97-AF65-F5344CB8AC3E}">
        <p14:creationId xmlns:p14="http://schemas.microsoft.com/office/powerpoint/2010/main" val="2265675655"/>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E5D415-7BBC-486F-9260-5BC882FEFC0D}" type="datetime1">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BD17-5571-4BDD-B2A6-84859E96879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271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A53C0-8A94-4F50-8355-77081131EFA9}" type="datetime1">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0BD17-5571-4BDD-B2A6-84859E96879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0205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87230-6F51-43F0-A501-C389CB1F282F}" type="datetime1">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1843334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4B6FA-4208-4003-B83F-58B5C8E172F2}" type="datetime1">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4135600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3C70F-141F-4F7B-A3CC-F38E0EDDE6FE}" type="datetime1">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3037074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4"/>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15D70-7920-4CC0-BBB9-870C0834A2BA}" type="datetime1">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BD17-5571-4BDD-B2A6-84859E968797}"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53564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E31F8-5DCD-4851-AEBF-A6E9011BDAC0}"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1619023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548639"/>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1695B-62ED-4F6D-BD7C-96959FD87069}"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BD17-5571-4BDD-B2A6-84859E968797}" type="slidenum">
              <a:rPr lang="en-US" smtClean="0"/>
              <a:t>‹#›</a:t>
            </a:fld>
            <a:endParaRPr lang="en-US"/>
          </a:p>
        </p:txBody>
      </p:sp>
    </p:spTree>
    <p:extLst>
      <p:ext uri="{BB962C8B-B14F-4D97-AF65-F5344CB8AC3E}">
        <p14:creationId xmlns:p14="http://schemas.microsoft.com/office/powerpoint/2010/main" val="2814116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dirty="0">
              <a:solidFill>
                <a:srgbClr val="0070C0"/>
              </a:solidFill>
            </a:endParaRPr>
          </a:p>
        </p:txBody>
      </p:sp>
      <p:sp>
        <p:nvSpPr>
          <p:cNvPr id="6" name="Slide Number Placeholder 5"/>
          <p:cNvSpPr>
            <a:spLocks noGrp="1"/>
          </p:cNvSpPr>
          <p:nvPr>
            <p:ph type="sldNum" sz="quarter" idx="12"/>
          </p:nvPr>
        </p:nvSpPr>
        <p:spPr/>
        <p:txBody>
          <a:bodyPr/>
          <a:lstStyle/>
          <a:p>
            <a:pPr>
              <a:defRPr/>
            </a:pPr>
            <a:fld id="{29BD8CBC-DB3B-4E90-B5E9-B45F29AC6983}" type="slidenum">
              <a:rPr lang="en-US" smtClean="0"/>
              <a:pPr>
                <a:defRPr/>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047123"/>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3AC6C779-D13D-484A-ACE1-51252C097E89}" type="slidenum">
              <a:rPr lang="en-US" smtClean="0"/>
              <a:pPr>
                <a:defRPr/>
              </a:pPr>
              <a:t>‹#›</a:t>
            </a:fld>
            <a:endParaRPr lang="en-US" dirty="0"/>
          </a:p>
        </p:txBody>
      </p:sp>
    </p:spTree>
    <p:extLst>
      <p:ext uri="{BB962C8B-B14F-4D97-AF65-F5344CB8AC3E}">
        <p14:creationId xmlns:p14="http://schemas.microsoft.com/office/powerpoint/2010/main" val="231888268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7200"/>
            <a:ext cx="3615734" cy="8000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95301" y="1437085"/>
            <a:ext cx="3638550"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45508"/>
            <a:ext cx="3638550" cy="216217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437085"/>
            <a:ext cx="3660775"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2145507"/>
            <a:ext cx="3651250" cy="21621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pPr>
              <a:defRPr/>
            </a:pPr>
            <a:r>
              <a:rPr lang="en-US">
                <a:solidFill>
                  <a:srgbClr val="0070C0">
                    <a:tint val="75000"/>
                  </a:srgbClr>
                </a:solidFill>
              </a:rPr>
              <a:t>May 12, 2016</a:t>
            </a:r>
          </a:p>
        </p:txBody>
      </p:sp>
      <p:sp>
        <p:nvSpPr>
          <p:cNvPr id="11" name="Slide Number Placeholder 10"/>
          <p:cNvSpPr>
            <a:spLocks noGrp="1"/>
          </p:cNvSpPr>
          <p:nvPr>
            <p:ph type="sldNum" sz="quarter" idx="11"/>
          </p:nvPr>
        </p:nvSpPr>
        <p:spPr/>
        <p:txBody>
          <a:bodyPr/>
          <a:lstStyle/>
          <a:p>
            <a:pPr>
              <a:defRPr/>
            </a:pPr>
            <a:fld id="{38F90CDC-A57A-40EE-8BAA-9732FCB70E21}" type="slidenum">
              <a:rPr lang="en-US" smtClean="0">
                <a:solidFill>
                  <a:srgbClr val="0070C0">
                    <a:tint val="75000"/>
                  </a:srgbClr>
                </a:solidFill>
              </a:rPr>
              <a:pPr>
                <a:defRPr/>
              </a:pPr>
              <a:t>‹#›</a:t>
            </a:fld>
            <a:endParaRPr lang="en-US">
              <a:solidFill>
                <a:srgbClr val="0070C0">
                  <a:tint val="75000"/>
                </a:srgbClr>
              </a:solidFill>
            </a:endParaRPr>
          </a:p>
        </p:txBody>
      </p:sp>
      <p:sp>
        <p:nvSpPr>
          <p:cNvPr id="12" name="Footer Placeholder 11"/>
          <p:cNvSpPr>
            <a:spLocks noGrp="1"/>
          </p:cNvSpPr>
          <p:nvPr>
            <p:ph type="ftr" sz="quarter" idx="12"/>
          </p:nvPr>
        </p:nvSpPr>
        <p:spPr>
          <a:xfrm>
            <a:off x="493776" y="4767263"/>
            <a:ext cx="5102352" cy="273844"/>
          </a:xfrm>
        </p:spPr>
        <p:txBody>
          <a:bodyPr/>
          <a:lstStyle/>
          <a:p>
            <a:pPr>
              <a:defRPr/>
            </a:pPr>
            <a:endParaRPr lang="en-US">
              <a:solidFill>
                <a:srgbClr val="0070C0"/>
              </a:solidFill>
            </a:endParaRPr>
          </a:p>
        </p:txBody>
      </p:sp>
    </p:spTree>
    <p:extLst>
      <p:ext uri="{BB962C8B-B14F-4D97-AF65-F5344CB8AC3E}">
        <p14:creationId xmlns:p14="http://schemas.microsoft.com/office/powerpoint/2010/main" val="3891595935"/>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2ADB2795-9E0D-4AFA-B2FB-C90AB21466A1}" type="slidenum">
              <a:rPr lang="en-US" smtClean="0">
                <a:solidFill>
                  <a:srgbClr val="0070C0">
                    <a:tint val="75000"/>
                  </a:srgbClr>
                </a:solidFill>
              </a:rPr>
              <a:pPr>
                <a:defRPr/>
              </a:pPr>
              <a:t>‹#›</a:t>
            </a:fld>
            <a:endParaRPr lang="en-US">
              <a:solidFill>
                <a:srgbClr val="0070C0">
                  <a:tint val="75000"/>
                </a:srgbClr>
              </a:solidFill>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34485"/>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2"/>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solidFill>
                  <a:srgbClr val="0070C0">
                    <a:tint val="75000"/>
                  </a:srgbClr>
                </a:solidFill>
              </a:rPr>
              <a:t>May 12, 2016</a:t>
            </a:r>
          </a:p>
        </p:txBody>
      </p:sp>
      <p:sp>
        <p:nvSpPr>
          <p:cNvPr id="6" name="Footer Placeholder 5"/>
          <p:cNvSpPr>
            <a:spLocks noGrp="1"/>
          </p:cNvSpPr>
          <p:nvPr>
            <p:ph type="ftr" sz="quarter" idx="11"/>
          </p:nvPr>
        </p:nvSpPr>
        <p:spPr/>
        <p:txBody>
          <a:bodyPr/>
          <a:lstStyle/>
          <a:p>
            <a:pPr>
              <a:defRPr/>
            </a:pPr>
            <a:endParaRPr lang="en-US">
              <a:solidFill>
                <a:srgbClr val="0070C0"/>
              </a:solidFill>
            </a:endParaRPr>
          </a:p>
        </p:txBody>
      </p:sp>
      <p:sp>
        <p:nvSpPr>
          <p:cNvPr id="7" name="Slide Number Placeholder 6"/>
          <p:cNvSpPr>
            <a:spLocks noGrp="1"/>
          </p:cNvSpPr>
          <p:nvPr>
            <p:ph type="sldNum" sz="quarter" idx="12"/>
          </p:nvPr>
        </p:nvSpPr>
        <p:spPr/>
        <p:txBody>
          <a:bodyPr/>
          <a:lstStyle/>
          <a:p>
            <a:pPr>
              <a:defRPr/>
            </a:pPr>
            <a:fld id="{94E5ABEA-638A-4C27-B822-21CF524E8B54}"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335055838"/>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solidFill>
                  <a:srgbClr val="0070C0">
                    <a:tint val="75000"/>
                  </a:srgbClr>
                </a:solidFill>
              </a:rPr>
              <a:t>May 12, 2016</a:t>
            </a:r>
          </a:p>
        </p:txBody>
      </p:sp>
      <p:sp>
        <p:nvSpPr>
          <p:cNvPr id="8" name="Footer Placeholder 7"/>
          <p:cNvSpPr>
            <a:spLocks noGrp="1"/>
          </p:cNvSpPr>
          <p:nvPr>
            <p:ph type="ftr" sz="quarter" idx="11"/>
          </p:nvPr>
        </p:nvSpPr>
        <p:spPr/>
        <p:txBody>
          <a:bodyPr/>
          <a:lstStyle/>
          <a:p>
            <a:pPr>
              <a:defRPr/>
            </a:pPr>
            <a:endParaRPr lang="en-US">
              <a:solidFill>
                <a:srgbClr val="0070C0"/>
              </a:solidFill>
            </a:endParaRPr>
          </a:p>
        </p:txBody>
      </p:sp>
      <p:sp>
        <p:nvSpPr>
          <p:cNvPr id="9" name="Slide Number Placeholder 8"/>
          <p:cNvSpPr>
            <a:spLocks noGrp="1"/>
          </p:cNvSpPr>
          <p:nvPr>
            <p:ph type="sldNum" sz="quarter" idx="12"/>
          </p:nvPr>
        </p:nvSpPr>
        <p:spPr/>
        <p:txBody>
          <a:bodyPr/>
          <a:lstStyle/>
          <a:p>
            <a:pPr>
              <a:defRPr/>
            </a:pPr>
            <a:fld id="{38F90CDC-A57A-40EE-8BAA-9732FCB70E21}"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1440508989"/>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solidFill>
                  <a:srgbClr val="0070C0">
                    <a:tint val="75000"/>
                  </a:srgbClr>
                </a:solidFill>
              </a:rPr>
              <a:t>May 12, 2016</a:t>
            </a:r>
          </a:p>
        </p:txBody>
      </p:sp>
      <p:sp>
        <p:nvSpPr>
          <p:cNvPr id="4" name="Footer Placeholder 3"/>
          <p:cNvSpPr>
            <a:spLocks noGrp="1"/>
          </p:cNvSpPr>
          <p:nvPr>
            <p:ph type="ftr" sz="quarter" idx="11"/>
          </p:nvPr>
        </p:nvSpPr>
        <p:spPr/>
        <p:txBody>
          <a:bodyPr/>
          <a:lstStyle/>
          <a:p>
            <a:pPr>
              <a:defRPr/>
            </a:pPr>
            <a:endParaRPr lang="en-US">
              <a:solidFill>
                <a:srgbClr val="0070C0"/>
              </a:solidFill>
            </a:endParaRPr>
          </a:p>
        </p:txBody>
      </p:sp>
      <p:sp>
        <p:nvSpPr>
          <p:cNvPr id="5" name="Slide Number Placeholder 4"/>
          <p:cNvSpPr>
            <a:spLocks noGrp="1"/>
          </p:cNvSpPr>
          <p:nvPr>
            <p:ph type="sldNum" sz="quarter" idx="12"/>
          </p:nvPr>
        </p:nvSpPr>
        <p:spPr/>
        <p:txBody>
          <a:bodyPr/>
          <a:lstStyle/>
          <a:p>
            <a:pPr>
              <a:defRPr/>
            </a:pPr>
            <a:fld id="{7E019A99-5615-47CD-8C39-A065CDE2BF6F}"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44345302"/>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r>
              <a:rPr lang="en-US">
                <a:solidFill>
                  <a:srgbClr val="0070C0">
                    <a:tint val="75000"/>
                  </a:srgbClr>
                </a:solidFill>
              </a:rPr>
              <a:t>May 12, 2016</a:t>
            </a: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0070C0"/>
              </a:solidFill>
            </a:endParaRPr>
          </a:p>
        </p:txBody>
      </p:sp>
      <p:sp>
        <p:nvSpPr>
          <p:cNvPr id="9" name="Slide Number Placeholder 8"/>
          <p:cNvSpPr>
            <a:spLocks noGrp="1"/>
          </p:cNvSpPr>
          <p:nvPr>
            <p:ph type="sldNum" sz="quarter" idx="12"/>
          </p:nvPr>
        </p:nvSpPr>
        <p:spPr/>
        <p:txBody>
          <a:bodyPr/>
          <a:lstStyle/>
          <a:p>
            <a:pPr>
              <a:defRPr/>
            </a:pPr>
            <a:fld id="{F629498A-029E-4536-9492-E9E1B1736EE3}"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61845780"/>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pPr>
              <a:defRPr/>
            </a:pPr>
            <a:r>
              <a:rPr lang="en-US">
                <a:solidFill>
                  <a:srgbClr val="0070C0">
                    <a:tint val="75000"/>
                  </a:srgbClr>
                </a:solidFill>
              </a:rPr>
              <a:t>May 12, 2016</a:t>
            </a:r>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pPr>
              <a:defRPr/>
            </a:pPr>
            <a:endParaRPr lang="en-US">
              <a:solidFill>
                <a:srgbClr val="0070C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82C1E14-5B33-45F9-9044-1A92945BC3E1}"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225931947"/>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9520"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solidFill>
                  <a:srgbClr val="0070C0">
                    <a:tint val="75000"/>
                  </a:srgbClr>
                </a:solidFill>
              </a:rPr>
              <a:t>May 12, 2016</a:t>
            </a:r>
          </a:p>
        </p:txBody>
      </p:sp>
      <p:sp>
        <p:nvSpPr>
          <p:cNvPr id="6" name="Footer Placeholder 5"/>
          <p:cNvSpPr>
            <a:spLocks noGrp="1"/>
          </p:cNvSpPr>
          <p:nvPr>
            <p:ph type="ftr" sz="quarter" idx="11"/>
          </p:nvPr>
        </p:nvSpPr>
        <p:spPr/>
        <p:txBody>
          <a:bodyPr/>
          <a:lstStyle/>
          <a:p>
            <a:pPr>
              <a:defRPr/>
            </a:pPr>
            <a:endParaRPr lang="en-US">
              <a:solidFill>
                <a:srgbClr val="0070C0"/>
              </a:solidFill>
            </a:endParaRPr>
          </a:p>
        </p:txBody>
      </p:sp>
      <p:sp>
        <p:nvSpPr>
          <p:cNvPr id="7" name="Slide Number Placeholder 6"/>
          <p:cNvSpPr>
            <a:spLocks noGrp="1"/>
          </p:cNvSpPr>
          <p:nvPr>
            <p:ph type="sldNum" sz="quarter" idx="12"/>
          </p:nvPr>
        </p:nvSpPr>
        <p:spPr/>
        <p:txBody>
          <a:bodyPr/>
          <a:lstStyle/>
          <a:p>
            <a:pPr>
              <a:defRPr/>
            </a:pPr>
            <a:fld id="{9B04D5E3-EA3F-4CD0-9525-93A746DC54F3}"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1971179173"/>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4699BDF6-5935-4ABB-9D2B-840EFFCC09DD}"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028380403"/>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solidFill>
                  <a:srgbClr val="0070C0">
                    <a:tint val="75000"/>
                  </a:srgbClr>
                </a:solidFill>
              </a:rPr>
              <a:t>May 12, 2016</a:t>
            </a: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7DBCCBF0-AA49-4117-A19F-5A153A481631}"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393507400"/>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8229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086100"/>
            <a:ext cx="8229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70C0">
                    <a:tint val="75000"/>
                  </a:srgbClr>
                </a:solidFill>
              </a:rPr>
              <a:t>May 12, 2016</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70C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C282B-DF14-4F3A-AD68-3A90258ECCEE}" type="slidenum">
              <a:rPr lang="en-US">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147217520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163658"/>
            <a:ext cx="1828800" cy="273844"/>
          </a:xfrm>
        </p:spPr>
        <p:txBody>
          <a:bodyPr/>
          <a:lstStyle/>
          <a:p>
            <a:pPr>
              <a:defRPr/>
            </a:pPr>
            <a:r>
              <a:rPr lang="en-US">
                <a:solidFill>
                  <a:srgbClr val="0070C0">
                    <a:tint val="75000"/>
                  </a:srgbClr>
                </a:solidFill>
              </a:rPr>
              <a:t>May 12, 2016</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pPr>
              <a:defRPr/>
            </a:pPr>
            <a:fld id="{7E019A99-5615-47CD-8C39-A065CDE2BF6F}" type="slidenum">
              <a:rPr lang="en-US" smtClean="0">
                <a:solidFill>
                  <a:srgbClr val="0070C0">
                    <a:tint val="75000"/>
                  </a:srgbClr>
                </a:solidFill>
              </a:rPr>
              <a:pPr>
                <a:defRPr/>
              </a:pPr>
              <a:t>‹#›</a:t>
            </a:fld>
            <a:endParaRPr lang="en-US">
              <a:solidFill>
                <a:srgbClr val="0070C0">
                  <a:tint val="75000"/>
                </a:srgbClr>
              </a:solidFill>
            </a:endParaRPr>
          </a:p>
        </p:txBody>
      </p:sp>
      <p:sp>
        <p:nvSpPr>
          <p:cNvPr id="6" name="Footer Placeholder 5"/>
          <p:cNvSpPr>
            <a:spLocks noGrp="1"/>
          </p:cNvSpPr>
          <p:nvPr>
            <p:ph type="ftr" sz="quarter" idx="12"/>
          </p:nvPr>
        </p:nvSpPr>
        <p:spPr/>
        <p:txBody>
          <a:bodyPr/>
          <a:lstStyle/>
          <a:p>
            <a:pPr>
              <a:defRPr/>
            </a:pPr>
            <a:endParaRPr lang="en-US">
              <a:solidFill>
                <a:srgbClr val="0070C0"/>
              </a:solidFill>
            </a:endParaRPr>
          </a:p>
        </p:txBody>
      </p:sp>
    </p:spTree>
    <p:extLst>
      <p:ext uri="{BB962C8B-B14F-4D97-AF65-F5344CB8AC3E}">
        <p14:creationId xmlns:p14="http://schemas.microsoft.com/office/powerpoint/2010/main" val="3892602215"/>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400800" cy="1085850"/>
          </a:xfrm>
        </p:spPr>
        <p:txBody>
          <a:bodyPr/>
          <a:lstStyle/>
          <a:p>
            <a:r>
              <a:rPr lang="en-US"/>
              <a:t>Click to edit Master title style</a:t>
            </a:r>
          </a:p>
        </p:txBody>
      </p:sp>
      <p:sp>
        <p:nvSpPr>
          <p:cNvPr id="3" name="Content Placeholder 2"/>
          <p:cNvSpPr>
            <a:spLocks noGrp="1"/>
          </p:cNvSpPr>
          <p:nvPr>
            <p:ph sz="half" idx="1"/>
          </p:nvPr>
        </p:nvSpPr>
        <p:spPr>
          <a:xfrm>
            <a:off x="2133600" y="1485900"/>
            <a:ext cx="6400800" cy="145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3600" y="3057525"/>
            <a:ext cx="6400800" cy="145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33600" y="4686300"/>
            <a:ext cx="1295400" cy="342900"/>
          </a:xfrm>
        </p:spPr>
        <p:txBody>
          <a:bodyPr/>
          <a:lstStyle>
            <a:lvl1pPr>
              <a:defRPr/>
            </a:lvl1pPr>
          </a:lstStyle>
          <a:p>
            <a:endParaRPr lang="en-US" altLang="en-US"/>
          </a:p>
        </p:txBody>
      </p:sp>
      <p:sp>
        <p:nvSpPr>
          <p:cNvPr id="6" name="Footer Placeholder 5"/>
          <p:cNvSpPr>
            <a:spLocks noGrp="1"/>
          </p:cNvSpPr>
          <p:nvPr>
            <p:ph type="ftr" sz="quarter" idx="11"/>
          </p:nvPr>
        </p:nvSpPr>
        <p:spPr>
          <a:xfrm>
            <a:off x="3886200" y="4686300"/>
            <a:ext cx="2895600" cy="3429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239000" y="4686300"/>
            <a:ext cx="1295400" cy="342900"/>
          </a:xfrm>
        </p:spPr>
        <p:txBody>
          <a:bodyPr/>
          <a:lstStyle>
            <a:lvl1pPr>
              <a:defRPr/>
            </a:lvl1pPr>
          </a:lstStyle>
          <a:p>
            <a:fld id="{82A44AD8-3490-47B6-AD4C-F29719780060}" type="slidenum">
              <a:rPr lang="en-US" altLang="en-US"/>
              <a:pPr/>
              <a:t>‹#›</a:t>
            </a:fld>
            <a:endParaRPr lang="en-US" altLang="en-US"/>
          </a:p>
        </p:txBody>
      </p:sp>
    </p:spTree>
    <p:extLst>
      <p:ext uri="{BB962C8B-B14F-4D97-AF65-F5344CB8AC3E}">
        <p14:creationId xmlns:p14="http://schemas.microsoft.com/office/powerpoint/2010/main" val="3309746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400800" cy="1085850"/>
          </a:xfrm>
        </p:spPr>
        <p:txBody>
          <a:bodyPr/>
          <a:lstStyle/>
          <a:p>
            <a:r>
              <a:rPr lang="en-US"/>
              <a:t>Click to edit Master title style</a:t>
            </a:r>
          </a:p>
        </p:txBody>
      </p:sp>
      <p:sp>
        <p:nvSpPr>
          <p:cNvPr id="3" name="Text Placeholder 2"/>
          <p:cNvSpPr>
            <a:spLocks noGrp="1"/>
          </p:cNvSpPr>
          <p:nvPr>
            <p:ph type="body" sz="half" idx="1"/>
          </p:nvPr>
        </p:nvSpPr>
        <p:spPr>
          <a:xfrm>
            <a:off x="2133600" y="1485900"/>
            <a:ext cx="31242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485900"/>
            <a:ext cx="31242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33600" y="4686300"/>
            <a:ext cx="1295400" cy="342900"/>
          </a:xfrm>
        </p:spPr>
        <p:txBody>
          <a:bodyPr/>
          <a:lstStyle>
            <a:lvl1pPr>
              <a:defRPr/>
            </a:lvl1pPr>
          </a:lstStyle>
          <a:p>
            <a:endParaRPr lang="en-US" altLang="en-US"/>
          </a:p>
        </p:txBody>
      </p:sp>
      <p:sp>
        <p:nvSpPr>
          <p:cNvPr id="6" name="Footer Placeholder 5"/>
          <p:cNvSpPr>
            <a:spLocks noGrp="1"/>
          </p:cNvSpPr>
          <p:nvPr>
            <p:ph type="ftr" sz="quarter" idx="11"/>
          </p:nvPr>
        </p:nvSpPr>
        <p:spPr>
          <a:xfrm>
            <a:off x="3886200" y="4686300"/>
            <a:ext cx="2895600" cy="3429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239000" y="4686300"/>
            <a:ext cx="1295400" cy="342900"/>
          </a:xfrm>
        </p:spPr>
        <p:txBody>
          <a:bodyPr/>
          <a:lstStyle>
            <a:lvl1pPr>
              <a:defRPr/>
            </a:lvl1pPr>
          </a:lstStyle>
          <a:p>
            <a:fld id="{2FFE6156-0185-4E40-A0A7-0748E2C7FBB8}" type="slidenum">
              <a:rPr lang="en-US" altLang="en-US"/>
              <a:pPr/>
              <a:t>‹#›</a:t>
            </a:fld>
            <a:endParaRPr lang="en-US" altLang="en-US"/>
          </a:p>
        </p:txBody>
      </p:sp>
    </p:spTree>
    <p:extLst>
      <p:ext uri="{BB962C8B-B14F-4D97-AF65-F5344CB8AC3E}">
        <p14:creationId xmlns:p14="http://schemas.microsoft.com/office/powerpoint/2010/main" val="1842535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4477941"/>
            <a:ext cx="9144000" cy="6655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9525" y="4539854"/>
            <a:ext cx="2249488" cy="53459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2359026" y="4532710"/>
            <a:ext cx="6784975" cy="535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4551760"/>
            <a:ext cx="2057400" cy="51435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177404"/>
            <a:ext cx="5867400" cy="273844"/>
          </a:xfrm>
        </p:spPr>
        <p:txBody>
          <a:bodyPr/>
          <a:lstStyle>
            <a:lvl1pPr algn="r">
              <a:defRPr>
                <a:solidFill>
                  <a:schemeClr val="tx2"/>
                </a:solidFill>
              </a:defRPr>
            </a:lvl1pPr>
          </a:lstStyle>
          <a:p>
            <a:pPr>
              <a:defRPr/>
            </a:pPr>
            <a:endParaRPr lang="en-US">
              <a:solidFill>
                <a:srgbClr val="EEECE1"/>
              </a:solidFill>
            </a:endParaRPr>
          </a:p>
        </p:txBody>
      </p:sp>
      <p:sp>
        <p:nvSpPr>
          <p:cNvPr id="11"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301BA673-C0F3-48C3-9142-8656F6FE0C29}"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19486668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lang="en-US"/>
              <a:t>Click to edit Master title style</a:t>
            </a:r>
          </a:p>
        </p:txBody>
      </p:sp>
      <p:sp>
        <p:nvSpPr>
          <p:cNvPr id="8" name="Content Placeholder 7"/>
          <p:cNvSpPr>
            <a:spLocks noGrp="1"/>
          </p:cNvSpPr>
          <p:nvPr>
            <p:ph sz="quarter" idx="1"/>
          </p:nvPr>
        </p:nvSpPr>
        <p:spPr>
          <a:xfrm>
            <a:off x="612648" y="1200150"/>
            <a:ext cx="81534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p:txBody>
          <a:bodyPr/>
          <a:lstStyle>
            <a:lvl1pPr>
              <a:defRPr/>
            </a:lvl1pPr>
          </a:lstStyle>
          <a:p>
            <a:pPr>
              <a:defRPr/>
            </a:pPr>
            <a:fld id="{E8A28648-3B63-46B0-8518-2F79CFDB0ADF}" type="slidenum">
              <a:rPr lang="en-US"/>
              <a:pPr>
                <a:defRPr/>
              </a:pPr>
              <a:t>‹#›</a:t>
            </a:fld>
            <a:endParaRPr lang="en-US" dirty="0"/>
          </a:p>
        </p:txBody>
      </p:sp>
    </p:spTree>
    <p:extLst>
      <p:ext uri="{BB962C8B-B14F-4D97-AF65-F5344CB8AC3E}">
        <p14:creationId xmlns:p14="http://schemas.microsoft.com/office/powerpoint/2010/main" val="425654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 name="Text Placeholder 2"/>
          <p:cNvSpPr>
            <a:spLocks noGrp="1"/>
          </p:cNvSpPr>
          <p:nvPr>
            <p:ph type="body" idx="1"/>
          </p:nvPr>
        </p:nvSpPr>
        <p:spPr>
          <a:xfrm>
            <a:off x="1371600" y="2057400"/>
            <a:ext cx="7123113" cy="1254919"/>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endParaRPr lang="en-US">
              <a:solidFill>
                <a:srgbClr val="1F497D"/>
              </a:solidFill>
            </a:endParaRPr>
          </a:p>
        </p:txBody>
      </p:sp>
      <p:sp>
        <p:nvSpPr>
          <p:cNvPr id="8" name="Slide Number Placeholder 12"/>
          <p:cNvSpPr>
            <a:spLocks noGrp="1"/>
          </p:cNvSpPr>
          <p:nvPr>
            <p:ph type="sldNum" sz="quarter" idx="11"/>
          </p:nvPr>
        </p:nvSpPr>
        <p:spPr>
          <a:xfrm>
            <a:off x="0" y="1314451"/>
            <a:ext cx="1295400" cy="526256"/>
          </a:xfrm>
        </p:spPr>
        <p:txBody>
          <a:bodyPr>
            <a:noAutofit/>
          </a:bodyPr>
          <a:lstStyle>
            <a:lvl1pPr>
              <a:defRPr sz="2400">
                <a:solidFill>
                  <a:srgbClr val="FFFFFF"/>
                </a:solidFill>
              </a:defRPr>
            </a:lvl1pPr>
          </a:lstStyle>
          <a:p>
            <a:pPr>
              <a:defRPr/>
            </a:pPr>
            <a:fld id="{3AA9FDFC-9F5B-45AE-976F-4A2E0C51728A}"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363175796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endParaRPr lang="en-US">
              <a:solidFill>
                <a:srgbClr val="1F497D"/>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D730B038-AFB7-40BF-B71B-97A73E9D2C78}"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773444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1828800"/>
            <a:ext cx="3886200" cy="268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solidFill>
                <a:srgbClr val="1F497D"/>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81379301-AFA0-4E8B-9A21-31DD2698F759}"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34938046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5" name="Slide Number Placeholder 22"/>
          <p:cNvSpPr>
            <a:spLocks noGrp="1"/>
          </p:cNvSpPr>
          <p:nvPr>
            <p:ph type="sldNum" sz="quarter" idx="12"/>
          </p:nvPr>
        </p:nvSpPr>
        <p:spPr/>
        <p:txBody>
          <a:bodyPr/>
          <a:lstStyle>
            <a:lvl1pPr>
              <a:defRPr/>
            </a:lvl1pPr>
          </a:lstStyle>
          <a:p>
            <a:pPr>
              <a:defRPr/>
            </a:pPr>
            <a:fld id="{1EEFB833-2F88-4B90-93B6-ED33EED666DD}" type="slidenum">
              <a:rPr lang="en-US"/>
              <a:pPr>
                <a:defRPr/>
              </a:pPr>
              <a:t>‹#›</a:t>
            </a:fld>
            <a:endParaRPr lang="en-US" dirty="0"/>
          </a:p>
        </p:txBody>
      </p:sp>
    </p:spTree>
    <p:extLst>
      <p:ext uri="{BB962C8B-B14F-4D97-AF65-F5344CB8AC3E}">
        <p14:creationId xmlns:p14="http://schemas.microsoft.com/office/powerpoint/2010/main" val="256556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1F497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7325B33D-3A29-4C39-8887-426EFAAF8A1F}"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4044596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7" name="Slide Number Placeholder 22"/>
          <p:cNvSpPr>
            <a:spLocks noGrp="1"/>
          </p:cNvSpPr>
          <p:nvPr>
            <p:ph type="sldNum" sz="quarter" idx="12"/>
          </p:nvPr>
        </p:nvSpPr>
        <p:spPr/>
        <p:txBody>
          <a:bodyPr/>
          <a:lstStyle>
            <a:lvl1pPr>
              <a:defRPr/>
            </a:lvl1pPr>
          </a:lstStyle>
          <a:p>
            <a:pPr>
              <a:defRPr/>
            </a:pPr>
            <a:fld id="{D550D744-FC99-4AB8-8FB3-C573750262C0}" type="slidenum">
              <a:rPr lang="en-US"/>
              <a:pPr>
                <a:defRPr/>
              </a:pPr>
              <a:t>‹#›</a:t>
            </a:fld>
            <a:endParaRPr lang="en-US" dirty="0"/>
          </a:p>
        </p:txBody>
      </p:sp>
    </p:spTree>
    <p:extLst>
      <p:ext uri="{BB962C8B-B14F-4D97-AF65-F5344CB8AC3E}">
        <p14:creationId xmlns:p14="http://schemas.microsoft.com/office/powerpoint/2010/main" val="169216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solidFill>
                  <a:srgbClr val="0070C0">
                    <a:tint val="75000"/>
                  </a:srgbClr>
                </a:solidFill>
              </a:rPr>
              <a:t>May 12, 2016</a:t>
            </a:r>
          </a:p>
        </p:txBody>
      </p:sp>
      <p:sp>
        <p:nvSpPr>
          <p:cNvPr id="3" name="Footer Placeholder 2"/>
          <p:cNvSpPr>
            <a:spLocks noGrp="1"/>
          </p:cNvSpPr>
          <p:nvPr>
            <p:ph type="ftr" sz="quarter" idx="11"/>
          </p:nvPr>
        </p:nvSpPr>
        <p:spPr/>
        <p:txBody>
          <a:bodyPr/>
          <a:lstStyle/>
          <a:p>
            <a:pPr>
              <a:defRPr/>
            </a:pPr>
            <a:endParaRPr lang="en-US">
              <a:solidFill>
                <a:srgbClr val="0070C0"/>
              </a:solidFill>
            </a:endParaRPr>
          </a:p>
        </p:txBody>
      </p:sp>
      <p:sp>
        <p:nvSpPr>
          <p:cNvPr id="4" name="Slide Number Placeholder 3"/>
          <p:cNvSpPr>
            <a:spLocks noGrp="1"/>
          </p:cNvSpPr>
          <p:nvPr>
            <p:ph type="sldNum" sz="quarter" idx="12"/>
          </p:nvPr>
        </p:nvSpPr>
        <p:spPr/>
        <p:txBody>
          <a:bodyPr/>
          <a:lstStyle/>
          <a:p>
            <a:pPr>
              <a:defRPr/>
            </a:pPr>
            <a:fld id="{F629498A-029E-4536-9492-E9E1B1736EE3}" type="slidenum">
              <a:rPr lang="en-US" smtClean="0">
                <a:solidFill>
                  <a:srgbClr val="0070C0">
                    <a:tint val="75000"/>
                  </a:srgbClr>
                </a:solidFill>
              </a:rPr>
              <a:pPr>
                <a:defRPr/>
              </a:pPr>
              <a:t>‹#›</a:t>
            </a:fld>
            <a:endParaRPr lang="en-US">
              <a:solidFill>
                <a:srgbClr val="0070C0">
                  <a:tint val="75000"/>
                </a:srgbClr>
              </a:solidFill>
            </a:endParaRPr>
          </a:p>
        </p:txBody>
      </p:sp>
    </p:spTree>
    <p:extLst>
      <p:ext uri="{BB962C8B-B14F-4D97-AF65-F5344CB8AC3E}">
        <p14:creationId xmlns:p14="http://schemas.microsoft.com/office/powerpoint/2010/main" val="3776195209"/>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9524" y="3498056"/>
            <a:ext cx="1463675" cy="53459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1544638" y="3490913"/>
            <a:ext cx="7599362" cy="53459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4686300"/>
            <a:ext cx="2667000" cy="273844"/>
          </a:xfrm>
        </p:spPr>
        <p:txBody>
          <a:bodyPr rtlCol="0"/>
          <a:lstStyle>
            <a:lvl1pPr>
              <a:defRPr/>
            </a:lvl1pPr>
          </a:lstStyle>
          <a:p>
            <a:pPr>
              <a:defRPr/>
            </a:pPr>
            <a:endParaRPr lang="en-US">
              <a:solidFill>
                <a:srgbClr val="1F497D"/>
              </a:solidFill>
            </a:endParaRPr>
          </a:p>
        </p:txBody>
      </p:sp>
      <p:sp>
        <p:nvSpPr>
          <p:cNvPr id="10" name="Slide Number Placeholder 12"/>
          <p:cNvSpPr>
            <a:spLocks noGrp="1"/>
          </p:cNvSpPr>
          <p:nvPr>
            <p:ph type="sldNum" sz="quarter" idx="11"/>
          </p:nvPr>
        </p:nvSpPr>
        <p:spPr>
          <a:xfrm>
            <a:off x="0" y="3500438"/>
            <a:ext cx="1447800" cy="497681"/>
          </a:xfrm>
        </p:spPr>
        <p:txBody>
          <a:bodyPr rtlCol="0"/>
          <a:lstStyle>
            <a:lvl1pPr>
              <a:defRPr sz="2800"/>
            </a:lvl1pPr>
          </a:lstStyle>
          <a:p>
            <a:pPr>
              <a:defRPr/>
            </a:pPr>
            <a:fld id="{449FE064-6F8E-4D5A-B5B4-EB989A442BAB}" type="slidenum">
              <a:rPr lang="en-US"/>
              <a:pPr>
                <a:defRPr/>
              </a:pPr>
              <a:t>‹#›</a:t>
            </a:fld>
            <a:endParaRPr lang="en-US" dirty="0"/>
          </a:p>
        </p:txBody>
      </p:sp>
      <p:sp>
        <p:nvSpPr>
          <p:cNvPr id="11" name="Footer Placeholder 13"/>
          <p:cNvSpPr>
            <a:spLocks noGrp="1"/>
          </p:cNvSpPr>
          <p:nvPr>
            <p:ph type="ftr" sz="quarter" idx="12"/>
          </p:nvPr>
        </p:nvSpPr>
        <p:spPr>
          <a:xfrm>
            <a:off x="1600200" y="4686300"/>
            <a:ext cx="4572000" cy="273844"/>
          </a:xfrm>
        </p:spPr>
        <p:txBody>
          <a:bodyPr rtlCol="0"/>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262801997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p:txBody>
          <a:bodyPr/>
          <a:lstStyle>
            <a:lvl1pPr>
              <a:defRPr/>
            </a:lvl1pPr>
          </a:lstStyle>
          <a:p>
            <a:pPr>
              <a:defRPr/>
            </a:pPr>
            <a:fld id="{B3449AE3-5EA5-48B0-B3B0-16D7C6736445}" type="slidenum">
              <a:rPr lang="en-US"/>
              <a:pPr>
                <a:defRPr/>
              </a:pPr>
              <a:t>‹#›</a:t>
            </a:fld>
            <a:endParaRPr lang="en-US" dirty="0"/>
          </a:p>
        </p:txBody>
      </p:sp>
    </p:spTree>
    <p:extLst>
      <p:ext uri="{BB962C8B-B14F-4D97-AF65-F5344CB8AC3E}">
        <p14:creationId xmlns:p14="http://schemas.microsoft.com/office/powerpoint/2010/main" val="2884690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Vertical Title 1"/>
          <p:cNvSpPr>
            <a:spLocks noGrp="1"/>
          </p:cNvSpPr>
          <p:nvPr>
            <p:ph type="title" orient="vert"/>
          </p:nvPr>
        </p:nvSpPr>
        <p:spPr>
          <a:xfrm>
            <a:off x="6553200" y="457201"/>
            <a:ext cx="2057400" cy="41374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4686300"/>
            <a:ext cx="2209800" cy="273844"/>
          </a:xfrm>
        </p:spPr>
        <p:txBody>
          <a:bodyPr/>
          <a:lstStyle>
            <a:lvl1pPr>
              <a:defRPr/>
            </a:lvl1pPr>
          </a:lstStyle>
          <a:p>
            <a:pPr>
              <a:defRPr/>
            </a:pPr>
            <a:endParaRPr lang="en-US">
              <a:solidFill>
                <a:srgbClr val="1F497D"/>
              </a:solidFill>
            </a:endParaRPr>
          </a:p>
        </p:txBody>
      </p:sp>
      <p:sp>
        <p:nvSpPr>
          <p:cNvPr id="8" name="Footer Placeholder 4"/>
          <p:cNvSpPr>
            <a:spLocks noGrp="1"/>
          </p:cNvSpPr>
          <p:nvPr>
            <p:ph type="ftr" sz="quarter" idx="11"/>
          </p:nvPr>
        </p:nvSpPr>
        <p:spPr>
          <a:xfrm>
            <a:off x="457201" y="4686300"/>
            <a:ext cx="5573713" cy="273844"/>
          </a:xfrm>
        </p:spPr>
        <p:txBody>
          <a:bodyPr/>
          <a:lstStyle>
            <a:lvl1pPr>
              <a:defRPr/>
            </a:lvl1pPr>
          </a:lstStyle>
          <a:p>
            <a:pPr>
              <a:defRPr/>
            </a:pPr>
            <a:endParaRPr lang="en-US">
              <a:solidFill>
                <a:srgbClr val="1F497D"/>
              </a:solidFill>
            </a:endParaRPr>
          </a:p>
        </p:txBody>
      </p:sp>
      <p:sp>
        <p:nvSpPr>
          <p:cNvPr id="9" name="Slide Number Placeholder 5"/>
          <p:cNvSpPr>
            <a:spLocks noGrp="1"/>
          </p:cNvSpPr>
          <p:nvPr>
            <p:ph type="sldNum" sz="quarter" idx="12"/>
          </p:nvPr>
        </p:nvSpPr>
        <p:spPr>
          <a:xfrm rot="5400000">
            <a:off x="6056313" y="77788"/>
            <a:ext cx="400050" cy="244475"/>
          </a:xfrm>
        </p:spPr>
        <p:txBody>
          <a:bodyPr/>
          <a:lstStyle>
            <a:lvl1pPr>
              <a:defRPr/>
            </a:lvl1pPr>
          </a:lstStyle>
          <a:p>
            <a:pPr>
              <a:defRPr/>
            </a:pPr>
            <a:fld id="{C34FB05C-0157-45AD-AFA3-6D37F3693700}" type="slidenum">
              <a:rPr lang="en-US"/>
              <a:pPr>
                <a:defRPr/>
              </a:pPr>
              <a:t>‹#›</a:t>
            </a:fld>
            <a:endParaRPr lang="en-US" dirty="0"/>
          </a:p>
        </p:txBody>
      </p:sp>
    </p:spTree>
    <p:extLst>
      <p:ext uri="{BB962C8B-B14F-4D97-AF65-F5344CB8AC3E}">
        <p14:creationId xmlns:p14="http://schemas.microsoft.com/office/powerpoint/2010/main" val="99736007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857251"/>
            <a:ext cx="6781800" cy="1145381"/>
          </a:xfrm>
        </p:spPr>
        <p:txBody>
          <a:bodyPr/>
          <a:lstStyle/>
          <a:p>
            <a:r>
              <a:rPr lang="en-US"/>
              <a:t>Click to edit Master title style</a:t>
            </a:r>
          </a:p>
        </p:txBody>
      </p:sp>
      <p:sp>
        <p:nvSpPr>
          <p:cNvPr id="3" name="Table Placeholder 2"/>
          <p:cNvSpPr>
            <a:spLocks noGrp="1"/>
          </p:cNvSpPr>
          <p:nvPr>
            <p:ph type="tbl" idx="1"/>
          </p:nvPr>
        </p:nvSpPr>
        <p:spPr>
          <a:xfrm>
            <a:off x="1219200" y="2171700"/>
            <a:ext cx="6781800" cy="2286000"/>
          </a:xfrm>
        </p:spPr>
        <p:txBody>
          <a:bodyPr>
            <a:normAutofit/>
          </a:bodyPr>
          <a:lstStyle/>
          <a:p>
            <a:pPr lvl="0"/>
            <a:endParaRPr lang="en-US" noProof="0" dirty="0"/>
          </a:p>
        </p:txBody>
      </p:sp>
      <p:sp>
        <p:nvSpPr>
          <p:cNvPr id="4" name="Date Placeholder 3"/>
          <p:cNvSpPr>
            <a:spLocks noGrp="1"/>
          </p:cNvSpPr>
          <p:nvPr>
            <p:ph type="dt" sz="half" idx="10"/>
          </p:nvPr>
        </p:nvSpPr>
        <p:spPr>
          <a:xfrm>
            <a:off x="6858000" y="4629150"/>
            <a:ext cx="1905000" cy="342900"/>
          </a:xfrm>
        </p:spPr>
        <p:txBody>
          <a:bodyPr/>
          <a:lstStyle>
            <a:lvl1pPr>
              <a:defRPr/>
            </a:lvl1pPr>
          </a:lstStyle>
          <a:p>
            <a:pPr>
              <a:defRPr/>
            </a:pPr>
            <a:endParaRPr lang="en-US">
              <a:solidFill>
                <a:srgbClr val="1F497D"/>
              </a:solidFill>
            </a:endParaRPr>
          </a:p>
        </p:txBody>
      </p:sp>
      <p:sp>
        <p:nvSpPr>
          <p:cNvPr id="5" name="Footer Placeholder 4"/>
          <p:cNvSpPr>
            <a:spLocks noGrp="1"/>
          </p:cNvSpPr>
          <p:nvPr>
            <p:ph type="ftr" sz="quarter" idx="11"/>
          </p:nvPr>
        </p:nvSpPr>
        <p:spPr>
          <a:xfrm>
            <a:off x="3048000" y="4629150"/>
            <a:ext cx="2895600" cy="342900"/>
          </a:xfrm>
        </p:spPr>
        <p:txBody>
          <a:bodyPr/>
          <a:lstStyle>
            <a:lvl1pPr>
              <a:defRPr/>
            </a:lvl1pPr>
          </a:lstStyle>
          <a:p>
            <a:pPr>
              <a:defRPr/>
            </a:pPr>
            <a:endParaRPr lang="en-US">
              <a:solidFill>
                <a:srgbClr val="1F497D"/>
              </a:solidFill>
            </a:endParaRPr>
          </a:p>
        </p:txBody>
      </p:sp>
      <p:sp>
        <p:nvSpPr>
          <p:cNvPr id="6" name="Slide Number Placeholder 5"/>
          <p:cNvSpPr>
            <a:spLocks noGrp="1"/>
          </p:cNvSpPr>
          <p:nvPr>
            <p:ph type="sldNum" sz="quarter" idx="12"/>
          </p:nvPr>
        </p:nvSpPr>
        <p:spPr>
          <a:xfrm>
            <a:off x="381000" y="4629150"/>
            <a:ext cx="1295400" cy="342900"/>
          </a:xfrm>
        </p:spPr>
        <p:txBody>
          <a:bodyPr/>
          <a:lstStyle>
            <a:lvl1pPr>
              <a:defRPr/>
            </a:lvl1pPr>
          </a:lstStyle>
          <a:p>
            <a:pPr>
              <a:defRPr/>
            </a:pPr>
            <a:fld id="{5B6349C9-4BE2-4BD9-A050-D509A8DD3DEE}" type="slidenum">
              <a:rPr lang="en-US"/>
              <a:pPr>
                <a:defRPr/>
              </a:pPr>
              <a:t>‹#›</a:t>
            </a:fld>
            <a:endParaRPr lang="en-US" dirty="0"/>
          </a:p>
        </p:txBody>
      </p:sp>
    </p:spTree>
    <p:extLst>
      <p:ext uri="{BB962C8B-B14F-4D97-AF65-F5344CB8AC3E}">
        <p14:creationId xmlns:p14="http://schemas.microsoft.com/office/powerpoint/2010/main" val="1509894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SmartArt Placeholder 2"/>
          <p:cNvSpPr>
            <a:spLocks noGrp="1"/>
          </p:cNvSpPr>
          <p:nvPr>
            <p:ph type="dgm" idx="1"/>
          </p:nvPr>
        </p:nvSpPr>
        <p:spPr>
          <a:xfrm>
            <a:off x="457200" y="1485900"/>
            <a:ext cx="8229600" cy="3086100"/>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p:txBody>
          <a:bodyPr/>
          <a:lstStyle>
            <a:lvl1pPr>
              <a:defRPr/>
            </a:lvl1pPr>
          </a:lstStyle>
          <a:p>
            <a:pPr>
              <a:defRPr/>
            </a:pPr>
            <a:fld id="{1B4A1D0B-EA6C-4657-93F0-00260FE9796B}" type="slidenum">
              <a:rPr lang="en-US"/>
              <a:pPr>
                <a:defRPr/>
              </a:pPr>
              <a:t>‹#›</a:t>
            </a:fld>
            <a:endParaRPr lang="en-US" dirty="0"/>
          </a:p>
        </p:txBody>
      </p:sp>
    </p:spTree>
    <p:extLst>
      <p:ext uri="{BB962C8B-B14F-4D97-AF65-F5344CB8AC3E}">
        <p14:creationId xmlns:p14="http://schemas.microsoft.com/office/powerpoint/2010/main" val="1790362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7" name="Slide Number Placeholder 22"/>
          <p:cNvSpPr>
            <a:spLocks noGrp="1"/>
          </p:cNvSpPr>
          <p:nvPr>
            <p:ph type="sldNum" sz="quarter" idx="12"/>
          </p:nvPr>
        </p:nvSpPr>
        <p:spPr/>
        <p:txBody>
          <a:bodyPr/>
          <a:lstStyle>
            <a:lvl1pPr>
              <a:defRPr/>
            </a:lvl1pPr>
          </a:lstStyle>
          <a:p>
            <a:pPr>
              <a:defRPr/>
            </a:pPr>
            <a:fld id="{1D4D7B51-E284-4E5C-BFDB-3B6069AA5D55}" type="slidenum">
              <a:rPr lang="en-US"/>
              <a:pPr>
                <a:defRPr/>
              </a:pPr>
              <a:t>‹#›</a:t>
            </a:fld>
            <a:endParaRPr lang="en-US" dirty="0"/>
          </a:p>
        </p:txBody>
      </p:sp>
    </p:spTree>
    <p:extLst>
      <p:ext uri="{BB962C8B-B14F-4D97-AF65-F5344CB8AC3E}">
        <p14:creationId xmlns:p14="http://schemas.microsoft.com/office/powerpoint/2010/main" val="201354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440657"/>
            <a:ext cx="3654425" cy="216693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3777" y="454819"/>
            <a:ext cx="3629025" cy="781050"/>
          </a:xfrm>
        </p:spPr>
        <p:txBody>
          <a:bodyPr anchor="t">
            <a:normAutofit/>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495300" y="1440657"/>
            <a:ext cx="3629025" cy="1359694"/>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r>
              <a:rPr lang="en-US">
                <a:solidFill>
                  <a:srgbClr val="0070C0">
                    <a:tint val="75000"/>
                  </a:srgbClr>
                </a:solidFill>
              </a:rPr>
              <a:t>May 12, 2016</a:t>
            </a:r>
          </a:p>
        </p:txBody>
      </p:sp>
      <p:sp>
        <p:nvSpPr>
          <p:cNvPr id="9" name="Slide Number Placeholder 8"/>
          <p:cNvSpPr>
            <a:spLocks noGrp="1"/>
          </p:cNvSpPr>
          <p:nvPr>
            <p:ph type="sldNum" sz="quarter" idx="11"/>
          </p:nvPr>
        </p:nvSpPr>
        <p:spPr/>
        <p:txBody>
          <a:bodyPr/>
          <a:lstStyle/>
          <a:p>
            <a:pPr>
              <a:defRPr/>
            </a:pPr>
            <a:fld id="{A82C1E14-5B33-45F9-9044-1A92945BC3E1}" type="slidenum">
              <a:rPr lang="en-US" smtClean="0">
                <a:solidFill>
                  <a:srgbClr val="0070C0">
                    <a:tint val="75000"/>
                  </a:srgbClr>
                </a:solidFill>
              </a:rPr>
              <a:pPr>
                <a:defRPr/>
              </a:pPr>
              <a:t>‹#›</a:t>
            </a:fld>
            <a:endParaRPr lang="en-US">
              <a:solidFill>
                <a:srgbClr val="0070C0">
                  <a:tint val="75000"/>
                </a:srgbClr>
              </a:solidFill>
            </a:endParaRPr>
          </a:p>
        </p:txBody>
      </p:sp>
      <p:sp>
        <p:nvSpPr>
          <p:cNvPr id="10" name="Footer Placeholder 9"/>
          <p:cNvSpPr>
            <a:spLocks noGrp="1"/>
          </p:cNvSpPr>
          <p:nvPr>
            <p:ph type="ftr" sz="quarter" idx="12"/>
          </p:nvPr>
        </p:nvSpPr>
        <p:spPr>
          <a:xfrm>
            <a:off x="493776" y="4767263"/>
            <a:ext cx="5102352" cy="273844"/>
          </a:xfrm>
        </p:spPr>
        <p:txBody>
          <a:bodyPr/>
          <a:lstStyle/>
          <a:p>
            <a:pPr>
              <a:defRPr/>
            </a:pPr>
            <a:endParaRPr lang="en-US">
              <a:solidFill>
                <a:srgbClr val="0070C0"/>
              </a:solidFill>
            </a:endParaRPr>
          </a:p>
        </p:txBody>
      </p:sp>
    </p:spTree>
    <p:extLst>
      <p:ext uri="{BB962C8B-B14F-4D97-AF65-F5344CB8AC3E}">
        <p14:creationId xmlns:p14="http://schemas.microsoft.com/office/powerpoint/2010/main" val="150015046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0056"/>
            <a:ext cx="2074862" cy="1485901"/>
          </a:xfrm>
          <a:ln>
            <a:noFill/>
          </a:ln>
        </p:spPr>
        <p:txBody>
          <a:bodyPr anchor="t">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963863" y="1238250"/>
            <a:ext cx="5627687" cy="3165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63862" y="460772"/>
            <a:ext cx="3741738" cy="68222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r>
              <a:rPr lang="en-US">
                <a:solidFill>
                  <a:srgbClr val="0070C0">
                    <a:tint val="75000"/>
                  </a:srgbClr>
                </a:solidFill>
              </a:rPr>
              <a:t>May 12, 2016</a:t>
            </a:r>
          </a:p>
        </p:txBody>
      </p:sp>
      <p:sp>
        <p:nvSpPr>
          <p:cNvPr id="9" name="Slide Number Placeholder 8"/>
          <p:cNvSpPr>
            <a:spLocks noGrp="1"/>
          </p:cNvSpPr>
          <p:nvPr>
            <p:ph type="sldNum" sz="quarter" idx="11"/>
          </p:nvPr>
        </p:nvSpPr>
        <p:spPr/>
        <p:txBody>
          <a:bodyPr/>
          <a:lstStyle/>
          <a:p>
            <a:pPr>
              <a:defRPr/>
            </a:pPr>
            <a:fld id="{9B04D5E3-EA3F-4CD0-9525-93A746DC54F3}" type="slidenum">
              <a:rPr lang="en-US" smtClean="0">
                <a:solidFill>
                  <a:srgbClr val="0070C0">
                    <a:tint val="75000"/>
                  </a:srgbClr>
                </a:solidFill>
              </a:rPr>
              <a:pPr>
                <a:defRPr/>
              </a:pPr>
              <a:t>‹#›</a:t>
            </a:fld>
            <a:endParaRPr lang="en-US">
              <a:solidFill>
                <a:srgbClr val="0070C0">
                  <a:tint val="75000"/>
                </a:srgbClr>
              </a:solidFill>
            </a:endParaRPr>
          </a:p>
        </p:txBody>
      </p:sp>
      <p:sp>
        <p:nvSpPr>
          <p:cNvPr id="10" name="Footer Placeholder 9"/>
          <p:cNvSpPr>
            <a:spLocks noGrp="1"/>
          </p:cNvSpPr>
          <p:nvPr>
            <p:ph type="ftr" sz="quarter" idx="12"/>
          </p:nvPr>
        </p:nvSpPr>
        <p:spPr>
          <a:xfrm>
            <a:off x="493776" y="4767263"/>
            <a:ext cx="5102352" cy="273844"/>
          </a:xfrm>
        </p:spPr>
        <p:txBody>
          <a:bodyPr/>
          <a:lstStyle/>
          <a:p>
            <a:pPr>
              <a:defRPr/>
            </a:pPr>
            <a:endParaRPr lang="en-US">
              <a:solidFill>
                <a:srgbClr val="0070C0"/>
              </a:solidFill>
            </a:endParaRPr>
          </a:p>
        </p:txBody>
      </p:sp>
    </p:spTree>
    <p:extLst>
      <p:ext uri="{BB962C8B-B14F-4D97-AF65-F5344CB8AC3E}">
        <p14:creationId xmlns:p14="http://schemas.microsoft.com/office/powerpoint/2010/main" val="411727780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165860"/>
            <a:ext cx="2073348" cy="1484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54400" y="1160277"/>
            <a:ext cx="4222308" cy="2914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142101"/>
            <a:ext cx="1828800" cy="273844"/>
          </a:xfrm>
          <a:prstGeom prst="rect">
            <a:avLst/>
          </a:prstGeom>
        </p:spPr>
        <p:txBody>
          <a:bodyPr vert="horz" lIns="91440" tIns="45720" rIns="91440" bIns="45720" rtlCol="0" anchor="t"/>
          <a:lstStyle>
            <a:lvl1pPr algn="l">
              <a:defRPr sz="1200">
                <a:solidFill>
                  <a:schemeClr val="tx1">
                    <a:tint val="75000"/>
                  </a:schemeClr>
                </a:solidFill>
              </a:defRPr>
            </a:lvl1pPr>
          </a:lstStyle>
          <a:p>
            <a:pPr eaLnBrk="0" fontAlgn="base" hangingPunct="0">
              <a:spcBef>
                <a:spcPct val="0"/>
              </a:spcBef>
              <a:spcAft>
                <a:spcPct val="0"/>
              </a:spcAft>
              <a:defRPr/>
            </a:pPr>
            <a:r>
              <a:rPr lang="en-US">
                <a:solidFill>
                  <a:srgbClr val="0070C0">
                    <a:tint val="75000"/>
                  </a:srgbClr>
                </a:solidFill>
                <a:latin typeface="Tahoma" pitchFamily="34" charset="0"/>
              </a:rPr>
              <a:t>May 12, 2016</a:t>
            </a:r>
          </a:p>
        </p:txBody>
      </p:sp>
      <p:sp>
        <p:nvSpPr>
          <p:cNvPr id="5" name="Footer Placeholder 4"/>
          <p:cNvSpPr>
            <a:spLocks noGrp="1"/>
          </p:cNvSpPr>
          <p:nvPr>
            <p:ph type="ftr" sz="quarter" idx="3"/>
          </p:nvPr>
        </p:nvSpPr>
        <p:spPr>
          <a:xfrm>
            <a:off x="1069848" y="4767263"/>
            <a:ext cx="5102352" cy="273844"/>
          </a:xfrm>
          <a:prstGeom prst="rect">
            <a:avLst/>
          </a:prstGeom>
        </p:spPr>
        <p:txBody>
          <a:bodyPr vert="horz" lIns="91440" tIns="45720" rIns="91440" bIns="45720" rtlCol="0" anchor="t"/>
          <a:lstStyle>
            <a:lvl1pPr algn="l">
              <a:defRPr sz="1200">
                <a:solidFill>
                  <a:schemeClr val="tx1"/>
                </a:solidFill>
              </a:defRPr>
            </a:lvl1pPr>
          </a:lstStyle>
          <a:p>
            <a:pPr eaLnBrk="0" fontAlgn="base" hangingPunct="0">
              <a:spcBef>
                <a:spcPct val="0"/>
              </a:spcBef>
              <a:spcAft>
                <a:spcPct val="0"/>
              </a:spcAft>
              <a:defRPr/>
            </a:pPr>
            <a:endParaRPr lang="en-US" dirty="0">
              <a:solidFill>
                <a:srgbClr val="0070C0"/>
              </a:solidFill>
              <a:latin typeface="Tahoma" pitchFamily="34" charset="0"/>
            </a:endParaRPr>
          </a:p>
        </p:txBody>
      </p:sp>
      <p:sp>
        <p:nvSpPr>
          <p:cNvPr id="6" name="Slide Number Placeholder 5"/>
          <p:cNvSpPr>
            <a:spLocks noGrp="1"/>
          </p:cNvSpPr>
          <p:nvPr>
            <p:ph type="sldNum" sz="quarter" idx="4"/>
          </p:nvPr>
        </p:nvSpPr>
        <p:spPr>
          <a:xfrm>
            <a:off x="7543800" y="4800600"/>
            <a:ext cx="1137684" cy="273844"/>
          </a:xfrm>
          <a:prstGeom prst="rect">
            <a:avLst/>
          </a:prstGeom>
        </p:spPr>
        <p:txBody>
          <a:bodyPr vert="horz" lIns="91440" tIns="45720" rIns="91440" bIns="45720" rtlCol="0" anchor="t"/>
          <a:lstStyle>
            <a:lvl1pPr algn="l">
              <a:defRPr sz="1400">
                <a:solidFill>
                  <a:srgbClr val="000000"/>
                </a:solidFill>
                <a:latin typeface="Book Antiqua" pitchFamily="18" charset="0"/>
              </a:defRPr>
            </a:lvl1pPr>
          </a:lstStyle>
          <a:p>
            <a:pPr algn="ctr" eaLnBrk="0" fontAlgn="base" hangingPunct="0">
              <a:spcBef>
                <a:spcPct val="0"/>
              </a:spcBef>
              <a:spcAft>
                <a:spcPct val="0"/>
              </a:spcAft>
              <a:defRPr/>
            </a:pPr>
            <a:fld id="{6CE4B56D-F89A-4175-955F-FA87419AFB5F}" type="slidenum">
              <a:rPr lang="en-US" smtClean="0"/>
              <a:pPr algn="ctr" eaLnBrk="0" fontAlgn="base" hangingPunct="0">
                <a:spcBef>
                  <a:spcPct val="0"/>
                </a:spcBef>
                <a:spcAft>
                  <a:spcPct val="0"/>
                </a:spcAft>
                <a:defRPr/>
              </a:pPr>
              <a:t>‹#›</a:t>
            </a:fld>
            <a:endParaRPr lang="en-US" dirty="0"/>
          </a:p>
        </p:txBody>
      </p:sp>
    </p:spTree>
    <p:extLst>
      <p:ext uri="{BB962C8B-B14F-4D97-AF65-F5344CB8AC3E}">
        <p14:creationId xmlns:p14="http://schemas.microsoft.com/office/powerpoint/2010/main" val="20811903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dissolve/>
  </p:transition>
  <p:hf hdr="0" ft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27DBA1-6441-41DE-854D-DA65B2A0A44E}" type="datetimeFigureOut">
              <a:rPr lang="en-US" smtClean="0"/>
              <a:t>6/5/2018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FFAFAE-B2C6-4495-B300-2A1EB6D4925D}" type="slidenum">
              <a:rPr lang="en-US" smtClean="0"/>
              <a:t>‹#›</a:t>
            </a:fld>
            <a:endParaRPr lang="en-US"/>
          </a:p>
        </p:txBody>
      </p:sp>
    </p:spTree>
    <p:extLst>
      <p:ext uri="{BB962C8B-B14F-4D97-AF65-F5344CB8AC3E}">
        <p14:creationId xmlns:p14="http://schemas.microsoft.com/office/powerpoint/2010/main" val="6081415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1AAC45-2E21-4500-B0F2-A1F1D74C1B62}" type="datetimeFigureOut">
              <a:rPr lang="en-US" smtClean="0"/>
              <a:t>6/5/2018</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C97960C-D619-434D-8DF7-820B17EF61F9}" type="slidenum">
              <a:rPr lang="en-US" smtClean="0"/>
              <a:t>‹#›</a:t>
            </a:fld>
            <a:endParaRPr lang="en-US"/>
          </a:p>
        </p:txBody>
      </p:sp>
    </p:spTree>
    <p:extLst>
      <p:ext uri="{BB962C8B-B14F-4D97-AF65-F5344CB8AC3E}">
        <p14:creationId xmlns:p14="http://schemas.microsoft.com/office/powerpoint/2010/main" val="1371511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5B42A1-53CF-4C98-82B8-7792C4341219}" type="datetime1">
              <a:rPr lang="en-US" smtClean="0"/>
              <a:t>6/5/2018</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0BD17-5571-4BDD-B2A6-84859E968797}" type="slidenum">
              <a:rPr lang="en-US" smtClean="0"/>
              <a:t>‹#›</a:t>
            </a:fld>
            <a:endParaRPr lang="en-US"/>
          </a:p>
        </p:txBody>
      </p:sp>
    </p:spTree>
    <p:extLst>
      <p:ext uri="{BB962C8B-B14F-4D97-AF65-F5344CB8AC3E}">
        <p14:creationId xmlns:p14="http://schemas.microsoft.com/office/powerpoint/2010/main" val="13130293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7"/>
            <a:ext cx="9144001"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a:solidFill>
                <a:srgbClr val="1F497D"/>
              </a:solidFill>
              <a:latin typeface="Arial" charset="0"/>
            </a:endParaRPr>
          </a:p>
        </p:txBody>
      </p:sp>
      <p:sp>
        <p:nvSpPr>
          <p:cNvPr id="5" name="Footer Placeholder 4"/>
          <p:cNvSpPr>
            <a:spLocks noGrp="1"/>
          </p:cNvSpPr>
          <p:nvPr>
            <p:ph type="ftr" sz="quarter" idx="3"/>
          </p:nvPr>
        </p:nvSpPr>
        <p:spPr>
          <a:xfrm>
            <a:off x="2764639" y="4844840"/>
            <a:ext cx="3617103" cy="273844"/>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a:solidFill>
                <a:srgbClr val="1F497D"/>
              </a:solidFill>
              <a:latin typeface="Arial" charset="0"/>
            </a:endParaRP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11C54C2E-5052-4AA3-84C1-A54B44C3AA73}" type="slidenum">
              <a:rPr lang="en-US" smtClean="0">
                <a:latin typeface="Arial" charset="0"/>
              </a:rPr>
              <a:pPr fontAlgn="base">
                <a:spcBef>
                  <a:spcPct val="0"/>
                </a:spcBef>
                <a:spcAft>
                  <a:spcPct val="0"/>
                </a:spcAft>
                <a:defRPr/>
              </a:pPr>
              <a:t>‹#›</a:t>
            </a:fld>
            <a:endParaRPr lang="en-US" dirty="0">
              <a:latin typeface="Arial" charset="0"/>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3161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p:dissolv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12"/>
          <p:cNvSpPr>
            <a:spLocks noGrp="1"/>
          </p:cNvSpPr>
          <p:nvPr>
            <p:ph type="body" idx="1"/>
          </p:nvPr>
        </p:nvSpPr>
        <p:spPr bwMode="auto">
          <a:xfrm>
            <a:off x="612775" y="1200151"/>
            <a:ext cx="81534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endParaRPr lang="en-US">
              <a:solidFill>
                <a:srgbClr val="1F497D"/>
              </a:solidFill>
              <a:latin typeface="Arial" charset="0"/>
            </a:endParaRPr>
          </a:p>
        </p:txBody>
      </p:sp>
      <p:sp>
        <p:nvSpPr>
          <p:cNvPr id="3" name="Footer Placeholder 2"/>
          <p:cNvSpPr>
            <a:spLocks noGrp="1"/>
          </p:cNvSpPr>
          <p:nvPr>
            <p:ph type="ftr" sz="quarter" idx="3"/>
          </p:nvPr>
        </p:nvSpPr>
        <p:spPr>
          <a:xfrm>
            <a:off x="609600" y="4686300"/>
            <a:ext cx="5421313" cy="273844"/>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1F497D"/>
              </a:solidFill>
              <a:latin typeface="Arial" charset="0"/>
            </a:endParaRPr>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p:cNvSpPr/>
          <p:nvPr/>
        </p:nvSpPr>
        <p:spPr>
          <a:xfrm>
            <a:off x="0" y="959644"/>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953692"/>
            <a:ext cx="533400" cy="18335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11C54C2E-5052-4AA3-84C1-A54B44C3AA73}" type="slidenum">
              <a:rPr lang="en-US">
                <a:latin typeface="Arial" charset="0"/>
              </a:rPr>
              <a:pPr fontAlgn="base">
                <a:spcBef>
                  <a:spcPct val="0"/>
                </a:spcBef>
                <a:spcAft>
                  <a:spcPct val="0"/>
                </a:spcAft>
                <a:defRPr/>
              </a:pPr>
              <a:t>‹#›</a:t>
            </a:fld>
            <a:endParaRPr lang="en-US" dirty="0">
              <a:latin typeface="Arial" charset="0"/>
            </a:endParaRPr>
          </a:p>
        </p:txBody>
      </p:sp>
    </p:spTree>
    <p:extLst>
      <p:ext uri="{BB962C8B-B14F-4D97-AF65-F5344CB8AC3E}">
        <p14:creationId xmlns:p14="http://schemas.microsoft.com/office/powerpoint/2010/main" val="32249977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aintBrush trans="77000" brushSize="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271933"/>
            <a:ext cx="4191000" cy="699617"/>
          </a:xfrm>
          <a:noFill/>
        </p:spPr>
        <p:txBody>
          <a:bodyPr vert="horz" lIns="68580" tIns="34290" rIns="68580" bIns="34290" rtlCol="0" anchor="t">
            <a:noAutofit/>
          </a:bodyPr>
          <a:lstStyle/>
          <a:p>
            <a:pPr algn="r"/>
            <a: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t>CITY OF ATLANTA</a:t>
            </a:r>
            <a:b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br>
            <a: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t>BOARD OF ETHICS</a:t>
            </a:r>
          </a:p>
        </p:txBody>
      </p:sp>
      <p:pic>
        <p:nvPicPr>
          <p:cNvPr id="6" name="Picture 5" descr="A close up of a sign&#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83147"/>
            <a:ext cx="1600200" cy="1227203"/>
          </a:xfrm>
          <a:prstGeom prst="rect">
            <a:avLst/>
          </a:prstGeom>
        </p:spPr>
      </p:pic>
      <p:sp>
        <p:nvSpPr>
          <p:cNvPr id="7" name="TextBox 6"/>
          <p:cNvSpPr txBox="1"/>
          <p:nvPr/>
        </p:nvSpPr>
        <p:spPr>
          <a:xfrm>
            <a:off x="5638800" y="3388162"/>
            <a:ext cx="3200400" cy="175432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68 Mitchell Street, SW</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Suite 1100</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Atlanta, GA 30303</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(404) 330-6286</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ethicsofficer@atlantaga.gov</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www.atlantaethics.org</a:t>
            </a:r>
          </a:p>
        </p:txBody>
      </p:sp>
    </p:spTree>
    <p:extLst>
      <p:ext uri="{BB962C8B-B14F-4D97-AF65-F5344CB8AC3E}">
        <p14:creationId xmlns:p14="http://schemas.microsoft.com/office/powerpoint/2010/main" val="3984603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FY2018 Highlights</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200150"/>
            <a:ext cx="7543800" cy="3526533"/>
          </a:xfrm>
          <a:prstGeom prst="rect">
            <a:avLst/>
          </a:prstGeom>
        </p:spPr>
        <p:txBody>
          <a:bodyPr vert="horz" lIns="91440" tIns="45720" rIns="91440" bIns="45720" rtlCol="0" anchor="t">
            <a:normAutofit fontScale="85000" lnSpcReduction="10000"/>
          </a:bodyPr>
          <a:lstStyle/>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Completed first phase of Ethics E-Learning Course.</a:t>
            </a:r>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Provided classroom and online ethics training to </a:t>
            </a:r>
            <a:r>
              <a:rPr lang="en-US" sz="2000" b="1" i="0" dirty="0">
                <a:solidFill>
                  <a:srgbClr val="000000"/>
                </a:solidFill>
                <a:latin typeface="Book Antiqua" pitchFamily="18" charset="0"/>
                <a:ea typeface="Calibri"/>
                <a:cs typeface="Times New Roman"/>
              </a:rPr>
              <a:t>2,654</a:t>
            </a:r>
            <a:r>
              <a:rPr lang="en-US" sz="2000" i="0" dirty="0">
                <a:solidFill>
                  <a:srgbClr val="000000"/>
                </a:solidFill>
                <a:latin typeface="Book Antiqua" pitchFamily="18" charset="0"/>
                <a:ea typeface="Calibri"/>
                <a:cs typeface="Times New Roman"/>
              </a:rPr>
              <a:t> officials, employees, board members, and NPU officers.</a:t>
            </a:r>
          </a:p>
          <a:p>
            <a:pPr marL="34290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Published four public news blasts on atlantaethics.org.</a:t>
            </a:r>
          </a:p>
          <a:p>
            <a:pPr marL="34290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Published Fall edition of the e-Newsletter </a:t>
            </a:r>
            <a:r>
              <a:rPr lang="en-US" sz="2000" b="1" dirty="0">
                <a:solidFill>
                  <a:srgbClr val="000000"/>
                </a:solidFill>
                <a:latin typeface="Book Antiqua" pitchFamily="18" charset="0"/>
                <a:ea typeface="Calibri"/>
                <a:cs typeface="Times New Roman"/>
              </a:rPr>
              <a:t>Ethics in Action</a:t>
            </a:r>
            <a:r>
              <a:rPr lang="en-US" sz="2000" b="1" i="0" dirty="0">
                <a:solidFill>
                  <a:srgbClr val="000000"/>
                </a:solidFill>
                <a:latin typeface="Book Antiqua" pitchFamily="18" charset="0"/>
                <a:ea typeface="Calibri"/>
                <a:cs typeface="Times New Roman"/>
              </a:rPr>
              <a:t> </a:t>
            </a:r>
            <a:r>
              <a:rPr lang="en-US" sz="2000" i="0" dirty="0">
                <a:solidFill>
                  <a:srgbClr val="000000"/>
                </a:solidFill>
                <a:latin typeface="Book Antiqua" pitchFamily="18" charset="0"/>
                <a:ea typeface="Calibri"/>
                <a:cs typeface="Times New Roman"/>
              </a:rPr>
              <a:t>and Holiday newsletter citywide.</a:t>
            </a:r>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Issued one formal and three informal advisory opinions; 126 written and/or verbal advice.</a:t>
            </a:r>
          </a:p>
          <a:p>
            <a:pPr marL="34290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Responded to 100 percent of all requests for advice within seven days.</a:t>
            </a:r>
          </a:p>
          <a:p>
            <a:pPr marL="342900" indent="-342900">
              <a:spcBef>
                <a:spcPts val="0"/>
              </a:spcBef>
              <a:spcAft>
                <a:spcPts val="1000"/>
              </a:spcAft>
              <a:buFont typeface="Symbol"/>
              <a:buChar char=""/>
            </a:pPr>
            <a:r>
              <a:rPr lang="en-US" i="0" dirty="0">
                <a:solidFill>
                  <a:srgbClr val="000000"/>
                </a:solidFill>
              </a:rPr>
              <a:t>Participated in “</a:t>
            </a:r>
            <a:r>
              <a:rPr lang="en-US" b="1" i="0" dirty="0">
                <a:solidFill>
                  <a:srgbClr val="000000"/>
                </a:solidFill>
              </a:rPr>
              <a:t>ATL NEXT Industry Day</a:t>
            </a:r>
            <a:r>
              <a:rPr lang="en-US" i="0" dirty="0">
                <a:solidFill>
                  <a:srgbClr val="000000"/>
                </a:solidFill>
              </a:rPr>
              <a:t>” City of Atlanta training for current and prospective airport vendors and contractors </a:t>
            </a:r>
          </a:p>
          <a:p>
            <a:pPr marL="342900" indent="-342900">
              <a:spcBef>
                <a:spcPts val="0"/>
              </a:spcBef>
              <a:spcAft>
                <a:spcPts val="1000"/>
              </a:spcAft>
              <a:buFont typeface="Symbol"/>
              <a:buChar char=""/>
            </a:pPr>
            <a:endParaRPr lang="en-US" sz="2000" i="0" dirty="0">
              <a:solidFill>
                <a:srgbClr val="000000"/>
              </a:solidFill>
              <a:latin typeface="Book Antiqua" pitchFamily="18" charset="0"/>
              <a:ea typeface="Calibri"/>
              <a:cs typeface="Times New Roman"/>
            </a:endParaRPr>
          </a:p>
          <a:p>
            <a:pPr marL="342900" marR="0" indent="-342900" defTabSz="914400" eaLnBrk="1" fontAlgn="auto" latinLnBrk="0" hangingPunct="1">
              <a:lnSpc>
                <a:spcPct val="100000"/>
              </a:lnSpc>
              <a:spcBef>
                <a:spcPts val="0"/>
              </a:spcBef>
              <a:spcAft>
                <a:spcPts val="1000"/>
              </a:spcAft>
              <a:buClrTx/>
              <a:buSzTx/>
              <a:buFont typeface="Symbol"/>
              <a:buChar char=""/>
              <a:tabLst/>
              <a:defRPr/>
            </a:pPr>
            <a:endParaRPr lang="en-US" sz="2000" b="1" i="0" u="none" strike="noStrike" cap="none" spc="0" baseline="0" noProof="0" dirty="0">
              <a:solidFill>
                <a:sysClr val="windowText" lastClr="000000"/>
              </a:solidFill>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lvl="2" indent="0">
              <a:spcBef>
                <a:spcPts val="0"/>
              </a:spcBef>
              <a:buNone/>
              <a:defRPr/>
            </a:pPr>
            <a:endParaRPr lang="en-US" sz="2000" i="0" kern="0" dirty="0">
              <a:solidFill>
                <a:sysClr val="windowText" lastClr="000000"/>
              </a:solidFill>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10</a:t>
            </a:fld>
            <a:endParaRPr lang="en-US">
              <a:solidFill>
                <a:srgbClr val="0070C0">
                  <a:tint val="75000"/>
                </a:srgbClr>
              </a:solidFill>
            </a:endParaRPr>
          </a:p>
        </p:txBody>
      </p:sp>
    </p:spTree>
    <p:extLst>
      <p:ext uri="{BB962C8B-B14F-4D97-AF65-F5344CB8AC3E}">
        <p14:creationId xmlns:p14="http://schemas.microsoft.com/office/powerpoint/2010/main" val="6414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FY2018 Highlights </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445517"/>
            <a:ext cx="7543800" cy="3526533"/>
          </a:xfrm>
          <a:prstGeom prst="rect">
            <a:avLst/>
          </a:prstGeom>
          <a:noFill/>
          <a:ln>
            <a:noFill/>
          </a:ln>
        </p:spPr>
        <p:txBody>
          <a:bodyPr vert="horz" lIns="91440" tIns="45720" rIns="91440" bIns="45720" rtlCol="0" anchor="t">
            <a:normAutofit fontScale="92500" lnSpcReduction="20000"/>
          </a:bodyPr>
          <a:lstStyle/>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Completed six ethics investigations; Dismissed 20 non-ethics cases; Opened seven new cases and collected $975 in fines in ethics cases.</a:t>
            </a:r>
            <a:endParaRPr lang="en-US" dirty="0"/>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Recorded 43 financial disclosure cases involving delinquent or late filers.</a:t>
            </a:r>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Achieved a successful </a:t>
            </a:r>
            <a:r>
              <a:rPr lang="en-US" sz="2000" b="1" i="0" dirty="0">
                <a:solidFill>
                  <a:srgbClr val="000000"/>
                </a:solidFill>
                <a:latin typeface="Book Antiqua" pitchFamily="18" charset="0"/>
                <a:ea typeface="Calibri"/>
                <a:cs typeface="Times New Roman"/>
              </a:rPr>
              <a:t>96 percent </a:t>
            </a:r>
            <a:r>
              <a:rPr lang="en-US" sz="2000" i="0" dirty="0">
                <a:solidFill>
                  <a:srgbClr val="000000"/>
                </a:solidFill>
                <a:latin typeface="Book Antiqua" pitchFamily="18" charset="0"/>
                <a:ea typeface="Calibri"/>
                <a:cs typeface="Times New Roman"/>
              </a:rPr>
              <a:t>filing rate of city financial disclosure statements.</a:t>
            </a:r>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Awarded Transparent Diamond Award to 15 city departments and 40 city boards with exemplary financial disclosure filing records.</a:t>
            </a:r>
          </a:p>
          <a:p>
            <a:pPr marL="342900" lvl="0" indent="-342900">
              <a:spcBef>
                <a:spcPts val="0"/>
              </a:spcBef>
              <a:spcAft>
                <a:spcPts val="1000"/>
              </a:spcAft>
              <a:buFont typeface="Symbol"/>
              <a:buChar char=""/>
            </a:pPr>
            <a:r>
              <a:rPr lang="en-US" sz="2000" i="0" dirty="0">
                <a:solidFill>
                  <a:srgbClr val="000000"/>
                </a:solidFill>
                <a:latin typeface="Book Antiqua" pitchFamily="18" charset="0"/>
                <a:ea typeface="Calibri"/>
                <a:cs typeface="Times New Roman"/>
              </a:rPr>
              <a:t>Created a new administrative position and reclassified a previous position. </a:t>
            </a:r>
          </a:p>
          <a:p>
            <a:pPr marL="342900" lvl="0" indent="-342900">
              <a:spcBef>
                <a:spcPts val="0"/>
              </a:spcBef>
              <a:spcAft>
                <a:spcPts val="1000"/>
              </a:spcAft>
              <a:buFont typeface="Symbol"/>
              <a:buChar char=""/>
            </a:pPr>
            <a:endParaRPr lang="en-US" sz="2000" i="0" dirty="0">
              <a:solidFill>
                <a:srgbClr val="000000"/>
              </a:solidFill>
              <a:latin typeface="Book Antiqua" pitchFamily="18" charset="0"/>
              <a:ea typeface="Calibri"/>
              <a:cs typeface="Times New Roman"/>
            </a:endParaRPr>
          </a:p>
          <a:p>
            <a:pPr marL="342900" indent="-342900">
              <a:spcBef>
                <a:spcPts val="0"/>
              </a:spcBef>
              <a:spcAft>
                <a:spcPts val="1000"/>
              </a:spcAft>
              <a:buFont typeface="Symbol"/>
              <a:buChar char=""/>
            </a:pPr>
            <a:endParaRPr lang="en-US" sz="2000" b="1" i="0" dirty="0">
              <a:solidFill>
                <a:srgbClr val="000000"/>
              </a:solidFill>
              <a:latin typeface="Book Antiqua" pitchFamily="18" charset="0"/>
              <a:ea typeface="Calibri"/>
              <a:cs typeface="Times New Roman"/>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11</a:t>
            </a:fld>
            <a:endParaRPr lang="en-US" dirty="0">
              <a:solidFill>
                <a:srgbClr val="0070C0">
                  <a:tint val="75000"/>
                </a:srgbClr>
              </a:solidFill>
            </a:endParaRPr>
          </a:p>
        </p:txBody>
      </p:sp>
    </p:spTree>
    <p:extLst>
      <p:ext uri="{BB962C8B-B14F-4D97-AF65-F5344CB8AC3E}">
        <p14:creationId xmlns:p14="http://schemas.microsoft.com/office/powerpoint/2010/main" val="16279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FY2019 Key Objectives</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200150"/>
            <a:ext cx="7315200" cy="3469383"/>
          </a:xfrm>
          <a:prstGeom prst="rect">
            <a:avLst/>
          </a:prstGeom>
        </p:spPr>
        <p:txBody>
          <a:bodyPr>
            <a:normAutofit fontScale="92500" lnSpcReduction="20000"/>
          </a:bodyPr>
          <a:lstStyle/>
          <a:p>
            <a:pPr marL="228600" indent="-228600">
              <a:spcBef>
                <a:spcPts val="0"/>
              </a:spcBef>
            </a:pPr>
            <a:r>
              <a:rPr lang="en-US" sz="2000" i="0" dirty="0">
                <a:solidFill>
                  <a:srgbClr val="000000"/>
                </a:solidFill>
                <a:latin typeface="Book Antiqua" pitchFamily="18" charset="0"/>
                <a:ea typeface="Calibri"/>
                <a:cs typeface="Times New Roman"/>
              </a:rPr>
              <a:t>Complete development and implementation of new E-File system;</a:t>
            </a:r>
          </a:p>
          <a:p>
            <a:pPr marL="228600" indent="-228600">
              <a:spcBef>
                <a:spcPts val="0"/>
              </a:spcBef>
            </a:pPr>
            <a:r>
              <a:rPr lang="en-US" sz="2000" i="0" dirty="0">
                <a:solidFill>
                  <a:srgbClr val="000000"/>
                </a:solidFill>
                <a:latin typeface="Book Antiqua" pitchFamily="18" charset="0"/>
                <a:ea typeface="Calibri"/>
                <a:cs typeface="Times New Roman"/>
              </a:rPr>
              <a:t>Advocate for legislation strengthening the Ethics Code;</a:t>
            </a:r>
          </a:p>
          <a:p>
            <a:pPr marL="228600" indent="-228600">
              <a:spcBef>
                <a:spcPts val="0"/>
              </a:spcBef>
            </a:pPr>
            <a:r>
              <a:rPr lang="en-US" sz="2000" i="0" dirty="0">
                <a:solidFill>
                  <a:srgbClr val="000000"/>
                </a:solidFill>
                <a:latin typeface="Book Antiqua" pitchFamily="18" charset="0"/>
                <a:ea typeface="Calibri"/>
                <a:cs typeface="Times New Roman"/>
              </a:rPr>
              <a:t>Conduct audits of financial disclosure forms;</a:t>
            </a:r>
          </a:p>
          <a:p>
            <a:pPr marL="228600" indent="-228600">
              <a:spcBef>
                <a:spcPts val="0"/>
              </a:spcBef>
            </a:pPr>
            <a:r>
              <a:rPr lang="en-US" sz="2000" i="0" dirty="0">
                <a:solidFill>
                  <a:srgbClr val="000000"/>
                </a:solidFill>
                <a:latin typeface="Book Antiqua" pitchFamily="18" charset="0"/>
                <a:ea typeface="Calibri"/>
                <a:cs typeface="Times New Roman"/>
              </a:rPr>
              <a:t>Continue setting sound citywide policies through advisory opinions and ethical guidelines;</a:t>
            </a:r>
          </a:p>
          <a:p>
            <a:pPr marL="228600" indent="-228600">
              <a:spcBef>
                <a:spcPts val="0"/>
              </a:spcBef>
            </a:pPr>
            <a:r>
              <a:rPr lang="en-US" sz="2000" i="0" dirty="0">
                <a:solidFill>
                  <a:srgbClr val="000000"/>
                </a:solidFill>
                <a:latin typeface="Book Antiqua" pitchFamily="18" charset="0"/>
                <a:ea typeface="Calibri"/>
                <a:cs typeface="Times New Roman"/>
              </a:rPr>
              <a:t>Expand citywide training opportunities:  </a:t>
            </a:r>
          </a:p>
          <a:p>
            <a:pPr marL="697230" lvl="1" indent="-228600">
              <a:spcBef>
                <a:spcPts val="0"/>
              </a:spcBef>
            </a:pPr>
            <a:r>
              <a:rPr lang="en-US" sz="2000" i="0" dirty="0">
                <a:solidFill>
                  <a:srgbClr val="000000"/>
                </a:solidFill>
                <a:latin typeface="Book Antiqua" pitchFamily="18" charset="0"/>
                <a:ea typeface="Calibri"/>
                <a:cs typeface="Times New Roman"/>
              </a:rPr>
              <a:t>Additional classroom training tailored to fit audience (ethical values based on videos and movie scenes);</a:t>
            </a:r>
          </a:p>
          <a:p>
            <a:pPr marL="697230" lvl="1" indent="-228600">
              <a:spcBef>
                <a:spcPts val="0"/>
              </a:spcBef>
            </a:pPr>
            <a:r>
              <a:rPr lang="en-US" sz="2000" i="0" dirty="0">
                <a:solidFill>
                  <a:srgbClr val="000000"/>
                </a:solidFill>
                <a:latin typeface="Book Antiqua" pitchFamily="18" charset="0"/>
                <a:ea typeface="Calibri"/>
                <a:cs typeface="Times New Roman"/>
              </a:rPr>
              <a:t>Continue our signature Ethics </a:t>
            </a:r>
            <a:r>
              <a:rPr lang="en-US" sz="2000" b="1" i="0" dirty="0">
                <a:solidFill>
                  <a:srgbClr val="000000"/>
                </a:solidFill>
                <a:latin typeface="Book Antiqua" pitchFamily="18" charset="0"/>
                <a:ea typeface="Calibri"/>
                <a:cs typeface="Times New Roman"/>
              </a:rPr>
              <a:t>Lunch and Learn Series; </a:t>
            </a:r>
            <a:r>
              <a:rPr lang="en-US" sz="2000" i="0" dirty="0">
                <a:solidFill>
                  <a:srgbClr val="000000"/>
                </a:solidFill>
                <a:latin typeface="Book Antiqua" pitchFamily="18" charset="0"/>
                <a:ea typeface="Calibri"/>
                <a:cs typeface="Times New Roman"/>
              </a:rPr>
              <a:t>and</a:t>
            </a:r>
          </a:p>
          <a:p>
            <a:pPr marL="228600" indent="-228600">
              <a:spcBef>
                <a:spcPts val="0"/>
              </a:spcBef>
            </a:pPr>
            <a:r>
              <a:rPr lang="en-US" sz="2000" i="0" dirty="0">
                <a:solidFill>
                  <a:srgbClr val="000000"/>
                </a:solidFill>
                <a:latin typeface="Book Antiqua" pitchFamily="18" charset="0"/>
                <a:ea typeface="Calibri"/>
                <a:cs typeface="Times New Roman"/>
              </a:rPr>
              <a:t>Complete ethics investigations within six months in 75% of all cases and resolve all new cases within one year of the filing of a complaint.</a:t>
            </a:r>
            <a:endParaRPr kumimoji="0" lang="en-US" sz="20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12</a:t>
            </a:fld>
            <a:endParaRPr lang="en-US">
              <a:solidFill>
                <a:srgbClr val="0070C0">
                  <a:tint val="75000"/>
                </a:srgbClr>
              </a:solidFill>
            </a:endParaRPr>
          </a:p>
        </p:txBody>
      </p:sp>
    </p:spTree>
    <p:extLst>
      <p:ext uri="{BB962C8B-B14F-4D97-AF65-F5344CB8AC3E}">
        <p14:creationId xmlns:p14="http://schemas.microsoft.com/office/powerpoint/2010/main" val="73562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New E-file system and disclosure requirements </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90600" y="1428750"/>
            <a:ext cx="7467600" cy="3543300"/>
          </a:xfrm>
          <a:prstGeom prst="rect">
            <a:avLst/>
          </a:prstGeom>
        </p:spPr>
        <p:txBody>
          <a:bodyPr>
            <a:normAutofit fontScale="92500" lnSpcReduction="20000"/>
          </a:bodyPr>
          <a:lstStyle/>
          <a:p>
            <a:r>
              <a:rPr lang="en-US" sz="2400" i="0" dirty="0">
                <a:solidFill>
                  <a:srgbClr val="000000"/>
                </a:solidFill>
              </a:rPr>
              <a:t>The Code of Ethics identifies 24 categories of filers who file disclosure statements and publicly disclose their </a:t>
            </a:r>
            <a:r>
              <a:rPr lang="en-US" sz="2400" b="1" i="0" u="sng" dirty="0">
                <a:solidFill>
                  <a:srgbClr val="000000"/>
                </a:solidFill>
              </a:rPr>
              <a:t>conflicts of interest</a:t>
            </a:r>
            <a:r>
              <a:rPr lang="en-US" sz="2400" i="0" dirty="0">
                <a:solidFill>
                  <a:srgbClr val="000000"/>
                </a:solidFill>
              </a:rPr>
              <a:t>.  Other local jurisdictions follow the same model as Atlanta.</a:t>
            </a:r>
          </a:p>
          <a:p>
            <a:endParaRPr lang="en-US" sz="2400" i="0" dirty="0">
              <a:solidFill>
                <a:srgbClr val="000000"/>
              </a:solidFill>
            </a:endParaRPr>
          </a:p>
          <a:p>
            <a:r>
              <a:rPr lang="en-US" sz="2400" i="0" dirty="0">
                <a:solidFill>
                  <a:srgbClr val="000000"/>
                </a:solidFill>
              </a:rPr>
              <a:t>City disclosure statements reveal situations where there are potential conflicts and require disclosures of outside business interests.    </a:t>
            </a:r>
          </a:p>
          <a:p>
            <a:pPr marL="0" indent="0">
              <a:buNone/>
            </a:pPr>
            <a:endParaRPr lang="en-US" sz="2400" i="0" dirty="0">
              <a:solidFill>
                <a:srgbClr val="000000"/>
              </a:solidFill>
            </a:endParaRPr>
          </a:p>
          <a:p>
            <a:pPr lvl="0"/>
            <a:r>
              <a:rPr lang="en-US" sz="2400" i="0" dirty="0">
                <a:solidFill>
                  <a:srgbClr val="000000"/>
                </a:solidFill>
              </a:rPr>
              <a:t>The public is able to view the disclosures which lends to open and transparent government.</a:t>
            </a:r>
          </a:p>
          <a:p>
            <a:pPr marL="0" lvl="0" indent="0">
              <a:buNone/>
            </a:pPr>
            <a:endParaRPr lang="en-US" sz="2400" i="0" dirty="0">
              <a:solidFill>
                <a:srgbClr val="000000"/>
              </a:solidFill>
            </a:endParaRPr>
          </a:p>
          <a:p>
            <a:pPr lvl="0"/>
            <a:endParaRPr lang="en-US" sz="2400" i="0" dirty="0">
              <a:solidFill>
                <a:srgbClr val="000000"/>
              </a:solidFill>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13</a:t>
            </a:fld>
            <a:endParaRPr lang="en-US">
              <a:solidFill>
                <a:srgbClr val="0070C0">
                  <a:tint val="75000"/>
                </a:srgbClr>
              </a:solidFill>
            </a:endParaRPr>
          </a:p>
        </p:txBody>
      </p:sp>
    </p:spTree>
    <p:extLst>
      <p:ext uri="{BB962C8B-B14F-4D97-AF65-F5344CB8AC3E}">
        <p14:creationId xmlns:p14="http://schemas.microsoft.com/office/powerpoint/2010/main" val="35268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FY2019 Adopted Program Highlights</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200150"/>
            <a:ext cx="7543800" cy="3240783"/>
          </a:xfrm>
          <a:prstGeom prst="rect">
            <a:avLst/>
          </a:prstGeom>
        </p:spPr>
        <p:txBody>
          <a:bodyPr>
            <a:normAutofit fontScale="92500"/>
          </a:bodyPr>
          <a:lstStyle/>
          <a:p>
            <a:pPr lvl="0"/>
            <a:r>
              <a:rPr lang="en-US" sz="2400" b="1" i="0" dirty="0">
                <a:solidFill>
                  <a:srgbClr val="000000"/>
                </a:solidFill>
                <a:latin typeface="Book Antiqua" panose="02040602050305030304" pitchFamily="18" charset="0"/>
              </a:rPr>
              <a:t>Implement new E-File system (E-File 3.0)</a:t>
            </a:r>
          </a:p>
          <a:p>
            <a:pPr lvl="0"/>
            <a:r>
              <a:rPr lang="en-US" sz="2400" i="0" dirty="0">
                <a:solidFill>
                  <a:srgbClr val="000000"/>
                </a:solidFill>
                <a:latin typeface="Book Antiqua" panose="02040602050305030304" pitchFamily="18" charset="0"/>
              </a:rPr>
              <a:t>Increase training opportunities for city officials and employees</a:t>
            </a:r>
          </a:p>
          <a:p>
            <a:pPr lvl="0"/>
            <a:r>
              <a:rPr lang="en-US" sz="2400" i="0" dirty="0">
                <a:solidFill>
                  <a:srgbClr val="000000"/>
                </a:solidFill>
                <a:latin typeface="Book Antiqua" panose="02040602050305030304" pitchFamily="18" charset="0"/>
              </a:rPr>
              <a:t>Issue or update Formal Advisory Opinions</a:t>
            </a:r>
          </a:p>
          <a:p>
            <a:pPr lvl="0"/>
            <a:r>
              <a:rPr lang="en-US" sz="2400" i="0" dirty="0">
                <a:solidFill>
                  <a:srgbClr val="000000"/>
                </a:solidFill>
                <a:latin typeface="Book Antiqua" panose="02040602050305030304" pitchFamily="18" charset="0"/>
              </a:rPr>
              <a:t>Execute annual “Ethics Lunch and Learn” series citywide</a:t>
            </a:r>
          </a:p>
          <a:p>
            <a:pPr marL="228600" lvl="0" indent="-228600">
              <a:spcBef>
                <a:spcPts val="0"/>
              </a:spcBef>
            </a:pPr>
            <a:r>
              <a:rPr lang="en-US" sz="2400" i="0" dirty="0">
                <a:solidFill>
                  <a:srgbClr val="000000"/>
                </a:solidFill>
                <a:latin typeface="Book Antiqua" panose="02040602050305030304" pitchFamily="18" charset="0"/>
              </a:rPr>
              <a:t> Update and revise existing ethics materials </a:t>
            </a:r>
          </a:p>
          <a:p>
            <a:pPr lvl="0"/>
            <a:r>
              <a:rPr lang="en-US" sz="2400" i="0" dirty="0">
                <a:solidFill>
                  <a:srgbClr val="000000"/>
                </a:solidFill>
                <a:latin typeface="Book Antiqua" panose="02040602050305030304" pitchFamily="18" charset="0"/>
              </a:rPr>
              <a:t>Establish and fill new Ethics Advisor position </a:t>
            </a:r>
          </a:p>
          <a:p>
            <a:r>
              <a:rPr lang="en-US" sz="2400" i="0" dirty="0">
                <a:solidFill>
                  <a:srgbClr val="000000"/>
                </a:solidFill>
                <a:latin typeface="Book Antiqua" panose="02040602050305030304" pitchFamily="18" charset="0"/>
              </a:rPr>
              <a:t>Prepare for second phase of Ethics e-learning course</a:t>
            </a:r>
          </a:p>
          <a:p>
            <a:pPr marL="0" lvl="0" indent="0">
              <a:buNone/>
            </a:pPr>
            <a:endParaRPr lang="en-US" sz="2400" i="0" dirty="0">
              <a:solidFill>
                <a:srgbClr val="000000"/>
              </a:solidFill>
              <a:latin typeface="Book Antiqua" panose="02040602050305030304" pitchFamily="18" charset="0"/>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14</a:t>
            </a:fld>
            <a:endParaRPr lang="en-US">
              <a:solidFill>
                <a:srgbClr val="0070C0">
                  <a:tint val="75000"/>
                </a:srgbClr>
              </a:solidFill>
            </a:endParaRPr>
          </a:p>
        </p:txBody>
      </p:sp>
    </p:spTree>
    <p:extLst>
      <p:ext uri="{BB962C8B-B14F-4D97-AF65-F5344CB8AC3E}">
        <p14:creationId xmlns:p14="http://schemas.microsoft.com/office/powerpoint/2010/main" val="19774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FY2019 Budget Overview</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200150"/>
            <a:ext cx="7315200" cy="3829050"/>
          </a:xfrm>
          <a:prstGeom prst="rect">
            <a:avLst/>
          </a:prstGeom>
        </p:spPr>
        <p:txBody>
          <a:bodyPr>
            <a:normAutofit fontScale="92500" lnSpcReduction="10000"/>
          </a:bodyPr>
          <a:lstStyle/>
          <a:p>
            <a:pPr marL="342900" lvl="2" indent="-342900">
              <a:spcBef>
                <a:spcPts val="0"/>
              </a:spcBef>
            </a:pPr>
            <a:r>
              <a:rPr lang="en-US" sz="2300" i="0" kern="0" dirty="0">
                <a:solidFill>
                  <a:sysClr val="windowText" lastClr="000000"/>
                </a:solidFill>
                <a:latin typeface="Book Antiqua" pitchFamily="18" charset="0"/>
              </a:rPr>
              <a:t>The Board is seeking funding for the new administrative position and additional funding for extra help due to an increased need for staff to perform the critical function of the Ethics Office.  </a:t>
            </a:r>
            <a:br>
              <a:rPr lang="en-US" sz="2300" i="0" kern="0" dirty="0">
                <a:solidFill>
                  <a:sysClr val="windowText" lastClr="000000"/>
                </a:solidFill>
                <a:latin typeface="Book Antiqua" pitchFamily="18" charset="0"/>
              </a:rPr>
            </a:br>
            <a:endParaRPr lang="en-US" sz="2300" i="0" kern="0" dirty="0">
              <a:solidFill>
                <a:sysClr val="windowText" lastClr="000000"/>
              </a:solidFill>
              <a:latin typeface="Book Antiqua" pitchFamily="18" charset="0"/>
            </a:endParaRPr>
          </a:p>
          <a:p>
            <a:pPr marL="342900" lvl="2" indent="-342900">
              <a:spcBef>
                <a:spcPts val="0"/>
              </a:spcBef>
            </a:pPr>
            <a:r>
              <a:rPr lang="en-US" sz="2300" i="0" kern="0" dirty="0">
                <a:solidFill>
                  <a:sysClr val="windowText" lastClr="000000"/>
                </a:solidFill>
                <a:latin typeface="Book Antiqua" pitchFamily="18" charset="0"/>
              </a:rPr>
              <a:t>For FY2019, and as a reflection of the citywide accountability function of the Ethics Office (which is similar to that of the City Attorney and City Auditor), the Ethics Board seeks continued direct allocation from two Enterprise Funds – Water and Wastewater Revenue and Airport Revenue – as an alternative means of funding its budget. </a:t>
            </a:r>
            <a:r>
              <a:rPr lang="en-US" sz="2000" i="0" kern="0" dirty="0">
                <a:solidFill>
                  <a:sysClr val="windowText" lastClr="000000"/>
                </a:solidFill>
                <a:latin typeface="Book Antiqua" pitchFamily="18" charset="0"/>
              </a:rPr>
              <a:t/>
            </a:r>
            <a:br>
              <a:rPr lang="en-US" sz="2000" i="0" kern="0" dirty="0">
                <a:solidFill>
                  <a:sysClr val="windowText" lastClr="000000"/>
                </a:solidFill>
                <a:latin typeface="Book Antiqua" pitchFamily="18" charset="0"/>
              </a:rPr>
            </a:br>
            <a:endParaRPr lang="en-US" sz="2000" i="0" kern="0" dirty="0">
              <a:solidFill>
                <a:sysClr val="windowText" lastClr="000000"/>
              </a:solidFill>
              <a:latin typeface="Book Antiqua" pitchFamily="18" charset="0"/>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15</a:t>
            </a:fld>
            <a:endParaRPr lang="en-US">
              <a:solidFill>
                <a:srgbClr val="0070C0">
                  <a:tint val="75000"/>
                </a:srgbClr>
              </a:solidFill>
            </a:endParaRPr>
          </a:p>
        </p:txBody>
      </p:sp>
    </p:spTree>
    <p:extLst>
      <p:ext uri="{BB962C8B-B14F-4D97-AF65-F5344CB8AC3E}">
        <p14:creationId xmlns:p14="http://schemas.microsoft.com/office/powerpoint/2010/main" val="23226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cap="none" dirty="0">
                <a:solidFill>
                  <a:sysClr val="window" lastClr="FFFFFF"/>
                </a:solidFill>
                <a:latin typeface="Book Antiqua" pitchFamily="18" charset="0"/>
                <a:ea typeface="+mn-ea"/>
                <a:cs typeface="+mn-cs"/>
              </a:rPr>
              <a:t>FY2019 Budget Analysis</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32485660"/>
              </p:ext>
            </p:extLst>
          </p:nvPr>
        </p:nvGraphicFramePr>
        <p:xfrm>
          <a:off x="459858" y="1085851"/>
          <a:ext cx="8224285" cy="4010445"/>
        </p:xfrm>
        <a:graphic>
          <a:graphicData uri="http://schemas.openxmlformats.org/drawingml/2006/table">
            <a:tbl>
              <a:tblPr/>
              <a:tblGrid>
                <a:gridCol w="2714812">
                  <a:extLst>
                    <a:ext uri="{9D8B030D-6E8A-4147-A177-3AD203B41FA5}">
                      <a16:colId xmlns:a16="http://schemas.microsoft.com/office/drawing/2014/main" xmlns="" val="20000"/>
                    </a:ext>
                  </a:extLst>
                </a:gridCol>
                <a:gridCol w="958169">
                  <a:extLst>
                    <a:ext uri="{9D8B030D-6E8A-4147-A177-3AD203B41FA5}">
                      <a16:colId xmlns:a16="http://schemas.microsoft.com/office/drawing/2014/main" xmlns="" val="20001"/>
                    </a:ext>
                  </a:extLst>
                </a:gridCol>
                <a:gridCol w="958169">
                  <a:extLst>
                    <a:ext uri="{9D8B030D-6E8A-4147-A177-3AD203B41FA5}">
                      <a16:colId xmlns:a16="http://schemas.microsoft.com/office/drawing/2014/main" xmlns="" val="20002"/>
                    </a:ext>
                  </a:extLst>
                </a:gridCol>
                <a:gridCol w="1038017">
                  <a:extLst>
                    <a:ext uri="{9D8B030D-6E8A-4147-A177-3AD203B41FA5}">
                      <a16:colId xmlns:a16="http://schemas.microsoft.com/office/drawing/2014/main" xmlns="" val="20003"/>
                    </a:ext>
                  </a:extLst>
                </a:gridCol>
                <a:gridCol w="2555118">
                  <a:extLst>
                    <a:ext uri="{9D8B030D-6E8A-4147-A177-3AD203B41FA5}">
                      <a16:colId xmlns:a16="http://schemas.microsoft.com/office/drawing/2014/main" xmlns="" val="20004"/>
                    </a:ext>
                  </a:extLst>
                </a:gridCol>
              </a:tblGrid>
              <a:tr h="4571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rgbClr val="000000"/>
                          </a:solidFill>
                          <a:latin typeface="Book Antiqua" pitchFamily="18" charset="0"/>
                        </a:rPr>
                        <a:t>Description</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1" i="0" u="none" strike="noStrike" dirty="0">
                          <a:solidFill>
                            <a:schemeClr val="bg2"/>
                          </a:solidFill>
                          <a:latin typeface="Book Antiqua" pitchFamily="18" charset="0"/>
                        </a:rPr>
                        <a:t>FY2018</a:t>
                      </a:r>
                      <a:br>
                        <a:rPr lang="en-US" sz="900" b="1" i="0" u="none" strike="noStrike" dirty="0">
                          <a:solidFill>
                            <a:schemeClr val="bg2"/>
                          </a:solidFill>
                          <a:latin typeface="Book Antiqua" pitchFamily="18" charset="0"/>
                        </a:rPr>
                      </a:br>
                      <a:r>
                        <a:rPr lang="en-US" sz="900" b="1" i="0" u="none" strike="noStrike" dirty="0">
                          <a:solidFill>
                            <a:schemeClr val="bg2"/>
                          </a:solidFill>
                          <a:latin typeface="Book Antiqua" pitchFamily="18" charset="0"/>
                        </a:rPr>
                        <a:t>Adopted</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b"/>
                      <a:r>
                        <a:rPr lang="en-US" sz="900" b="1" i="0" u="none" strike="noStrike" dirty="0">
                          <a:solidFill>
                            <a:schemeClr val="bg2"/>
                          </a:solidFill>
                          <a:latin typeface="Book Antiqua" pitchFamily="18" charset="0"/>
                        </a:rPr>
                        <a:t>FY2019</a:t>
                      </a:r>
                      <a:br>
                        <a:rPr lang="en-US" sz="900" b="1" i="0" u="none" strike="noStrike" dirty="0">
                          <a:solidFill>
                            <a:schemeClr val="bg2"/>
                          </a:solidFill>
                          <a:latin typeface="Book Antiqua" pitchFamily="18" charset="0"/>
                        </a:rPr>
                      </a:br>
                      <a:r>
                        <a:rPr lang="en-US" sz="900" b="1" i="0" u="none" strike="noStrike" dirty="0">
                          <a:solidFill>
                            <a:schemeClr val="bg2"/>
                          </a:solidFill>
                          <a:latin typeface="Book Antiqua" pitchFamily="18" charset="0"/>
                        </a:rPr>
                        <a:t>Proposed</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chemeClr val="bg2"/>
                          </a:solidFill>
                          <a:latin typeface="Book Antiqua" pitchFamily="18" charset="0"/>
                        </a:rPr>
                        <a:t>Variance</a:t>
                      </a:r>
                      <a:r>
                        <a:rPr lang="en-US" sz="900" b="1" i="0" u="none" strike="noStrike" baseline="0" dirty="0">
                          <a:solidFill>
                            <a:schemeClr val="bg2"/>
                          </a:solidFill>
                          <a:latin typeface="Book Antiqua" pitchFamily="18" charset="0"/>
                        </a:rPr>
                        <a:t> FY19-FY18</a:t>
                      </a:r>
                      <a:endParaRPr lang="en-US" sz="900" b="1" i="0" u="none" strike="noStrike" dirty="0">
                        <a:solidFill>
                          <a:schemeClr val="bg2"/>
                        </a:solidFill>
                        <a:latin typeface="Book Antiqua" pitchFamily="18"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900" b="1" i="0" u="none" strike="noStrike" dirty="0">
                          <a:solidFill>
                            <a:schemeClr val="bg2"/>
                          </a:solidFill>
                          <a:latin typeface="Book Antiqua" pitchFamily="18" charset="0"/>
                        </a:rPr>
                        <a:t>Explanation</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451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latin typeface="Book Antiqua" pitchFamily="18" charset="0"/>
                        </a:rPr>
                        <a:t>Personnel Expenses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i="0" u="none" strike="noStrike" dirty="0">
                          <a:solidFill>
                            <a:srgbClr val="000000"/>
                          </a:solidFill>
                          <a:latin typeface="Book Antiqua" pitchFamily="18" charset="0"/>
                        </a:rPr>
                        <a:t>$607,626</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i="0" u="none" strike="noStrike" dirty="0">
                          <a:solidFill>
                            <a:srgbClr val="000000"/>
                          </a:solidFill>
                          <a:latin typeface="Book Antiqua" pitchFamily="18" charset="0"/>
                        </a:rPr>
                        <a:t>$582,504</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rgbClr val="FF0000"/>
                          </a:solidFill>
                          <a:latin typeface="Book Antiqua" pitchFamily="18" charset="0"/>
                        </a:rPr>
                        <a:t>($25,122)</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rgbClr val="000000"/>
                          </a:solidFill>
                          <a:latin typeface="Book Antiqua" pitchFamily="18" charset="0"/>
                        </a:rPr>
                        <a:t>Decrease due to </a:t>
                      </a:r>
                      <a:r>
                        <a:rPr lang="en-US" sz="900" b="0" i="0" u="none" strike="noStrike" baseline="0" dirty="0">
                          <a:solidFill>
                            <a:srgbClr val="000000"/>
                          </a:solidFill>
                          <a:latin typeface="Book Antiqua" pitchFamily="18" charset="0"/>
                        </a:rPr>
                        <a:t>personnel adjustments</a:t>
                      </a:r>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42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latin typeface="Book Antiqua" pitchFamily="18" charset="0"/>
                        </a:rPr>
                        <a:t>Purchased Professional &amp; </a:t>
                      </a:r>
                      <a:br>
                        <a:rPr lang="en-US" sz="900" b="0" i="0" u="none" strike="noStrike" dirty="0">
                          <a:solidFill>
                            <a:srgbClr val="000000"/>
                          </a:solidFill>
                          <a:latin typeface="Book Antiqua" pitchFamily="18" charset="0"/>
                        </a:rPr>
                      </a:br>
                      <a:r>
                        <a:rPr lang="en-US" sz="900" b="0" i="0" u="none" strike="noStrike" dirty="0">
                          <a:solidFill>
                            <a:srgbClr val="000000"/>
                          </a:solidFill>
                          <a:latin typeface="Book Antiqua" pitchFamily="18" charset="0"/>
                        </a:rPr>
                        <a:t>Technical Services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1" i="0" u="none" strike="noStrike" dirty="0">
                          <a:solidFill>
                            <a:srgbClr val="000000"/>
                          </a:solidFill>
                          <a:latin typeface="Book Antiqua" pitchFamily="18" charset="0"/>
                        </a:rPr>
                        <a:t>$140,292</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1" i="0" u="none" strike="noStrike" dirty="0">
                          <a:solidFill>
                            <a:srgbClr val="000000"/>
                          </a:solidFill>
                          <a:latin typeface="Book Antiqua" pitchFamily="18" charset="0"/>
                        </a:rPr>
                        <a:t>$201,302</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rgbClr val="000000"/>
                          </a:solidFill>
                          <a:latin typeface="Book Antiqua" pitchFamily="18" charset="0"/>
                        </a:rPr>
                        <a:t>$61,010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Book Antiqua" pitchFamily="18" charset="0"/>
                        </a:rPr>
                        <a:t>Increase</a:t>
                      </a:r>
                      <a:r>
                        <a:rPr lang="en-US" sz="900" b="0" i="0" u="none" strike="noStrike" baseline="0" dirty="0">
                          <a:solidFill>
                            <a:srgbClr val="000000"/>
                          </a:solidFill>
                          <a:latin typeface="Book Antiqua" pitchFamily="18" charset="0"/>
                        </a:rPr>
                        <a:t> due to hosting and tech support for E-Filing system, video licensing fees, Integrity Line, investigations, and website maintenance</a:t>
                      </a:r>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xmlns="" val="10002"/>
                  </a:ext>
                </a:extLst>
              </a:tr>
              <a:tr h="628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latin typeface="Book Antiqua" pitchFamily="18" charset="0"/>
                        </a:rPr>
                        <a:t>Supplies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i="0" u="none" strike="noStrike" dirty="0">
                          <a:solidFill>
                            <a:srgbClr val="000000"/>
                          </a:solidFill>
                          <a:latin typeface="Book Antiqua" pitchFamily="18" charset="0"/>
                        </a:rPr>
                        <a:t>$22,480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i="0" u="none" strike="noStrike" dirty="0">
                          <a:solidFill>
                            <a:srgbClr val="000000"/>
                          </a:solidFill>
                          <a:latin typeface="Book Antiqua" pitchFamily="18" charset="0"/>
                        </a:rPr>
                        <a:t>$22,480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143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latin typeface="Book Antiqua" pitchFamily="18" charset="0"/>
                        </a:rPr>
                        <a:t>Other Costs/Financing Uses</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1" i="0" u="none" strike="noStrike" dirty="0">
                          <a:solidFill>
                            <a:srgbClr val="000000"/>
                          </a:solidFill>
                          <a:latin typeface="Book Antiqua" pitchFamily="18" charset="0"/>
                        </a:rPr>
                        <a:t>$100,001</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1" i="0" u="none" strike="noStrike" dirty="0">
                          <a:solidFill>
                            <a:srgbClr val="000000"/>
                          </a:solidFill>
                          <a:latin typeface="Book Antiqua" pitchFamily="18" charset="0"/>
                        </a:rPr>
                        <a:t>$0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rgbClr val="FF0000"/>
                          </a:solidFill>
                          <a:latin typeface="Book Antiqua" pitchFamily="18" charset="0"/>
                        </a:rPr>
                        <a:t>($100,001)</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Book Antiqua" pitchFamily="18" charset="0"/>
                        </a:rPr>
                        <a:t>Decrease </a:t>
                      </a:r>
                      <a:r>
                        <a:rPr lang="en-US" sz="900" b="0" i="0" u="none" strike="noStrike">
                          <a:solidFill>
                            <a:srgbClr val="000000"/>
                          </a:solidFill>
                          <a:latin typeface="Book Antiqua" pitchFamily="18" charset="0"/>
                        </a:rPr>
                        <a:t>reflects anticipated </a:t>
                      </a:r>
                      <a:r>
                        <a:rPr lang="en-US" sz="900" b="0" i="0" u="none" strike="noStrike" dirty="0">
                          <a:solidFill>
                            <a:srgbClr val="000000"/>
                          </a:solidFill>
                          <a:latin typeface="Book Antiqua" pitchFamily="18" charset="0"/>
                        </a:rPr>
                        <a:t>completion of capital project</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xmlns="" val="10004"/>
                  </a:ext>
                </a:extLst>
              </a:tr>
              <a:tr h="137160">
                <a:tc>
                  <a:txBody>
                    <a:bodyPr/>
                    <a:lstStyle/>
                    <a:p>
                      <a:pPr algn="l" fontAlgn="b"/>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203448">
                <a:tc>
                  <a:txBody>
                    <a:bodyPr/>
                    <a:lstStyle/>
                    <a:p>
                      <a:pPr algn="l" fontAlgn="b"/>
                      <a:r>
                        <a:rPr lang="en-US" sz="900" b="1" i="0" u="none" strike="noStrike" dirty="0">
                          <a:solidFill>
                            <a:srgbClr val="000000"/>
                          </a:solidFill>
                          <a:latin typeface="Book Antiqua" pitchFamily="18" charset="0"/>
                        </a:rPr>
                        <a:t>Source</a:t>
                      </a:r>
                      <a:r>
                        <a:rPr lang="en-US" sz="900" b="1" i="0" u="none" strike="noStrike" baseline="0" dirty="0">
                          <a:solidFill>
                            <a:srgbClr val="000000"/>
                          </a:solidFill>
                          <a:latin typeface="Book Antiqua" pitchFamily="18" charset="0"/>
                        </a:rPr>
                        <a:t> of Funding</a:t>
                      </a:r>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endParaRPr lang="en-US" sz="900" b="1"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xmlns="" val="10006"/>
                  </a:ext>
                </a:extLst>
              </a:tr>
              <a:tr h="159103">
                <a:tc>
                  <a:txBody>
                    <a:bodyPr/>
                    <a:lstStyle/>
                    <a:p>
                      <a:pPr algn="l" fontAlgn="b"/>
                      <a:r>
                        <a:rPr lang="en-US" sz="900" b="0" i="0" u="none" strike="noStrike" dirty="0">
                          <a:solidFill>
                            <a:srgbClr val="000000"/>
                          </a:solidFill>
                          <a:latin typeface="Book Antiqua" pitchFamily="18" charset="0"/>
                        </a:rPr>
                        <a:t>General Fund</a:t>
                      </a:r>
                    </a:p>
                  </a:txBody>
                  <a:tcPr marL="0" marR="0" marT="0" marB="0">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$617,778</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$619,528</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$1,750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4">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Book Antiqua" pitchFamily="18" charset="0"/>
                        </a:rPr>
                        <a:t>Source of funding split between General Fund, Water</a:t>
                      </a:r>
                      <a:r>
                        <a:rPr lang="en-US" sz="900" b="0" i="0" u="none" strike="noStrike" baseline="0" dirty="0">
                          <a:solidFill>
                            <a:srgbClr val="000000"/>
                          </a:solidFill>
                          <a:latin typeface="Book Antiqua" pitchFamily="18" charset="0"/>
                        </a:rPr>
                        <a:t> &amp; Wastewater</a:t>
                      </a:r>
                      <a:r>
                        <a:rPr lang="en-US" sz="900" b="0" i="0" u="none" strike="noStrike" dirty="0">
                          <a:solidFill>
                            <a:srgbClr val="000000"/>
                          </a:solidFill>
                          <a:latin typeface="Book Antiqua" pitchFamily="18" charset="0"/>
                        </a:rPr>
                        <a:t> Revenue Fund</a:t>
                      </a:r>
                      <a:r>
                        <a:rPr lang="en-US" sz="900" b="0" i="0" u="none" strike="noStrike">
                          <a:solidFill>
                            <a:srgbClr val="000000"/>
                          </a:solidFill>
                          <a:latin typeface="Book Antiqua" pitchFamily="18" charset="0"/>
                        </a:rPr>
                        <a:t>,  and </a:t>
                      </a:r>
                      <a:r>
                        <a:rPr lang="en-US" sz="900" b="0" i="0" u="none" strike="noStrike" dirty="0">
                          <a:solidFill>
                            <a:srgbClr val="000000"/>
                          </a:solidFill>
                          <a:latin typeface="Book Antiqua" pitchFamily="18" charset="0"/>
                        </a:rPr>
                        <a:t>Airport Revenue Fund</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159103">
                <a:tc>
                  <a:txBody>
                    <a:bodyPr/>
                    <a:lstStyle/>
                    <a:p>
                      <a:pPr algn="l" fontAlgn="b"/>
                      <a:r>
                        <a:rPr lang="en-US" sz="900" b="0" i="0" u="none" strike="noStrike" dirty="0">
                          <a:solidFill>
                            <a:srgbClr val="000000"/>
                          </a:solidFill>
                          <a:latin typeface="Book Antiqua" pitchFamily="18" charset="0"/>
                        </a:rPr>
                        <a:t>Airport Revenue Fund</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$119,590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$94,380</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($25,211)</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l" fontAlgn="b"/>
                      <a:endParaRPr lang="en-US" sz="14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411480">
                <a:tc>
                  <a:txBody>
                    <a:bodyPr/>
                    <a:lstStyle/>
                    <a:p>
                      <a:pPr algn="l" fontAlgn="b"/>
                      <a:r>
                        <a:rPr lang="en-US" sz="900" b="0" i="0" u="none" strike="noStrike" dirty="0">
                          <a:solidFill>
                            <a:srgbClr val="000000"/>
                          </a:solidFill>
                          <a:latin typeface="Book Antiqua" pitchFamily="18" charset="0"/>
                        </a:rPr>
                        <a:t>Building Permits Fund</a:t>
                      </a:r>
                    </a:p>
                    <a:p>
                      <a:pPr algn="l" fontAlgn="b"/>
                      <a:r>
                        <a:rPr lang="en-US" sz="900" b="0" i="0" u="none" strike="noStrike" dirty="0">
                          <a:solidFill>
                            <a:srgbClr val="000000"/>
                          </a:solidFill>
                          <a:latin typeface="Book Antiqua" pitchFamily="18" charset="0"/>
                        </a:rPr>
                        <a:t>Solid Waste Revenue Fund</a:t>
                      </a:r>
                    </a:p>
                    <a:p>
                      <a:pPr algn="l" fontAlgn="b"/>
                      <a:r>
                        <a:rPr lang="en-US" sz="900" b="0" i="0" u="none" strike="noStrike" dirty="0">
                          <a:solidFill>
                            <a:srgbClr val="000000"/>
                          </a:solidFill>
                          <a:latin typeface="Book Antiqua" pitchFamily="18" charset="0"/>
                        </a:rPr>
                        <a:t>Water &amp; Wastewater Revenue Fund</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$0</a:t>
                      </a:r>
                      <a:r>
                        <a:rPr lang="en-US" sz="900" b="0" i="0" u="none" strike="noStrike" baseline="0" dirty="0">
                          <a:solidFill>
                            <a:srgbClr val="000000"/>
                          </a:solidFill>
                          <a:latin typeface="Book Antiqua" pitchFamily="18" charset="0"/>
                        </a:rPr>
                        <a:t/>
                      </a:r>
                      <a:br>
                        <a:rPr lang="en-US" sz="900" b="0" i="0" u="none" strike="noStrike" baseline="0" dirty="0">
                          <a:solidFill>
                            <a:srgbClr val="000000"/>
                          </a:solidFill>
                          <a:latin typeface="Book Antiqua" pitchFamily="18" charset="0"/>
                        </a:rPr>
                      </a:br>
                      <a:r>
                        <a:rPr lang="en-US" sz="900" b="0" i="0" u="none" strike="noStrike" baseline="0" dirty="0">
                          <a:solidFill>
                            <a:srgbClr val="000000"/>
                          </a:solidFill>
                          <a:latin typeface="Book Antiqua" pitchFamily="18" charset="0"/>
                        </a:rPr>
                        <a:t>$3,220</a:t>
                      </a:r>
                      <a:br>
                        <a:rPr lang="en-US" sz="900" b="0" i="0" u="none" strike="noStrike" baseline="0" dirty="0">
                          <a:solidFill>
                            <a:srgbClr val="000000"/>
                          </a:solidFill>
                          <a:latin typeface="Book Antiqua" pitchFamily="18" charset="0"/>
                        </a:rPr>
                      </a:br>
                      <a:r>
                        <a:rPr lang="en-US" sz="900" b="0" i="0" u="none" strike="noStrike" baseline="0" dirty="0">
                          <a:solidFill>
                            <a:srgbClr val="000000"/>
                          </a:solidFill>
                          <a:latin typeface="Book Antiqua" pitchFamily="18" charset="0"/>
                        </a:rPr>
                        <a:t>$131,811</a:t>
                      </a:r>
                      <a:endParaRPr lang="en-US" sz="9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$0</a:t>
                      </a:r>
                      <a:br>
                        <a:rPr lang="en-US" sz="900" b="0" i="0" u="none" strike="noStrike" dirty="0">
                          <a:solidFill>
                            <a:srgbClr val="000000"/>
                          </a:solidFill>
                          <a:latin typeface="Book Antiqua" pitchFamily="18" charset="0"/>
                        </a:rPr>
                      </a:br>
                      <a:r>
                        <a:rPr lang="en-US" sz="900" b="0" i="0" u="none" strike="noStrike" dirty="0">
                          <a:solidFill>
                            <a:srgbClr val="000000"/>
                          </a:solidFill>
                          <a:latin typeface="Book Antiqua" pitchFamily="18" charset="0"/>
                        </a:rPr>
                        <a:t>$0</a:t>
                      </a:r>
                      <a:br>
                        <a:rPr lang="en-US" sz="900" b="0" i="0" u="none" strike="noStrike" dirty="0">
                          <a:solidFill>
                            <a:srgbClr val="000000"/>
                          </a:solidFill>
                          <a:latin typeface="Book Antiqua" pitchFamily="18" charset="0"/>
                        </a:rPr>
                      </a:br>
                      <a:r>
                        <a:rPr lang="en-US" sz="900" b="0" i="0" u="none" strike="noStrike" dirty="0">
                          <a:solidFill>
                            <a:srgbClr val="000000"/>
                          </a:solidFill>
                          <a:latin typeface="Book Antiqua" pitchFamily="18" charset="0"/>
                        </a:rPr>
                        <a:t>$94,379</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900" b="0" i="0" u="none" strike="noStrike" dirty="0">
                          <a:solidFill>
                            <a:srgbClr val="000000"/>
                          </a:solidFill>
                          <a:latin typeface="Book Antiqua" pitchFamily="18" charset="0"/>
                        </a:rPr>
                        <a:t>$0</a:t>
                      </a:r>
                      <a:r>
                        <a:rPr lang="en-US" sz="900" b="0" i="0" u="none" strike="noStrike" dirty="0">
                          <a:solidFill>
                            <a:srgbClr val="FF0000"/>
                          </a:solidFill>
                          <a:latin typeface="Book Antiqua" pitchFamily="18" charset="0"/>
                        </a:rPr>
                        <a:t/>
                      </a:r>
                      <a:br>
                        <a:rPr lang="en-US" sz="900" b="0" i="0" u="none" strike="noStrike" dirty="0">
                          <a:solidFill>
                            <a:srgbClr val="FF0000"/>
                          </a:solidFill>
                          <a:latin typeface="Book Antiqua" pitchFamily="18" charset="0"/>
                        </a:rPr>
                      </a:br>
                      <a:r>
                        <a:rPr lang="en-US" sz="900" b="0" i="0" u="none" strike="noStrike" dirty="0">
                          <a:solidFill>
                            <a:srgbClr val="FF0000"/>
                          </a:solidFill>
                          <a:latin typeface="Book Antiqua" pitchFamily="18" charset="0"/>
                        </a:rPr>
                        <a:t>($3,220)</a:t>
                      </a:r>
                      <a:br>
                        <a:rPr lang="en-US" sz="900" b="0" i="0" u="none" strike="noStrike" dirty="0">
                          <a:solidFill>
                            <a:srgbClr val="FF0000"/>
                          </a:solidFill>
                          <a:latin typeface="Book Antiqua" pitchFamily="18" charset="0"/>
                        </a:rPr>
                      </a:br>
                      <a:r>
                        <a:rPr lang="en-US" sz="900" b="0" i="0" u="none" strike="noStrike" dirty="0">
                          <a:solidFill>
                            <a:srgbClr val="FF0000"/>
                          </a:solidFill>
                          <a:latin typeface="Book Antiqua" pitchFamily="18" charset="0"/>
                        </a:rPr>
                        <a:t>($37,432)</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l" fontAlgn="b"/>
                      <a:endParaRPr lang="en-US" sz="14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r h="2518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US" sz="900" b="1" i="0" u="none" strike="noStrike" dirty="0">
                          <a:solidFill>
                            <a:srgbClr val="000000"/>
                          </a:solidFill>
                          <a:latin typeface="Book Antiqua" pitchFamily="18" charset="0"/>
                        </a:rPr>
                        <a:t>Total</a:t>
                      </a:r>
                    </a:p>
                  </a:txBody>
                  <a:tcPr marL="0" marR="0" marT="0" marB="0">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tc>
                  <a:txBody>
                    <a:bodyPr/>
                    <a:lstStyle/>
                    <a:p>
                      <a:pPr algn="l" fontAlgn="t"/>
                      <a:r>
                        <a:rPr lang="en-US" sz="900" b="1" i="0" u="none" strike="noStrike" dirty="0">
                          <a:solidFill>
                            <a:srgbClr val="000000"/>
                          </a:solidFill>
                          <a:latin typeface="Book Antiqua" pitchFamily="18" charset="0"/>
                        </a:rPr>
                        <a:t>$872,399</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n-US" sz="900" b="1" i="0" u="none" strike="noStrike" dirty="0">
                          <a:solidFill>
                            <a:srgbClr val="000000"/>
                          </a:solidFill>
                          <a:latin typeface="Book Antiqua" pitchFamily="18" charset="0"/>
                        </a:rPr>
                        <a:t>$808,287</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US" sz="900" b="1" i="0" u="none" strike="noStrike" dirty="0">
                          <a:solidFill>
                            <a:srgbClr val="FF0000"/>
                          </a:solidFill>
                          <a:latin typeface="Book Antiqua" pitchFamily="18" charset="0"/>
                        </a:rPr>
                        <a:t>($64,113)</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a:solidFill>
                          <a:srgbClr val="000000"/>
                        </a:solidFill>
                        <a:latin typeface="Book Antiqua" pitchFamily="18" charset="0"/>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10"/>
                  </a:ext>
                </a:extLst>
              </a:tr>
            </a:tbl>
          </a:graphicData>
        </a:graphic>
      </p:graphicFrame>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16</a:t>
            </a:fld>
            <a:endParaRPr lang="en-US">
              <a:solidFill>
                <a:srgbClr val="0070C0">
                  <a:tint val="75000"/>
                </a:srgbClr>
              </a:solidFill>
            </a:endParaRPr>
          </a:p>
        </p:txBody>
      </p:sp>
    </p:spTree>
    <p:extLst>
      <p:ext uri="{BB962C8B-B14F-4D97-AF65-F5344CB8AC3E}">
        <p14:creationId xmlns:p14="http://schemas.microsoft.com/office/powerpoint/2010/main" val="173803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FBBDA-1C9C-4F61-90C0-469D332856FF}"/>
              </a:ext>
            </a:extLst>
          </p:cNvPr>
          <p:cNvSpPr>
            <a:spLocks noGrp="1"/>
          </p:cNvSpPr>
          <p:nvPr>
            <p:ph type="title"/>
          </p:nvPr>
        </p:nvSpPr>
        <p:spPr/>
        <p:txBody>
          <a:bodyPr/>
          <a:lstStyle/>
          <a:p>
            <a:r>
              <a:rPr lang="en-US" dirty="0"/>
              <a:t>Other recommendations 	</a:t>
            </a:r>
          </a:p>
        </p:txBody>
      </p:sp>
      <p:sp>
        <p:nvSpPr>
          <p:cNvPr id="3" name="Content Placeholder 2">
            <a:extLst>
              <a:ext uri="{FF2B5EF4-FFF2-40B4-BE49-F238E27FC236}">
                <a16:creationId xmlns:a16="http://schemas.microsoft.com/office/drawing/2014/main" xmlns="" id="{1129CDD9-9655-440A-BF15-E603865D015E}"/>
              </a:ext>
            </a:extLst>
          </p:cNvPr>
          <p:cNvSpPr>
            <a:spLocks noGrp="1"/>
          </p:cNvSpPr>
          <p:nvPr>
            <p:ph sz="quarter" idx="1"/>
          </p:nvPr>
        </p:nvSpPr>
        <p:spPr>
          <a:xfrm>
            <a:off x="762000" y="2114550"/>
            <a:ext cx="7391400" cy="1600200"/>
          </a:xfrm>
        </p:spPr>
        <p:txBody>
          <a:bodyPr/>
          <a:lstStyle/>
          <a:p>
            <a:pPr marL="0" indent="0" algn="ctr">
              <a:buClrTx/>
              <a:buSzPct val="100000"/>
              <a:buNone/>
            </a:pPr>
            <a:r>
              <a:rPr lang="en-US" sz="8800" b="1" i="1" dirty="0">
                <a:latin typeface="Book Antiqua" panose="02040602050305030304" pitchFamily="18" charset="0"/>
              </a:rPr>
              <a:t>Questions?</a:t>
            </a:r>
          </a:p>
          <a:p>
            <a:pPr marL="0" indent="0" algn="ctr">
              <a:buNone/>
            </a:pPr>
            <a:endParaRPr lang="en-US" sz="8800" b="1" i="1" dirty="0">
              <a:latin typeface="Book Antiqua" panose="02040602050305030304" pitchFamily="18" charset="0"/>
            </a:endParaRPr>
          </a:p>
        </p:txBody>
      </p:sp>
      <p:sp>
        <p:nvSpPr>
          <p:cNvPr id="4" name="Title 3"/>
          <p:cNvSpPr txBox="1">
            <a:spLocks/>
          </p:cNvSpPr>
          <p:nvPr/>
        </p:nvSpPr>
        <p:spPr bwMode="auto">
          <a:xfrm>
            <a:off x="457200" y="205978"/>
            <a:ext cx="8229600" cy="822722"/>
          </a:xfrm>
          <a:prstGeom prst="rect">
            <a:avLst/>
          </a:prstGeom>
          <a:solidFill>
            <a:schemeClr val="accent1">
              <a:lumMod val="75000"/>
            </a:schemeClr>
          </a:solidFill>
          <a:ln w="25400" cap="flat" cmpd="sng" algn="ctr">
            <a:solidFill>
              <a:srgbClr val="1F497D"/>
            </a:solidFill>
            <a:prstDash val="solid"/>
          </a:ln>
          <a:effectLst/>
          <a:extLst/>
        </p:spPr>
        <p:txBody>
          <a:bodyPr vert="horz" wrap="square" lIns="91440" tIns="45720" rIns="91440" bIns="45720" numCol="1" anchor="ctr" anchorCtr="0" compatLnSpc="1">
            <a:prstTxWarp prst="textNoShape">
              <a:avLst/>
            </a:prstTxWarp>
            <a:normAutofit fontScale="92500" lnSpcReduction="1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Questions</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349680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aintBrush trans="77000" brushSize="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271933"/>
            <a:ext cx="4191000" cy="699617"/>
          </a:xfrm>
          <a:noFill/>
        </p:spPr>
        <p:txBody>
          <a:bodyPr vert="horz" lIns="68580" tIns="34290" rIns="68580" bIns="34290" rtlCol="0" anchor="t">
            <a:noAutofit/>
          </a:bodyPr>
          <a:lstStyle/>
          <a:p>
            <a:pPr algn="r"/>
            <a: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t>CITY OF ATLANTA</a:t>
            </a:r>
            <a:b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br>
            <a:r>
              <a:rPr lang="en-US" sz="3200" b="1" dirty="0">
                <a:solidFill>
                  <a:schemeClr val="bg1"/>
                </a:solidFill>
                <a:effectLst>
                  <a:outerShdw blurRad="50800" dist="38100" dir="2700000" algn="tl" rotWithShape="0">
                    <a:prstClr val="black">
                      <a:alpha val="40000"/>
                    </a:prstClr>
                  </a:outerShdw>
                </a:effectLst>
                <a:latin typeface="Book Antiqua" panose="02040602050305030304" pitchFamily="18" charset="0"/>
              </a:rPr>
              <a:t>BOARD OF ETHICS</a:t>
            </a:r>
          </a:p>
        </p:txBody>
      </p:sp>
      <p:pic>
        <p:nvPicPr>
          <p:cNvPr id="6" name="Picture 5" descr="A close up of a sign&#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83147"/>
            <a:ext cx="1600200" cy="1227203"/>
          </a:xfrm>
          <a:prstGeom prst="rect">
            <a:avLst/>
          </a:prstGeom>
        </p:spPr>
      </p:pic>
      <p:sp>
        <p:nvSpPr>
          <p:cNvPr id="7" name="TextBox 6"/>
          <p:cNvSpPr txBox="1"/>
          <p:nvPr/>
        </p:nvSpPr>
        <p:spPr>
          <a:xfrm>
            <a:off x="5638800" y="3543300"/>
            <a:ext cx="3200400" cy="175432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68 Mitchell Street, SW</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Suite 1100</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Atlanta, GA 30303</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(404) 330-6286</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ethicsofficer@atlantaga.gov</a:t>
            </a:r>
            <a:b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br>
            <a:r>
              <a:rPr kumimoji="0" lang="en-US" sz="1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mn-cs"/>
              </a:rPr>
              <a:t>www.atlantaethics.org</a:t>
            </a:r>
          </a:p>
        </p:txBody>
      </p:sp>
    </p:spTree>
    <p:extLst>
      <p:ext uri="{BB962C8B-B14F-4D97-AF65-F5344CB8AC3E}">
        <p14:creationId xmlns:p14="http://schemas.microsoft.com/office/powerpoint/2010/main" val="528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Mission Statement</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6" name="Content Placeholder 6"/>
          <p:cNvSpPr>
            <a:spLocks noGrp="1"/>
          </p:cNvSpPr>
          <p:nvPr>
            <p:ph idx="4294967295"/>
          </p:nvPr>
        </p:nvSpPr>
        <p:spPr>
          <a:xfrm>
            <a:off x="914400" y="1200151"/>
            <a:ext cx="7315200" cy="3394472"/>
          </a:xfrm>
          <a:prstGeom prst="rect">
            <a:avLst/>
          </a:prstGeo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
            </a:r>
            <a:br>
              <a:rPr kumimoji="0" lang="en-US" sz="2400" b="1" i="0" u="none" strike="noStrike" kern="0" cap="none" spc="0" normalizeH="0" baseline="0" noProof="0" dirty="0">
                <a:ln>
                  <a:noFill/>
                </a:ln>
                <a:solidFill>
                  <a:sysClr val="windowText" lastClr="000000"/>
                </a:solidFill>
                <a:effectLst/>
                <a:uLnTx/>
                <a:uFillTx/>
              </a:rPr>
            </a:br>
            <a:r>
              <a:rPr kumimoji="0" lang="en-US" sz="2400" b="0" i="0" u="none" strike="noStrike" kern="0" cap="none" spc="0" normalizeH="0" baseline="0" noProof="0" dirty="0">
                <a:ln>
                  <a:noFill/>
                </a:ln>
                <a:solidFill>
                  <a:sysClr val="windowText" lastClr="000000"/>
                </a:solidFill>
                <a:effectLst/>
                <a:uLnTx/>
                <a:uFillTx/>
                <a:latin typeface="Book Antiqua" pitchFamily="18" charset="0"/>
              </a:rPr>
              <a:t>The Board of Ethics</a:t>
            </a:r>
            <a:r>
              <a:rPr kumimoji="0" lang="en-US" sz="2400" b="0" i="0" u="none" strike="noStrike" kern="0" cap="none" spc="0" normalizeH="0" noProof="0" dirty="0">
                <a:ln>
                  <a:noFill/>
                </a:ln>
                <a:solidFill>
                  <a:sysClr val="windowText" lastClr="000000"/>
                </a:solidFill>
                <a:effectLst/>
                <a:uLnTx/>
                <a:uFillTx/>
                <a:latin typeface="Book Antiqua" pitchFamily="18" charset="0"/>
              </a:rPr>
              <a:t> seeks to protect the integrity of government and promote the public trust by bringing the City into compliance with the Atlanta Code of Ethics and instilling a culture of ethics in city government.</a:t>
            </a:r>
            <a:br>
              <a:rPr kumimoji="0" lang="en-US" sz="2400" b="0" i="0" u="none" strike="noStrike" kern="0" cap="none" spc="0" normalizeH="0" noProof="0" dirty="0">
                <a:ln>
                  <a:noFill/>
                </a:ln>
                <a:solidFill>
                  <a:sysClr val="windowText" lastClr="000000"/>
                </a:solidFill>
                <a:effectLst/>
                <a:uLnTx/>
                <a:uFillTx/>
                <a:latin typeface="Book Antiqua" pitchFamily="18" charset="0"/>
              </a:rPr>
            </a:br>
            <a:endParaRPr kumimoji="0" lang="en-US" sz="2400" b="0" i="0" u="none" strike="noStrike" kern="0" cap="none" spc="0" normalizeH="0" noProof="0" dirty="0">
              <a:ln>
                <a:noFill/>
              </a:ln>
              <a:solidFill>
                <a:sysClr val="windowText" lastClr="000000"/>
              </a:solidFill>
              <a:effectLst/>
              <a:uLnTx/>
              <a:uFillTx/>
              <a:latin typeface="Book Antiqua" pitchFamily="18" charset="0"/>
            </a:endParaRPr>
          </a:p>
          <a:p>
            <a:pPr marL="0" indent="0">
              <a:spcBef>
                <a:spcPts val="0"/>
              </a:spcBef>
              <a:buNone/>
            </a:pPr>
            <a:r>
              <a:rPr lang="en-US" sz="2400" b="1" i="0" kern="0" baseline="0" dirty="0">
                <a:solidFill>
                  <a:sysClr val="windowText" lastClr="000000"/>
                </a:solidFill>
                <a:latin typeface="Book Antiqua" pitchFamily="18" charset="0"/>
              </a:rPr>
              <a:t/>
            </a:r>
            <a:br>
              <a:rPr lang="en-US" sz="2400" b="1" i="0" kern="0" baseline="0" dirty="0">
                <a:solidFill>
                  <a:sysClr val="windowText" lastClr="000000"/>
                </a:solidFill>
                <a:latin typeface="Book Antiqua" pitchFamily="18" charset="0"/>
              </a:rPr>
            </a:br>
            <a:r>
              <a:rPr lang="en-US" sz="2400" b="1" i="0" kern="0" baseline="0" dirty="0">
                <a:solidFill>
                  <a:sysClr val="windowText" lastClr="000000"/>
                </a:solidFill>
                <a:latin typeface="Book Antiqua" pitchFamily="18" charset="0"/>
              </a:rPr>
              <a:t>Core Functions</a:t>
            </a:r>
            <a:endParaRPr lang="en-US" sz="2400" i="0" kern="0" dirty="0">
              <a:solidFill>
                <a:sysClr val="windowText" lastClr="000000"/>
              </a:solidFill>
              <a:latin typeface="Book Antiqua" pitchFamily="18" charset="0"/>
            </a:endParaRPr>
          </a:p>
          <a:p>
            <a:pPr>
              <a:spcBef>
                <a:spcPts val="0"/>
              </a:spcBef>
            </a:pPr>
            <a:r>
              <a:rPr lang="en-US" sz="2400" i="0" kern="0" baseline="0" dirty="0">
                <a:solidFill>
                  <a:sysClr val="windowText" lastClr="000000"/>
                </a:solidFill>
                <a:latin typeface="Book Antiqua" pitchFamily="18" charset="0"/>
              </a:rPr>
              <a:t>Conflicts of Interest</a:t>
            </a:r>
          </a:p>
          <a:p>
            <a:pPr>
              <a:spcBef>
                <a:spcPts val="0"/>
              </a:spcBef>
            </a:pPr>
            <a:r>
              <a:rPr lang="en-US" sz="2400" i="0" kern="0" baseline="0" dirty="0">
                <a:solidFill>
                  <a:sysClr val="windowText" lastClr="000000"/>
                </a:solidFill>
                <a:latin typeface="Book Antiqua" pitchFamily="18" charset="0"/>
              </a:rPr>
              <a:t>Financial</a:t>
            </a:r>
            <a:r>
              <a:rPr lang="en-US" sz="2400" i="0" kern="0" dirty="0">
                <a:solidFill>
                  <a:sysClr val="windowText" lastClr="000000"/>
                </a:solidFill>
                <a:latin typeface="Book Antiqua" pitchFamily="18" charset="0"/>
              </a:rPr>
              <a:t> Disclosure</a:t>
            </a:r>
          </a:p>
          <a:p>
            <a:pPr>
              <a:spcBef>
                <a:spcPts val="0"/>
              </a:spcBef>
            </a:pPr>
            <a:r>
              <a:rPr lang="en-US" sz="2400" i="0" kern="0" dirty="0">
                <a:solidFill>
                  <a:sysClr val="windowText" lastClr="000000"/>
                </a:solidFill>
                <a:latin typeface="Book Antiqua" pitchFamily="18" charset="0"/>
              </a:rPr>
              <a:t>Ethics Training</a:t>
            </a: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914650"/>
            <a:ext cx="2857500" cy="1685925"/>
          </a:xfrm>
          <a:prstGeom prst="rect">
            <a:avLst/>
          </a:prstGeom>
        </p:spPr>
      </p:pic>
      <p:sp>
        <p:nvSpPr>
          <p:cNvPr id="8" name="Slide Number Placeholder 7"/>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2</a:t>
            </a:fld>
            <a:endParaRPr lang="en-US">
              <a:solidFill>
                <a:srgbClr val="0070C0">
                  <a:tint val="75000"/>
                </a:srgbClr>
              </a:solidFill>
            </a:endParaRPr>
          </a:p>
        </p:txBody>
      </p:sp>
    </p:spTree>
    <p:extLst>
      <p:ext uri="{BB962C8B-B14F-4D97-AF65-F5344CB8AC3E}">
        <p14:creationId xmlns:p14="http://schemas.microsoft.com/office/powerpoint/2010/main" val="20660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br>
            <a:r>
              <a:rPr lang="en-US" sz="2800" b="1" kern="0" cap="none" noProof="0" dirty="0">
                <a:solidFill>
                  <a:sysClr val="window" lastClr="FFFFFF"/>
                </a:solidFill>
                <a:latin typeface="Book Antiqua" pitchFamily="18" charset="0"/>
                <a:ea typeface="+mn-ea"/>
                <a:cs typeface="+mn-cs"/>
              </a:rPr>
              <a:t>Twin Duties: Educate &amp; Enforce</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9" name="Rectangle 3"/>
          <p:cNvSpPr>
            <a:spLocks noGrp="1" noChangeArrowheads="1"/>
          </p:cNvSpPr>
          <p:nvPr>
            <p:ph idx="1"/>
          </p:nvPr>
        </p:nvSpPr>
        <p:spPr>
          <a:xfrm>
            <a:off x="1846488" y="1714500"/>
            <a:ext cx="5451023" cy="2286000"/>
          </a:xfrm>
          <a:prstGeom prst="rect">
            <a:avLst/>
          </a:prstGeom>
        </p:spPr>
        <p:txBody>
          <a:bodyPr>
            <a:normAutofit fontScale="85000" lnSpcReduction="20000"/>
          </a:bodyPr>
          <a:lstStyle/>
          <a:p>
            <a:pPr marL="342900" indent="-342900" eaLnBrk="1" hangingPunct="1">
              <a:buClrTx/>
              <a:buFont typeface="Arial" panose="020B0604020202020204" pitchFamily="34" charset="0"/>
              <a:buChar char="•"/>
            </a:pPr>
            <a:r>
              <a:rPr lang="en-US" altLang="en-US" sz="3200" i="0" dirty="0">
                <a:solidFill>
                  <a:srgbClr val="000000"/>
                </a:solidFill>
                <a:latin typeface="Book Antiqua" panose="02040602050305030304" pitchFamily="18" charset="0"/>
              </a:rPr>
              <a:t>Train and educate </a:t>
            </a:r>
          </a:p>
          <a:p>
            <a:pPr marL="342900" indent="-342900" eaLnBrk="1" hangingPunct="1">
              <a:buClrTx/>
              <a:buFont typeface="Arial" panose="020B0604020202020204" pitchFamily="34" charset="0"/>
              <a:buChar char="•"/>
            </a:pPr>
            <a:r>
              <a:rPr lang="en-US" altLang="en-US" sz="3200" i="0" dirty="0">
                <a:solidFill>
                  <a:srgbClr val="000000"/>
                </a:solidFill>
                <a:latin typeface="Book Antiqua" panose="02040602050305030304" pitchFamily="18" charset="0"/>
              </a:rPr>
              <a:t>Advise on ethical standards</a:t>
            </a:r>
          </a:p>
          <a:p>
            <a:pPr marL="342900" indent="-342900" eaLnBrk="1" hangingPunct="1">
              <a:buClrTx/>
              <a:buFont typeface="Arial" panose="020B0604020202020204" pitchFamily="34" charset="0"/>
              <a:buChar char="•"/>
            </a:pPr>
            <a:r>
              <a:rPr lang="en-US" altLang="en-US" sz="3200" i="0" dirty="0">
                <a:solidFill>
                  <a:srgbClr val="000000"/>
                </a:solidFill>
                <a:latin typeface="Book Antiqua" panose="02040602050305030304" pitchFamily="18" charset="0"/>
              </a:rPr>
              <a:t>Investigate complaints</a:t>
            </a:r>
          </a:p>
          <a:p>
            <a:pPr marL="342900" indent="-342900" eaLnBrk="1" hangingPunct="1">
              <a:buClrTx/>
              <a:buFont typeface="Arial" panose="020B0604020202020204" pitchFamily="34" charset="0"/>
              <a:buChar char="•"/>
            </a:pPr>
            <a:r>
              <a:rPr lang="en-US" altLang="en-US" sz="3200" i="0" dirty="0">
                <a:solidFill>
                  <a:srgbClr val="000000"/>
                </a:solidFill>
                <a:latin typeface="Book Antiqua" panose="02040602050305030304" pitchFamily="18" charset="0"/>
              </a:rPr>
              <a:t>Require disclosure</a:t>
            </a:r>
          </a:p>
          <a:p>
            <a:pPr marL="342900" indent="-342900" eaLnBrk="1" hangingPunct="1">
              <a:buClrTx/>
              <a:buFont typeface="Arial" panose="020B0604020202020204" pitchFamily="34" charset="0"/>
              <a:buChar char="•"/>
            </a:pPr>
            <a:r>
              <a:rPr lang="en-US" altLang="en-US" sz="3200" i="0" dirty="0">
                <a:solidFill>
                  <a:srgbClr val="000000"/>
                </a:solidFill>
                <a:latin typeface="Book Antiqua" panose="02040602050305030304" pitchFamily="18" charset="0"/>
              </a:rPr>
              <a:t>Bring enforcement actions </a:t>
            </a:r>
          </a:p>
        </p:txBody>
      </p:sp>
      <p:sp>
        <p:nvSpPr>
          <p:cNvPr id="7" name="Title 3"/>
          <p:cNvSpPr txBox="1">
            <a:spLocks/>
          </p:cNvSpPr>
          <p:nvPr/>
        </p:nvSpPr>
        <p:spPr>
          <a:xfrm>
            <a:off x="457199" y="205978"/>
            <a:ext cx="8229600" cy="822722"/>
          </a:xfrm>
          <a:prstGeom prst="rect">
            <a:avLst/>
          </a:prstGeom>
          <a:solidFill>
            <a:srgbClr val="0070C0">
              <a:lumMod val="75000"/>
            </a:srgbClr>
          </a:solidFill>
          <a:ln w="25400" cap="flat" cmpd="sng" algn="ctr">
            <a:solidFill>
              <a:srgbClr val="1F497D"/>
            </a:solidFill>
            <a:prstDash val="solid"/>
          </a:ln>
          <a:effectLst/>
        </p:spPr>
        <p:txBody>
          <a:bodyPr vert="horz" lIns="91440" tIns="45720" rIns="91440" bIns="45720" rtlCol="0" anchor="ctr">
            <a:normAutofit fontScale="92500" lnSpcReduction="10000"/>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Twin Duties: Educate &amp; Enforce</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108480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Jurisdiction</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6" name="Content Placeholder 2"/>
          <p:cNvSpPr txBox="1">
            <a:spLocks/>
          </p:cNvSpPr>
          <p:nvPr/>
        </p:nvSpPr>
        <p:spPr bwMode="auto">
          <a:xfrm>
            <a:off x="1200151" y="2414074"/>
            <a:ext cx="7315199" cy="23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Gifts and gratuities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Participation in contracts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Use of city property</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Representation of private interests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Solicitations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Confidential information</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Outside employment </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Doing business with the city</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Post-employment</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rPr>
              <a:t>Financial disclosure</a:t>
            </a:r>
          </a:p>
        </p:txBody>
      </p:sp>
      <p:sp>
        <p:nvSpPr>
          <p:cNvPr id="2" name="Rectangle 1"/>
          <p:cNvSpPr/>
          <p:nvPr/>
        </p:nvSpPr>
        <p:spPr>
          <a:xfrm>
            <a:off x="914401" y="1257301"/>
            <a:ext cx="7315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The Board of Ethics has jurisdiction over city officials, employees, and board members who are subject to the Atlanta Code of Ethics.</a:t>
            </a:r>
          </a:p>
        </p:txBody>
      </p:sp>
      <p:sp>
        <p:nvSpPr>
          <p:cNvPr id="3" name="TextBox 2"/>
          <p:cNvSpPr txBox="1"/>
          <p:nvPr/>
        </p:nvSpPr>
        <p:spPr>
          <a:xfrm>
            <a:off x="1200150" y="1985917"/>
            <a:ext cx="624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The Code of Ethics covers the following matters</a:t>
            </a:r>
            <a:r>
              <a:rPr kumimoji="0" lang="en-US" sz="1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a:t>
            </a:r>
          </a:p>
        </p:txBody>
      </p:sp>
      <p:sp>
        <p:nvSpPr>
          <p:cNvPr id="7" name="Title 3"/>
          <p:cNvSpPr txBox="1">
            <a:spLocks/>
          </p:cNvSpPr>
          <p:nvPr/>
        </p:nvSpPr>
        <p:spPr>
          <a:xfrm>
            <a:off x="457199" y="205978"/>
            <a:ext cx="8229600" cy="822722"/>
          </a:xfrm>
          <a:prstGeom prst="rect">
            <a:avLst/>
          </a:prstGeom>
          <a:solidFill>
            <a:srgbClr val="0070C0">
              <a:lumMod val="75000"/>
            </a:srgbClr>
          </a:solidFill>
          <a:ln w="25400" cap="flat" cmpd="sng" algn="ctr">
            <a:solidFill>
              <a:srgbClr val="1F497D"/>
            </a:solidFill>
            <a:prstDash val="solid"/>
          </a:ln>
          <a:effectLst/>
        </p:spPr>
        <p:txBody>
          <a:bodyPr vert="horz" lIns="91440" tIns="45720" rIns="91440" bIns="45720" rtlCol="0" anchor="ctr">
            <a:normAutofit fontScale="92500" lnSpcReduction="10000"/>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Twin Duties: Educate &amp; Enforce</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
        <p:nvSpPr>
          <p:cNvPr id="8" name="Title 3"/>
          <p:cNvSpPr txBox="1">
            <a:spLocks/>
          </p:cNvSpPr>
          <p:nvPr/>
        </p:nvSpPr>
        <p:spPr>
          <a:xfrm>
            <a:off x="457198" y="205978"/>
            <a:ext cx="8229600" cy="822722"/>
          </a:xfrm>
          <a:prstGeom prst="rect">
            <a:avLst/>
          </a:prstGeom>
          <a:solidFill>
            <a:srgbClr val="0070C0">
              <a:lumMod val="75000"/>
            </a:srgbClr>
          </a:solidFill>
          <a:ln w="25400" cap="flat" cmpd="sng" algn="ctr">
            <a:solidFill>
              <a:srgbClr val="1F497D"/>
            </a:solidFill>
            <a:prstDash val="solid"/>
          </a:ln>
          <a:effectLst/>
        </p:spPr>
        <p:txBody>
          <a:bodyPr vert="horz" lIns="91440" tIns="45720" rIns="91440" bIns="45720" rtlCol="0" anchor="ctr">
            <a:normAutofit fontScale="92500" lnSpcReduction="10000"/>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Twin Duties: Educate &amp; Enforce</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394274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Members</a:t>
            </a:r>
            <a:r>
              <a:rPr kumimoji="0" lang="en-US" sz="2800" b="1" i="0" u="none" strike="noStrike" kern="0" cap="none" spc="0" normalizeH="0" noProof="0" dirty="0">
                <a:ln>
                  <a:noFill/>
                </a:ln>
                <a:solidFill>
                  <a:sysClr val="window" lastClr="FFFFFF"/>
                </a:solidFill>
                <a:effectLst/>
                <a:uLnTx/>
                <a:uFillTx/>
                <a:latin typeface="Book Antiqua" pitchFamily="18" charset="0"/>
                <a:ea typeface="+mn-ea"/>
                <a:cs typeface="+mn-cs"/>
              </a:rPr>
              <a:t> and Appointing Authority</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graphicFrame>
        <p:nvGraphicFramePr>
          <p:cNvPr id="5" name="Group 69"/>
          <p:cNvGraphicFramePr>
            <a:graphicFrameLocks/>
          </p:cNvGraphicFramePr>
          <p:nvPr>
            <p:extLst>
              <p:ext uri="{D42A27DB-BD31-4B8C-83A1-F6EECF244321}">
                <p14:modId xmlns:p14="http://schemas.microsoft.com/office/powerpoint/2010/main" val="2918831118"/>
              </p:ext>
            </p:extLst>
          </p:nvPr>
        </p:nvGraphicFramePr>
        <p:xfrm>
          <a:off x="457200" y="1427559"/>
          <a:ext cx="8229600" cy="3258744"/>
        </p:xfrm>
        <a:graphic>
          <a:graphicData uri="http://schemas.openxmlformats.org/drawingml/2006/table">
            <a:tbl>
              <a:tblPr/>
              <a:tblGrid>
                <a:gridCol w="3200400">
                  <a:extLst>
                    <a:ext uri="{9D8B030D-6E8A-4147-A177-3AD203B41FA5}">
                      <a16:colId xmlns:a16="http://schemas.microsoft.com/office/drawing/2014/main" xmlns="" val="20000"/>
                    </a:ext>
                  </a:extLst>
                </a:gridCol>
                <a:gridCol w="5029200">
                  <a:extLst>
                    <a:ext uri="{9D8B030D-6E8A-4147-A177-3AD203B41FA5}">
                      <a16:colId xmlns:a16="http://schemas.microsoft.com/office/drawing/2014/main" xmlns="" val="20001"/>
                    </a:ext>
                  </a:extLst>
                </a:gridCol>
              </a:tblGrid>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Kate Wasch, Chair</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Six Major Universities </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485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Jessica Stern, Vice-Chair</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Atlanta Bar Association</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Mecca Anderson </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Gate City Bar Association</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2"/>
                  </a:ext>
                </a:extLst>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a:ln>
                            <a:noFill/>
                          </a:ln>
                          <a:solidFill>
                            <a:schemeClr val="tx1"/>
                          </a:solidFill>
                          <a:effectLst/>
                          <a:latin typeface="Book Antiqua" panose="02040602050305030304" pitchFamily="18" charset="0"/>
                        </a:rPr>
                        <a:t>Todd Gray</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0" i="1" u="none" strike="noStrike" cap="none" normalizeH="0" baseline="0" dirty="0">
                          <a:ln>
                            <a:noFill/>
                          </a:ln>
                          <a:solidFill>
                            <a:schemeClr val="tx1"/>
                          </a:solidFill>
                          <a:effectLst/>
                          <a:latin typeface="Book Antiqua" panose="02040602050305030304" pitchFamily="18" charset="0"/>
                        </a:rPr>
                        <a:t>Atlanta Business League</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3"/>
                  </a:ext>
                </a:extLst>
              </a:tr>
              <a:tr h="4631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Nichola Hines </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League of Women Voters </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4"/>
                  </a:ext>
                </a:extLst>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Gerry </a:t>
                      </a:r>
                      <a:r>
                        <a:rPr kumimoji="0" lang="en-US" sz="1400" b="1" i="0" u="none" strike="noStrike" cap="none" normalizeH="0" baseline="0" dirty="0" err="1">
                          <a:ln>
                            <a:noFill/>
                          </a:ln>
                          <a:solidFill>
                            <a:schemeClr val="tx1"/>
                          </a:solidFill>
                          <a:effectLst/>
                          <a:latin typeface="Book Antiqua" panose="02040602050305030304" pitchFamily="18" charset="0"/>
                        </a:rPr>
                        <a:t>Neumark</a:t>
                      </a:r>
                      <a:endParaRPr kumimoji="0" lang="en-US" sz="1400" b="1" i="0" u="none" strike="noStrike" cap="none" normalizeH="0" baseline="0" dirty="0">
                        <a:ln>
                          <a:noFill/>
                        </a:ln>
                        <a:solidFill>
                          <a:schemeClr val="tx1"/>
                        </a:solidFill>
                        <a:effectLst/>
                        <a:latin typeface="Book Antiqua" panose="02040602050305030304" pitchFamily="18"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Atlanta Planning Advisory Board</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5"/>
                  </a:ext>
                </a:extLst>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1" i="0" u="none" strike="noStrike" cap="none" normalizeH="0" baseline="0" dirty="0">
                          <a:ln>
                            <a:noFill/>
                          </a:ln>
                          <a:solidFill>
                            <a:schemeClr val="tx1"/>
                          </a:solidFill>
                          <a:effectLst/>
                          <a:latin typeface="Book Antiqua" panose="02040602050305030304" pitchFamily="18" charset="0"/>
                        </a:rPr>
                        <a:t>Vacant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1400" b="0" i="1" u="none" strike="noStrike" cap="none" normalizeH="0" baseline="0" dirty="0">
                          <a:ln>
                            <a:noFill/>
                          </a:ln>
                          <a:solidFill>
                            <a:schemeClr val="tx1"/>
                          </a:solidFill>
                          <a:effectLst/>
                          <a:latin typeface="Book Antiqua" panose="02040602050305030304" pitchFamily="18" charset="0"/>
                        </a:rPr>
                        <a:t>Metro Chamber of Commerce</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6"/>
                  </a:ext>
                </a:extLst>
              </a:tr>
            </a:tbl>
          </a:graphicData>
        </a:graphic>
      </p:graphicFrame>
      <p:sp>
        <p:nvSpPr>
          <p:cNvPr id="7" name="Title 3"/>
          <p:cNvSpPr txBox="1">
            <a:spLocks/>
          </p:cNvSpPr>
          <p:nvPr/>
        </p:nvSpPr>
        <p:spPr>
          <a:xfrm>
            <a:off x="457200" y="205978"/>
            <a:ext cx="8229600" cy="822722"/>
          </a:xfrm>
          <a:prstGeom prst="rect">
            <a:avLst/>
          </a:prstGeom>
          <a:solidFill>
            <a:srgbClr val="0070C0">
              <a:lumMod val="75000"/>
            </a:srgbClr>
          </a:solidFill>
          <a:ln w="25400" cap="flat" cmpd="sng" algn="ctr">
            <a:solidFill>
              <a:srgbClr val="1F497D"/>
            </a:solidFill>
            <a:prstDash val="solid"/>
          </a:ln>
          <a:effectLst/>
        </p:spPr>
        <p:txBody>
          <a:bodyPr vert="horz" lIns="91440" tIns="45720" rIns="91440" bIns="45720" rtlCol="0" anchor="ctr">
            <a:normAutofit fontScale="92500" lnSpcReduction="10000"/>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Board of Ethics</a:t>
            </a:r>
            <a:b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b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Members and Appointing Authority</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4846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8"/>
            <a:ext cx="8229600" cy="822722"/>
          </a:xfrm>
          <a:prstGeom prst="rect">
            <a:avLst/>
          </a:prstGeom>
          <a:solidFill>
            <a:schemeClr val="tx1">
              <a:lumMod val="75000"/>
            </a:schemeClr>
          </a:solidFill>
          <a:ln w="25400" cap="flat" cmpd="sng" algn="ctr">
            <a:solidFill>
              <a:srgbClr val="1F497D"/>
            </a:solidFill>
            <a:prstDash val="solid"/>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n-ea"/>
                <a:cs typeface="+mn-cs"/>
              </a:rPr>
              <a:t>Ethics Office Overview</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n-ea"/>
              <a:cs typeface="+mn-cs"/>
            </a:endParaRPr>
          </a:p>
        </p:txBody>
      </p:sp>
      <p:sp>
        <p:nvSpPr>
          <p:cNvPr id="5" name="Content Placeholder 6"/>
          <p:cNvSpPr>
            <a:spLocks noGrp="1"/>
          </p:cNvSpPr>
          <p:nvPr>
            <p:ph idx="4294967295"/>
          </p:nvPr>
        </p:nvSpPr>
        <p:spPr>
          <a:xfrm>
            <a:off x="914400" y="1502667"/>
            <a:ext cx="7315200" cy="3240783"/>
          </a:xfrm>
          <a:prstGeom prst="rect">
            <a:avLst/>
          </a:prstGeom>
        </p:spPr>
        <p:txBody>
          <a:bodyPr>
            <a:normAutofit fontScale="70000" lnSpcReduction="20000"/>
          </a:bodyPr>
          <a:lstStyle/>
          <a:p>
            <a:pPr>
              <a:spcBef>
                <a:spcPts val="0"/>
              </a:spcBef>
            </a:pPr>
            <a:r>
              <a:rPr kumimoji="0" lang="en-US" sz="2600" b="0" i="0" u="none" strike="noStrike" kern="0" cap="none" spc="0" normalizeH="0" baseline="0" noProof="0" dirty="0">
                <a:ln>
                  <a:noFill/>
                </a:ln>
                <a:solidFill>
                  <a:sysClr val="windowText" lastClr="000000"/>
                </a:solidFill>
                <a:effectLst/>
                <a:uLnTx/>
                <a:uFillTx/>
                <a:latin typeface="Book Antiqua" pitchFamily="18" charset="0"/>
              </a:rPr>
              <a:t>The Ethics Officer reports to a seven member citizen board that is appointed by legal, business, civic, and educational organizations.</a:t>
            </a:r>
            <a:br>
              <a:rPr kumimoji="0" lang="en-US" sz="2600" b="0" i="0" u="none" strike="noStrike" kern="0" cap="none" spc="0" normalizeH="0" baseline="0" noProof="0" dirty="0">
                <a:ln>
                  <a:noFill/>
                </a:ln>
                <a:solidFill>
                  <a:sysClr val="windowText" lastClr="000000"/>
                </a:solidFill>
                <a:effectLst/>
                <a:uLnTx/>
                <a:uFillTx/>
                <a:latin typeface="Book Antiqua" pitchFamily="18" charset="0"/>
              </a:rPr>
            </a:br>
            <a:endParaRPr kumimoji="0" lang="en-US" sz="2600" b="0" i="0" u="none" strike="noStrike" kern="0" cap="none" spc="0" normalizeH="0" baseline="0" noProof="0" dirty="0">
              <a:ln>
                <a:noFill/>
              </a:ln>
              <a:solidFill>
                <a:sysClr val="windowText" lastClr="000000"/>
              </a:solidFill>
              <a:effectLst/>
              <a:uLnTx/>
              <a:uFillTx/>
              <a:latin typeface="Book Antiqua" pitchFamily="18" charset="0"/>
            </a:endParaRPr>
          </a:p>
          <a:p>
            <a:pPr>
              <a:spcBef>
                <a:spcPts val="0"/>
              </a:spcBef>
            </a:pPr>
            <a:r>
              <a:rPr kumimoji="0" lang="en-US" sz="2600" b="0" i="0" u="none" strike="noStrike" kern="0" cap="none" spc="0" normalizeH="0" baseline="0" noProof="0" dirty="0">
                <a:ln>
                  <a:noFill/>
                </a:ln>
                <a:solidFill>
                  <a:sysClr val="windowText" lastClr="000000"/>
                </a:solidFill>
                <a:effectLst/>
                <a:uLnTx/>
                <a:uFillTx/>
                <a:latin typeface="Book Antiqua" pitchFamily="18" charset="0"/>
              </a:rPr>
              <a:t>The Ethics Office is a six-person office headed by the Ethics Officer.</a:t>
            </a:r>
            <a:br>
              <a:rPr kumimoji="0" lang="en-US" sz="2600" b="0" i="0" u="none" strike="noStrike" kern="0" cap="none" spc="0" normalizeH="0" baseline="0" noProof="0" dirty="0">
                <a:ln>
                  <a:noFill/>
                </a:ln>
                <a:solidFill>
                  <a:sysClr val="windowText" lastClr="000000"/>
                </a:solidFill>
                <a:effectLst/>
                <a:uLnTx/>
                <a:uFillTx/>
                <a:latin typeface="Book Antiqua" pitchFamily="18" charset="0"/>
              </a:rPr>
            </a:br>
            <a:endParaRPr kumimoji="0" lang="en-US" sz="2600" b="0" i="0" u="none" strike="noStrike" kern="0" cap="none" spc="0" normalizeH="0" baseline="0" noProof="0" dirty="0">
              <a:ln>
                <a:noFill/>
              </a:ln>
              <a:solidFill>
                <a:sysClr val="windowText" lastClr="000000"/>
              </a:solidFill>
              <a:effectLst/>
              <a:uLnTx/>
              <a:uFillTx/>
              <a:latin typeface="Book Antiqua" pitchFamily="18" charset="0"/>
            </a:endParaRPr>
          </a:p>
          <a:p>
            <a:pPr>
              <a:spcBef>
                <a:spcPts val="0"/>
              </a:spcBef>
            </a:pPr>
            <a:r>
              <a:rPr kumimoji="0" lang="en-US" sz="2600" b="0" i="0" u="none" strike="noStrike" kern="0" cap="none" spc="0" normalizeH="0" baseline="0" noProof="0" dirty="0">
                <a:ln>
                  <a:noFill/>
                </a:ln>
                <a:solidFill>
                  <a:sysClr val="windowText" lastClr="000000"/>
                </a:solidFill>
                <a:effectLst/>
                <a:uLnTx/>
                <a:uFillTx/>
                <a:latin typeface="Book Antiqua" pitchFamily="18" charset="0"/>
              </a:rPr>
              <a:t>The staff provides ethics training to city officials and employees, gives advice on conflicts of interest and gift rules, investigates ethics complaints, prosecutes violations of the Code of Ethics, manages the financial disclosure </a:t>
            </a:r>
            <a:r>
              <a:rPr lang="en-US" sz="2600" i="0" kern="0" dirty="0">
                <a:solidFill>
                  <a:sysClr val="windowText" lastClr="000000"/>
                </a:solidFill>
                <a:latin typeface="Book Antiqua" pitchFamily="18" charset="0"/>
              </a:rPr>
              <a:t>process</a:t>
            </a:r>
            <a:r>
              <a:rPr kumimoji="0" lang="en-US" sz="2600" b="0" i="0" u="none" strike="noStrike" kern="0" cap="none" spc="0" normalizeH="0" baseline="0" noProof="0" dirty="0">
                <a:ln>
                  <a:noFill/>
                </a:ln>
                <a:solidFill>
                  <a:sysClr val="windowText" lastClr="000000"/>
                </a:solidFill>
                <a:effectLst/>
                <a:uLnTx/>
                <a:uFillTx/>
                <a:latin typeface="Book Antiqua" pitchFamily="18" charset="0"/>
              </a:rPr>
              <a:t>, and coordinates the ethics and compliance hotline.</a:t>
            </a:r>
            <a:r>
              <a:rPr kumimoji="0" lang="en-US" sz="2400" b="1" i="0" u="none" strike="noStrike" kern="0" cap="none" spc="0" normalizeH="0" baseline="0" noProof="0" dirty="0">
                <a:ln>
                  <a:noFill/>
                </a:ln>
                <a:solidFill>
                  <a:sysClr val="windowText" lastClr="000000"/>
                </a:solidFill>
                <a:effectLst/>
                <a:uLnTx/>
                <a:uFillTx/>
              </a:rPr>
              <a:t/>
            </a:r>
            <a:br>
              <a:rPr kumimoji="0" lang="en-US" sz="2400" b="1" i="0" u="none" strike="noStrike" kern="0" cap="none" spc="0" normalizeH="0" baseline="0" noProof="0" dirty="0">
                <a:ln>
                  <a:noFill/>
                </a:ln>
                <a:solidFill>
                  <a:sysClr val="windowText" lastClr="000000"/>
                </a:solidFill>
                <a:effectLst/>
                <a:uLnTx/>
                <a:uFillTx/>
              </a:rPr>
            </a:br>
            <a:endParaRPr kumimoji="0" lang="en-US" sz="24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5"/>
          </p:nvPr>
        </p:nvSpPr>
        <p:spPr/>
        <p:txBody>
          <a:bodyPr/>
          <a:lstStyle/>
          <a:p>
            <a:pPr>
              <a:defRPr/>
            </a:pPr>
            <a:fld id="{3AC6C779-D13D-484A-ACE1-51252C097E89}" type="slidenum">
              <a:rPr lang="en-US" smtClean="0">
                <a:solidFill>
                  <a:srgbClr val="0070C0">
                    <a:tint val="75000"/>
                  </a:srgbClr>
                </a:solidFill>
              </a:rPr>
              <a:pPr>
                <a:defRPr/>
              </a:pPr>
              <a:t>6</a:t>
            </a:fld>
            <a:endParaRPr lang="en-US">
              <a:solidFill>
                <a:srgbClr val="0070C0">
                  <a:tint val="75000"/>
                </a:srgbClr>
              </a:solidFill>
            </a:endParaRPr>
          </a:p>
        </p:txBody>
      </p:sp>
    </p:spTree>
    <p:extLst>
      <p:ext uri="{BB962C8B-B14F-4D97-AF65-F5344CB8AC3E}">
        <p14:creationId xmlns:p14="http://schemas.microsoft.com/office/powerpoint/2010/main" val="2748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p:cNvPr>
          <p:cNvSpPr txBox="1"/>
          <p:nvPr/>
        </p:nvSpPr>
        <p:spPr>
          <a:xfrm>
            <a:off x="1251608" y="308278"/>
            <a:ext cx="6485873"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itchFamily="18" charset="0"/>
              </a:rPr>
              <a:t>CITY OF ATLANTA </a:t>
            </a:r>
            <a:br>
              <a:rPr kumimoji="0" lang="en-US" sz="2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itchFamily="18" charset="0"/>
              </a:rPr>
            </a:br>
            <a:r>
              <a:rPr kumimoji="0" lang="en-US" sz="2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itchFamily="18" charset="0"/>
              </a:rPr>
              <a:t>ETHICS OFFICE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itchFamily="18" charset="0"/>
              </a:rPr>
              <a:t>ORGANIZATIONAL CHART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B4DCFA">
                  <a:lumMod val="50000"/>
                </a:srgbClr>
              </a:solidFill>
              <a:effectLst/>
              <a:uLnTx/>
              <a:uFillTx/>
              <a:latin typeface="Times New Roman" pitchFamily="18" charset="0"/>
              <a:ea typeface="+mn-ea"/>
              <a:cs typeface="Times New Roman" pitchFamily="18" charset="0"/>
            </a:endParaRPr>
          </a:p>
        </p:txBody>
      </p:sp>
      <p:cxnSp>
        <p:nvCxnSpPr>
          <p:cNvPr id="37" name="Straight Connector 36"/>
          <p:cNvCxnSpPr>
            <a:cxnSpLocks/>
          </p:cNvCxnSpPr>
          <p:nvPr/>
        </p:nvCxnSpPr>
        <p:spPr>
          <a:xfrm>
            <a:off x="4501887" y="1688859"/>
            <a:ext cx="7344" cy="12829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47" y="225591"/>
            <a:ext cx="1600200" cy="1227203"/>
          </a:xfrm>
          <a:prstGeom prst="rect">
            <a:avLst/>
          </a:prstGeom>
        </p:spPr>
      </p:pic>
      <p:grpSp>
        <p:nvGrpSpPr>
          <p:cNvPr id="10" name="Group 9"/>
          <p:cNvGrpSpPr/>
          <p:nvPr/>
        </p:nvGrpSpPr>
        <p:grpSpPr>
          <a:xfrm>
            <a:off x="3436675" y="1352792"/>
            <a:ext cx="2116416" cy="647358"/>
            <a:chOff x="2362026" y="0"/>
            <a:chExt cx="3379730" cy="863144"/>
          </a:xfrm>
          <a:scene3d>
            <a:camera prst="orthographicFront"/>
            <a:lightRig rig="threePt" dir="t">
              <a:rot lat="0" lon="0" rev="7500000"/>
            </a:lightRig>
          </a:scene3d>
        </p:grpSpPr>
        <p:sp>
          <p:nvSpPr>
            <p:cNvPr id="11" name="Rectangle 10"/>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TextBox 11"/>
            <p:cNvSpPr txBox="1"/>
            <p:nvPr/>
          </p:nvSpPr>
          <p:spPr>
            <a:xfrm>
              <a:off x="2362026" y="0"/>
              <a:ext cx="3379730"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Board of Ethics</a:t>
              </a:r>
            </a:p>
          </p:txBody>
        </p:sp>
      </p:grpSp>
      <p:grpSp>
        <p:nvGrpSpPr>
          <p:cNvPr id="15" name="Group 14"/>
          <p:cNvGrpSpPr/>
          <p:nvPr/>
        </p:nvGrpSpPr>
        <p:grpSpPr>
          <a:xfrm>
            <a:off x="3435998" y="2152992"/>
            <a:ext cx="2124437" cy="647358"/>
            <a:chOff x="2350304" y="0"/>
            <a:chExt cx="3391452" cy="863144"/>
          </a:xfrm>
          <a:scene3d>
            <a:camera prst="orthographicFront"/>
            <a:lightRig rig="threePt" dir="t">
              <a:rot lat="0" lon="0" rev="7500000"/>
            </a:lightRig>
          </a:scene3d>
        </p:grpSpPr>
        <p:sp>
          <p:nvSpPr>
            <p:cNvPr id="16" name="Rectangle 15"/>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TextBox 16"/>
            <p:cNvSpPr txBox="1"/>
            <p:nvPr/>
          </p:nvSpPr>
          <p:spPr>
            <a:xfrm>
              <a:off x="2350304" y="0"/>
              <a:ext cx="3379730"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Officer</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Jabu M. </a:t>
              </a:r>
              <a:r>
                <a:rPr kumimoji="0" lang="en-US" sz="1000" b="1" i="0" u="none" strike="noStrike" kern="1200" cap="none" spc="0" normalizeH="0" baseline="0" noProof="0" dirty="0" err="1">
                  <a:ln>
                    <a:noFill/>
                  </a:ln>
                  <a:solidFill>
                    <a:prstClr val="white"/>
                  </a:solidFill>
                  <a:effectLst/>
                  <a:uLnTx/>
                  <a:uFillTx/>
                  <a:latin typeface="Book Antiqua" panose="02040602050305030304" pitchFamily="18" charset="0"/>
                  <a:ea typeface="+mn-ea"/>
                  <a:cs typeface="+mn-cs"/>
                </a:rPr>
                <a:t>Sengova</a:t>
              </a:r>
              <a:endPar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grpSp>
      <p:cxnSp>
        <p:nvCxnSpPr>
          <p:cNvPr id="38" name="Straight Connector 37"/>
          <p:cNvCxnSpPr/>
          <p:nvPr/>
        </p:nvCxnSpPr>
        <p:spPr>
          <a:xfrm>
            <a:off x="3550180" y="3456010"/>
            <a:ext cx="7344" cy="857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5560434" y="2971800"/>
            <a:ext cx="0" cy="676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0434" y="3477332"/>
            <a:ext cx="7344" cy="857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3535164" y="2971800"/>
            <a:ext cx="0" cy="676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21133" y="3148173"/>
            <a:ext cx="1879885" cy="647358"/>
            <a:chOff x="2362026" y="0"/>
            <a:chExt cx="3423243" cy="863144"/>
          </a:xfrm>
          <a:scene3d>
            <a:camera prst="orthographicFront"/>
            <a:lightRig rig="threePt" dir="t">
              <a:rot lat="0" lon="0" rev="7500000"/>
            </a:lightRig>
          </a:scene3d>
        </p:grpSpPr>
        <p:sp>
          <p:nvSpPr>
            <p:cNvPr id="19" name="Rectangle 18"/>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TextBox 19"/>
            <p:cNvSpPr txBox="1"/>
            <p:nvPr/>
          </p:nvSpPr>
          <p:spPr>
            <a:xfrm>
              <a:off x="2405537" y="0"/>
              <a:ext cx="3379732"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Business Manager</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Sherry H. Dawson</a:t>
              </a:r>
            </a:p>
          </p:txBody>
        </p:sp>
      </p:grpSp>
      <p:grpSp>
        <p:nvGrpSpPr>
          <p:cNvPr id="21" name="Group 20"/>
          <p:cNvGrpSpPr/>
          <p:nvPr/>
        </p:nvGrpSpPr>
        <p:grpSpPr>
          <a:xfrm>
            <a:off x="2581927" y="3142835"/>
            <a:ext cx="1882222" cy="647358"/>
            <a:chOff x="2362026" y="0"/>
            <a:chExt cx="3383931" cy="863144"/>
          </a:xfrm>
          <a:scene3d>
            <a:camera prst="orthographicFront"/>
            <a:lightRig rig="threePt" dir="t">
              <a:rot lat="0" lon="0" rev="7500000"/>
            </a:lightRig>
          </a:scene3d>
        </p:grpSpPr>
        <p:sp>
          <p:nvSpPr>
            <p:cNvPr id="22" name="Rectangle 21"/>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TextBox 22"/>
            <p:cNvSpPr txBox="1"/>
            <p:nvPr/>
          </p:nvSpPr>
          <p:spPr>
            <a:xfrm>
              <a:off x="2366228" y="0"/>
              <a:ext cx="3379729"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Associate Ethics Officer</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Carlos R. Santiago</a:t>
              </a:r>
            </a:p>
          </p:txBody>
        </p:sp>
      </p:grpSp>
      <p:cxnSp>
        <p:nvCxnSpPr>
          <p:cNvPr id="43" name="Straight Connector 42"/>
          <p:cNvCxnSpPr>
            <a:cxnSpLocks/>
          </p:cNvCxnSpPr>
          <p:nvPr/>
        </p:nvCxnSpPr>
        <p:spPr>
          <a:xfrm>
            <a:off x="1371600" y="2981391"/>
            <a:ext cx="0" cy="676209"/>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58856" y="3142835"/>
            <a:ext cx="1905000" cy="647358"/>
            <a:chOff x="2350306" y="0"/>
            <a:chExt cx="3391450" cy="863144"/>
          </a:xfrm>
          <a:scene3d>
            <a:camera prst="orthographicFront"/>
            <a:lightRig rig="threePt" dir="t">
              <a:rot lat="0" lon="0" rev="7500000"/>
            </a:lightRig>
          </a:scene3d>
        </p:grpSpPr>
        <p:sp>
          <p:nvSpPr>
            <p:cNvPr id="25" name="Rectangle 24"/>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TextBox 25"/>
            <p:cNvSpPr txBox="1"/>
            <p:nvPr/>
          </p:nvSpPr>
          <p:spPr>
            <a:xfrm>
              <a:off x="2350306" y="0"/>
              <a:ext cx="3379730"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Analyst</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Janet R. Keene</a:t>
              </a:r>
            </a:p>
          </p:txBody>
        </p:sp>
      </p:grpSp>
      <p:grpSp>
        <p:nvGrpSpPr>
          <p:cNvPr id="27" name="Group 26"/>
          <p:cNvGrpSpPr/>
          <p:nvPr/>
        </p:nvGrpSpPr>
        <p:grpSpPr>
          <a:xfrm>
            <a:off x="4724400" y="3989581"/>
            <a:ext cx="1861992" cy="647358"/>
            <a:chOff x="2324168" y="0"/>
            <a:chExt cx="3417588" cy="863144"/>
          </a:xfrm>
          <a:scene3d>
            <a:camera prst="orthographicFront"/>
            <a:lightRig rig="threePt" dir="t">
              <a:rot lat="0" lon="0" rev="7500000"/>
            </a:lightRig>
          </a:scene3d>
        </p:grpSpPr>
        <p:sp>
          <p:nvSpPr>
            <p:cNvPr id="28" name="Rectangle 27"/>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TextBox 28"/>
            <p:cNvSpPr txBox="1"/>
            <p:nvPr/>
          </p:nvSpPr>
          <p:spPr>
            <a:xfrm>
              <a:off x="2324168" y="0"/>
              <a:ext cx="3379730"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Office Support Specialist</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Book Antiqua" panose="02040602050305030304" pitchFamily="18" charset="0"/>
                  <a:ea typeface="+mn-ea"/>
                  <a:cs typeface="+mn-cs"/>
                </a:rPr>
                <a:t>Ibidapo</a:t>
              </a: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r>
                <a:rPr kumimoji="0" lang="en-US" sz="1000" b="1" i="0" u="none" strike="noStrike" kern="1200" cap="none" spc="0" normalizeH="0" baseline="0" noProof="0" dirty="0" err="1">
                  <a:ln>
                    <a:noFill/>
                  </a:ln>
                  <a:solidFill>
                    <a:prstClr val="white"/>
                  </a:solidFill>
                  <a:effectLst/>
                  <a:uLnTx/>
                  <a:uFillTx/>
                  <a:latin typeface="Book Antiqua" panose="02040602050305030304" pitchFamily="18" charset="0"/>
                  <a:ea typeface="+mn-ea"/>
                  <a:cs typeface="+mn-cs"/>
                </a:rPr>
                <a:t>Onabanjo</a:t>
              </a:r>
              <a:endPar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grpSp>
      <p:grpSp>
        <p:nvGrpSpPr>
          <p:cNvPr id="30" name="Group 29"/>
          <p:cNvGrpSpPr/>
          <p:nvPr/>
        </p:nvGrpSpPr>
        <p:grpSpPr>
          <a:xfrm>
            <a:off x="2581927" y="3989581"/>
            <a:ext cx="1927304" cy="647358"/>
            <a:chOff x="2362026" y="0"/>
            <a:chExt cx="3395945" cy="863144"/>
          </a:xfrm>
          <a:scene3d>
            <a:camera prst="orthographicFront"/>
            <a:lightRig rig="threePt" dir="t">
              <a:rot lat="0" lon="0" rev="7500000"/>
            </a:lightRig>
          </a:scene3d>
        </p:grpSpPr>
        <p:sp>
          <p:nvSpPr>
            <p:cNvPr id="31" name="Rectangle 30"/>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TextBox 31"/>
            <p:cNvSpPr txBox="1"/>
            <p:nvPr/>
          </p:nvSpPr>
          <p:spPr>
            <a:xfrm>
              <a:off x="2378241" y="0"/>
              <a:ext cx="3379730"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a:ln>
                    <a:noFill/>
                  </a:ln>
                  <a:solidFill>
                    <a:prstClr val="white"/>
                  </a:solidFill>
                  <a:effectLst/>
                  <a:uLnTx/>
                  <a:uFillTx/>
                  <a:latin typeface="Book Antiqua" panose="02040602050305030304" pitchFamily="18" charset="0"/>
                  <a:ea typeface="+mn-ea"/>
                  <a:cs typeface="+mn-cs"/>
                </a:rPr>
                <a:t>ETHICS </a:t>
              </a: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Contractor Investigator</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sz="1000" b="1" dirty="0">
                  <a:solidFill>
                    <a:prstClr val="white"/>
                  </a:solidFill>
                  <a:latin typeface="Book Antiqua" panose="02040602050305030304" pitchFamily="18" charset="0"/>
                </a:rPr>
                <a:t>Larry Mason </a:t>
              </a:r>
              <a:endPar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grpSp>
      <p:cxnSp>
        <p:nvCxnSpPr>
          <p:cNvPr id="51" name="Straight Connector 50"/>
          <p:cNvCxnSpPr>
            <a:cxnSpLocks/>
          </p:cNvCxnSpPr>
          <p:nvPr/>
        </p:nvCxnSpPr>
        <p:spPr>
          <a:xfrm>
            <a:off x="7773962" y="2983230"/>
            <a:ext cx="0" cy="61722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822074" y="3148173"/>
            <a:ext cx="1879885" cy="647358"/>
            <a:chOff x="2362026" y="0"/>
            <a:chExt cx="3423243" cy="863144"/>
          </a:xfrm>
          <a:scene3d>
            <a:camera prst="orthographicFront"/>
            <a:lightRig rig="threePt" dir="t">
              <a:rot lat="0" lon="0" rev="7500000"/>
            </a:lightRig>
          </a:scene3d>
        </p:grpSpPr>
        <p:sp>
          <p:nvSpPr>
            <p:cNvPr id="34" name="Rectangle 33"/>
            <p:cNvSpPr/>
            <p:nvPr/>
          </p:nvSpPr>
          <p:spPr>
            <a:xfrm>
              <a:off x="2362026" y="0"/>
              <a:ext cx="3379730" cy="863144"/>
            </a:xfrm>
            <a:prstGeom prst="rect">
              <a:avLst/>
            </a:prstGeom>
            <a:gradFill rotWithShape="0">
              <a:gsLst>
                <a:gs pos="0">
                  <a:schemeClr val="bg2">
                    <a:lumMod val="75000"/>
                  </a:schemeClr>
                </a:gs>
                <a:gs pos="100000">
                  <a:schemeClr val="accent1">
                    <a:hueOff val="0"/>
                    <a:satOff val="0"/>
                    <a:lumOff val="0"/>
                    <a:alphaOff val="0"/>
                    <a:shade val="82000"/>
                    <a:satMod val="125000"/>
                    <a:lumMod val="74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5" name="TextBox 34"/>
            <p:cNvSpPr txBox="1"/>
            <p:nvPr/>
          </p:nvSpPr>
          <p:spPr>
            <a:xfrm>
              <a:off x="2405537" y="0"/>
              <a:ext cx="3379732" cy="8631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OFFICE</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Ethics Advisor</a:t>
              </a:r>
              <a:b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br>
              <a:r>
                <a:rPr kumimoji="0" lang="en-US" sz="1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Vacant</a:t>
              </a:r>
            </a:p>
          </p:txBody>
        </p:sp>
      </p:grpSp>
      <p:cxnSp>
        <p:nvCxnSpPr>
          <p:cNvPr id="40" name="Straight Connector 39"/>
          <p:cNvCxnSpPr>
            <a:cxnSpLocks/>
          </p:cNvCxnSpPr>
          <p:nvPr/>
        </p:nvCxnSpPr>
        <p:spPr>
          <a:xfrm flipH="1">
            <a:off x="1371600" y="2965268"/>
            <a:ext cx="6402362" cy="0"/>
          </a:xfrm>
          <a:prstGeom prst="line">
            <a:avLst/>
          </a:prstGeom>
          <a:ln w="38100" cap="rnd">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92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2775" y="171450"/>
            <a:ext cx="8153400" cy="742950"/>
          </a:xfrm>
        </p:spPr>
        <p:txBody>
          <a:bodyPr/>
          <a:lstStyle/>
          <a:p>
            <a:pPr eaLnBrk="1" hangingPunct="1"/>
            <a:r>
              <a:rPr lang="en-US" altLang="en-US" dirty="0">
                <a:latin typeface="Book Antiqua" panose="02040602050305030304" pitchFamily="18" charset="0"/>
              </a:rPr>
              <a:t>Role of Ethics Office	</a:t>
            </a:r>
          </a:p>
        </p:txBody>
      </p:sp>
      <p:sp>
        <p:nvSpPr>
          <p:cNvPr id="74755" name="Rectangle 3"/>
          <p:cNvSpPr>
            <a:spLocks noGrp="1" noChangeArrowheads="1"/>
          </p:cNvSpPr>
          <p:nvPr>
            <p:ph sz="quarter" idx="1"/>
          </p:nvPr>
        </p:nvSpPr>
        <p:spPr>
          <a:xfrm>
            <a:off x="1108076" y="1543050"/>
            <a:ext cx="7162799" cy="3028950"/>
          </a:xfrm>
        </p:spPr>
        <p:txBody>
          <a:bodyPr/>
          <a:lstStyle/>
          <a:p>
            <a:pPr eaLnBrk="1" hangingPunct="1">
              <a:buClrTx/>
              <a:buSzPct val="100000"/>
              <a:buFont typeface="Arial" panose="020B0604020202020204" pitchFamily="34" charset="0"/>
              <a:buChar char="•"/>
            </a:pPr>
            <a:r>
              <a:rPr lang="en-US" altLang="en-US" sz="4000" dirty="0">
                <a:latin typeface="Book Antiqua" panose="02040602050305030304" pitchFamily="18" charset="0"/>
              </a:rPr>
              <a:t>Bring City into compliance with Code of Ethics</a:t>
            </a:r>
            <a:br>
              <a:rPr lang="en-US" altLang="en-US" sz="4000" dirty="0">
                <a:latin typeface="Book Antiqua" panose="02040602050305030304" pitchFamily="18" charset="0"/>
              </a:rPr>
            </a:br>
            <a:endParaRPr lang="en-US" altLang="en-US" sz="4000" dirty="0">
              <a:latin typeface="Book Antiqua" panose="02040602050305030304" pitchFamily="18" charset="0"/>
            </a:endParaRPr>
          </a:p>
          <a:p>
            <a:pPr eaLnBrk="1" hangingPunct="1">
              <a:buClrTx/>
              <a:buSzPct val="100000"/>
              <a:buFont typeface="Arial" panose="020B0604020202020204" pitchFamily="34" charset="0"/>
              <a:buChar char="•"/>
            </a:pPr>
            <a:r>
              <a:rPr lang="en-US" altLang="en-US" sz="4000" dirty="0">
                <a:latin typeface="Book Antiqua" panose="02040602050305030304" pitchFamily="18" charset="0"/>
              </a:rPr>
              <a:t>Instill a culture of ethics in City government</a:t>
            </a:r>
          </a:p>
          <a:p>
            <a:pPr eaLnBrk="1" hangingPunct="1">
              <a:buFont typeface="Arial" panose="020B0604020202020204" pitchFamily="34" charset="0"/>
              <a:buChar char="•"/>
            </a:pPr>
            <a:endParaRPr lang="en-US" altLang="en-US" sz="4000" dirty="0">
              <a:latin typeface="Book Antiqua" panose="02040602050305030304" pitchFamily="18" charset="0"/>
            </a:endParaRPr>
          </a:p>
        </p:txBody>
      </p:sp>
      <p:sp>
        <p:nvSpPr>
          <p:cNvPr id="4" name="Title 3"/>
          <p:cNvSpPr txBox="1">
            <a:spLocks/>
          </p:cNvSpPr>
          <p:nvPr/>
        </p:nvSpPr>
        <p:spPr bwMode="auto">
          <a:xfrm>
            <a:off x="457200" y="205978"/>
            <a:ext cx="8229600" cy="822722"/>
          </a:xfrm>
          <a:prstGeom prst="rect">
            <a:avLst/>
          </a:prstGeom>
          <a:solidFill>
            <a:schemeClr val="accent1">
              <a:lumMod val="75000"/>
            </a:schemeClr>
          </a:solidFill>
          <a:ln w="25400" cap="flat" cmpd="sng" algn="ctr">
            <a:solidFill>
              <a:srgbClr val="1F497D"/>
            </a:solidFill>
            <a:prstDash val="solid"/>
          </a:ln>
          <a:effectLs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 lastClr="FFFFFF"/>
                </a:solidFill>
                <a:effectLst/>
                <a:uLnTx/>
                <a:uFillTx/>
                <a:latin typeface="Book Antiqua" pitchFamily="18" charset="0"/>
                <a:ea typeface="+mj-ea"/>
                <a:cs typeface="+mj-cs"/>
              </a:rPr>
              <a:t>Role of Ethics Office</a:t>
            </a:r>
            <a:endParaRPr kumimoji="0" lang="en-US" sz="2800" b="0" i="0" u="none" strike="noStrike" kern="0" cap="none" spc="0" normalizeH="0" baseline="0" noProof="0" dirty="0">
              <a:ln>
                <a:noFill/>
              </a:ln>
              <a:solidFill>
                <a:sysClr val="window" lastClr="FFFFFF"/>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4292194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in)">
                                      <p:cBhvr>
                                        <p:cTn id="7" dur="1000"/>
                                        <p:tgtEl>
                                          <p:spTgt spid="7475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4755">
                                            <p:txEl>
                                              <p:pRg st="0" end="0"/>
                                            </p:txEl>
                                          </p:spTgt>
                                        </p:tgtEl>
                                        <p:attrNameLst>
                                          <p:attrName>style.visibility</p:attrName>
                                        </p:attrNameLst>
                                      </p:cBhvr>
                                      <p:to>
                                        <p:strVal val="visible"/>
                                      </p:to>
                                    </p:set>
                                    <p:animEffect transition="in" filter="box(out)">
                                      <p:cBhvr>
                                        <p:cTn id="10" dur="1000"/>
                                        <p:tgtEl>
                                          <p:spTgt spid="74755">
                                            <p:txEl>
                                              <p:pRg st="0" end="0"/>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Effect transition="in" filter="box(out)">
                                      <p:cBhvr>
                                        <p:cTn id="13" dur="1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09550"/>
            <a:ext cx="9144000" cy="876301"/>
          </a:xfrm>
          <a:solidFill>
            <a:schemeClr val="accent2">
              <a:lumMod val="75000"/>
            </a:schemeClr>
          </a:solidFill>
          <a:ln>
            <a:solidFill>
              <a:schemeClr val="tx1"/>
            </a:solidFill>
          </a:ln>
        </p:spPr>
        <p:txBody>
          <a:bodyPr lIns="274320">
            <a:normAutofit fontScale="90000"/>
          </a:bodyPr>
          <a:lstStyle/>
          <a:p>
            <a:r>
              <a:rPr lang="en-US" altLang="en-US" sz="3600" b="1" dirty="0">
                <a:solidFill>
                  <a:schemeClr val="bg1"/>
                </a:solidFill>
                <a:latin typeface="Book Antiqua" panose="02040602050305030304" pitchFamily="18" charset="0"/>
              </a:rPr>
              <a:t>Seven Steps for Effective Compliance Programs* </a:t>
            </a:r>
            <a:br>
              <a:rPr lang="en-US" altLang="en-US" sz="3600" b="1" dirty="0">
                <a:solidFill>
                  <a:schemeClr val="bg1"/>
                </a:solidFill>
                <a:latin typeface="Book Antiqua" panose="02040602050305030304" pitchFamily="18" charset="0"/>
              </a:rPr>
            </a:br>
            <a:r>
              <a:rPr lang="en-US" altLang="en-US" sz="3600" b="1" dirty="0">
                <a:solidFill>
                  <a:schemeClr val="bg1"/>
                </a:solidFill>
                <a:latin typeface="Book Antiqua" panose="02040602050305030304" pitchFamily="18" charset="0"/>
              </a:rPr>
              <a:t>( Ethics scorecard)</a:t>
            </a:r>
          </a:p>
        </p:txBody>
      </p:sp>
      <p:sp>
        <p:nvSpPr>
          <p:cNvPr id="7171" name="Rectangle 3"/>
          <p:cNvSpPr>
            <a:spLocks noGrp="1" noChangeArrowheads="1"/>
          </p:cNvSpPr>
          <p:nvPr>
            <p:ph idx="1"/>
          </p:nvPr>
        </p:nvSpPr>
        <p:spPr>
          <a:xfrm>
            <a:off x="762000" y="1485900"/>
            <a:ext cx="7924800" cy="3200400"/>
          </a:xfrm>
        </p:spPr>
        <p:txBody>
          <a:bodyPr>
            <a:normAutofit fontScale="62500" lnSpcReduction="20000"/>
          </a:bodyPr>
          <a:lstStyle/>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Tell the rules</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Assign high level personnel to oversee compliance</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Authority given to trustworthy/reliable persons</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Train &amp; educate</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Audit &amp; monitor</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Discipline violators</a:t>
            </a:r>
          </a:p>
          <a:p>
            <a:pPr marL="457200" indent="-336550">
              <a:lnSpc>
                <a:spcPct val="80000"/>
              </a:lnSpc>
              <a:buClrTx/>
              <a:buFont typeface="Arial" panose="020B0604020202020204" pitchFamily="34" charset="0"/>
              <a:buChar char="•"/>
            </a:pPr>
            <a:r>
              <a:rPr lang="en-US" altLang="en-US" sz="2800" dirty="0">
                <a:latin typeface="Book Antiqua" panose="02040602050305030304" pitchFamily="18" charset="0"/>
              </a:rPr>
              <a:t>Fix problems</a:t>
            </a:r>
          </a:p>
          <a:p>
            <a:pPr>
              <a:lnSpc>
                <a:spcPct val="80000"/>
              </a:lnSpc>
              <a:buFontTx/>
              <a:buNone/>
            </a:pPr>
            <a:endParaRPr lang="en-US" altLang="en-US" sz="2800" dirty="0">
              <a:latin typeface="Book Antiqua" panose="02040602050305030304" pitchFamily="18" charset="0"/>
            </a:endParaRPr>
          </a:p>
          <a:p>
            <a:pPr>
              <a:lnSpc>
                <a:spcPct val="80000"/>
              </a:lnSpc>
              <a:buFontTx/>
              <a:buNone/>
            </a:pPr>
            <a:r>
              <a:rPr lang="en-US" altLang="en-US" sz="1600" dirty="0">
                <a:latin typeface="Book Antiqua" panose="02040602050305030304" pitchFamily="18" charset="0"/>
              </a:rPr>
              <a:t>__________________________</a:t>
            </a:r>
          </a:p>
          <a:p>
            <a:pPr>
              <a:lnSpc>
                <a:spcPct val="80000"/>
              </a:lnSpc>
              <a:buFontTx/>
              <a:buNone/>
            </a:pPr>
            <a:r>
              <a:rPr lang="en-US" altLang="en-US" sz="1600" dirty="0">
                <a:latin typeface="Book Antiqua" panose="02040602050305030304" pitchFamily="18" charset="0"/>
                <a:cs typeface="Arial" charset="0"/>
              </a:rPr>
              <a:t>* Federal Sentencing Guidelines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829050"/>
            <a:ext cx="1295400" cy="97155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46788519"/>
      </p:ext>
    </p:extLst>
  </p:cSld>
  <p:clrMapOvr>
    <a:masterClrMapping/>
  </p:clrMapOvr>
  <p:transition>
    <p:dissolv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eshow">
  <a:themeElements>
    <a:clrScheme name="Custom 4">
      <a:dk1>
        <a:srgbClr val="002060"/>
      </a:dk1>
      <a:lt1>
        <a:srgbClr val="0070C0"/>
      </a:lt1>
      <a:dk2>
        <a:srgbClr val="FFFFFF"/>
      </a:dk2>
      <a:lt2>
        <a:srgbClr val="C00000"/>
      </a:lt2>
      <a:accent1>
        <a:srgbClr val="FFFFFF"/>
      </a:accent1>
      <a:accent2>
        <a:srgbClr val="0070C0"/>
      </a:accent2>
      <a:accent3>
        <a:srgbClr val="E3CC5A"/>
      </a:accent3>
      <a:accent4>
        <a:srgbClr val="ACADA8"/>
      </a:accent4>
      <a:accent5>
        <a:srgbClr val="927C61"/>
      </a:accent5>
      <a:accent6>
        <a:srgbClr val="B3B435"/>
      </a:accent6>
      <a:hlink>
        <a:srgbClr val="0079A4"/>
      </a:hlink>
      <a:folHlink>
        <a:srgbClr val="595959"/>
      </a:folHlink>
    </a:clrScheme>
    <a:fontScheme name="Custom 1">
      <a:majorFont>
        <a:latin typeface="Book Antiqua"/>
        <a:ea typeface=""/>
        <a:cs typeface=""/>
      </a:majorFont>
      <a:minorFont>
        <a:latin typeface="Book Antiqua"/>
        <a:ea typeface=""/>
        <a:cs typeface=""/>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Retrospect">
  <a:themeElements>
    <a:clrScheme name="Custom 1">
      <a:dk1>
        <a:sysClr val="windowText" lastClr="000000"/>
      </a:dk1>
      <a:lt1>
        <a:sysClr val="window" lastClr="FFFFFF"/>
      </a:lt1>
      <a:dk2>
        <a:srgbClr val="3B3059"/>
      </a:dk2>
      <a:lt2>
        <a:srgbClr val="EBEBEB"/>
      </a:lt2>
      <a:accent1>
        <a:srgbClr val="0070C0"/>
      </a:accent1>
      <a:accent2>
        <a:srgbClr val="0070C0"/>
      </a:accent2>
      <a:accent3>
        <a:srgbClr val="0070C0"/>
      </a:accent3>
      <a:accent4>
        <a:srgbClr val="0070C0"/>
      </a:accent4>
      <a:accent5>
        <a:srgbClr val="0070C0"/>
      </a:accent5>
      <a:accent6>
        <a:srgbClr val="0070C0"/>
      </a:accent6>
      <a:hlink>
        <a:srgbClr val="8F8F8F"/>
      </a:hlink>
      <a:folHlink>
        <a:srgbClr val="A5A5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6.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2575</TotalTime>
  <Words>835</Words>
  <Application>Microsoft Office PowerPoint</Application>
  <PresentationFormat>On-screen Show (16:9)</PresentationFormat>
  <Paragraphs>196</Paragraphs>
  <Slides>18</Slides>
  <Notes>2</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Tradeshow</vt:lpstr>
      <vt:lpstr>Custom Design</vt:lpstr>
      <vt:lpstr>Office Theme</vt:lpstr>
      <vt:lpstr>Slipstream</vt:lpstr>
      <vt:lpstr>Retrospect</vt:lpstr>
      <vt:lpstr>Median</vt:lpstr>
      <vt:lpstr>CITY OF ATLANTA BOARD OF ETHICS</vt:lpstr>
      <vt:lpstr>Board of Ethics Mission Statement</vt:lpstr>
      <vt:lpstr>Board of Ethics Twin Duties: Educate &amp; Enforce</vt:lpstr>
      <vt:lpstr>Board of Ethics Jurisdiction</vt:lpstr>
      <vt:lpstr>Board of Ethics Members and Appointing Authority</vt:lpstr>
      <vt:lpstr>Ethics Office Overview</vt:lpstr>
      <vt:lpstr>PowerPoint Presentation</vt:lpstr>
      <vt:lpstr>Role of Ethics Office </vt:lpstr>
      <vt:lpstr>Seven Steps for Effective Compliance Programs*  ( Ethics scorecard)</vt:lpstr>
      <vt:lpstr>FY2018 Highlights</vt:lpstr>
      <vt:lpstr>FY2018 Highlights </vt:lpstr>
      <vt:lpstr>FY2019 Key Objectives</vt:lpstr>
      <vt:lpstr>New E-file system and disclosure requirements </vt:lpstr>
      <vt:lpstr>FY2019 Adopted Program Highlights</vt:lpstr>
      <vt:lpstr>FY2019 Budget Overview</vt:lpstr>
      <vt:lpstr>FY2019 Budget Analysis</vt:lpstr>
      <vt:lpstr>Other recommendations  </vt:lpstr>
      <vt:lpstr>CITY OF ATLANTA BOARD OF ETHICS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Santiago, Carlos R.</dc:creator>
  <cp:lastModifiedBy>Committeeroom1</cp:lastModifiedBy>
  <cp:revision>95</cp:revision>
  <cp:lastPrinted>2018-06-04T16:19:16Z</cp:lastPrinted>
  <dcterms:created xsi:type="dcterms:W3CDTF">2015-05-13T13:18:56Z</dcterms:created>
  <dcterms:modified xsi:type="dcterms:W3CDTF">2018-06-05T12:50:08Z</dcterms:modified>
</cp:coreProperties>
</file>