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81" r:id="rId3"/>
    <p:sldId id="265" r:id="rId4"/>
    <p:sldId id="267" r:id="rId5"/>
    <p:sldId id="268" r:id="rId6"/>
    <p:sldId id="280" r:id="rId7"/>
    <p:sldId id="276" r:id="rId8"/>
    <p:sldId id="282" r:id="rId9"/>
    <p:sldId id="283" r:id="rId10"/>
    <p:sldId id="278" r:id="rId11"/>
    <p:sldId id="272" r:id="rId12"/>
    <p:sldId id="274" r:id="rId13"/>
    <p:sldId id="275" r:id="rId14"/>
    <p:sldId id="277" r:id="rId15"/>
    <p:sldId id="269" r:id="rId16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7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15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6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6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Sheet1!$B$2:$F$2</c:f>
              <c:strCache>
                <c:ptCount val="5"/>
                <c:pt idx="0">
                  <c:v>FY15</c:v>
                </c:pt>
                <c:pt idx="1">
                  <c:v>FY16</c:v>
                </c:pt>
                <c:pt idx="2">
                  <c:v>FY17</c:v>
                </c:pt>
                <c:pt idx="3">
                  <c:v>FY18</c:v>
                </c:pt>
                <c:pt idx="4">
                  <c:v>FY19</c:v>
                </c:pt>
              </c:strCache>
            </c:strRef>
          </c:cat>
          <c:val>
            <c:numRef>
              <c:f>Sheet1!$B$3:$F$3</c:f>
              <c:numCache>
                <c:formatCode>_("$"* #,##0.00_);_("$"* \(#,##0.00\);_("$"* "-"??_);_(@_)</c:formatCode>
                <c:ptCount val="5"/>
                <c:pt idx="0">
                  <c:v>12543281</c:v>
                </c:pt>
                <c:pt idx="1">
                  <c:v>13263125</c:v>
                </c:pt>
                <c:pt idx="2">
                  <c:v>14180516</c:v>
                </c:pt>
                <c:pt idx="3">
                  <c:v>13941356</c:v>
                </c:pt>
                <c:pt idx="4">
                  <c:v>12999633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C0-44CC-941B-50125C1328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9928088"/>
        <c:axId val="169927760"/>
      </c:lineChart>
      <c:catAx>
        <c:axId val="169928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927760"/>
        <c:crosses val="autoZero"/>
        <c:auto val="1"/>
        <c:lblAlgn val="ctr"/>
        <c:lblOffset val="100"/>
        <c:noMultiLvlLbl val="0"/>
      </c:catAx>
      <c:valAx>
        <c:axId val="169927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928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8AD-4846-B7BD-D7EDA7C9054A}"/>
              </c:ext>
            </c:extLst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8AD-4846-B7BD-D7EDA7C9054A}"/>
              </c:ext>
            </c:extLst>
          </c:dPt>
          <c:dLbls>
            <c:dLbl>
              <c:idx val="0"/>
              <c:layout>
                <c:manualLayout>
                  <c:x val="-0.17310078575967694"/>
                  <c:y val="-4.77621186309431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90699218134605"/>
                      <c:h val="0.224905899226319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8AD-4846-B7BD-D7EDA7C9054A}"/>
                </c:ext>
              </c:extLst>
            </c:dLbl>
            <c:dLbl>
              <c:idx val="1"/>
              <c:layout>
                <c:manualLayout>
                  <c:x val="0.26302327186859986"/>
                  <c:y val="9.48495397647312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93024634866912"/>
                      <c:h val="0.194120300853135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8AD-4846-B7BD-D7EDA7C905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Sheet1!$G$7:$H$7</c:f>
              <c:strCache>
                <c:ptCount val="2"/>
                <c:pt idx="0">
                  <c:v>FY18</c:v>
                </c:pt>
                <c:pt idx="1">
                  <c:v>FY19</c:v>
                </c:pt>
              </c:strCache>
            </c:strRef>
          </c:cat>
          <c:val>
            <c:numRef>
              <c:f>Sheet1!$G$8:$H$8</c:f>
              <c:numCache>
                <c:formatCode>_("$"* #,##0.00_);_("$"* \(#,##0.00\);_("$"* "-"??_);_(@_)</c:formatCode>
                <c:ptCount val="2"/>
                <c:pt idx="0">
                  <c:v>13941356</c:v>
                </c:pt>
                <c:pt idx="1">
                  <c:v>12999633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AD-4846-B7BD-D7EDA7C9054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Vacant</a:t>
            </a:r>
            <a:r>
              <a:rPr lang="en-US" sz="1600" b="0" baseline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Positions</a:t>
            </a:r>
            <a:endParaRPr lang="en-US" sz="1600" b="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37897610832478862"/>
          <c:y val="8.15851535775040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Sheet3!$G$15:$G$21</c:f>
              <c:strCache>
                <c:ptCount val="7"/>
                <c:pt idx="0">
                  <c:v>General Fund</c:v>
                </c:pt>
                <c:pt idx="1">
                  <c:v>Water &amp; Wastewater</c:v>
                </c:pt>
                <c:pt idx="2">
                  <c:v>Solid Waste</c:v>
                </c:pt>
                <c:pt idx="3">
                  <c:v>Airport</c:v>
                </c:pt>
                <c:pt idx="4">
                  <c:v>Fleet</c:v>
                </c:pt>
                <c:pt idx="5">
                  <c:v>Group Insurance</c:v>
                </c:pt>
                <c:pt idx="6">
                  <c:v>Pension</c:v>
                </c:pt>
              </c:strCache>
            </c:strRef>
          </c:cat>
          <c:val>
            <c:numRef>
              <c:f>Sheet3!$H$15:$H$21</c:f>
              <c:numCache>
                <c:formatCode>General</c:formatCode>
                <c:ptCount val="7"/>
                <c:pt idx="0">
                  <c:v>9.6</c:v>
                </c:pt>
                <c:pt idx="1">
                  <c:v>1.2</c:v>
                </c:pt>
                <c:pt idx="2">
                  <c:v>1</c:v>
                </c:pt>
                <c:pt idx="3">
                  <c:v>7.2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88-4F3E-BD44-298587C21BA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19238576"/>
        <c:axId val="819237264"/>
      </c:barChart>
      <c:catAx>
        <c:axId val="81923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9237264"/>
        <c:crosses val="autoZero"/>
        <c:auto val="1"/>
        <c:lblAlgn val="ctr"/>
        <c:lblOffset val="100"/>
        <c:noMultiLvlLbl val="0"/>
      </c:catAx>
      <c:valAx>
        <c:axId val="819237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9238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en-US" sz="1600" b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Position Count</a:t>
            </a:r>
            <a:endParaRPr lang="en-US" sz="1600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34249944621552281"/>
          <c:y val="9.09988251441391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Sheet1!$D$9:$J$9</c:f>
              <c:strCache>
                <c:ptCount val="7"/>
                <c:pt idx="0">
                  <c:v>General Fund</c:v>
                </c:pt>
                <c:pt idx="1">
                  <c:v>Water &amp; Wastewater</c:v>
                </c:pt>
                <c:pt idx="2">
                  <c:v>Solid Waste</c:v>
                </c:pt>
                <c:pt idx="3">
                  <c:v>Airport</c:v>
                </c:pt>
                <c:pt idx="4">
                  <c:v>Fleet</c:v>
                </c:pt>
                <c:pt idx="5">
                  <c:v>Group Insurance</c:v>
                </c:pt>
                <c:pt idx="6">
                  <c:v>Pension</c:v>
                </c:pt>
              </c:strCache>
            </c:strRef>
          </c:cat>
          <c:val>
            <c:numRef>
              <c:f>Sheet1!$D$10:$J$10</c:f>
              <c:numCache>
                <c:formatCode>General</c:formatCode>
                <c:ptCount val="7"/>
                <c:pt idx="0">
                  <c:v>68.849999999999994</c:v>
                </c:pt>
                <c:pt idx="1">
                  <c:v>27.4</c:v>
                </c:pt>
                <c:pt idx="2">
                  <c:v>6.35</c:v>
                </c:pt>
                <c:pt idx="3">
                  <c:v>25.4</c:v>
                </c:pt>
                <c:pt idx="4">
                  <c:v>1</c:v>
                </c:pt>
                <c:pt idx="5">
                  <c:v>12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B1-4E37-8AAB-CF69A3D822C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76355912"/>
        <c:axId val="1076356240"/>
      </c:barChart>
      <c:catAx>
        <c:axId val="1076355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6356240"/>
        <c:crosses val="autoZero"/>
        <c:auto val="1"/>
        <c:lblAlgn val="ctr"/>
        <c:lblOffset val="100"/>
        <c:noMultiLvlLbl val="0"/>
      </c:catAx>
      <c:valAx>
        <c:axId val="1076356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635591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5A14C7B-441A-4293-BEA8-AA212ED8EFBC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8301A12-2B20-4D1F-A1AD-44851D566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90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1838" y="1163638"/>
            <a:ext cx="5586412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01A12-2B20-4D1F-A1AD-44851D5669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13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900" dirty="0"/>
              <a:t>Briefing description of the  Core Functions of the Department of Human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01A12-2B20-4D1F-A1AD-44851D5669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39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900" dirty="0"/>
              <a:t>Briefing description of the  Core Functions of the Department of Human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01A12-2B20-4D1F-A1AD-44851D5669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44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01A12-2B20-4D1F-A1AD-44851D5669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14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01A12-2B20-4D1F-A1AD-44851D56697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435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01A12-2B20-4D1F-A1AD-44851D5669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57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01A12-2B20-4D1F-A1AD-44851D5669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06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01A12-2B20-4D1F-A1AD-44851D56697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83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924C8-7ED6-45CE-A33B-81242B793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263DE2-2C44-41B2-BCF4-25ADBC8DC3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4E5DC-2F2D-4913-B10C-D701BA3FE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C53-091F-4EE0-B612-B632BE8434F6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22DCA-120C-48F5-853A-982940DC7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E0498-AD6E-4476-9999-527CAA532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C5B0-B645-4875-92E3-A87B4A3FB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0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56113-86DA-49EE-99AC-AFD976FD3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C0C0-A5EF-4DA1-BCD4-402ECF4D7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440AA-6265-47AF-9CC0-EDFE5EA47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C53-091F-4EE0-B612-B632BE8434F6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F5E93-C3FE-4E01-A18F-78E023269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C629A-1629-4DC1-AB41-4B7EA9631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C5B0-B645-4875-92E3-A87B4A3FB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65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F4B35B-C273-4D76-A7D5-A2D3FF0DB3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E6E4F6-6CE7-4C9D-B6A8-F8A5CBC23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CB716-2744-4F4A-AD85-04C0F856C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C53-091F-4EE0-B612-B632BE8434F6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CC3C7-1258-4828-85C0-DC025A839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0BA5E-4CE6-40BD-B59B-D297D293D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C5B0-B645-4875-92E3-A87B4A3FB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0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+CONTENT—City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369552" y="6406166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4FABF8F-E73C-FC47-AD87-43AF09A54C0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910715" y="6442742"/>
            <a:ext cx="3530600" cy="411162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Footer Copy Here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1910714" y="393637"/>
            <a:ext cx="9830181" cy="932243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TOPIC HEADLINE HERE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1910714" y="1829245"/>
            <a:ext cx="9830181" cy="4205796"/>
          </a:xfrm>
        </p:spPr>
        <p:txBody>
          <a:bodyPr/>
          <a:lstStyle/>
          <a:p>
            <a:pPr lvl="0"/>
            <a:r>
              <a:rPr lang="en-US" dirty="0"/>
              <a:t>Insert Sub-Title OR Image here (if needed)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4244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—City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369552" y="6406166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4FABF8F-E73C-FC47-AD87-43AF09A54C0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1910714" y="393637"/>
            <a:ext cx="9830181" cy="932243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TOPIC HEADLINE HERE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1910714" y="1829245"/>
            <a:ext cx="4709541" cy="4205796"/>
          </a:xfrm>
        </p:spPr>
        <p:txBody>
          <a:bodyPr/>
          <a:lstStyle/>
          <a:p>
            <a:pPr lvl="0"/>
            <a:r>
              <a:rPr lang="en-US" dirty="0"/>
              <a:t>Insert Sub-Title OR Image here (if needed)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7031354" y="1829245"/>
            <a:ext cx="4709541" cy="4205796"/>
          </a:xfrm>
        </p:spPr>
        <p:txBody>
          <a:bodyPr/>
          <a:lstStyle/>
          <a:p>
            <a:pPr lvl="0"/>
            <a:r>
              <a:rPr lang="en-US" dirty="0"/>
              <a:t>Insert Sub-Title OR Image here (if needed)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910715" y="6442742"/>
            <a:ext cx="3530600" cy="411162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Footer Copy Here</a:t>
            </a:r>
          </a:p>
        </p:txBody>
      </p:sp>
    </p:spTree>
    <p:extLst>
      <p:ext uri="{BB962C8B-B14F-4D97-AF65-F5344CB8AC3E}">
        <p14:creationId xmlns:p14="http://schemas.microsoft.com/office/powerpoint/2010/main" val="2831383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—City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6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1910714" y="393637"/>
            <a:ext cx="9830181" cy="932243"/>
          </a:xfrm>
        </p:spPr>
        <p:txBody>
          <a:bodyPr/>
          <a:lstStyle>
            <a:lvl1pPr marL="0" indent="0">
              <a:buFont typeface="Arial" charset="0"/>
              <a:buNone/>
              <a:defRPr b="1" baseline="0"/>
            </a:lvl1pPr>
          </a:lstStyle>
          <a:p>
            <a:pPr lvl="0"/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TOPIC HEADLINE HERE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1910714" y="2953511"/>
            <a:ext cx="4709541" cy="3081529"/>
          </a:xfrm>
        </p:spPr>
        <p:txBody>
          <a:bodyPr/>
          <a:lstStyle/>
          <a:p>
            <a:pPr lvl="0"/>
            <a:r>
              <a:rPr lang="en-US" dirty="0"/>
              <a:t>Insert Body </a:t>
            </a:r>
            <a:r>
              <a:rPr lang="en-US" dirty="0" err="1"/>
              <a:t>CopyOR</a:t>
            </a:r>
            <a:r>
              <a:rPr lang="en-US" dirty="0"/>
              <a:t> Image here (if needed)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7031354" y="2953511"/>
            <a:ext cx="4709541" cy="3081529"/>
          </a:xfrm>
        </p:spPr>
        <p:txBody>
          <a:bodyPr/>
          <a:lstStyle/>
          <a:p>
            <a:pPr lvl="0"/>
            <a:r>
              <a:rPr lang="en-US" dirty="0"/>
              <a:t>Insert Body Copy OR Image here (if needed)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369552" y="6406166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4FABF8F-E73C-FC47-AD87-43AF09A54C0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911350" y="1819275"/>
            <a:ext cx="4708525" cy="987425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/>
              <a:t>Insert Sub-Headline here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7015289" y="1819275"/>
            <a:ext cx="4708525" cy="987425"/>
          </a:xfr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/>
              <a:t>Insert Sub-Headline here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910715" y="6442742"/>
            <a:ext cx="3530600" cy="411162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Footer Copy Here</a:t>
            </a:r>
          </a:p>
        </p:txBody>
      </p:sp>
    </p:spTree>
    <p:extLst>
      <p:ext uri="{BB962C8B-B14F-4D97-AF65-F5344CB8AC3E}">
        <p14:creationId xmlns:p14="http://schemas.microsoft.com/office/powerpoint/2010/main" val="3745122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CAPTION—City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6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1910715" y="393637"/>
            <a:ext cx="4563238" cy="932243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dirty="0"/>
              <a:t>INSERT </a:t>
            </a:r>
            <a:br>
              <a:rPr lang="en-US" dirty="0"/>
            </a:br>
            <a:r>
              <a:rPr lang="en-US" dirty="0"/>
              <a:t>TOPIC HEADLINE HERE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7031354" y="393637"/>
            <a:ext cx="4709541" cy="5641403"/>
          </a:xfrm>
        </p:spPr>
        <p:txBody>
          <a:bodyPr/>
          <a:lstStyle/>
          <a:p>
            <a:pPr lvl="0"/>
            <a:r>
              <a:rPr lang="en-US" dirty="0"/>
              <a:t>Insert Body Copy OR Image here (if needed)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369552" y="6406166"/>
            <a:ext cx="2743200" cy="36512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4FABF8F-E73C-FC47-AD87-43AF09A54C0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911350" y="1819275"/>
            <a:ext cx="4562603" cy="421576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/>
              <a:t>Insert </a:t>
            </a:r>
            <a:r>
              <a:rPr lang="en-US"/>
              <a:t>Body Copy Here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910715" y="6442742"/>
            <a:ext cx="3530600" cy="411162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Footer Copy Here</a:t>
            </a:r>
          </a:p>
        </p:txBody>
      </p:sp>
    </p:spTree>
    <p:extLst>
      <p:ext uri="{BB962C8B-B14F-4D97-AF65-F5344CB8AC3E}">
        <p14:creationId xmlns:p14="http://schemas.microsoft.com/office/powerpoint/2010/main" val="26203162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- PUBLIC SAFE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5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393511" y="1938975"/>
            <a:ext cx="4708525" cy="1279715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INSERT PRESENTATION</a:t>
            </a:r>
            <a:br>
              <a:rPr lang="en-US" dirty="0"/>
            </a:br>
            <a:r>
              <a:rPr lang="en-US" dirty="0"/>
              <a:t>TITLE HERE for</a:t>
            </a:r>
            <a:br>
              <a:rPr lang="en-US" dirty="0"/>
            </a:br>
            <a:r>
              <a:rPr lang="en-US" dirty="0"/>
              <a:t>PUBLIC SAFETY</a:t>
            </a:r>
          </a:p>
        </p:txBody>
      </p:sp>
      <p:sp>
        <p:nvSpPr>
          <p:cNvPr id="7" name="Content Placeholder 7"/>
          <p:cNvSpPr>
            <a:spLocks noGrp="1"/>
          </p:cNvSpPr>
          <p:nvPr>
            <p:ph sz="quarter" idx="12" hasCustomPrompt="1"/>
          </p:nvPr>
        </p:nvSpPr>
        <p:spPr>
          <a:xfrm>
            <a:off x="393510" y="3456432"/>
            <a:ext cx="4708525" cy="3236976"/>
          </a:xfrm>
        </p:spPr>
        <p:txBody>
          <a:bodyPr/>
          <a:lstStyle/>
          <a:p>
            <a:pPr lvl="0"/>
            <a:r>
              <a:rPr lang="en-US" dirty="0"/>
              <a:t>Insert Sub-Title OR Image here (if needed)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1416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C537A-14A0-45ED-BC41-9469C78A8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99C06-F91A-49C0-8C98-71DD9B521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11874-5B7F-4B0F-A2EB-3F27E8852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C53-091F-4EE0-B612-B632BE8434F6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678E4-DE94-42D1-9C4C-F6D171933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0F9CE-92EE-4979-B5CA-D01FB8CE8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C5B0-B645-4875-92E3-A87B4A3FB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6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44ADD-C748-488C-B187-42293C463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DD72B-DA7A-42EA-A924-58B374EE7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3F890-493B-4D24-9D13-222850E1E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C53-091F-4EE0-B612-B632BE8434F6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00A0A-6A74-45C4-9FC4-1F916211B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C2D14-F9CB-4E58-A2B4-667C3EFC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C5B0-B645-4875-92E3-A87B4A3FB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0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E6E85-19CD-4B07-9354-15F4FEFC2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8D816-9DC3-4F8F-8C88-1387B1FA1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C3A50C-B382-4FF5-86F3-0A21C9778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4751F-4471-4028-B6E2-E3748E82D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C53-091F-4EE0-B612-B632BE8434F6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782668-8E80-4772-A725-A2282CBE0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746449-2EC1-4288-9F62-E0089193B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C5B0-B645-4875-92E3-A87B4A3FB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67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D092D-789A-4640-ADD4-D46A2924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59467-CC1F-4ABA-A166-DA5B0F4DF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A13C12-4E8B-4478-8D5C-1F171B668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E4FC8A-9BFF-4DF0-80C7-CE15141EDC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A74C95-5AE7-4B71-B823-9D3892AA74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05EB8-F1CD-4EEA-92FD-C411FA947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C53-091F-4EE0-B612-B632BE8434F6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CA71A8-E3FB-4CC2-943C-7A5B1F640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FEEE96-1672-466F-9B1C-4446CB505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C5B0-B645-4875-92E3-A87B4A3FB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34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DDB15-6C9E-4E91-9C46-BB0A3F58D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F2D690-6757-4473-81CD-096C9BBD1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C53-091F-4EE0-B612-B632BE8434F6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046996-84DF-43F6-89ED-307F7D9CB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942442-B5FE-4DA6-8B60-1BFD3F58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C5B0-B645-4875-92E3-A87B4A3FB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54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920AC5-F463-4BE3-9C87-7930DF1E9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C53-091F-4EE0-B612-B632BE8434F6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18C198-D84F-418E-B8A0-44220D94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CCF12-AC9B-40D1-B607-9D5310163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C5B0-B645-4875-92E3-A87B4A3FB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15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7F25C-4791-47C1-BD8A-96857D9AC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75FDD-697B-4B9B-A928-DC9BBA054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0D7E3D-34CD-477C-A0C5-6993B4105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40865E-DD6C-4CEF-9652-4100463AF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C53-091F-4EE0-B612-B632BE8434F6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E36148-3451-49CF-A285-68A85C995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4441B3-C5AB-4540-AF97-7EA971579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C5B0-B645-4875-92E3-A87B4A3FB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53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86D43-A108-4C7F-AF18-F1CCAB0CD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763AEA-4127-474B-A98B-6DD44F79B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F21CFC-56CA-4961-A6FC-5CECB2F3F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42EF6A-DA59-4309-8B6C-9DC449D83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7CC53-091F-4EE0-B612-B632BE8434F6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D2F272-72C0-4E6D-B0E6-4B78156A9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358717-23F0-499A-834E-FC00FCD9E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C5B0-B645-4875-92E3-A87B4A3FB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67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95746-FD1C-4B17-9801-66EA8394A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725A8-8142-415B-A51E-599B9D94E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C27FD-E63C-4D1D-B545-000B9046B1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7CC53-091F-4EE0-B612-B632BE8434F6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741F7-14C6-438D-B4CF-E9C5B45996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C9029-D05C-4267-906A-17D401970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FC5B0-B645-4875-92E3-A87B4A3FB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3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8A6E45-AE9D-42A1-B71F-F1D7910A14E5}"/>
              </a:ext>
            </a:extLst>
          </p:cNvPr>
          <p:cNvSpPr txBox="1"/>
          <p:nvPr/>
        </p:nvSpPr>
        <p:spPr>
          <a:xfrm>
            <a:off x="1248301" y="4733108"/>
            <a:ext cx="2577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5, 2018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7EADE09-2058-4F6D-9AA4-4D64AC44A4C6}"/>
              </a:ext>
            </a:extLst>
          </p:cNvPr>
          <p:cNvSpPr txBox="1">
            <a:spLocks/>
          </p:cNvSpPr>
          <p:nvPr/>
        </p:nvSpPr>
        <p:spPr>
          <a:xfrm>
            <a:off x="407937" y="2483225"/>
            <a:ext cx="4258467" cy="3275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RESOURCES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FY19 Proposed Budget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761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A6AC31-D324-44D5-A63C-64C8EBC565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8259" y="6473334"/>
            <a:ext cx="11779473" cy="411162"/>
          </a:xfrm>
        </p:spPr>
        <p:txBody>
          <a:bodyPr>
            <a:normAutofit/>
          </a:bodyPr>
          <a:lstStyle/>
          <a:p>
            <a:r>
              <a:rPr lang="en-US" sz="1000" i="1" dirty="0"/>
              <a:t>Department of Human Resources FY19 Proposed Budget									</a:t>
            </a:r>
            <a:fld id="{61829F6E-82B4-43CA-A4A4-5229559252D7}" type="slidenum">
              <a:rPr lang="en-US" sz="1000" i="1" smtClean="0"/>
              <a:t>10</a:t>
            </a:fld>
            <a:endParaRPr lang="en-US" sz="1000" i="1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959E50-9D17-4821-95FD-726E92D90CF1}"/>
              </a:ext>
            </a:extLst>
          </p:cNvPr>
          <p:cNvCxnSpPr>
            <a:cxnSpLocks/>
          </p:cNvCxnSpPr>
          <p:nvPr/>
        </p:nvCxnSpPr>
        <p:spPr>
          <a:xfrm>
            <a:off x="1910714" y="1450109"/>
            <a:ext cx="96447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F9F3FF6C-C5FF-4C4D-A299-75CFDAD11FF8}"/>
              </a:ext>
            </a:extLst>
          </p:cNvPr>
          <p:cNvSpPr txBox="1">
            <a:spLocks/>
          </p:cNvSpPr>
          <p:nvPr/>
        </p:nvSpPr>
        <p:spPr>
          <a:xfrm>
            <a:off x="1589436" y="78288"/>
            <a:ext cx="10122951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Human Resources</a:t>
            </a:r>
            <a:b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FY19 Proposed Operating Budget: $12,999,633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CEB397-D3D9-43D9-A8D7-AC049A4DDED1}"/>
              </a:ext>
            </a:extLst>
          </p:cNvPr>
          <p:cNvSpPr txBox="1"/>
          <p:nvPr/>
        </p:nvSpPr>
        <p:spPr>
          <a:xfrm>
            <a:off x="3024020" y="2349918"/>
            <a:ext cx="3465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Operations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6F30CCE7-0941-40D0-96E5-29D23CB5DB92}"/>
              </a:ext>
            </a:extLst>
          </p:cNvPr>
          <p:cNvSpPr/>
          <p:nvPr/>
        </p:nvSpPr>
        <p:spPr bwMode="auto">
          <a:xfrm rot="5400000">
            <a:off x="4615328" y="-45616"/>
            <a:ext cx="106016" cy="5647107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1B30C4-E28E-4980-85E2-82D91674CAAA}"/>
              </a:ext>
            </a:extLst>
          </p:cNvPr>
          <p:cNvGrpSpPr/>
          <p:nvPr/>
        </p:nvGrpSpPr>
        <p:grpSpPr>
          <a:xfrm>
            <a:off x="2620312" y="1547137"/>
            <a:ext cx="8247709" cy="646331"/>
            <a:chOff x="434564" y="1268668"/>
            <a:chExt cx="8247709" cy="64633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1D6D630-A492-41CC-8590-539694A226C7}"/>
                </a:ext>
              </a:extLst>
            </p:cNvPr>
            <p:cNvSpPr txBox="1"/>
            <p:nvPr/>
          </p:nvSpPr>
          <p:spPr>
            <a:xfrm>
              <a:off x="4463359" y="1268668"/>
              <a:ext cx="4218914" cy="646331"/>
            </a:xfrm>
            <a:prstGeom prst="rect">
              <a:avLst/>
            </a:prstGeom>
            <a:noFill/>
            <a:ln w="25400">
              <a:solidFill>
                <a:srgbClr val="00B050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FY15 Budget   </a:t>
              </a:r>
              <a:r>
                <a:rPr lang="en-US" b="1" i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      </a:t>
              </a:r>
              <a:r>
                <a:rPr lang="en-US" b="1" i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FY19 Budget</a:t>
              </a:r>
            </a:p>
            <a:p>
              <a:pPr algn="ctr"/>
              <a:r>
                <a:rPr lang="en-US" b="1" i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$12,543,281          $12,999,633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FE07AB9-7FC3-4554-9722-AA10122D9864}"/>
                </a:ext>
              </a:extLst>
            </p:cNvPr>
            <p:cNvSpPr txBox="1"/>
            <p:nvPr/>
          </p:nvSpPr>
          <p:spPr>
            <a:xfrm>
              <a:off x="434564" y="1268668"/>
              <a:ext cx="3938259" cy="646331"/>
            </a:xfrm>
            <a:prstGeom prst="rect">
              <a:avLst/>
            </a:prstGeom>
            <a:noFill/>
            <a:ln w="25400">
              <a:solidFill>
                <a:schemeClr val="accent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General Fund  	           </a:t>
              </a:r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$6,043,489</a:t>
              </a:r>
            </a:p>
            <a:p>
              <a:r>
                <a:rPr lang="en-US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Enterprise Funds          $6,956,144</a:t>
              </a:r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2AFB940-E193-4A1A-AC50-7B695D31B371}"/>
              </a:ext>
            </a:extLst>
          </p:cNvPr>
          <p:cNvCxnSpPr/>
          <p:nvPr/>
        </p:nvCxnSpPr>
        <p:spPr bwMode="auto">
          <a:xfrm>
            <a:off x="8582021" y="1857743"/>
            <a:ext cx="353085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Left Brace 13">
            <a:extLst>
              <a:ext uri="{FF2B5EF4-FFF2-40B4-BE49-F238E27FC236}">
                <a16:creationId xmlns:a16="http://schemas.microsoft.com/office/drawing/2014/main" id="{A039726C-4AB5-4362-ADE4-9EF3D81B2044}"/>
              </a:ext>
            </a:extLst>
          </p:cNvPr>
          <p:cNvSpPr/>
          <p:nvPr/>
        </p:nvSpPr>
        <p:spPr bwMode="auto">
          <a:xfrm rot="5400000">
            <a:off x="9317414" y="1304063"/>
            <a:ext cx="153467" cy="2947747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latin typeface="Arial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3D893B-3990-4C59-8923-A01090343900}"/>
              </a:ext>
            </a:extLst>
          </p:cNvPr>
          <p:cNvSpPr txBox="1"/>
          <p:nvPr/>
        </p:nvSpPr>
        <p:spPr>
          <a:xfrm>
            <a:off x="7706712" y="2266472"/>
            <a:ext cx="3543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Strategic Initiatives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057E0E4-6A1E-4535-9301-C7B556F989FB}"/>
              </a:ext>
            </a:extLst>
          </p:cNvPr>
          <p:cNvSpPr txBox="1">
            <a:spLocks/>
          </p:cNvSpPr>
          <p:nvPr/>
        </p:nvSpPr>
        <p:spPr>
          <a:xfrm>
            <a:off x="7920274" y="2738036"/>
            <a:ext cx="3116189" cy="366229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Attracting qualified candidates for key positions  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Retaining public safety personnel to ensure a safe city for constituents and visitors 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Upgrading our technological infrastructure for optimal data access, accuracy and reporting 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Managing employee benefit costs vs national market place increases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8E68411E-7A23-4D64-840A-31F67BFA8A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244724"/>
              </p:ext>
            </p:extLst>
          </p:nvPr>
        </p:nvGraphicFramePr>
        <p:xfrm>
          <a:off x="1711035" y="2927674"/>
          <a:ext cx="6209239" cy="33832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31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2935">
                  <a:extLst>
                    <a:ext uri="{9D8B030D-6E8A-4147-A177-3AD203B41FA5}">
                      <a16:colId xmlns:a16="http://schemas.microsoft.com/office/drawing/2014/main" val="2978730310"/>
                    </a:ext>
                  </a:extLst>
                </a:gridCol>
                <a:gridCol w="14356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2065">
                  <a:extLst>
                    <a:ext uri="{9D8B030D-6E8A-4147-A177-3AD203B41FA5}">
                      <a16:colId xmlns:a16="http://schemas.microsoft.com/office/drawing/2014/main" val="3731677360"/>
                    </a:ext>
                  </a:extLst>
                </a:gridCol>
              </a:tblGrid>
              <a:tr h="27357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Operational Area 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($)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Authorized Positions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KPIs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Strategic Alignment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06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Administration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2,154,287</a:t>
                      </a:r>
                      <a:endParaRPr lang="en-US" sz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Performance Review Completion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Ethical, transparent and fiscally responsible government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69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3,889,202</a:t>
                      </a:r>
                      <a:endParaRPr lang="en-US" sz="12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Workforce Availability-Vacancy and Leave ratios</a:t>
                      </a:r>
                    </a:p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12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Succession Planning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US" sz="12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Employee Engagement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World-class workforce, infrastructure and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0006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E333AE5-271B-429A-A31A-A0B573A59C51}"/>
              </a:ext>
            </a:extLst>
          </p:cNvPr>
          <p:cNvCxnSpPr>
            <a:cxnSpLocks/>
          </p:cNvCxnSpPr>
          <p:nvPr/>
        </p:nvCxnSpPr>
        <p:spPr>
          <a:xfrm>
            <a:off x="1910714" y="1450109"/>
            <a:ext cx="96447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BCA6DE27-D740-401B-BB05-24120CD65A39}"/>
              </a:ext>
            </a:extLst>
          </p:cNvPr>
          <p:cNvSpPr txBox="1">
            <a:spLocks/>
          </p:cNvSpPr>
          <p:nvPr/>
        </p:nvSpPr>
        <p:spPr>
          <a:xfrm>
            <a:off x="1496179" y="66121"/>
            <a:ext cx="10473862" cy="952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Human Resources</a:t>
            </a:r>
            <a:b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FY19 Proposed Budget – Other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Funds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5888AFE2-25D8-4AD9-841C-062CCF7DCA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2598811"/>
              </p:ext>
            </p:extLst>
          </p:nvPr>
        </p:nvGraphicFramePr>
        <p:xfrm>
          <a:off x="2401023" y="2230760"/>
          <a:ext cx="8738342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7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3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8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82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Enterprise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 Insurance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Trust Fund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$5,231,876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$1,724,268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$512,411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Principal objectives</a:t>
                      </a:r>
                    </a:p>
                    <a:p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(Ongoing initiatives)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Committed to developing and providing innovative services that support and align with departmental goals.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Provide quality affordable and accessible  health care benefits in the most cost-efficient manner while maintaining financial accountability.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 wellness initiative which includes state-of-art fitness facility.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078440F-3569-47E0-8A55-56E18FB3C198}"/>
              </a:ext>
            </a:extLst>
          </p:cNvPr>
          <p:cNvSpPr txBox="1"/>
          <p:nvPr/>
        </p:nvSpPr>
        <p:spPr>
          <a:xfrm>
            <a:off x="5176427" y="1520287"/>
            <a:ext cx="3113365" cy="400110"/>
          </a:xfrm>
          <a:prstGeom prst="rect">
            <a:avLst/>
          </a:prstGeom>
          <a:noFill/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Other Funds: $7,468,555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5A9A8925-1980-4074-BE66-996F099C62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8259" y="6473334"/>
            <a:ext cx="11779473" cy="411162"/>
          </a:xfrm>
        </p:spPr>
        <p:txBody>
          <a:bodyPr>
            <a:normAutofit/>
          </a:bodyPr>
          <a:lstStyle/>
          <a:p>
            <a:r>
              <a:rPr lang="en-US" sz="1000" i="1" dirty="0"/>
              <a:t>Department of Human Resources FY19 Proposed Budget									</a:t>
            </a:r>
            <a:fld id="{61829F6E-82B4-43CA-A4A4-5229559252D7}" type="slidenum">
              <a:rPr lang="en-US" sz="1000" i="1" smtClean="0"/>
              <a:t>11</a:t>
            </a:fld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1377550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4EE26F-1FC7-4EE8-AD04-508ABC5A7484}"/>
              </a:ext>
            </a:extLst>
          </p:cNvPr>
          <p:cNvCxnSpPr>
            <a:cxnSpLocks/>
          </p:cNvCxnSpPr>
          <p:nvPr/>
        </p:nvCxnSpPr>
        <p:spPr>
          <a:xfrm>
            <a:off x="1910714" y="1450109"/>
            <a:ext cx="96447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0F0F9DCD-3C28-45F4-A2E5-A70242604E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18019" y="227030"/>
            <a:ext cx="9830181" cy="932243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Human Resources</a:t>
            </a:r>
            <a:b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FY19 Group Insurance Fund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D50B1F9-9D63-49B0-87B6-AC09F28950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160653"/>
              </p:ext>
            </p:extLst>
          </p:nvPr>
        </p:nvGraphicFramePr>
        <p:xfrm>
          <a:off x="1818020" y="1648375"/>
          <a:ext cx="9913537" cy="43415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6661">
                  <a:extLst>
                    <a:ext uri="{9D8B030D-6E8A-4147-A177-3AD203B41FA5}">
                      <a16:colId xmlns:a16="http://schemas.microsoft.com/office/drawing/2014/main" val="1426730471"/>
                    </a:ext>
                  </a:extLst>
                </a:gridCol>
                <a:gridCol w="2502292">
                  <a:extLst>
                    <a:ext uri="{9D8B030D-6E8A-4147-A177-3AD203B41FA5}">
                      <a16:colId xmlns:a16="http://schemas.microsoft.com/office/drawing/2014/main" val="4033790457"/>
                    </a:ext>
                  </a:extLst>
                </a:gridCol>
                <a:gridCol w="2502292">
                  <a:extLst>
                    <a:ext uri="{9D8B030D-6E8A-4147-A177-3AD203B41FA5}">
                      <a16:colId xmlns:a16="http://schemas.microsoft.com/office/drawing/2014/main" val="1793583526"/>
                    </a:ext>
                  </a:extLst>
                </a:gridCol>
                <a:gridCol w="2502292">
                  <a:extLst>
                    <a:ext uri="{9D8B030D-6E8A-4147-A177-3AD203B41FA5}">
                      <a16:colId xmlns:a16="http://schemas.microsoft.com/office/drawing/2014/main" val="3682034120"/>
                    </a:ext>
                  </a:extLst>
                </a:gridCol>
              </a:tblGrid>
              <a:tr h="37764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Revenue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FY17 Adopted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FY18 Adopted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FY19 Proposed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428821"/>
                  </a:ext>
                </a:extLst>
              </a:tr>
              <a:tr h="287540">
                <a:tc>
                  <a:txBody>
                    <a:bodyPr/>
                    <a:lstStyle/>
                    <a:p>
                      <a:pPr algn="l" rtl="0" fontAlgn="b"/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2925539"/>
                  </a:ext>
                </a:extLst>
              </a:tr>
              <a:tr h="2524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 Insurance</a:t>
                      </a:r>
                      <a:endParaRPr lang="en-US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 150,599,694 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 157,520,018 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 153,520,750 </a:t>
                      </a:r>
                      <a:endParaRPr lang="en-US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5829036"/>
                  </a:ext>
                </a:extLst>
              </a:tr>
              <a:tr h="25241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4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856303"/>
                  </a:ext>
                </a:extLst>
              </a:tr>
              <a:tr h="37197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Expenditures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FY17 Adopted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FY18 Adopted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FY19 Proposed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081732"/>
                  </a:ext>
                </a:extLst>
              </a:tr>
              <a:tr h="55804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Personnel Services and Employee Benefits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     2,218,271 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     2,268,528 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     2,330,877 </a:t>
                      </a:r>
                      <a:endParaRPr lang="en-US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0495442"/>
                  </a:ext>
                </a:extLst>
              </a:tr>
              <a:tr h="38163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Purchase/Contract Services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       609,560 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     2,997,453 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     2,146,698 </a:t>
                      </a:r>
                      <a:endParaRPr lang="en-US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9117710"/>
                  </a:ext>
                </a:extLst>
              </a:tr>
              <a:tr h="37197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Supplies</a:t>
                      </a:r>
                      <a:endParaRPr lang="en-US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         10,155 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         13,557 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         13,558 </a:t>
                      </a:r>
                      <a:endParaRPr lang="en-US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849939"/>
                  </a:ext>
                </a:extLst>
              </a:tr>
              <a:tr h="37197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Interfund/Interdepartmental</a:t>
                      </a:r>
                      <a:endParaRPr lang="en-US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     1,818,701 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     2,222,433 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     3,650,955</a:t>
                      </a:r>
                      <a:endParaRPr lang="en-US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967184"/>
                  </a:ext>
                </a:extLst>
              </a:tr>
              <a:tr h="37197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Cost</a:t>
                      </a:r>
                      <a:endParaRPr lang="en-US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 132,328,221 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 137,620,810 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 145,378,662 </a:t>
                      </a:r>
                      <a:endParaRPr lang="en-US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1145595"/>
                  </a:ext>
                </a:extLst>
              </a:tr>
              <a:tr h="37197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Conversion Summary</a:t>
                      </a:r>
                      <a:endParaRPr lang="en-US" sz="14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   13,614,786 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   12,397,237 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                     -   </a:t>
                      </a:r>
                      <a:endParaRPr lang="en-US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9925558"/>
                  </a:ext>
                </a:extLst>
              </a:tr>
              <a:tr h="37197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Expenditures</a:t>
                      </a:r>
                      <a:endParaRPr lang="en-US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 150,599,694 </a:t>
                      </a:r>
                      <a:endParaRPr lang="en-US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 157,520,018 </a:t>
                      </a:r>
                      <a:endParaRPr lang="en-US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$               153,520,750 </a:t>
                      </a:r>
                      <a:endParaRPr lang="en-US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432135"/>
                  </a:ext>
                </a:extLst>
              </a:tr>
            </a:tbl>
          </a:graphicData>
        </a:graphic>
      </p:graphicFrame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113018C6-EE4B-4517-AAD1-FE6B081966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8259" y="6473334"/>
            <a:ext cx="11779473" cy="411162"/>
          </a:xfrm>
        </p:spPr>
        <p:txBody>
          <a:bodyPr>
            <a:normAutofit/>
          </a:bodyPr>
          <a:lstStyle/>
          <a:p>
            <a:r>
              <a:rPr lang="en-US" sz="1000" i="1" dirty="0"/>
              <a:t>Department of Human Resources FY19 Proposed Budget									</a:t>
            </a:r>
            <a:fld id="{61829F6E-82B4-43CA-A4A4-5229559252D7}" type="slidenum">
              <a:rPr lang="en-US" sz="1000" i="1" smtClean="0"/>
              <a:t>12</a:t>
            </a:fld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2782361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AD07323-CE28-4351-ABFE-32020C381B10}"/>
              </a:ext>
            </a:extLst>
          </p:cNvPr>
          <p:cNvCxnSpPr>
            <a:cxnSpLocks/>
          </p:cNvCxnSpPr>
          <p:nvPr/>
        </p:nvCxnSpPr>
        <p:spPr>
          <a:xfrm>
            <a:off x="1910714" y="1450109"/>
            <a:ext cx="96447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90E2477D-38AE-4D22-98BC-21EC86B9D2C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10714" y="257423"/>
            <a:ext cx="9830181" cy="93224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Human Resources</a:t>
            </a:r>
            <a:b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 Count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EB36D72-8812-407C-BD1D-8735A5B0FD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9607720"/>
              </p:ext>
            </p:extLst>
          </p:nvPr>
        </p:nvGraphicFramePr>
        <p:xfrm>
          <a:off x="7025149" y="2219456"/>
          <a:ext cx="5060633" cy="4047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B1D7FFD-9C14-4BBF-B255-F6B11A1A6372}"/>
              </a:ext>
            </a:extLst>
          </p:cNvPr>
          <p:cNvSpPr txBox="1"/>
          <p:nvPr/>
        </p:nvSpPr>
        <p:spPr>
          <a:xfrm>
            <a:off x="5007548" y="1450109"/>
            <a:ext cx="3451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Total Position Count 146</a:t>
            </a:r>
          </a:p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Vacant Positions 20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D53273A5-5309-4A7D-BF10-E5A26FDB2B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8259" y="6473334"/>
            <a:ext cx="11779473" cy="411162"/>
          </a:xfrm>
        </p:spPr>
        <p:txBody>
          <a:bodyPr>
            <a:normAutofit/>
          </a:bodyPr>
          <a:lstStyle/>
          <a:p>
            <a:r>
              <a:rPr lang="en-US" sz="1000" i="1" dirty="0"/>
              <a:t>Department of Human Resources FY19 Proposed Budget									</a:t>
            </a:r>
            <a:fld id="{61829F6E-82B4-43CA-A4A4-5229559252D7}" type="slidenum">
              <a:rPr lang="en-US" sz="1000" i="1" smtClean="0"/>
              <a:t>13</a:t>
            </a:fld>
            <a:endParaRPr lang="en-US" sz="1000" i="1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7C6CEE42-79AC-40C3-8866-216C86711F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404847"/>
              </p:ext>
            </p:extLst>
          </p:nvPr>
        </p:nvGraphicFramePr>
        <p:xfrm>
          <a:off x="1765171" y="2219456"/>
          <a:ext cx="5060633" cy="4047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4295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E22CBB1-73CE-4574-91BF-E08F78DCB424}"/>
              </a:ext>
            </a:extLst>
          </p:cNvPr>
          <p:cNvCxnSpPr>
            <a:cxnSpLocks/>
          </p:cNvCxnSpPr>
          <p:nvPr/>
        </p:nvCxnSpPr>
        <p:spPr>
          <a:xfrm>
            <a:off x="1910714" y="1450109"/>
            <a:ext cx="96447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E131F9AB-5364-4D00-AA42-1031466465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10714" y="181966"/>
            <a:ext cx="9830181" cy="93224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Human Resources</a:t>
            </a:r>
            <a:b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FY19 Position Changes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FA3E94-F1F8-400E-A19F-F94C1CE31F89}"/>
              </a:ext>
            </a:extLst>
          </p:cNvPr>
          <p:cNvSpPr txBox="1"/>
          <p:nvPr/>
        </p:nvSpPr>
        <p:spPr>
          <a:xfrm>
            <a:off x="1699967" y="1198197"/>
            <a:ext cx="100409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Position Abolishment's: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Psychologist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HR Assistant Sr.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Administrative Assistant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Position Creations to transition Extra Help Employees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HR Director, Public Safety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HR Director, EXE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Marketing and Communication Director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Position Reclassification without Incumbent: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From Compensation Analyst To Compensation Analyst, Sr.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From Human Resources Assistant, Sr To Human Resources Representative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From Management Analyst To Management Analyst, Sr. 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From HR Assistant, Sr To HR Manager II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Position Reclassification with Incumbent:</a:t>
            </a:r>
          </a:p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From Human Resources Assistant, Sr To Human Resources Representative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4179CBE6-2CB4-4A4D-A3E3-491998FE3A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8259" y="6473334"/>
            <a:ext cx="11779473" cy="411162"/>
          </a:xfrm>
        </p:spPr>
        <p:txBody>
          <a:bodyPr>
            <a:normAutofit/>
          </a:bodyPr>
          <a:lstStyle/>
          <a:p>
            <a:r>
              <a:rPr lang="en-US" sz="1000" i="1" dirty="0"/>
              <a:t>Department of Human Resources FY19 Proposed Budget									</a:t>
            </a:r>
            <a:fld id="{61829F6E-82B4-43CA-A4A4-5229559252D7}" type="slidenum">
              <a:rPr lang="en-US" sz="1000" i="1" smtClean="0"/>
              <a:t>14</a:t>
            </a:fld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1102000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018E28B4-CCA2-45F7-9EEC-3842317BF497}"/>
              </a:ext>
            </a:extLst>
          </p:cNvPr>
          <p:cNvSpPr txBox="1">
            <a:spLocks/>
          </p:cNvSpPr>
          <p:nvPr/>
        </p:nvSpPr>
        <p:spPr>
          <a:xfrm>
            <a:off x="1475310" y="244706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b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6CE43AE-0461-4E70-B3E1-766E0083D199}"/>
              </a:ext>
            </a:extLst>
          </p:cNvPr>
          <p:cNvCxnSpPr>
            <a:cxnSpLocks/>
          </p:cNvCxnSpPr>
          <p:nvPr/>
        </p:nvCxnSpPr>
        <p:spPr>
          <a:xfrm>
            <a:off x="1910714" y="1450109"/>
            <a:ext cx="96447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2BE3F7EF-C066-4C93-AF9A-134C60CF7207}"/>
              </a:ext>
            </a:extLst>
          </p:cNvPr>
          <p:cNvSpPr txBox="1">
            <a:spLocks/>
          </p:cNvSpPr>
          <p:nvPr/>
        </p:nvSpPr>
        <p:spPr>
          <a:xfrm>
            <a:off x="188259" y="6407713"/>
            <a:ext cx="11779473" cy="411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1"/>
              <a:t>Department of Human Resources FY19 Proposed Budget									</a:t>
            </a:r>
            <a:fld id="{61829F6E-82B4-43CA-A4A4-5229559252D7}" type="slidenum">
              <a:rPr lang="en-US" sz="1000" i="1" smtClean="0"/>
              <a:pPr/>
              <a:t>15</a:t>
            </a:fld>
            <a:endParaRPr lang="en-US" sz="1000" i="1" dirty="0"/>
          </a:p>
        </p:txBody>
      </p:sp>
      <p:pic>
        <p:nvPicPr>
          <p:cNvPr id="8" name="Picture 7" descr="A close up of a sign&#10;&#10;Description generated with high confidence">
            <a:extLst>
              <a:ext uri="{FF2B5EF4-FFF2-40B4-BE49-F238E27FC236}">
                <a16:creationId xmlns:a16="http://schemas.microsoft.com/office/drawing/2014/main" id="{27AD1644-D4F5-49C5-922E-548D7F1BA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525" y="1977013"/>
            <a:ext cx="6141492" cy="348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84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749B45D-CB62-4AE9-A9D1-8D0854945655}"/>
              </a:ext>
            </a:extLst>
          </p:cNvPr>
          <p:cNvSpPr txBox="1"/>
          <p:nvPr/>
        </p:nvSpPr>
        <p:spPr>
          <a:xfrm>
            <a:off x="1645638" y="1450109"/>
            <a:ext cx="10174941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1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&amp; Planning</a:t>
            </a:r>
          </a:p>
          <a:p>
            <a:pPr lvl="1" algn="just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Serves as consultants and partners to city departments, offering  the full range of human resource services.</a:t>
            </a:r>
          </a:p>
          <a:p>
            <a:pPr lvl="1" algn="just"/>
            <a:endParaRPr lang="en-U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 and Labor Relations</a:t>
            </a:r>
          </a:p>
          <a:p>
            <a:pPr lvl="1" algn="just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Monitors all labor and employee relations activity across the City, offering advice and counseling to HR Business partners and department leaderships.</a:t>
            </a:r>
          </a:p>
          <a:p>
            <a:pPr lvl="1" algn="just"/>
            <a:endParaRPr lang="en-U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 Information Systems and Records Management (HRIS)</a:t>
            </a:r>
          </a:p>
          <a:p>
            <a:pPr lvl="1" algn="just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Responsible for the accurate presentation of employee and position data in the human resources information system.</a:t>
            </a:r>
          </a:p>
          <a:p>
            <a:pPr lvl="1" algn="just"/>
            <a:endParaRPr lang="en-U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E50239D-988D-4073-99BA-83B43B5C0A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18019" y="244334"/>
            <a:ext cx="9830181" cy="93224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Human Resources</a:t>
            </a:r>
          </a:p>
          <a:p>
            <a:pPr algn="ctr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Functions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1DA20D4-88ED-422B-ADC0-F0666420DBCB}"/>
              </a:ext>
            </a:extLst>
          </p:cNvPr>
          <p:cNvCxnSpPr>
            <a:cxnSpLocks/>
          </p:cNvCxnSpPr>
          <p:nvPr/>
        </p:nvCxnSpPr>
        <p:spPr>
          <a:xfrm>
            <a:off x="1910714" y="1450109"/>
            <a:ext cx="96447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2A4B4C54-1427-4E0E-A2A2-9F2F00A93A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8259" y="6473334"/>
            <a:ext cx="11779473" cy="411162"/>
          </a:xfrm>
        </p:spPr>
        <p:txBody>
          <a:bodyPr>
            <a:normAutofit/>
          </a:bodyPr>
          <a:lstStyle/>
          <a:p>
            <a:r>
              <a:rPr lang="en-US" sz="1000" i="1" dirty="0"/>
              <a:t>Department of Human Resources FY19 Proposed Budget								 	</a:t>
            </a:r>
            <a:fld id="{61829F6E-82B4-43CA-A4A4-5229559252D7}" type="slidenum">
              <a:rPr lang="en-US" sz="1000" i="1" smtClean="0"/>
              <a:t>2</a:t>
            </a:fld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2614371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749B45D-CB62-4AE9-A9D1-8D0854945655}"/>
              </a:ext>
            </a:extLst>
          </p:cNvPr>
          <p:cNvSpPr txBox="1"/>
          <p:nvPr/>
        </p:nvSpPr>
        <p:spPr>
          <a:xfrm>
            <a:off x="1645638" y="1352320"/>
            <a:ext cx="1017494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 &amp; Retiree Benefits</a:t>
            </a:r>
          </a:p>
          <a:p>
            <a:pPr lvl="1" algn="just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Administers the City’s employee/retiree insurance benefit and pension program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Organizational Development</a:t>
            </a:r>
          </a:p>
          <a:p>
            <a:pPr lvl="1" algn="just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Responsible for design, implementation and evaluation of citywide executive, supervisory and employee development programs.</a:t>
            </a:r>
          </a:p>
          <a:p>
            <a:pPr lvl="1" algn="just"/>
            <a:endParaRPr lang="en-U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Psychological Services</a:t>
            </a:r>
          </a:p>
          <a:p>
            <a:pPr lvl="1" algn="just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Responsible for assisting employees and their household family members in solving a variety of personal and workplace issues.</a:t>
            </a:r>
          </a:p>
          <a:p>
            <a:endParaRPr lang="en-US" b="1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E50239D-988D-4073-99BA-83B43B5C0A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18019" y="244334"/>
            <a:ext cx="9830181" cy="93224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Human Resources</a:t>
            </a:r>
          </a:p>
          <a:p>
            <a:pPr algn="ctr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 Functions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1DA20D4-88ED-422B-ADC0-F0666420DBCB}"/>
              </a:ext>
            </a:extLst>
          </p:cNvPr>
          <p:cNvCxnSpPr>
            <a:cxnSpLocks/>
          </p:cNvCxnSpPr>
          <p:nvPr/>
        </p:nvCxnSpPr>
        <p:spPr>
          <a:xfrm>
            <a:off x="1910714" y="1450109"/>
            <a:ext cx="96447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2A4B4C54-1427-4E0E-A2A2-9F2F00A93A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8259" y="6473334"/>
            <a:ext cx="11779473" cy="411162"/>
          </a:xfrm>
        </p:spPr>
        <p:txBody>
          <a:bodyPr>
            <a:normAutofit/>
          </a:bodyPr>
          <a:lstStyle/>
          <a:p>
            <a:r>
              <a:rPr lang="en-US" sz="1000" i="1" dirty="0"/>
              <a:t>Department of Human Resources FY19 Proposed Budget								 	</a:t>
            </a:r>
            <a:fld id="{61829F6E-82B4-43CA-A4A4-5229559252D7}" type="slidenum">
              <a:rPr lang="en-US" sz="1000" i="1" smtClean="0"/>
              <a:t>3</a:t>
            </a:fld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822177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8F43FBE-11C9-470C-92B6-BC29BFDBEF1C}"/>
              </a:ext>
            </a:extLst>
          </p:cNvPr>
          <p:cNvSpPr txBox="1">
            <a:spLocks/>
          </p:cNvSpPr>
          <p:nvPr/>
        </p:nvSpPr>
        <p:spPr>
          <a:xfrm>
            <a:off x="1492768" y="16540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Human Resources</a:t>
            </a:r>
            <a:b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Organizational Chart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4DBAB5D-0AAD-42C0-BC81-B0D750661D71}"/>
              </a:ext>
            </a:extLst>
          </p:cNvPr>
          <p:cNvCxnSpPr>
            <a:cxnSpLocks/>
          </p:cNvCxnSpPr>
          <p:nvPr/>
        </p:nvCxnSpPr>
        <p:spPr>
          <a:xfrm>
            <a:off x="1910714" y="1450109"/>
            <a:ext cx="96447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A096F3A-45FB-40E7-BBE6-41EC570A03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4" b="14378"/>
          <a:stretch/>
        </p:blipFill>
        <p:spPr>
          <a:xfrm>
            <a:off x="1910714" y="1797650"/>
            <a:ext cx="9679709" cy="4301837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545EED22-7AC9-4568-906A-DCA4935F27FE}"/>
              </a:ext>
            </a:extLst>
          </p:cNvPr>
          <p:cNvSpPr txBox="1">
            <a:spLocks/>
          </p:cNvSpPr>
          <p:nvPr/>
        </p:nvSpPr>
        <p:spPr>
          <a:xfrm>
            <a:off x="188259" y="6473334"/>
            <a:ext cx="11779473" cy="411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1"/>
              <a:t>Department of Human Resources FY19 Proposed Budget									</a:t>
            </a:r>
            <a:fld id="{61829F6E-82B4-43CA-A4A4-5229559252D7}" type="slidenum">
              <a:rPr lang="en-US" sz="1000" i="1" smtClean="0"/>
              <a:pPr/>
              <a:t>4</a:t>
            </a:fld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401413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CC6466E-CE2A-4A6F-A387-D93BA1DA61F2}"/>
              </a:ext>
            </a:extLst>
          </p:cNvPr>
          <p:cNvCxnSpPr>
            <a:cxnSpLocks/>
          </p:cNvCxnSpPr>
          <p:nvPr/>
        </p:nvCxnSpPr>
        <p:spPr>
          <a:xfrm>
            <a:off x="1910714" y="1450109"/>
            <a:ext cx="96447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F22BCBBD-7265-4982-851C-96900CA94C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18019" y="286060"/>
            <a:ext cx="9830181" cy="932243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Human Resources</a:t>
            </a:r>
            <a:b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FY18 Accomplishments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FD55A1-C004-4D35-B2DD-683505807E57}"/>
              </a:ext>
            </a:extLst>
          </p:cNvPr>
          <p:cNvSpPr txBox="1"/>
          <p:nvPr/>
        </p:nvSpPr>
        <p:spPr>
          <a:xfrm>
            <a:off x="1639938" y="1450109"/>
            <a:ext cx="101863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Served as advisor and consultant to the twenty-two departments across the City of Atlanta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Opened $3.5 million dollar-14,000 square Onsite Employee wellness Center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Negotiated health insurance premiums below national average for six (6) straight years including the overall medical cost increases associated with chronic disease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 the performance management review process for the City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Partnered with APD on mentoring training program for approximately 30 Command  Staff on Influencing and Coaching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an 11-case backlog to 6 open cases (45.4% reduction) (2 in litigation; 4 still under EEOC review)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2F36BF60-170A-4E2E-9A2F-A6586057707B}"/>
              </a:ext>
            </a:extLst>
          </p:cNvPr>
          <p:cNvSpPr txBox="1">
            <a:spLocks/>
          </p:cNvSpPr>
          <p:nvPr/>
        </p:nvSpPr>
        <p:spPr>
          <a:xfrm>
            <a:off x="188259" y="6473334"/>
            <a:ext cx="11779473" cy="411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1" dirty="0"/>
              <a:t>Department of Human Resources FY19 Proposed Budget									</a:t>
            </a:r>
            <a:fld id="{61829F6E-82B4-43CA-A4A4-5229559252D7}" type="slidenum">
              <a:rPr lang="en-US" sz="1000" i="1" smtClean="0"/>
              <a:pPr/>
              <a:t>5</a:t>
            </a:fld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1313937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CC6466E-CE2A-4A6F-A387-D93BA1DA61F2}"/>
              </a:ext>
            </a:extLst>
          </p:cNvPr>
          <p:cNvCxnSpPr>
            <a:cxnSpLocks/>
          </p:cNvCxnSpPr>
          <p:nvPr/>
        </p:nvCxnSpPr>
        <p:spPr>
          <a:xfrm>
            <a:off x="1910714" y="1450109"/>
            <a:ext cx="96447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F22BCBBD-7265-4982-851C-96900CA94C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18019" y="286060"/>
            <a:ext cx="9830181" cy="932243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Human Resources</a:t>
            </a:r>
            <a:b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FY18 Accomplishments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FD55A1-C004-4D35-B2DD-683505807E57}"/>
              </a:ext>
            </a:extLst>
          </p:cNvPr>
          <p:cNvSpPr txBox="1"/>
          <p:nvPr/>
        </p:nvSpPr>
        <p:spPr>
          <a:xfrm>
            <a:off x="1639938" y="1526274"/>
            <a:ext cx="1018634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and implemented a specialized Conflict Resolution training to over 200 Department of Public works Employees who are assigned to the Solid Waste Section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Promoted optimal emotional health and wellness for over 8000 COA employees, and their dependents.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Processed 20K+ transactions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Filled over 3000 open records and employment verification requests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Upgraded Kronos application in Parks &amp; Recreation, Law, Executive, OEAM and City Planning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Hosted 6 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Hooked on Books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2F36BF60-170A-4E2E-9A2F-A6586057707B}"/>
              </a:ext>
            </a:extLst>
          </p:cNvPr>
          <p:cNvSpPr txBox="1">
            <a:spLocks/>
          </p:cNvSpPr>
          <p:nvPr/>
        </p:nvSpPr>
        <p:spPr>
          <a:xfrm>
            <a:off x="188259" y="6473334"/>
            <a:ext cx="11779473" cy="411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1" dirty="0"/>
              <a:t>Department of Human Resources FY19 Proposed Budget									</a:t>
            </a:r>
            <a:fld id="{61829F6E-82B4-43CA-A4A4-5229559252D7}" type="slidenum">
              <a:rPr lang="en-US" sz="1000" i="1" smtClean="0"/>
              <a:pPr/>
              <a:t>6</a:t>
            </a:fld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537794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AA4FE0-69E3-4768-A8C8-E86B1E545D27}"/>
              </a:ext>
            </a:extLst>
          </p:cNvPr>
          <p:cNvCxnSpPr>
            <a:cxnSpLocks/>
          </p:cNvCxnSpPr>
          <p:nvPr/>
        </p:nvCxnSpPr>
        <p:spPr>
          <a:xfrm>
            <a:off x="1910714" y="1450109"/>
            <a:ext cx="96447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5C169095-73F8-4699-B788-1EF67030870E}"/>
              </a:ext>
            </a:extLst>
          </p:cNvPr>
          <p:cNvSpPr txBox="1">
            <a:spLocks/>
          </p:cNvSpPr>
          <p:nvPr/>
        </p:nvSpPr>
        <p:spPr>
          <a:xfrm>
            <a:off x="838200" y="124546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Human Resources</a:t>
            </a:r>
            <a:b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FY19 Goals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0D92EE-70B8-4822-875E-6976412B55A1}"/>
              </a:ext>
            </a:extLst>
          </p:cNvPr>
          <p:cNvSpPr txBox="1"/>
          <p:nvPr/>
        </p:nvSpPr>
        <p:spPr>
          <a:xfrm>
            <a:off x="1640390" y="1605752"/>
            <a:ext cx="1032734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Launch the “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Possibilities are Endless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campaign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live with </a:t>
            </a:r>
            <a:r>
              <a:rPr lang="en-US" sz="2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ATLCloud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Oracle upgrade - October 1, 2018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individual and organizational effectiveness by executing a workforce development strategy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“Employability” outreach/training for City of Atlanta residents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Collaborate DWM and DPW on a workforce development plan to provide employee development and promotional opportunities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 Retiree Health Initiatives Program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Roll-out Kronos to Judicial, Public Defender, Solicitors, DPW, DWM, &amp; Sworn Departments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9F7348AD-5928-426F-9B0E-77B02FADF4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8259" y="6473334"/>
            <a:ext cx="11779473" cy="411162"/>
          </a:xfrm>
        </p:spPr>
        <p:txBody>
          <a:bodyPr>
            <a:normAutofit/>
          </a:bodyPr>
          <a:lstStyle/>
          <a:p>
            <a:r>
              <a:rPr lang="en-US" sz="1000" i="1" dirty="0"/>
              <a:t>Department of Human Resources FY19 Proposed Budget									</a:t>
            </a:r>
            <a:fld id="{61829F6E-82B4-43CA-A4A4-5229559252D7}" type="slidenum">
              <a:rPr lang="en-US" sz="1000" i="1" smtClean="0"/>
              <a:t>7</a:t>
            </a:fld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2887904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79CBF96-3F8D-457D-8C91-F27DC6C38A55}"/>
              </a:ext>
            </a:extLst>
          </p:cNvPr>
          <p:cNvCxnSpPr>
            <a:cxnSpLocks/>
          </p:cNvCxnSpPr>
          <p:nvPr/>
        </p:nvCxnSpPr>
        <p:spPr>
          <a:xfrm>
            <a:off x="1910714" y="1450109"/>
            <a:ext cx="96447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F8EAD0E7-0E1C-483C-A0F9-99D6A6E03E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11159" y="139175"/>
            <a:ext cx="9830181" cy="932243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Human Resources</a:t>
            </a:r>
            <a:b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 Budget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AA8A13B5-F1CF-42A9-8A57-EF21743C94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8259" y="6473334"/>
            <a:ext cx="11779473" cy="411162"/>
          </a:xfrm>
        </p:spPr>
        <p:txBody>
          <a:bodyPr>
            <a:normAutofit/>
          </a:bodyPr>
          <a:lstStyle/>
          <a:p>
            <a:r>
              <a:rPr lang="en-US" sz="1000" i="1" dirty="0"/>
              <a:t>Department of Human Resources FY19 Proposed Budget									</a:t>
            </a:r>
            <a:fld id="{61829F6E-82B4-43CA-A4A4-5229559252D7}" type="slidenum">
              <a:rPr lang="en-US" sz="1000" i="1" smtClean="0"/>
              <a:t>8</a:t>
            </a:fld>
            <a:endParaRPr lang="en-US" sz="1000" i="1" dirty="0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E1A17608-78E9-4FC7-B7F0-EC9ECEEBE75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64114942"/>
              </p:ext>
            </p:extLst>
          </p:nvPr>
        </p:nvGraphicFramePr>
        <p:xfrm>
          <a:off x="1911350" y="1634256"/>
          <a:ext cx="9829800" cy="4401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1283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3A3ADE-FC70-46A6-9255-0FE74E1B6CAE}"/>
              </a:ext>
            </a:extLst>
          </p:cNvPr>
          <p:cNvCxnSpPr>
            <a:cxnSpLocks/>
          </p:cNvCxnSpPr>
          <p:nvPr/>
        </p:nvCxnSpPr>
        <p:spPr>
          <a:xfrm>
            <a:off x="1910714" y="1450109"/>
            <a:ext cx="96447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5FBBE06E-6823-493E-B0DA-3A86E8AA3B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82431" y="196620"/>
            <a:ext cx="9830181" cy="93224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Human Resources</a:t>
            </a:r>
            <a:b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FY19 Proposed Budget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8B88699-3237-4B1D-B4E4-1CC63EE006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8259" y="6473334"/>
            <a:ext cx="11779473" cy="411162"/>
          </a:xfrm>
        </p:spPr>
        <p:txBody>
          <a:bodyPr>
            <a:normAutofit/>
          </a:bodyPr>
          <a:lstStyle/>
          <a:p>
            <a:r>
              <a:rPr lang="en-US" sz="1000" i="1" dirty="0"/>
              <a:t>Department of Human Resources FY19 Proposed Budget									</a:t>
            </a:r>
            <a:fld id="{61829F6E-82B4-43CA-A4A4-5229559252D7}" type="slidenum">
              <a:rPr lang="en-US" sz="1000" i="1" smtClean="0"/>
              <a:t>9</a:t>
            </a:fld>
            <a:endParaRPr lang="en-US" sz="1000" i="1" dirty="0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9BD848C5-D200-4253-BD92-B2C64369EE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9911084"/>
              </p:ext>
            </p:extLst>
          </p:nvPr>
        </p:nvGraphicFramePr>
        <p:xfrm>
          <a:off x="3810000" y="2057399"/>
          <a:ext cx="5649310" cy="371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llout: Line 2">
            <a:extLst>
              <a:ext uri="{FF2B5EF4-FFF2-40B4-BE49-F238E27FC236}">
                <a16:creationId xmlns:a16="http://schemas.microsoft.com/office/drawing/2014/main" id="{FEE8A266-9EAB-40BB-A934-EFD3130866D5}"/>
              </a:ext>
            </a:extLst>
          </p:cNvPr>
          <p:cNvSpPr/>
          <p:nvPr/>
        </p:nvSpPr>
        <p:spPr>
          <a:xfrm>
            <a:off x="7420304" y="1771356"/>
            <a:ext cx="2039006" cy="838024"/>
          </a:xfrm>
          <a:prstGeom prst="borderCallout1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7% Decrease</a:t>
            </a:r>
          </a:p>
        </p:txBody>
      </p:sp>
    </p:spTree>
    <p:extLst>
      <p:ext uri="{BB962C8B-B14F-4D97-AF65-F5344CB8AC3E}">
        <p14:creationId xmlns:p14="http://schemas.microsoft.com/office/powerpoint/2010/main" val="2108316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4768</TotalTime>
  <Words>865</Words>
  <Application>Microsoft Office PowerPoint</Application>
  <PresentationFormat>Widescreen</PresentationFormat>
  <Paragraphs>192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Finley, Kimberly</dc:creator>
  <cp:lastModifiedBy>Pace, Theodis</cp:lastModifiedBy>
  <cp:revision>56</cp:revision>
  <cp:lastPrinted>2018-06-04T20:10:43Z</cp:lastPrinted>
  <dcterms:created xsi:type="dcterms:W3CDTF">2018-04-20T17:49:21Z</dcterms:created>
  <dcterms:modified xsi:type="dcterms:W3CDTF">2018-06-05T00:33:51Z</dcterms:modified>
</cp:coreProperties>
</file>