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drawings/drawing2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7.xml" ContentType="application/vnd.openxmlformats-officedocument.drawingml.chart+xml"/>
  <Override PartName="/ppt/drawings/drawing3.xml" ContentType="application/vnd.openxmlformats-officedocument.drawingml.chartshape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charts/chart9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0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11.xml" ContentType="application/vnd.openxmlformats-officedocument.drawingml.chart+xml"/>
  <Override PartName="/ppt/notesSlides/notesSlide16.xml" ContentType="application/vnd.openxmlformats-officedocument.presentationml.notesSlide+xml"/>
  <Override PartName="/ppt/charts/chart12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3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4.xml" ContentType="application/vnd.openxmlformats-officedocument.drawingml.chart+xml"/>
  <Override PartName="/ppt/notesSlides/notesSlide21.xml" ContentType="application/vnd.openxmlformats-officedocument.presentationml.notesSlid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theme/themeOverride1.xml" ContentType="application/vnd.openxmlformats-officedocument.themeOverride+xml"/>
  <Override PartName="/ppt/notesSlides/notesSlide22.xml" ContentType="application/vnd.openxmlformats-officedocument.presentationml.notesSlide+xml"/>
  <Override PartName="/ppt/charts/chart17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357" r:id="rId3"/>
    <p:sldId id="358" r:id="rId4"/>
    <p:sldId id="337" r:id="rId5"/>
    <p:sldId id="338" r:id="rId6"/>
    <p:sldId id="354" r:id="rId7"/>
    <p:sldId id="349" r:id="rId8"/>
    <p:sldId id="350" r:id="rId9"/>
    <p:sldId id="342" r:id="rId10"/>
    <p:sldId id="341" r:id="rId11"/>
    <p:sldId id="359" r:id="rId12"/>
    <p:sldId id="291" r:id="rId13"/>
    <p:sldId id="294" r:id="rId14"/>
    <p:sldId id="296" r:id="rId15"/>
    <p:sldId id="344" r:id="rId16"/>
    <p:sldId id="334" r:id="rId17"/>
    <p:sldId id="308" r:id="rId18"/>
    <p:sldId id="356" r:id="rId19"/>
    <p:sldId id="324" r:id="rId20"/>
    <p:sldId id="346" r:id="rId21"/>
    <p:sldId id="326" r:id="rId22"/>
    <p:sldId id="351" r:id="rId23"/>
    <p:sldId id="328" r:id="rId24"/>
    <p:sldId id="347" r:id="rId25"/>
    <p:sldId id="323" r:id="rId26"/>
  </p:sldIdLst>
  <p:sldSz cx="9144000" cy="5143500" type="screen16x9"/>
  <p:notesSz cx="9309100" cy="7023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ACF73D9-AF34-4660-BBCF-C25B8BBB1856}">
          <p14:sldIdLst>
            <p14:sldId id="256"/>
            <p14:sldId id="357"/>
            <p14:sldId id="358"/>
            <p14:sldId id="337"/>
            <p14:sldId id="338"/>
            <p14:sldId id="354"/>
            <p14:sldId id="349"/>
            <p14:sldId id="350"/>
            <p14:sldId id="342"/>
            <p14:sldId id="341"/>
          </p14:sldIdLst>
        </p14:section>
        <p14:section name="Untitled Section" id="{7FB8B07B-D72C-42B4-9DC9-E620845092C4}">
          <p14:sldIdLst>
            <p14:sldId id="359"/>
            <p14:sldId id="291"/>
            <p14:sldId id="294"/>
            <p14:sldId id="296"/>
            <p14:sldId id="344"/>
            <p14:sldId id="334"/>
            <p14:sldId id="308"/>
            <p14:sldId id="356"/>
            <p14:sldId id="324"/>
            <p14:sldId id="346"/>
            <p14:sldId id="326"/>
            <p14:sldId id="351"/>
            <p14:sldId id="328"/>
            <p14:sldId id="347"/>
            <p14:sldId id="32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12">
          <p15:clr>
            <a:srgbClr val="A4A3A4"/>
          </p15:clr>
        </p15:guide>
        <p15:guide id="2" pos="293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4486"/>
    <a:srgbClr val="1B069C"/>
    <a:srgbClr val="A50000"/>
    <a:srgbClr val="E7E9C0"/>
    <a:srgbClr val="041086"/>
    <a:srgbClr val="64A6F1"/>
    <a:srgbClr val="441D61"/>
    <a:srgbClr val="05139D"/>
    <a:srgbClr val="3B68A3"/>
    <a:srgbClr val="EBCB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23" autoAdjust="0"/>
    <p:restoredTop sz="88249" autoAdjust="0"/>
  </p:normalViewPr>
  <p:slideViewPr>
    <p:cSldViewPr snapToGrid="0" snapToObjects="1">
      <p:cViewPr varScale="1">
        <p:scale>
          <a:sx n="133" d="100"/>
          <a:sy n="133" d="100"/>
        </p:scale>
        <p:origin x="810" y="96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291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-2752" y="-104"/>
      </p:cViewPr>
      <p:guideLst>
        <p:guide orient="horz" pos="2212"/>
        <p:guide pos="29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erver05\finance\TREASURY%20SERVICES%20GROUP\Debt%20Management\Shared%20Files\Quarterly%20Reporting\FY16%203rd%20QTR\FY16%203rd%20Qtr%20Report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1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8710265383493702E-2"/>
          <c:y val="3.3217993079584798E-2"/>
          <c:w val="0.82330952114717459"/>
          <c:h val="0.910472713402173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Revenues</c:v>
                </c:pt>
              </c:strCache>
            </c:strRef>
          </c:tx>
          <c:spPr>
            <a:gradFill flip="none" rotWithShape="1">
              <a:gsLst>
                <a:gs pos="0">
                  <a:srgbClr val="64A6F1"/>
                </a:gs>
                <a:gs pos="100000">
                  <a:srgbClr val="003274"/>
                </a:gs>
              </a:gsLst>
              <a:path path="rect">
                <a:fillToRect l="100000" t="100000"/>
              </a:path>
              <a:tileRect r="-100000" b="-100000"/>
            </a:gradFill>
            <a:ln>
              <a:noFill/>
            </a:ln>
            <a:effectLst/>
          </c:spPr>
          <c:invertIfNegative val="0"/>
          <c:dLbls>
            <c:numFmt formatCode="_(&quot;$&quot;* #,##0_);_(&quot;$&quot;* \(#,##0\);_(&quot;$&quot;* &quot;-&quot;??_);_(@_)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>
                    <a:solidFill>
                      <a:schemeClr val="bg1"/>
                    </a:solidFill>
                    <a:latin typeface="+mj-lt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FY16 Actual</c:v>
                </c:pt>
                <c:pt idx="1">
                  <c:v>FY17 Actual </c:v>
                </c:pt>
                <c:pt idx="2">
                  <c:v>FY18 Actual</c:v>
                </c:pt>
              </c:strCache>
            </c:strRef>
          </c:cat>
          <c:val>
            <c:numRef>
              <c:f>Sheet1!$B$2:$B$4</c:f>
              <c:numCache>
                <c:formatCode>_(* #,##0_);_(* \(#,##0\);_(* "-"??_);_(@_)</c:formatCode>
                <c:ptCount val="3"/>
                <c:pt idx="0">
                  <c:v>366888</c:v>
                </c:pt>
                <c:pt idx="1">
                  <c:v>419353</c:v>
                </c:pt>
                <c:pt idx="2">
                  <c:v>350744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A7-4559-9D57-B0197AA3C75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Expenses</c:v>
                </c:pt>
              </c:strCache>
            </c:strRef>
          </c:tx>
          <c:spPr>
            <a:gradFill flip="none" rotWithShape="1">
              <a:gsLst>
                <a:gs pos="0">
                  <a:srgbClr val="CC363A"/>
                </a:gs>
                <a:gs pos="100000">
                  <a:srgbClr val="620000"/>
                </a:gs>
              </a:gsLst>
              <a:path path="rect">
                <a:fillToRect l="100000" t="100000"/>
              </a:path>
              <a:tileRect r="-100000" b="-100000"/>
            </a:gradFill>
            <a:ln>
              <a:noFill/>
            </a:ln>
            <a:effectLst/>
          </c:spPr>
          <c:invertIfNegative val="0"/>
          <c:dLbls>
            <c:numFmt formatCode="_(&quot;$&quot;* #,##0_);_(&quot;$&quot;* \(#,##0\);_(&quot;$&quot;* &quot;-&quot;??_);_(@_)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>
                    <a:solidFill>
                      <a:schemeClr val="bg1"/>
                    </a:solidFill>
                    <a:latin typeface="+mj-lt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FY16 Actual</c:v>
                </c:pt>
                <c:pt idx="1">
                  <c:v>FY17 Actual </c:v>
                </c:pt>
                <c:pt idx="2">
                  <c:v>FY18 Actual</c:v>
                </c:pt>
              </c:strCache>
            </c:strRef>
          </c:cat>
          <c:val>
            <c:numRef>
              <c:f>Sheet1!$C$2:$C$4</c:f>
              <c:numCache>
                <c:formatCode>_(* #,##0_);_(* \(#,##0\);_(* "-"??_);_(@_)</c:formatCode>
                <c:ptCount val="3"/>
                <c:pt idx="0">
                  <c:v>327276</c:v>
                </c:pt>
                <c:pt idx="1">
                  <c:v>329376</c:v>
                </c:pt>
                <c:pt idx="2">
                  <c:v>357087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A7-4559-9D57-B0197AA3C7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4260992"/>
        <c:axId val="4262528"/>
      </c:barChart>
      <c:catAx>
        <c:axId val="42609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>
            <a:noFill/>
          </a:ln>
        </c:spPr>
        <c:txPr>
          <a:bodyPr/>
          <a:lstStyle/>
          <a:p>
            <a:pPr>
              <a:defRPr sz="1400" b="1" i="0" u="none" cap="all">
                <a:solidFill>
                  <a:srgbClr val="003274"/>
                </a:solidFill>
                <a:latin typeface="+mj-lt"/>
              </a:defRPr>
            </a:pPr>
            <a:endParaRPr lang="en-US"/>
          </a:p>
        </c:txPr>
        <c:crossAx val="4262528"/>
        <c:crosses val="autoZero"/>
        <c:auto val="1"/>
        <c:lblAlgn val="ctr"/>
        <c:lblOffset val="100"/>
        <c:noMultiLvlLbl val="0"/>
      </c:catAx>
      <c:valAx>
        <c:axId val="4262528"/>
        <c:scaling>
          <c:orientation val="minMax"/>
          <c:min val="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_(* #,##0_);_(* \(#,##0\);_(* &quot;-&quot;??_);_(@_)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pPr>
            <a:endParaRPr lang="en-US"/>
          </a:p>
        </c:txPr>
        <c:crossAx val="4260992"/>
        <c:crosses val="autoZero"/>
        <c:crossBetween val="between"/>
      </c:valAx>
      <c:spPr>
        <a:ln w="12700">
          <a:prstDash val="sysDot"/>
        </a:ln>
      </c:spPr>
    </c:plotArea>
    <c:legend>
      <c:legendPos val="r"/>
      <c:layout>
        <c:manualLayout>
          <c:xMode val="edge"/>
          <c:yMode val="edge"/>
          <c:x val="0.89709214848952812"/>
          <c:y val="0.48311826380784884"/>
          <c:w val="9.6915839812108218E-2"/>
          <c:h val="7.5813185518224996E-2"/>
        </c:manualLayout>
      </c:layout>
      <c:overlay val="0"/>
      <c:txPr>
        <a:bodyPr/>
        <a:lstStyle/>
        <a:p>
          <a:pPr>
            <a:defRPr sz="10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731671744470756"/>
          <c:y val="0.17061722127827553"/>
          <c:w val="0.40934864563999013"/>
          <c:h val="0.77973989256025411"/>
        </c:manualLayout>
      </c:layout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587462108357613"/>
          <c:y val="0.3577343746067721"/>
          <c:w val="9.5881222040148564E-3"/>
          <c:h val="9.131875061568251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5725846047535E-2"/>
          <c:y val="0.19342752174727501"/>
          <c:w val="0.37942217817460999"/>
          <c:h val="0.80657247825272504"/>
        </c:manualLayout>
      </c:layout>
      <c:pieChart>
        <c:varyColors val="1"/>
        <c:ser>
          <c:idx val="0"/>
          <c:order val="0"/>
          <c:explosion val="1"/>
          <c:dPt>
            <c:idx val="0"/>
            <c:bubble3D val="0"/>
            <c:spPr>
              <a:gradFill flip="none" rotWithShape="1">
                <a:gsLst>
                  <a:gs pos="0">
                    <a:srgbClr val="64A6F1"/>
                  </a:gs>
                  <a:gs pos="100000">
                    <a:srgbClr val="003274"/>
                  </a:gs>
                </a:gsLst>
                <a:path path="rect">
                  <a:fillToRect l="100000" t="100000"/>
                </a:path>
                <a:tileRect r="-100000" b="-100000"/>
              </a:gradFill>
            </c:spPr>
            <c:extLst>
              <c:ext xmlns:c16="http://schemas.microsoft.com/office/drawing/2014/chart" uri="{C3380CC4-5D6E-409C-BE32-E72D297353CC}">
                <c16:uniqueId val="{00000001-1E9F-4315-A4D2-1FDF752B6797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rgbClr val="CC363A"/>
                  </a:gs>
                  <a:gs pos="100000">
                    <a:srgbClr val="800000"/>
                  </a:gs>
                </a:gsLst>
                <a:path path="rect">
                  <a:fillToRect l="100000" t="100000"/>
                </a:path>
                <a:tileRect r="-100000" b="-100000"/>
              </a:gradFill>
            </c:spPr>
            <c:extLst>
              <c:ext xmlns:c16="http://schemas.microsoft.com/office/drawing/2014/chart" uri="{C3380CC4-5D6E-409C-BE32-E72D297353CC}">
                <c16:uniqueId val="{00000003-1E9F-4315-A4D2-1FDF752B6797}"/>
              </c:ext>
            </c:extLst>
          </c:dPt>
          <c:dPt>
            <c:idx val="2"/>
            <c:bubble3D val="0"/>
            <c:spPr>
              <a:gradFill flip="none" rotWithShape="1">
                <a:gsLst>
                  <a:gs pos="1000">
                    <a:srgbClr val="DC6314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</c:spPr>
            <c:extLst>
              <c:ext xmlns:c16="http://schemas.microsoft.com/office/drawing/2014/chart" uri="{C3380CC4-5D6E-409C-BE32-E72D297353CC}">
                <c16:uniqueId val="{00000005-1E9F-4315-A4D2-1FDF752B6797}"/>
              </c:ext>
            </c:extLst>
          </c:dPt>
          <c:dPt>
            <c:idx val="3"/>
            <c:bubble3D val="0"/>
            <c:spPr>
              <a:gradFill flip="none" rotWithShape="1">
                <a:gsLst>
                  <a:gs pos="0">
                    <a:schemeClr val="tx2"/>
                  </a:gs>
                  <a:gs pos="100000">
                    <a:schemeClr val="tx1"/>
                  </a:gs>
                </a:gsLst>
                <a:path path="rect">
                  <a:fillToRect l="100000" t="100000"/>
                </a:path>
                <a:tileRect r="-100000" b="-100000"/>
              </a:gra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7-1E9F-4315-A4D2-1FDF752B6797}"/>
              </c:ext>
            </c:extLst>
          </c:dPt>
          <c:dPt>
            <c:idx val="4"/>
            <c:bubble3D val="0"/>
            <c:spPr>
              <a:gradFill flip="none" rotWithShape="1">
                <a:gsLst>
                  <a:gs pos="0">
                    <a:srgbClr val="5FA28C"/>
                  </a:gs>
                  <a:gs pos="100000">
                    <a:srgbClr val="3C765E"/>
                  </a:gs>
                </a:gsLst>
                <a:path path="rect">
                  <a:fillToRect l="100000" t="100000"/>
                </a:path>
                <a:tileRect r="-100000" b="-100000"/>
              </a:gradFill>
            </c:spPr>
            <c:extLst>
              <c:ext xmlns:c16="http://schemas.microsoft.com/office/drawing/2014/chart" uri="{C3380CC4-5D6E-409C-BE32-E72D297353CC}">
                <c16:uniqueId val="{00000009-1E9F-4315-A4D2-1FDF752B6797}"/>
              </c:ext>
            </c:extLst>
          </c:dPt>
          <c:dPt>
            <c:idx val="6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B-1E9F-4315-A4D2-1FDF752B6797}"/>
              </c:ext>
            </c:extLst>
          </c:dPt>
          <c:dPt>
            <c:idx val="7"/>
            <c:bubble3D val="0"/>
            <c:spPr>
              <a:gradFill flip="none" rotWithShape="1">
                <a:gsLst>
                  <a:gs pos="1000">
                    <a:srgbClr val="FFFF00"/>
                  </a:gs>
                  <a:gs pos="79000">
                    <a:srgbClr val="EBCB7E"/>
                  </a:gs>
                </a:gsLst>
                <a:path path="rect">
                  <a:fillToRect l="100000" t="100000"/>
                </a:path>
                <a:tileRect r="-100000" b="-100000"/>
              </a:gradFill>
            </c:spPr>
            <c:extLst>
              <c:ext xmlns:c16="http://schemas.microsoft.com/office/drawing/2014/chart" uri="{C3380CC4-5D6E-409C-BE32-E72D297353CC}">
                <c16:uniqueId val="{0000000D-1E9F-4315-A4D2-1FDF752B6797}"/>
              </c:ext>
            </c:extLst>
          </c:dPt>
          <c:dPt>
            <c:idx val="8"/>
            <c:bubble3D val="0"/>
            <c:spPr>
              <a:solidFill>
                <a:schemeClr val="tx1"/>
              </a:solidFill>
            </c:spPr>
            <c:extLst>
              <c:ext xmlns:c16="http://schemas.microsoft.com/office/drawing/2014/chart" uri="{C3380CC4-5D6E-409C-BE32-E72D297353CC}">
                <c16:uniqueId val="{0000000F-1E9F-4315-A4D2-1FDF752B6797}"/>
              </c:ext>
            </c:extLst>
          </c:dPt>
          <c:dPt>
            <c:idx val="9"/>
            <c:bubble3D val="0"/>
            <c:spPr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</c:spPr>
            <c:extLst>
              <c:ext xmlns:c16="http://schemas.microsoft.com/office/drawing/2014/chart" uri="{C3380CC4-5D6E-409C-BE32-E72D297353CC}">
                <c16:uniqueId val="{00000011-1E9F-4315-A4D2-1FDF752B6797}"/>
              </c:ext>
            </c:extLst>
          </c:dPt>
          <c:dLbls>
            <c:dLbl>
              <c:idx val="0"/>
              <c:layout>
                <c:manualLayout>
                  <c:x val="-0.11681171996357598"/>
                  <c:y val="0.12852499317240706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baseline="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rPr>
                      <a:t>$810,712 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E9F-4315-A4D2-1FDF752B6797}"/>
                </c:ext>
              </c:extLst>
            </c:dLbl>
            <c:dLbl>
              <c:idx val="1"/>
              <c:layout>
                <c:manualLayout>
                  <c:x val="8.8104593363677736E-2"/>
                  <c:y val="-0.22358803515807515"/>
                </c:manualLayout>
              </c:layout>
              <c:tx>
                <c:rich>
                  <a:bodyPr/>
                  <a:lstStyle/>
                  <a:p>
                    <a:pPr>
                      <a:defRPr sz="1400" b="1" i="0" baseline="0">
                        <a:solidFill>
                          <a:schemeClr val="bg1"/>
                        </a:solidFill>
                        <a:latin typeface="Calibri" panose="020F0502020204030204" pitchFamily="34" charset="0"/>
                      </a:defRPr>
                    </a:pPr>
                    <a:r>
                      <a:rPr lang="en-US" baseline="0" dirty="0"/>
                      <a:t>$807,684</a:t>
                    </a:r>
                  </a:p>
                </c:rich>
              </c:tx>
              <c:numFmt formatCode="&quot;$&quot;#,##0_);[Red]\(&quot;$&quot;#,##0\)" sourceLinked="0"/>
              <c:spPr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E9F-4315-A4D2-1FDF752B6797}"/>
                </c:ext>
              </c:extLst>
            </c:dLbl>
            <c:dLbl>
              <c:idx val="2"/>
              <c:layout>
                <c:manualLayout>
                  <c:x val="8.7552613025439208E-2"/>
                  <c:y val="0.15134039781899655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baseline="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rPr>
                      <a:t>$247,758 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5631516695229712E-2"/>
                      <c:h val="4.538686835355262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1E9F-4315-A4D2-1FDF752B6797}"/>
                </c:ext>
              </c:extLst>
            </c:dLbl>
            <c:dLbl>
              <c:idx val="3"/>
              <c:layout>
                <c:manualLayout>
                  <c:x val="-6.7342909410158525E-2"/>
                  <c:y val="4.6100576612702546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</a:rPr>
                      <a:t>$33,915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4299399595544287E-2"/>
                      <c:h val="5.093739818731067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1E9F-4315-A4D2-1FDF752B6797}"/>
                </c:ext>
              </c:extLst>
            </c:dLbl>
            <c:dLbl>
              <c:idx val="4"/>
              <c:layout>
                <c:manualLayout>
                  <c:x val="-3.2433011029141603E-2"/>
                  <c:y val="-1.753614441958768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$24,337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E9F-4315-A4D2-1FDF752B6797}"/>
                </c:ext>
              </c:extLst>
            </c:dLbl>
            <c:dLbl>
              <c:idx val="5"/>
              <c:layout>
                <c:manualLayout>
                  <c:x val="-2.5705050372684838E-2"/>
                  <c:y val="-7.328025167364901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$22,237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1E9F-4315-A4D2-1FDF752B6797}"/>
                </c:ext>
              </c:extLst>
            </c:dLbl>
            <c:dLbl>
              <c:idx val="6"/>
              <c:layout>
                <c:manualLayout>
                  <c:x val="6.0028842892233619E-2"/>
                  <c:y val="-6.623434306427389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$21,513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E9F-4315-A4D2-1FDF752B6797}"/>
                </c:ext>
              </c:extLst>
            </c:dLbl>
            <c:dLbl>
              <c:idx val="7"/>
              <c:layout>
                <c:manualLayout>
                  <c:x val="8.1711460965975258E-2"/>
                  <c:y val="-8.0724523668222053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E9F-4315-A4D2-1FDF752B6797}"/>
                </c:ext>
              </c:extLst>
            </c:dLbl>
            <c:numFmt formatCode="&quot;$&quot;#,##0_);[Red]\(&quot;$&quot;#,##0\)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baseline="0">
                    <a:solidFill>
                      <a:srgbClr val="003274"/>
                    </a:solidFill>
                    <a:latin typeface="Calibri" panose="020F0502020204030204" pitchFamily="34" charset="0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Water &amp; Wastewater </c:v>
                </c:pt>
                <c:pt idx="1">
                  <c:v>Airport </c:v>
                </c:pt>
                <c:pt idx="2">
                  <c:v>General Fund</c:v>
                </c:pt>
                <c:pt idx="3">
                  <c:v>Trust</c:v>
                </c:pt>
                <c:pt idx="4">
                  <c:v>TSPLOST Capital Project</c:v>
                </c:pt>
                <c:pt idx="5">
                  <c:v>Agency</c:v>
                </c:pt>
                <c:pt idx="6">
                  <c:v>Capital Finance</c:v>
                </c:pt>
                <c:pt idx="7">
                  <c:v>Other</c:v>
                </c:pt>
              </c:strCache>
            </c:strRef>
          </c:cat>
          <c:val>
            <c:numRef>
              <c:f>Sheet1!$B$2:$B$9</c:f>
              <c:numCache>
                <c:formatCode>_(* #,##0_);_(* \(#,##0\);_(* "-"??_);_(@_)</c:formatCode>
                <c:ptCount val="8"/>
                <c:pt idx="0">
                  <c:v>810712</c:v>
                </c:pt>
                <c:pt idx="1">
                  <c:v>807684</c:v>
                </c:pt>
                <c:pt idx="2">
                  <c:v>247758</c:v>
                </c:pt>
                <c:pt idx="3">
                  <c:v>33915</c:v>
                </c:pt>
                <c:pt idx="4">
                  <c:v>24337</c:v>
                </c:pt>
                <c:pt idx="5">
                  <c:v>22237</c:v>
                </c:pt>
                <c:pt idx="6">
                  <c:v>21513</c:v>
                </c:pt>
                <c:pt idx="7">
                  <c:v>9989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1E9F-4315-A4D2-1FDF752B67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49321470846451754"/>
          <c:y val="0.29542158355105069"/>
          <c:w val="0.36202239005838499"/>
          <c:h val="0.69860976406431896"/>
        </c:manualLayout>
      </c:layout>
      <c:overlay val="0"/>
      <c:txPr>
        <a:bodyPr/>
        <a:lstStyle/>
        <a:p>
          <a:pPr>
            <a:defRPr sz="1600" b="1" i="0">
              <a:solidFill>
                <a:srgbClr val="003274"/>
              </a:solidFill>
              <a:latin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5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3730966576742"/>
          <c:y val="3.1859508940692761E-2"/>
          <c:w val="0.86413205700770024"/>
          <c:h val="0.858740248404142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Investment in Cash Pool</c:v>
                </c:pt>
              </c:strCache>
            </c:strRef>
          </c:tx>
          <c:spPr>
            <a:gradFill flip="none" rotWithShape="1">
              <a:gsLst>
                <a:gs pos="0">
                  <a:srgbClr val="A50000"/>
                </a:gs>
                <a:gs pos="100000">
                  <a:srgbClr val="620000"/>
                </a:gs>
              </a:gsLst>
              <a:path path="rect">
                <a:fillToRect l="100000" t="100000"/>
              </a:path>
              <a:tileRect r="-100000" b="-100000"/>
            </a:gradFill>
          </c:spPr>
          <c:invertIfNegative val="0"/>
          <c:dLbls>
            <c:dLbl>
              <c:idx val="0"/>
              <c:layout>
                <c:manualLayout>
                  <c:x val="0"/>
                  <c:y val="-9.691980273631372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7CE-4FC9-A61F-9C42986E16AF}"/>
                </c:ext>
              </c:extLst>
            </c:dLbl>
            <c:dLbl>
              <c:idx val="4"/>
              <c:layout>
                <c:manualLayout>
                  <c:x val="0"/>
                  <c:y val="-6.461235385967111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7CE-4FC9-A61F-9C42986E16AF}"/>
                </c:ext>
              </c:extLst>
            </c:dLbl>
            <c:numFmt formatCode="&quot;$&quot;#,##0_);[Red]\(&quot;$&quot;#,##0\)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0">
                    <a:solidFill>
                      <a:srgbClr val="800000"/>
                    </a:solidFill>
                    <a:latin typeface="+mj-lt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Solid Waste </c:v>
                </c:pt>
                <c:pt idx="1">
                  <c:v>E911</c:v>
                </c:pt>
                <c:pt idx="2">
                  <c:v>Group Insurance</c:v>
                </c:pt>
                <c:pt idx="3">
                  <c:v>Fleet Services</c:v>
                </c:pt>
                <c:pt idx="4">
                  <c:v>Other</c:v>
                </c:pt>
              </c:strCache>
            </c:strRef>
          </c:cat>
          <c:val>
            <c:numRef>
              <c:f>Sheet1!$B$2:$B$6</c:f>
              <c:numCache>
                <c:formatCode>_(* #,##0_);_(* \(#,##0\);_(* "-"??_);_(@_)</c:formatCode>
                <c:ptCount val="5"/>
                <c:pt idx="0">
                  <c:v>-12240</c:v>
                </c:pt>
                <c:pt idx="1">
                  <c:v>-2465</c:v>
                </c:pt>
                <c:pt idx="2">
                  <c:v>-2572</c:v>
                </c:pt>
                <c:pt idx="3">
                  <c:v>-2519</c:v>
                </c:pt>
                <c:pt idx="4">
                  <c:v>-254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45-4EA0-8614-6CB3480B658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35803136"/>
        <c:axId val="35805824"/>
      </c:barChart>
      <c:catAx>
        <c:axId val="358031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 rot="0" vert="horz"/>
          <a:lstStyle/>
          <a:p>
            <a:pPr>
              <a:defRPr sz="1200" b="1" baseline="0">
                <a:solidFill>
                  <a:srgbClr val="003274"/>
                </a:solidFill>
                <a:latin typeface="+mj-lt"/>
              </a:defRPr>
            </a:pPr>
            <a:endParaRPr lang="en-US"/>
          </a:p>
        </c:txPr>
        <c:crossAx val="35805824"/>
        <c:crosses val="autoZero"/>
        <c:auto val="1"/>
        <c:lblAlgn val="ctr"/>
        <c:lblOffset val="100"/>
        <c:noMultiLvlLbl val="0"/>
      </c:catAx>
      <c:valAx>
        <c:axId val="35805824"/>
        <c:scaling>
          <c:orientation val="minMax"/>
          <c:max val="5000"/>
        </c:scaling>
        <c:delete val="0"/>
        <c:axPos val="l"/>
        <c:majorGridlines/>
        <c:minorGridlines>
          <c:spPr>
            <a:ln>
              <a:noFill/>
            </a:ln>
          </c:spPr>
        </c:minorGridlines>
        <c:numFmt formatCode="&quot;$&quot;#,##0_);[Red]\(&quot;$&quot;#,##0\)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 b="1" i="0">
                <a:solidFill>
                  <a:srgbClr val="003274"/>
                </a:solidFill>
                <a:latin typeface="+mj-lt"/>
              </a:defRPr>
            </a:pPr>
            <a:endParaRPr lang="en-US"/>
          </a:p>
        </c:txPr>
        <c:crossAx val="358031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50"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FY17</c:v>
                </c:pt>
              </c:strCache>
            </c:strRef>
          </c:tx>
          <c:spPr>
            <a:gradFill flip="none" rotWithShape="1">
              <a:gsLst>
                <a:gs pos="0">
                  <a:srgbClr val="64A6F1"/>
                </a:gs>
                <a:gs pos="100000">
                  <a:srgbClr val="003274"/>
                </a:gs>
              </a:gsLst>
              <a:path path="rect">
                <a:fillToRect l="100000" t="100000"/>
              </a:path>
              <a:tileRect r="-100000" b="-100000"/>
            </a:gradFill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DB31-40D8-9C9D-1CE526230F6A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DB31-40D8-9C9D-1CE526230F6A}"/>
              </c:ext>
            </c:extLst>
          </c:dPt>
          <c:cat>
            <c:strRef>
              <c:f>Sheet1!$A$2:$A$5</c:f>
              <c:strCache>
                <c:ptCount val="4"/>
                <c:pt idx="0">
                  <c:v>Cash Flow from Operating</c:v>
                </c:pt>
                <c:pt idx="1">
                  <c:v>Cash Flow from Financing</c:v>
                </c:pt>
                <c:pt idx="2">
                  <c:v>Cash Flow from Investing</c:v>
                </c:pt>
                <c:pt idx="3">
                  <c:v>Total</c:v>
                </c:pt>
              </c:strCache>
            </c:strRef>
          </c:cat>
          <c:val>
            <c:numRef>
              <c:f>Sheet1!$B$2:$B$5</c:f>
              <c:numCache>
                <c:formatCode>"$"#,##0_);[Red]\("$"#,##0\)</c:formatCode>
                <c:ptCount val="4"/>
                <c:pt idx="0">
                  <c:v>134266</c:v>
                </c:pt>
                <c:pt idx="1">
                  <c:v>-30367</c:v>
                </c:pt>
                <c:pt idx="2">
                  <c:v>-4116</c:v>
                </c:pt>
                <c:pt idx="3">
                  <c:v>99783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B31-40D8-9C9D-1CE526230F6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FY18</c:v>
                </c:pt>
              </c:strCache>
            </c:strRef>
          </c:tx>
          <c:spPr>
            <a:gradFill flip="none" rotWithShape="1">
              <a:gsLst>
                <a:gs pos="0">
                  <a:srgbClr val="CC363A"/>
                </a:gs>
                <a:gs pos="100000">
                  <a:srgbClr val="620000"/>
                </a:gs>
              </a:gsLst>
              <a:path path="rect">
                <a:fillToRect l="100000" t="100000"/>
              </a:path>
              <a:tileRect r="-100000" b="-100000"/>
            </a:gradFill>
          </c:spPr>
          <c:invertIfNegative val="0"/>
          <c:cat>
            <c:strRef>
              <c:f>Sheet1!$A$2:$A$5</c:f>
              <c:strCache>
                <c:ptCount val="4"/>
                <c:pt idx="0">
                  <c:v>Cash Flow from Operating</c:v>
                </c:pt>
                <c:pt idx="1">
                  <c:v>Cash Flow from Financing</c:v>
                </c:pt>
                <c:pt idx="2">
                  <c:v>Cash Flow from Investing</c:v>
                </c:pt>
                <c:pt idx="3">
                  <c:v>Total</c:v>
                </c:pt>
              </c:strCache>
            </c:strRef>
          </c:cat>
          <c:val>
            <c:numRef>
              <c:f>Sheet1!$C$2:$C$5</c:f>
              <c:numCache>
                <c:formatCode>"$"#,##0_);[Red]\("$"#,##0\)</c:formatCode>
                <c:ptCount val="4"/>
                <c:pt idx="0">
                  <c:v>44895</c:v>
                </c:pt>
                <c:pt idx="1">
                  <c:v>-20560</c:v>
                </c:pt>
                <c:pt idx="2">
                  <c:v>639</c:v>
                </c:pt>
                <c:pt idx="3">
                  <c:v>24974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B31-40D8-9C9D-1CE526230F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7974032"/>
        <c:axId val="325318120"/>
      </c:barChart>
      <c:catAx>
        <c:axId val="217974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25318120"/>
        <c:crosses val="autoZero"/>
        <c:auto val="1"/>
        <c:lblAlgn val="ctr"/>
        <c:lblOffset val="100"/>
        <c:noMultiLvlLbl val="0"/>
      </c:catAx>
      <c:valAx>
        <c:axId val="325318120"/>
        <c:scaling>
          <c:orientation val="minMax"/>
          <c:max val="180000"/>
          <c:min val="-4000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&quot;$&quot;#,##0_);[Red]\(&quot;$&quot;#,##0\)" sourceLinked="1"/>
        <c:majorTickMark val="out"/>
        <c:minorTickMark val="none"/>
        <c:tickLblPos val="nextTo"/>
        <c:spPr>
          <a:noFill/>
          <a:ln>
            <a:noFill/>
          </a:ln>
        </c:spPr>
        <c:txPr>
          <a:bodyPr/>
          <a:lstStyle/>
          <a:p>
            <a:pPr>
              <a:defRPr b="1" i="0">
                <a:solidFill>
                  <a:srgbClr val="003274"/>
                </a:solidFill>
                <a:latin typeface="+mj-lt"/>
              </a:defRPr>
            </a:pPr>
            <a:endParaRPr lang="en-US"/>
          </a:p>
        </c:txPr>
        <c:crossAx val="217974032"/>
        <c:crosses val="autoZero"/>
        <c:crossBetween val="between"/>
      </c:valAx>
      <c:dTable>
        <c:showHorzBorder val="0"/>
        <c:showVertBorder val="0"/>
        <c:showOutline val="0"/>
        <c:showKeys val="1"/>
        <c:spPr>
          <a:ln>
            <a:noFill/>
          </a:ln>
        </c:spPr>
        <c:txPr>
          <a:bodyPr/>
          <a:lstStyle/>
          <a:p>
            <a:pPr rtl="0">
              <a:defRPr sz="1400" b="1" i="0" cap="all">
                <a:solidFill>
                  <a:srgbClr val="003274"/>
                </a:solidFill>
                <a:latin typeface="Calibri" panose="020F0502020204030204" pitchFamily="34" charset="0"/>
              </a:defRPr>
            </a:pPr>
            <a:endParaRPr lang="en-US"/>
          </a:p>
        </c:txPr>
      </c:dTable>
      <c:spPr>
        <a:ln>
          <a:noFill/>
        </a:ln>
      </c:spPr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9227713088417352E-2"/>
          <c:y val="0.15770288420092579"/>
          <c:w val="0.47691366884970787"/>
          <c:h val="0.77345035888530034"/>
        </c:manualLayout>
      </c:layout>
      <c:pieChart>
        <c:varyColors val="1"/>
        <c:ser>
          <c:idx val="0"/>
          <c:order val="0"/>
          <c:explosion val="2"/>
          <c:dPt>
            <c:idx val="0"/>
            <c:bubble3D val="0"/>
            <c:spPr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</c:spPr>
            <c:extLst>
              <c:ext xmlns:c16="http://schemas.microsoft.com/office/drawing/2014/chart" uri="{C3380CC4-5D6E-409C-BE32-E72D297353CC}">
                <c16:uniqueId val="{00000001-0CC0-446D-8C79-FCD1DC709F4A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rgbClr val="1C4486"/>
                  </a:gs>
                  <a:gs pos="100000">
                    <a:schemeClr val="tx2">
                      <a:lumMod val="50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</c:spPr>
            <c:extLst>
              <c:ext xmlns:c16="http://schemas.microsoft.com/office/drawing/2014/chart" uri="{C3380CC4-5D6E-409C-BE32-E72D297353CC}">
                <c16:uniqueId val="{00000003-0CC0-446D-8C79-FCD1DC709F4A}"/>
              </c:ext>
            </c:extLst>
          </c:dPt>
          <c:dPt>
            <c:idx val="2"/>
            <c:bubble3D val="0"/>
            <c:spPr>
              <a:gradFill flip="none" rotWithShape="1">
                <a:gsLst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</c:spPr>
            <c:extLst>
              <c:ext xmlns:c16="http://schemas.microsoft.com/office/drawing/2014/chart" uri="{C3380CC4-5D6E-409C-BE32-E72D297353CC}">
                <c16:uniqueId val="{00000005-0CC0-446D-8C79-FCD1DC709F4A}"/>
              </c:ext>
            </c:extLst>
          </c:dPt>
          <c:dPt>
            <c:idx val="3"/>
            <c:bubble3D val="0"/>
            <c:spPr>
              <a:gradFill flip="none" rotWithShape="1">
                <a:gsLst>
                  <a:gs pos="0">
                    <a:srgbClr val="64A6F1"/>
                  </a:gs>
                  <a:gs pos="100000">
                    <a:srgbClr val="1C4486"/>
                  </a:gs>
                </a:gsLst>
                <a:path path="rect">
                  <a:fillToRect l="100000" t="100000"/>
                </a:path>
                <a:tileRect r="-100000" b="-100000"/>
              </a:gradFill>
              <a:effectLst/>
            </c:spPr>
            <c:extLst>
              <c:ext xmlns:c16="http://schemas.microsoft.com/office/drawing/2014/chart" uri="{C3380CC4-5D6E-409C-BE32-E72D297353CC}">
                <c16:uniqueId val="{00000007-0CC0-446D-8C79-FCD1DC709F4A}"/>
              </c:ext>
            </c:extLst>
          </c:dPt>
          <c:dPt>
            <c:idx val="4"/>
            <c:bubble3D val="0"/>
            <c:spPr>
              <a:gradFill flip="none" rotWithShape="1">
                <a:gsLst>
                  <a:gs pos="0">
                    <a:srgbClr val="A50000"/>
                  </a:gs>
                  <a:gs pos="100000">
                    <a:srgbClr val="800000"/>
                  </a:gs>
                </a:gsLst>
                <a:path path="rect">
                  <a:fillToRect l="100000" t="100000"/>
                </a:path>
                <a:tileRect r="-100000" b="-100000"/>
              </a:gradFill>
            </c:spPr>
            <c:extLst>
              <c:ext xmlns:c16="http://schemas.microsoft.com/office/drawing/2014/chart" uri="{C3380CC4-5D6E-409C-BE32-E72D297353CC}">
                <c16:uniqueId val="{00000009-0CC0-446D-8C79-FCD1DC709F4A}"/>
              </c:ext>
            </c:extLst>
          </c:dPt>
          <c:dLbls>
            <c:dLbl>
              <c:idx val="0"/>
              <c:layout>
                <c:manualLayout>
                  <c:x val="-0.20477698066077954"/>
                  <c:y val="4.5485878471327991E-2"/>
                </c:manualLayout>
              </c:layout>
              <c:tx>
                <c:rich>
                  <a:bodyPr bIns="0" anchor="t" anchorCtr="0"/>
                  <a:lstStyle/>
                  <a:p>
                    <a:pPr>
                      <a:defRPr sz="1400" b="0" i="0" baseline="0">
                        <a:latin typeface="+mj-lt"/>
                      </a:defRPr>
                    </a:pPr>
                    <a:r>
                      <a:rPr lang="en-US" sz="1600" b="0" baseline="0" dirty="0">
                        <a:latin typeface="+mj-lt"/>
                      </a:rPr>
                      <a:t>$325,430</a:t>
                    </a:r>
                  </a:p>
                  <a:p>
                    <a:pPr>
                      <a:defRPr sz="1400" b="0" i="0" baseline="0">
                        <a:latin typeface="+mj-lt"/>
                      </a:defRPr>
                    </a:pPr>
                    <a:r>
                      <a:rPr lang="en-US" sz="1600" b="0" baseline="0" dirty="0">
                        <a:latin typeface="+mj-lt"/>
                      </a:rPr>
                      <a:t>4%</a:t>
                    </a:r>
                    <a:endParaRPr lang="en-US" sz="16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0CC0-446D-8C79-FCD1DC709F4A}"/>
                </c:ext>
              </c:extLst>
            </c:dLbl>
            <c:dLbl>
              <c:idx val="1"/>
              <c:layout>
                <c:manualLayout>
                  <c:x val="5.7982532177850939E-2"/>
                  <c:y val="2.585290394975014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0" dirty="0">
                        <a:latin typeface="+mj-lt"/>
                      </a:rPr>
                      <a:t>$713,692</a:t>
                    </a:r>
                  </a:p>
                  <a:p>
                    <a:r>
                      <a:rPr lang="en-US" sz="1600" b="0" dirty="0">
                        <a:latin typeface="+mj-lt"/>
                      </a:rPr>
                      <a:t>10%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CC0-446D-8C79-FCD1DC709F4A}"/>
                </c:ext>
              </c:extLst>
            </c:dLbl>
            <c:dLbl>
              <c:idx val="2"/>
              <c:layout>
                <c:manualLayout>
                  <c:x val="3.6387803770961555E-2"/>
                  <c:y val="0.13080109452633551"/>
                </c:manualLayout>
              </c:layout>
              <c:tx>
                <c:rich>
                  <a:bodyPr/>
                  <a:lstStyle/>
                  <a:p>
                    <a:r>
                      <a:rPr lang="en-US" sz="1600" b="0" dirty="0">
                        <a:latin typeface="+mj-lt"/>
                      </a:rPr>
                      <a:t>$493,020</a:t>
                    </a:r>
                  </a:p>
                  <a:p>
                    <a:r>
                      <a:rPr lang="en-US" sz="1600" b="0" dirty="0">
                        <a:latin typeface="+mj-lt"/>
                      </a:rPr>
                      <a:t> 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CC0-446D-8C79-FCD1DC709F4A}"/>
                </c:ext>
              </c:extLst>
            </c:dLbl>
            <c:dLbl>
              <c:idx val="3"/>
              <c:layout>
                <c:manualLayout>
                  <c:x val="-0.15477123365299844"/>
                  <c:y val="-0.22669841988005254"/>
                </c:manualLayout>
              </c:layout>
              <c:tx>
                <c:rich>
                  <a:bodyPr bIns="0" anchor="t" anchorCtr="0"/>
                  <a:lstStyle/>
                  <a:p>
                    <a:pPr>
                      <a:defRPr sz="1600" b="0" i="0" baseline="0">
                        <a:solidFill>
                          <a:schemeClr val="bg1"/>
                        </a:solidFill>
                        <a:latin typeface="+mj-lt"/>
                      </a:defRPr>
                    </a:pPr>
                    <a:r>
                      <a:rPr lang="en-US" sz="1600" b="0" baseline="0" dirty="0">
                        <a:latin typeface="+mj-lt"/>
                      </a:rPr>
                      <a:t>$2,762,370</a:t>
                    </a:r>
                  </a:p>
                  <a:p>
                    <a:pPr>
                      <a:defRPr sz="1600" b="0" i="0" baseline="0">
                        <a:solidFill>
                          <a:schemeClr val="bg1"/>
                        </a:solidFill>
                        <a:latin typeface="+mj-lt"/>
                      </a:defRPr>
                    </a:pPr>
                    <a:r>
                      <a:rPr lang="en-US" sz="1600" b="0" baseline="0" dirty="0">
                        <a:latin typeface="+mj-lt"/>
                      </a:rPr>
                      <a:t>38%</a:t>
                    </a:r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</c:spPr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0CC0-446D-8C79-FCD1DC709F4A}"/>
                </c:ext>
              </c:extLst>
            </c:dLbl>
            <c:dLbl>
              <c:idx val="4"/>
              <c:layout>
                <c:manualLayout>
                  <c:x val="0.15685618028286372"/>
                  <c:y val="9.032407668081191E-2"/>
                </c:manualLayout>
              </c:layout>
              <c:tx>
                <c:rich>
                  <a:bodyPr bIns="0" anchor="t" anchorCtr="0"/>
                  <a:lstStyle/>
                  <a:p>
                    <a:pPr>
                      <a:defRPr sz="1600" b="0" i="0" baseline="0">
                        <a:solidFill>
                          <a:schemeClr val="bg1"/>
                        </a:solidFill>
                        <a:latin typeface="+mj-lt"/>
                      </a:defRPr>
                    </a:pPr>
                    <a:r>
                      <a:rPr lang="en-US" sz="1600" b="0" baseline="0" dirty="0">
                        <a:latin typeface="+mj-lt"/>
                      </a:rPr>
                      <a:t>$3,013,089</a:t>
                    </a:r>
                  </a:p>
                  <a:p>
                    <a:pPr>
                      <a:defRPr sz="1600" b="0" i="0" baseline="0">
                        <a:solidFill>
                          <a:schemeClr val="bg1"/>
                        </a:solidFill>
                        <a:latin typeface="+mj-lt"/>
                      </a:defRPr>
                    </a:pPr>
                    <a:r>
                      <a:rPr lang="en-US" sz="1600" b="0" baseline="0" dirty="0">
                        <a:latin typeface="+mj-lt"/>
                      </a:rPr>
                      <a:t> 41%</a:t>
                    </a:r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</c:spPr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0CC0-446D-8C79-FCD1DC709F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bIns="0" anchor="t" anchorCtr="0"/>
              <a:lstStyle/>
              <a:p>
                <a:pPr>
                  <a:defRPr sz="1600" b="0" i="0" baseline="0"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 </c:separator>
            <c:showLeaderLines val="1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'Total Debt Outstanding FY16'!$B$5:$F$5</c:f>
              <c:strCache>
                <c:ptCount val="5"/>
                <c:pt idx="0">
                  <c:v>General Obligation</c:v>
                </c:pt>
                <c:pt idx="1">
                  <c:v>General Fund &amp; Other</c:v>
                </c:pt>
                <c:pt idx="2">
                  <c:v>Tax Allocation Districts</c:v>
                </c:pt>
                <c:pt idx="3">
                  <c:v>Department of Aviation</c:v>
                </c:pt>
                <c:pt idx="4">
                  <c:v>Department of Watershed</c:v>
                </c:pt>
              </c:strCache>
            </c:strRef>
          </c:cat>
          <c:val>
            <c:numRef>
              <c:f>'Total Debt Outstanding FY16'!$B$6:$F$6</c:f>
              <c:numCache>
                <c:formatCode>0.0%</c:formatCode>
                <c:ptCount val="5"/>
                <c:pt idx="0">
                  <c:v>354380</c:v>
                </c:pt>
                <c:pt idx="1">
                  <c:v>307432</c:v>
                </c:pt>
                <c:pt idx="2">
                  <c:v>441410</c:v>
                </c:pt>
                <c:pt idx="3">
                  <c:v>3002125</c:v>
                </c:pt>
                <c:pt idx="4">
                  <c:v>2978555.8325200002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CC0-446D-8C79-FCD1DC709F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6754207102438801"/>
          <c:y val="5.2525070123715593E-2"/>
          <c:w val="0.33050117297507342"/>
          <c:h val="0.77330158011994743"/>
        </c:manualLayout>
      </c:layout>
      <c:overlay val="0"/>
      <c:txPr>
        <a:bodyPr/>
        <a:lstStyle/>
        <a:p>
          <a:pPr>
            <a:defRPr sz="1600" b="1" i="0">
              <a:solidFill>
                <a:srgbClr val="003274"/>
              </a:solidFill>
              <a:latin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128169318024299"/>
          <c:y val="6.9017806597704706E-2"/>
          <c:w val="0.69379437974974001"/>
          <c:h val="0.86745770640056097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5460893688162594"/>
          <c:y val="0.19081207758117677"/>
          <c:w val="0.56350058470413966"/>
          <c:h val="0.75323986990290659"/>
        </c:manualLayout>
      </c:layout>
      <c:pieChart>
        <c:varyColors val="1"/>
        <c:ser>
          <c:idx val="0"/>
          <c:order val="0"/>
          <c:spPr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dPt>
            <c:idx val="0"/>
            <c:bubble3D val="0"/>
            <c:spPr>
              <a:gradFill flip="none" rotWithShape="1">
                <a:gsLst>
                  <a:gs pos="0">
                    <a:srgbClr val="64A6F1"/>
                  </a:gs>
                  <a:gs pos="100000">
                    <a:srgbClr val="1C4486"/>
                  </a:gs>
                </a:gsLst>
                <a:path path="rect">
                  <a:fillToRect l="100000" t="100000"/>
                </a:path>
                <a:tileRect r="-100000" b="-100000"/>
              </a:gradFill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  <c:extLst>
              <c:ext xmlns:c16="http://schemas.microsoft.com/office/drawing/2014/chart" uri="{C3380CC4-5D6E-409C-BE32-E72D297353CC}">
                <c16:uniqueId val="{00000001-FD1B-4590-B943-0AFCCB17DCED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rgbClr val="FF0000"/>
                  </a:gs>
                  <a:gs pos="100000">
                    <a:srgbClr val="800000"/>
                  </a:gs>
                </a:gsLst>
                <a:path path="rect">
                  <a:fillToRect l="100000" t="100000"/>
                </a:path>
                <a:tileRect r="-100000" b="-100000"/>
              </a:gradFill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  <c:extLst>
              <c:ext xmlns:c16="http://schemas.microsoft.com/office/drawing/2014/chart" uri="{C3380CC4-5D6E-409C-BE32-E72D297353CC}">
                <c16:uniqueId val="{00000003-FD1B-4590-B943-0AFCCB17DCED}"/>
              </c:ext>
            </c:extLst>
          </c:dPt>
          <c:dPt>
            <c:idx val="2"/>
            <c:bubble3D val="0"/>
            <c:spPr>
              <a:gradFill flip="none" rotWithShape="1">
                <a:gsLst>
                  <a:gs pos="0">
                    <a:sysClr val="window" lastClr="FFFFFF">
                      <a:lumMod val="65000"/>
                    </a:sysClr>
                  </a:gs>
                  <a:gs pos="100000">
                    <a:sysClr val="window" lastClr="FFFFFF">
                      <a:lumMod val="50000"/>
                    </a:sysClr>
                  </a:gs>
                </a:gsLst>
                <a:path path="rect">
                  <a:fillToRect l="100000" t="100000"/>
                </a:path>
                <a:tileRect r="-100000" b="-100000"/>
              </a:gradFill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  <c:extLst>
              <c:ext xmlns:c16="http://schemas.microsoft.com/office/drawing/2014/chart" uri="{C3380CC4-5D6E-409C-BE32-E72D297353CC}">
                <c16:uniqueId val="{00000005-FD1B-4590-B943-0AFCCB17DCED}"/>
              </c:ext>
            </c:extLst>
          </c:dPt>
          <c:dPt>
            <c:idx val="3"/>
            <c:bubble3D val="0"/>
            <c:spPr>
              <a:gradFill flip="none" rotWithShape="1">
                <a:gsLst>
                  <a:gs pos="3000">
                    <a:srgbClr val="1C4486"/>
                  </a:gs>
                  <a:gs pos="100000">
                    <a:srgbClr val="2F5897">
                      <a:lumMod val="50000"/>
                    </a:srgbClr>
                  </a:gs>
                </a:gsLst>
                <a:path path="rect">
                  <a:fillToRect l="100000" t="100000"/>
                </a:path>
                <a:tileRect r="-100000" b="-100000"/>
              </a:gradFill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  <c:extLst>
              <c:ext xmlns:c16="http://schemas.microsoft.com/office/drawing/2014/chart" uri="{C3380CC4-5D6E-409C-BE32-E72D297353CC}">
                <c16:uniqueId val="{00000007-FD1B-4590-B943-0AFCCB17DCED}"/>
              </c:ext>
            </c:extLst>
          </c:dPt>
          <c:dPt>
            <c:idx val="4"/>
            <c:bubble3D val="0"/>
            <c:spPr>
              <a:gradFill flip="none" rotWithShape="1">
                <a:gsLst>
                  <a:gs pos="0">
                    <a:srgbClr val="63891F">
                      <a:lumMod val="20000"/>
                      <a:lumOff val="80000"/>
                    </a:srgbClr>
                  </a:gs>
                  <a:gs pos="100000">
                    <a:srgbClr val="63891F">
                      <a:lumMod val="75000"/>
                    </a:srgbClr>
                  </a:gs>
                </a:gsLst>
                <a:path path="rect">
                  <a:fillToRect l="100000" t="100000"/>
                </a:path>
                <a:tileRect r="-100000" b="-100000"/>
              </a:gradFill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  <c:extLst>
              <c:ext xmlns:c16="http://schemas.microsoft.com/office/drawing/2014/chart" uri="{C3380CC4-5D6E-409C-BE32-E72D297353CC}">
                <c16:uniqueId val="{00000009-FD1B-4590-B943-0AFCCB17DCED}"/>
              </c:ext>
            </c:extLst>
          </c:dPt>
          <c:dLbls>
            <c:dLbl>
              <c:idx val="0"/>
              <c:layout>
                <c:manualLayout>
                  <c:x val="-0.20235268823763078"/>
                  <c:y val="-0.23148829747824606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baseline="0" dirty="0">
                        <a:solidFill>
                          <a:schemeClr val="bg1"/>
                        </a:solidFill>
                      </a:rPr>
                      <a:t>US Agencies  $1,692,332,252  73%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D1B-4590-B943-0AFCCB17DCED}"/>
                </c:ext>
              </c:extLst>
            </c:dLbl>
            <c:dLbl>
              <c:idx val="1"/>
              <c:layout>
                <c:manualLayout>
                  <c:x val="-4.4355418893584587E-3"/>
                  <c:y val="-0.10234532707333348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baseline="0" dirty="0">
                        <a:solidFill>
                          <a:schemeClr val="tx1"/>
                        </a:solidFill>
                      </a:rPr>
                      <a:t>US Treasuries  $279,281,106  12%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D1B-4590-B943-0AFCCB17DCED}"/>
                </c:ext>
              </c:extLst>
            </c:dLbl>
            <c:dLbl>
              <c:idx val="2"/>
              <c:layout>
                <c:manualLayout>
                  <c:x val="-0.12191534845757798"/>
                  <c:y val="-2.3920770088096833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baseline="0" dirty="0">
                        <a:solidFill>
                          <a:schemeClr val="tx1"/>
                        </a:solidFill>
                      </a:rPr>
                      <a:t>Munis  $303,820,178  13%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D1B-4590-B943-0AFCCB17DCED}"/>
                </c:ext>
              </c:extLst>
            </c:dLbl>
            <c:dLbl>
              <c:idx val="3"/>
              <c:layout>
                <c:manualLayout>
                  <c:x val="-7.7181418313512731E-2"/>
                  <c:y val="-5.6198695639039883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baseline="0" dirty="0">
                        <a:solidFill>
                          <a:schemeClr val="tx1"/>
                        </a:solidFill>
                      </a:rPr>
                      <a:t>GF-1  $25,338,275</a:t>
                    </a:r>
                  </a:p>
                  <a:p>
                    <a:r>
                      <a:rPr lang="en-US" sz="1400" b="1" i="0" baseline="0" dirty="0">
                        <a:solidFill>
                          <a:schemeClr val="tx1"/>
                        </a:solidFill>
                      </a:rPr>
                      <a:t>  1%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D1B-4590-B943-0AFCCB17DCED}"/>
                </c:ext>
              </c:extLst>
            </c:dLbl>
            <c:dLbl>
              <c:idx val="4"/>
              <c:layout>
                <c:manualLayout>
                  <c:x val="0.11928479340487554"/>
                  <c:y val="-5.6760330828167456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baseline="0" dirty="0">
                        <a:solidFill>
                          <a:schemeClr val="tx1"/>
                        </a:solidFill>
                      </a:rPr>
                      <a:t>CD's  $14,000,000</a:t>
                    </a:r>
                  </a:p>
                  <a:p>
                    <a:r>
                      <a:rPr lang="en-US" sz="1400" b="1" i="0" baseline="0" dirty="0">
                        <a:solidFill>
                          <a:schemeClr val="tx1"/>
                        </a:solidFill>
                      </a:rPr>
                      <a:t>1%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D1B-4590-B943-0AFCCB17DCED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Cash  $302,954,400</a:t>
                    </a:r>
                  </a:p>
                  <a:p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12%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D1B-4590-B943-0AFCCB17DCE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1"/>
            <c:showBubbleSize val="0"/>
            <c:separator>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'Total Portfolio Comp. Pie (2)'!$A$7:$A$11</c:f>
              <c:strCache>
                <c:ptCount val="5"/>
                <c:pt idx="0">
                  <c:v>US Agencies</c:v>
                </c:pt>
                <c:pt idx="1">
                  <c:v>US Treasuries</c:v>
                </c:pt>
                <c:pt idx="2">
                  <c:v>Munis</c:v>
                </c:pt>
                <c:pt idx="3">
                  <c:v>GF-1</c:v>
                </c:pt>
                <c:pt idx="4">
                  <c:v>CD's</c:v>
                </c:pt>
              </c:strCache>
            </c:strRef>
          </c:cat>
          <c:val>
            <c:numRef>
              <c:f>'Total Portfolio Comp. Pie (2)'!$B$7:$B$11</c:f>
              <c:numCache>
                <c:formatCode>_("$"* #,##0_);_("$"* \(#,##0\);_("$"* "-"??_);_(@_)</c:formatCode>
                <c:ptCount val="5"/>
                <c:pt idx="0">
                  <c:v>1692332252</c:v>
                </c:pt>
                <c:pt idx="1">
                  <c:v>279281106</c:v>
                </c:pt>
                <c:pt idx="2">
                  <c:v>303820178</c:v>
                </c:pt>
                <c:pt idx="3">
                  <c:v>25388275</c:v>
                </c:pt>
                <c:pt idx="4">
                  <c:v>14000000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FD1B-4590-B943-0AFCCB17DCED}"/>
            </c:ext>
          </c:extLst>
        </c:ser>
        <c:ser>
          <c:idx val="1"/>
          <c:order val="1"/>
          <c:cat>
            <c:strRef>
              <c:f>'Total Portfolio Comp. Pie (2)'!$A$7:$A$11</c:f>
              <c:strCache>
                <c:ptCount val="5"/>
                <c:pt idx="0">
                  <c:v>US Agencies</c:v>
                </c:pt>
                <c:pt idx="1">
                  <c:v>US Treasuries</c:v>
                </c:pt>
                <c:pt idx="2">
                  <c:v>Munis</c:v>
                </c:pt>
                <c:pt idx="3">
                  <c:v>GF-1</c:v>
                </c:pt>
                <c:pt idx="4">
                  <c:v>CD's</c:v>
                </c:pt>
              </c:strCache>
            </c:strRef>
          </c:cat>
          <c:val>
            <c:numRef>
              <c:f>'Total Portfolio Comp. Pie (2)'!$D$7:$D$11</c:f>
              <c:numCache>
                <c:formatCode>0.0%</c:formatCode>
                <c:ptCount val="5"/>
                <c:pt idx="0">
                  <c:v>0.73108532326681108</c:v>
                </c:pt>
                <c:pt idx="1">
                  <c:v>0.12064907314803247</c:v>
                </c:pt>
                <c:pt idx="2">
                  <c:v>0.13124992021254114</c:v>
                </c:pt>
                <c:pt idx="3">
                  <c:v>1.0967701651744977E-2</c:v>
                </c:pt>
                <c:pt idx="4">
                  <c:v>6.0479817208703495E-3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D1B-4590-B943-0AFCCB17DC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7029243806388858"/>
          <c:y val="0.41136922392854741"/>
          <c:w val="0.21820275248791504"/>
          <c:h val="0.42629422529321886"/>
        </c:manualLayout>
      </c:layout>
      <c:overlay val="0"/>
      <c:txPr>
        <a:bodyPr/>
        <a:lstStyle/>
        <a:p>
          <a:pPr>
            <a:defRPr sz="1600" b="1" i="0">
              <a:solidFill>
                <a:srgbClr val="003274"/>
              </a:solidFill>
              <a:latin typeface="+mn-lt"/>
            </a:defRPr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2.0944765440733041E-2"/>
          <c:w val="1"/>
          <c:h val="0.872338960876947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Sheet2!$E$6</c:f>
              <c:strCache>
                <c:ptCount val="1"/>
                <c:pt idx="0">
                  <c:v>APFC</c:v>
                </c:pt>
              </c:strCache>
            </c:strRef>
          </c:tx>
          <c:spPr>
            <a:gradFill>
              <a:gsLst>
                <a:gs pos="0">
                  <a:srgbClr val="64A6F1"/>
                </a:gs>
                <a:gs pos="100000">
                  <a:srgbClr val="003274"/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Sheet2!$F$5:$J$5</c:f>
              <c:strCache>
                <c:ptCount val="5"/>
                <c:pt idx="0">
                  <c:v>Dec 2016</c:v>
                </c:pt>
                <c:pt idx="1">
                  <c:v>Mar 2017</c:v>
                </c:pt>
                <c:pt idx="2">
                  <c:v>June 2017</c:v>
                </c:pt>
                <c:pt idx="3">
                  <c:v>Sept 2017</c:v>
                </c:pt>
                <c:pt idx="4">
                  <c:v>Dec 2017</c:v>
                </c:pt>
              </c:strCache>
            </c:strRef>
          </c:cat>
          <c:val>
            <c:numRef>
              <c:f>Sheet2!$F$6:$J$6</c:f>
              <c:numCache>
                <c:formatCode>0.00%</c:formatCode>
                <c:ptCount val="5"/>
                <c:pt idx="0">
                  <c:v>1.1599999999999999E-2</c:v>
                </c:pt>
                <c:pt idx="1">
                  <c:v>1.1599999999999999E-2</c:v>
                </c:pt>
                <c:pt idx="2">
                  <c:v>1.09E-2</c:v>
                </c:pt>
                <c:pt idx="3">
                  <c:v>1.06E-2</c:v>
                </c:pt>
                <c:pt idx="4">
                  <c:v>1.2999999999999999E-2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6C-42F0-BCF0-1D7BD59B67BB}"/>
            </c:ext>
          </c:extLst>
        </c:ser>
        <c:ser>
          <c:idx val="1"/>
          <c:order val="1"/>
          <c:tx>
            <c:strRef>
              <c:f>Sheet2!$E$7</c:f>
              <c:strCache>
                <c:ptCount val="1"/>
                <c:pt idx="0">
                  <c:v>Cash Pool</c:v>
                </c:pt>
              </c:strCache>
            </c:strRef>
          </c:tx>
          <c:spPr>
            <a:gradFill>
              <a:gsLst>
                <a:gs pos="88500">
                  <a:srgbClr val="A50000"/>
                </a:gs>
                <a:gs pos="0">
                  <a:srgbClr val="C00000"/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Sheet2!$F$5:$J$5</c:f>
              <c:strCache>
                <c:ptCount val="5"/>
                <c:pt idx="0">
                  <c:v>Dec 2016</c:v>
                </c:pt>
                <c:pt idx="1">
                  <c:v>Mar 2017</c:v>
                </c:pt>
                <c:pt idx="2">
                  <c:v>June 2017</c:v>
                </c:pt>
                <c:pt idx="3">
                  <c:v>Sept 2017</c:v>
                </c:pt>
                <c:pt idx="4">
                  <c:v>Dec 2017</c:v>
                </c:pt>
              </c:strCache>
            </c:strRef>
          </c:cat>
          <c:val>
            <c:numRef>
              <c:f>Sheet2!$F$7:$J$7</c:f>
              <c:numCache>
                <c:formatCode>0.00%</c:formatCode>
                <c:ptCount val="5"/>
                <c:pt idx="0">
                  <c:v>1.3899999999999999E-2</c:v>
                </c:pt>
                <c:pt idx="1">
                  <c:v>1.37E-2</c:v>
                </c:pt>
                <c:pt idx="2">
                  <c:v>1.3599999999999999E-2</c:v>
                </c:pt>
                <c:pt idx="3">
                  <c:v>1.35E-2</c:v>
                </c:pt>
                <c:pt idx="4">
                  <c:v>1.49E-2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6C-42F0-BCF0-1D7BD59B67BB}"/>
            </c:ext>
          </c:extLst>
        </c:ser>
        <c:ser>
          <c:idx val="2"/>
          <c:order val="2"/>
          <c:tx>
            <c:strRef>
              <c:f>Sheet2!$E$8</c:f>
              <c:strCache>
                <c:ptCount val="1"/>
                <c:pt idx="0">
                  <c:v>2Yr Treasury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1.238390092879257E-2"/>
                  <c:y val="-3.16988968498642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46C-42F0-BCF0-1D7BD59B67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Sheet2!$F$5:$J$5</c:f>
              <c:strCache>
                <c:ptCount val="5"/>
                <c:pt idx="0">
                  <c:v>Dec 2016</c:v>
                </c:pt>
                <c:pt idx="1">
                  <c:v>Mar 2017</c:v>
                </c:pt>
                <c:pt idx="2">
                  <c:v>June 2017</c:v>
                </c:pt>
                <c:pt idx="3">
                  <c:v>Sept 2017</c:v>
                </c:pt>
                <c:pt idx="4">
                  <c:v>Dec 2017</c:v>
                </c:pt>
              </c:strCache>
            </c:strRef>
          </c:cat>
          <c:val>
            <c:numRef>
              <c:f>Sheet2!$F$8:$J$8</c:f>
              <c:numCache>
                <c:formatCode>0.00%</c:formatCode>
                <c:ptCount val="5"/>
                <c:pt idx="0">
                  <c:v>1.2E-2</c:v>
                </c:pt>
                <c:pt idx="1">
                  <c:v>1.26E-2</c:v>
                </c:pt>
                <c:pt idx="2">
                  <c:v>1.38E-2</c:v>
                </c:pt>
                <c:pt idx="3">
                  <c:v>1.49E-2</c:v>
                </c:pt>
                <c:pt idx="4">
                  <c:v>1.89E-2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46C-42F0-BCF0-1D7BD59B67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9324928"/>
        <c:axId val="129326464"/>
      </c:barChart>
      <c:catAx>
        <c:axId val="1293249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9326464"/>
        <c:crosses val="autoZero"/>
        <c:auto val="1"/>
        <c:lblAlgn val="ctr"/>
        <c:lblOffset val="100"/>
        <c:noMultiLvlLbl val="0"/>
      </c:catAx>
      <c:valAx>
        <c:axId val="129326464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129324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5610768266001747"/>
          <c:y val="2.4626832388227469E-2"/>
          <c:w val="0.34106960122585539"/>
          <c:h val="8.52773556599377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1682077584338662E-2"/>
          <c:y val="5.1318171419477407E-2"/>
          <c:w val="0.72164896819090274"/>
          <c:h val="0.70818423814118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FY18 Funding Budget</c:v>
                </c:pt>
              </c:strCache>
            </c:strRef>
          </c:tx>
          <c:spPr>
            <a:gradFill flip="none" rotWithShape="1">
              <a:gsLst>
                <a:gs pos="0">
                  <a:srgbClr val="64A6F1"/>
                </a:gs>
                <a:gs pos="100000">
                  <a:srgbClr val="003274"/>
                </a:gs>
              </a:gsLst>
              <a:path path="rect">
                <a:fillToRect l="100000" t="100000"/>
              </a:path>
              <a:tileRect r="-100000" b="-100000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7B6D-4F44-8561-2CBE408ABD02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7B6D-4F44-8561-2CBE408ABD02}"/>
              </c:ext>
            </c:extLst>
          </c:dPt>
          <c:dLbls>
            <c:numFmt formatCode="_(&quot;$&quot;* #,##0_);_(&quot;$&quot;* \(#,##0\);_(&quot;$&quot;* &quot;-&quot;??_);_(@_)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>
                    <a:solidFill>
                      <a:schemeClr val="bg1"/>
                    </a:solidFill>
                    <a:latin typeface="+mj-lt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Revenues</c:v>
                </c:pt>
                <c:pt idx="1">
                  <c:v>Expenses</c:v>
                </c:pt>
              </c:strCache>
            </c:strRef>
          </c:cat>
          <c:val>
            <c:numRef>
              <c:f>Sheet1!$B$2:$B$3</c:f>
              <c:numCache>
                <c:formatCode>_(* #,##0_);_(* \(#,##0\);_(* "-"??_);_(@_)</c:formatCode>
                <c:ptCount val="2"/>
                <c:pt idx="0">
                  <c:v>665959</c:v>
                </c:pt>
                <c:pt idx="1">
                  <c:v>665959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6D-4F44-8561-2CBE408ABD0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FY18 Projection</c:v>
                </c:pt>
              </c:strCache>
            </c:strRef>
          </c:tx>
          <c:spPr>
            <a:gradFill flip="none" rotWithShape="1">
              <a:gsLst>
                <a:gs pos="0">
                  <a:srgbClr val="CC363A"/>
                </a:gs>
                <a:gs pos="100000">
                  <a:srgbClr val="620000"/>
                </a:gs>
              </a:gsLst>
              <a:path path="rect">
                <a:fillToRect l="100000" t="100000"/>
              </a:path>
              <a:tileRect r="-100000" b="-100000"/>
            </a:gra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$666,484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B6D-4F44-8561-2CBE408ABD0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 $678,932 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91D-4272-AB9A-C31FEFB976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>
                    <a:solidFill>
                      <a:schemeClr val="bg1"/>
                    </a:solidFill>
                    <a:latin typeface="+mj-lt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Revenues</c:v>
                </c:pt>
                <c:pt idx="1">
                  <c:v>Expenses</c:v>
                </c:pt>
              </c:strCache>
            </c:strRef>
          </c:cat>
          <c:val>
            <c:numRef>
              <c:f>Sheet1!$C$2:$C$3</c:f>
              <c:numCache>
                <c:formatCode>_(* #,##0_);_(* \(#,##0\);_(* "-"??_);_(@_)</c:formatCode>
                <c:ptCount val="2"/>
                <c:pt idx="0">
                  <c:v>666484</c:v>
                </c:pt>
                <c:pt idx="1">
                  <c:v>678932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B6D-4F44-8561-2CBE408ABD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5401600"/>
        <c:axId val="5411584"/>
      </c:barChart>
      <c:catAx>
        <c:axId val="54016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 b="1" i="0" u="none" cap="all">
                <a:solidFill>
                  <a:srgbClr val="003274"/>
                </a:solidFill>
                <a:latin typeface="+mj-lt"/>
              </a:defRPr>
            </a:pPr>
            <a:endParaRPr lang="en-US"/>
          </a:p>
        </c:txPr>
        <c:crossAx val="5411584"/>
        <c:crosses val="autoZero"/>
        <c:auto val="1"/>
        <c:lblAlgn val="ctr"/>
        <c:lblOffset val="100"/>
        <c:noMultiLvlLbl val="0"/>
      </c:catAx>
      <c:valAx>
        <c:axId val="5411584"/>
        <c:scaling>
          <c:orientation val="minMax"/>
          <c:max val="680000"/>
          <c:min val="66000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_(* #,##0_);_(* \(#,##0\);_(* &quot;-&quot;??_);_(@_)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 b="1" i="0">
                <a:solidFill>
                  <a:srgbClr val="003274"/>
                </a:solidFill>
                <a:latin typeface="+mn-lt"/>
              </a:defRPr>
            </a:pPr>
            <a:endParaRPr lang="en-US"/>
          </a:p>
        </c:txPr>
        <c:crossAx val="5401600"/>
        <c:crosses val="autoZero"/>
        <c:crossBetween val="between"/>
        <c:majorUnit val="2000"/>
        <c:minorUnit val="100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175182402658383"/>
          <c:y val="0.39374682952544832"/>
          <c:w val="0.165662187868718"/>
          <c:h val="0.19474204770383044"/>
        </c:manualLayout>
      </c:layout>
      <c:overlay val="0"/>
      <c:txPr>
        <a:bodyPr/>
        <a:lstStyle/>
        <a:p>
          <a:pPr>
            <a:defRPr sz="10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916688843835133"/>
          <c:y val="5.6076640291194121E-2"/>
          <c:w val="0.76715743130427305"/>
          <c:h val="0.853313241603231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FY18 Funding Budget</c:v>
                </c:pt>
              </c:strCache>
            </c:strRef>
          </c:tx>
          <c:spPr>
            <a:gradFill flip="none" rotWithShape="1">
              <a:gsLst>
                <a:gs pos="0">
                  <a:srgbClr val="64A6F1"/>
                </a:gs>
                <a:gs pos="100000">
                  <a:srgbClr val="003274"/>
                </a:gs>
              </a:gsLst>
              <a:path path="rect">
                <a:fillToRect l="100000" t="100000"/>
              </a:path>
              <a:tileRect r="-100000" b="-100000"/>
            </a:gradFill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C072-45D6-BCC1-1F73926AEFB6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072-45D6-BCC1-1F73926AEFB6}"/>
              </c:ext>
            </c:extLst>
          </c:dPt>
          <c:dLbls>
            <c:dLbl>
              <c:idx val="0"/>
              <c:layout>
                <c:manualLayout>
                  <c:x val="2.411283877108315E-3"/>
                  <c:y val="1.30133914897266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072-45D6-BCC1-1F73926AEFB6}"/>
                </c:ext>
              </c:extLst>
            </c:dLbl>
            <c:dLbl>
              <c:idx val="1"/>
              <c:layout>
                <c:manualLayout>
                  <c:x val="-2.9914559212417136E-3"/>
                  <c:y val="-1.08474682221600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072-45D6-BCC1-1F73926AEFB6}"/>
                </c:ext>
              </c:extLst>
            </c:dLbl>
            <c:dLbl>
              <c:idx val="2"/>
              <c:layout>
                <c:manualLayout>
                  <c:x val="2.7625894742902427E-3"/>
                  <c:y val="1.59840233279015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072-45D6-BCC1-1F73926AEFB6}"/>
                </c:ext>
              </c:extLst>
            </c:dLbl>
            <c:dLbl>
              <c:idx val="4"/>
              <c:layout>
                <c:manualLayout>
                  <c:x val="-7.7160493827160498E-3"/>
                  <c:y val="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072-45D6-BCC1-1F73926AEFB6}"/>
                </c:ext>
              </c:extLst>
            </c:dLbl>
            <c:dLbl>
              <c:idx val="6"/>
              <c:layout>
                <c:manualLayout>
                  <c:x val="-1.0802469135802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072-45D6-BCC1-1F73926AEF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 i="0">
                    <a:solidFill>
                      <a:srgbClr val="003274"/>
                    </a:solidFill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Salaries</c:v>
                </c:pt>
                <c:pt idx="1">
                  <c:v>Overtime</c:v>
                </c:pt>
                <c:pt idx="2">
                  <c:v>Extra-Help</c:v>
                </c:pt>
              </c:strCache>
            </c:strRef>
          </c:cat>
          <c:val>
            <c:numRef>
              <c:f>Sheet1!$B$2:$B$4</c:f>
              <c:numCache>
                <c:formatCode>_(* #,##0_);_(* \(#,##0\);_(* "-"_);_(@_)</c:formatCode>
                <c:ptCount val="3"/>
                <c:pt idx="0">
                  <c:v>113293</c:v>
                </c:pt>
                <c:pt idx="1">
                  <c:v>11079</c:v>
                </c:pt>
                <c:pt idx="2">
                  <c:v>5920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072-45D6-BCC1-1F73926AEFB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FY18 Projection </c:v>
                </c:pt>
              </c:strCache>
            </c:strRef>
          </c:tx>
          <c:spPr>
            <a:gradFill flip="none" rotWithShape="1">
              <a:gsLst>
                <a:gs pos="0">
                  <a:srgbClr val="CC363A"/>
                </a:gs>
                <a:gs pos="100000">
                  <a:srgbClr val="620000"/>
                </a:gs>
              </a:gsLst>
              <a:path path="rect">
                <a:fillToRect l="100000" t="100000"/>
              </a:path>
              <a:tileRect r="-100000" b="-100000"/>
            </a:gradFill>
            <a:effectLst/>
          </c:spPr>
          <c:invertIfNegative val="0"/>
          <c:dLbls>
            <c:dLbl>
              <c:idx val="0"/>
              <c:layout>
                <c:manualLayout>
                  <c:x val="3.0037961910947169E-3"/>
                  <c:y val="3.36392563234517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072-45D6-BCC1-1F73926AEFB6}"/>
                </c:ext>
              </c:extLst>
            </c:dLbl>
            <c:dLbl>
              <c:idx val="1"/>
              <c:layout>
                <c:manualLayout>
                  <c:x val="-2.8545911101444453E-3"/>
                  <c:y val="-1.04236665676913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072-45D6-BCC1-1F73926AEFB6}"/>
                </c:ext>
              </c:extLst>
            </c:dLbl>
            <c:dLbl>
              <c:idx val="2"/>
              <c:layout>
                <c:manualLayout>
                  <c:x val="1.5157341556855924E-3"/>
                  <c:y val="1.02022302032314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072-45D6-BCC1-1F73926AEFB6}"/>
                </c:ext>
              </c:extLst>
            </c:dLbl>
            <c:dLbl>
              <c:idx val="4"/>
              <c:layout>
                <c:manualLayout>
                  <c:x val="1.38888888888889E-2"/>
                  <c:y val="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072-45D6-BCC1-1F73926AEFB6}"/>
                </c:ext>
              </c:extLst>
            </c:dLbl>
            <c:dLbl>
              <c:idx val="6"/>
              <c:layout>
                <c:manualLayout>
                  <c:x val="4.629629629629630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072-45D6-BCC1-1F73926AEF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 i="0">
                    <a:solidFill>
                      <a:srgbClr val="620000"/>
                    </a:solidFill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Salaries</c:v>
                </c:pt>
                <c:pt idx="1">
                  <c:v>Overtime</c:v>
                </c:pt>
                <c:pt idx="2">
                  <c:v>Extra-Help</c:v>
                </c:pt>
              </c:strCache>
            </c:strRef>
          </c:cat>
          <c:val>
            <c:numRef>
              <c:f>Sheet1!$C$2:$C$4</c:f>
              <c:numCache>
                <c:formatCode>_(* #,##0_);_(* \(#,##0\);_(* "-"_);_(@_)</c:formatCode>
                <c:ptCount val="3"/>
                <c:pt idx="0">
                  <c:v>118852</c:v>
                </c:pt>
                <c:pt idx="1">
                  <c:v>26529</c:v>
                </c:pt>
                <c:pt idx="2">
                  <c:v>9180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072-45D6-BCC1-1F73926AEF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8273280"/>
        <c:axId val="8279168"/>
      </c:barChart>
      <c:catAx>
        <c:axId val="8273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 i="0" cap="all">
                <a:solidFill>
                  <a:srgbClr val="003274"/>
                </a:solidFill>
                <a:latin typeface="+mj-lt"/>
              </a:defRPr>
            </a:pPr>
            <a:endParaRPr lang="en-US"/>
          </a:p>
        </c:txPr>
        <c:crossAx val="8279168"/>
        <c:crosses val="autoZero"/>
        <c:auto val="1"/>
        <c:lblAlgn val="ctr"/>
        <c:lblOffset val="100"/>
        <c:noMultiLvlLbl val="0"/>
      </c:catAx>
      <c:valAx>
        <c:axId val="8279168"/>
        <c:scaling>
          <c:orientation val="minMax"/>
          <c:max val="135000"/>
          <c:min val="0"/>
        </c:scaling>
        <c:delete val="0"/>
        <c:axPos val="l"/>
        <c:majorGridlines>
          <c:spPr>
            <a:ln cap="rnd">
              <a:prstDash val="sysDot"/>
            </a:ln>
          </c:spPr>
        </c:majorGridlines>
        <c:numFmt formatCode="_(* #,##0_);_(* \(#,##0\);_(* &quot;-&quot;_);_(@_)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 b="1" i="0">
                <a:solidFill>
                  <a:srgbClr val="003274"/>
                </a:solidFill>
                <a:latin typeface="+mn-lt"/>
              </a:defRPr>
            </a:pPr>
            <a:endParaRPr lang="en-US"/>
          </a:p>
        </c:txPr>
        <c:crossAx val="8273280"/>
        <c:crosses val="autoZero"/>
        <c:crossBetween val="between"/>
        <c:majorUnit val="15000"/>
      </c:valAx>
    </c:plotArea>
    <c:legend>
      <c:legendPos val="r"/>
      <c:layout>
        <c:manualLayout>
          <c:xMode val="edge"/>
          <c:yMode val="edge"/>
          <c:x val="0.76474634201369518"/>
          <c:y val="0.42127367759977813"/>
          <c:w val="0.19842929555133271"/>
          <c:h val="7.8518675617034697E-2"/>
        </c:manualLayout>
      </c:layout>
      <c:overlay val="0"/>
      <c:txPr>
        <a:bodyPr/>
        <a:lstStyle/>
        <a:p>
          <a:pPr>
            <a:defRPr sz="10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7380574890707469E-2"/>
          <c:y val="0.12559337866410974"/>
          <c:w val="0.77419649264997981"/>
          <c:h val="0.753481585730360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FY18 Funding Budget</c:v>
                </c:pt>
              </c:strCache>
            </c:strRef>
          </c:tx>
          <c:spPr>
            <a:gradFill flip="none" rotWithShape="1">
              <a:gsLst>
                <a:gs pos="0">
                  <a:srgbClr val="64A6F1"/>
                </a:gs>
                <a:gs pos="100000">
                  <a:srgbClr val="003274"/>
                </a:gs>
              </a:gsLst>
              <a:path path="rect">
                <a:fillToRect l="100000" t="100000"/>
              </a:path>
              <a:tileRect r="-100000" b="-100000"/>
            </a:gradFill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C072-45D6-BCC1-1F73926AEFB6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072-45D6-BCC1-1F73926AEFB6}"/>
              </c:ext>
            </c:extLst>
          </c:dPt>
          <c:dLbls>
            <c:dLbl>
              <c:idx val="0"/>
              <c:layout>
                <c:manualLayout>
                  <c:x val="-5.3944810978554343E-3"/>
                  <c:y val="1.30133013492444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072-45D6-BCC1-1F73926AEFB6}"/>
                </c:ext>
              </c:extLst>
            </c:dLbl>
            <c:dLbl>
              <c:idx val="1"/>
              <c:layout>
                <c:manualLayout>
                  <c:x val="-4.5744902630959891E-3"/>
                  <c:y val="9.33606145627856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072-45D6-BCC1-1F73926AEFB6}"/>
                </c:ext>
              </c:extLst>
            </c:dLbl>
            <c:dLbl>
              <c:idx val="2"/>
              <c:layout>
                <c:manualLayout>
                  <c:x val="2.7625894742902427E-3"/>
                  <c:y val="1.59840233279015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072-45D6-BCC1-1F73926AEFB6}"/>
                </c:ext>
              </c:extLst>
            </c:dLbl>
            <c:dLbl>
              <c:idx val="4"/>
              <c:layout>
                <c:manualLayout>
                  <c:x val="-7.7160493827160498E-3"/>
                  <c:y val="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072-45D6-BCC1-1F73926AEFB6}"/>
                </c:ext>
              </c:extLst>
            </c:dLbl>
            <c:dLbl>
              <c:idx val="6"/>
              <c:layout>
                <c:manualLayout>
                  <c:x val="-1.0802469135802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072-45D6-BCC1-1F73926AEF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 i="0">
                    <a:solidFill>
                      <a:srgbClr val="003274"/>
                    </a:solidFill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Personnel Services</c:v>
                </c:pt>
                <c:pt idx="1">
                  <c:v>Purchased/Contract Services</c:v>
                </c:pt>
                <c:pt idx="2">
                  <c:v>Supplies</c:v>
                </c:pt>
                <c:pt idx="3">
                  <c:v>Interfund Charges</c:v>
                </c:pt>
                <c:pt idx="4">
                  <c:v>Other Financing Uses</c:v>
                </c:pt>
              </c:strCache>
            </c:strRef>
          </c:cat>
          <c:val>
            <c:numRef>
              <c:f>Sheet1!$B$2:$B$6</c:f>
              <c:numCache>
                <c:formatCode>_(* #,##0_);_(* \(#,##0\);_(* "-"??_);_(@_)</c:formatCode>
                <c:ptCount val="5"/>
                <c:pt idx="0">
                  <c:v>22409</c:v>
                </c:pt>
                <c:pt idx="1">
                  <c:v>2626</c:v>
                </c:pt>
                <c:pt idx="2">
                  <c:v>8364</c:v>
                </c:pt>
                <c:pt idx="3">
                  <c:v>100</c:v>
                </c:pt>
                <c:pt idx="4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072-45D6-BCC1-1F73926AEFB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FY18 Projection </c:v>
                </c:pt>
              </c:strCache>
            </c:strRef>
          </c:tx>
          <c:spPr>
            <a:gradFill flip="none" rotWithShape="1">
              <a:gsLst>
                <a:gs pos="0">
                  <a:srgbClr val="CC363A"/>
                </a:gs>
                <a:gs pos="100000">
                  <a:srgbClr val="620000"/>
                </a:gs>
              </a:gsLst>
              <a:path path="rect">
                <a:fillToRect l="100000" t="100000"/>
              </a:path>
              <a:tileRect r="-100000" b="-100000"/>
            </a:gradFill>
            <a:effectLst/>
          </c:spPr>
          <c:invertIfNegative val="0"/>
          <c:dLbls>
            <c:dLbl>
              <c:idx val="0"/>
              <c:layout>
                <c:manualLayout>
                  <c:x val="1.7028248474136587E-3"/>
                  <c:y val="1.25018406963058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072-45D6-BCC1-1F73926AEFB6}"/>
                </c:ext>
              </c:extLst>
            </c:dLbl>
            <c:dLbl>
              <c:idx val="1"/>
              <c:layout>
                <c:manualLayout>
                  <c:x val="1.8945932858459599E-3"/>
                  <c:y val="9.75998235704910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072-45D6-BCC1-1F73926AEFB6}"/>
                </c:ext>
              </c:extLst>
            </c:dLbl>
            <c:dLbl>
              <c:idx val="2"/>
              <c:layout>
                <c:manualLayout>
                  <c:x val="2.8166318958361531E-3"/>
                  <c:y val="1.81605064696962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072-45D6-BCC1-1F73926AEFB6}"/>
                </c:ext>
              </c:extLst>
            </c:dLbl>
            <c:dLbl>
              <c:idx val="4"/>
              <c:layout>
                <c:manualLayout>
                  <c:x val="1.38888888888889E-2"/>
                  <c:y val="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072-45D6-BCC1-1F73926AEFB6}"/>
                </c:ext>
              </c:extLst>
            </c:dLbl>
            <c:dLbl>
              <c:idx val="6"/>
              <c:layout>
                <c:manualLayout>
                  <c:x val="4.629629629629630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072-45D6-BCC1-1F73926AEF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 i="0">
                    <a:solidFill>
                      <a:srgbClr val="620000"/>
                    </a:solidFill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Personnel Services</c:v>
                </c:pt>
                <c:pt idx="1">
                  <c:v>Purchased/Contract Services</c:v>
                </c:pt>
                <c:pt idx="2">
                  <c:v>Supplies</c:v>
                </c:pt>
                <c:pt idx="3">
                  <c:v>Interfund Charges</c:v>
                </c:pt>
                <c:pt idx="4">
                  <c:v>Other Financing Uses</c:v>
                </c:pt>
              </c:strCache>
            </c:strRef>
          </c:cat>
          <c:val>
            <c:numRef>
              <c:f>Sheet1!$C$2:$C$6</c:f>
              <c:numCache>
                <c:formatCode>_(* #,##0_);_(* \(#,##0\);_(* "-"??_);_(@_)</c:formatCode>
                <c:ptCount val="5"/>
                <c:pt idx="0">
                  <c:v>25837</c:v>
                </c:pt>
                <c:pt idx="1">
                  <c:v>2536</c:v>
                </c:pt>
                <c:pt idx="2">
                  <c:v>8520</c:v>
                </c:pt>
                <c:pt idx="3">
                  <c:v>76</c:v>
                </c:pt>
                <c:pt idx="4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072-45D6-BCC1-1F73926AEF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8528640"/>
        <c:axId val="8530176"/>
      </c:barChart>
      <c:catAx>
        <c:axId val="8528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 i="0" cap="all">
                <a:solidFill>
                  <a:srgbClr val="003274"/>
                </a:solidFill>
                <a:latin typeface="+mj-lt"/>
              </a:defRPr>
            </a:pPr>
            <a:endParaRPr lang="en-US"/>
          </a:p>
        </c:txPr>
        <c:crossAx val="8530176"/>
        <c:crosses val="autoZero"/>
        <c:auto val="1"/>
        <c:lblAlgn val="ctr"/>
        <c:lblOffset val="100"/>
        <c:noMultiLvlLbl val="0"/>
      </c:catAx>
      <c:valAx>
        <c:axId val="8530176"/>
        <c:scaling>
          <c:orientation val="minMax"/>
          <c:min val="0"/>
        </c:scaling>
        <c:delete val="0"/>
        <c:axPos val="l"/>
        <c:majorGridlines>
          <c:spPr>
            <a:ln cap="rnd">
              <a:prstDash val="sysDot"/>
            </a:ln>
          </c:spPr>
        </c:majorGridlines>
        <c:numFmt formatCode="_(* #,##0_);_(* \(#,##0\);_(* &quot;-&quot;??_);_(@_)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 b="1" i="0">
                <a:solidFill>
                  <a:srgbClr val="003274"/>
                </a:solidFill>
                <a:latin typeface="+mn-lt"/>
              </a:defRPr>
            </a:pPr>
            <a:endParaRPr lang="en-US"/>
          </a:p>
        </c:txPr>
        <c:crossAx val="85286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135123551349135"/>
          <c:y val="0.30434072721836225"/>
          <c:w val="0.16201925655212901"/>
          <c:h val="7.8518675617034697E-2"/>
        </c:manualLayout>
      </c:layout>
      <c:overlay val="0"/>
      <c:txPr>
        <a:bodyPr/>
        <a:lstStyle/>
        <a:p>
          <a:pPr>
            <a:defRPr sz="10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7914703506099569E-2"/>
          <c:y val="3.2342850672607899E-2"/>
          <c:w val="0.83366265729685785"/>
          <c:h val="0.890316401625723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FY18 Funding Budget</c:v>
                </c:pt>
              </c:strCache>
            </c:strRef>
          </c:tx>
          <c:spPr>
            <a:gradFill flip="none" rotWithShape="1">
              <a:gsLst>
                <a:gs pos="0">
                  <a:srgbClr val="64A6F1"/>
                </a:gs>
                <a:gs pos="100000">
                  <a:srgbClr val="003274"/>
                </a:gs>
              </a:gsLst>
              <a:path path="rect">
                <a:fillToRect l="100000" t="100000"/>
              </a:path>
              <a:tileRect r="-100000" b="-100000"/>
            </a:gradFill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C072-45D6-BCC1-1F73926AEFB6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072-45D6-BCC1-1F73926AEFB6}"/>
              </c:ext>
            </c:extLst>
          </c:dPt>
          <c:dLbls>
            <c:dLbl>
              <c:idx val="0"/>
              <c:layout>
                <c:manualLayout>
                  <c:x val="-5.7927682761554165E-3"/>
                  <c:y val="1.110649555084282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072-45D6-BCC1-1F73926AEFB6}"/>
                </c:ext>
              </c:extLst>
            </c:dLbl>
            <c:dLbl>
              <c:idx val="1"/>
              <c:layout>
                <c:manualLayout>
                  <c:x val="-2.8963841380777551E-3"/>
                  <c:y val="7.404330367228550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072-45D6-BCC1-1F73926AEFB6}"/>
                </c:ext>
              </c:extLst>
            </c:dLbl>
            <c:dLbl>
              <c:idx val="2"/>
              <c:layout>
                <c:manualLayout>
                  <c:x val="-1.4481920690388509E-3"/>
                  <c:y val="1.110649555084282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FF7-49E2-BACE-BCC74C9AC7B1}"/>
                </c:ext>
              </c:extLst>
            </c:dLbl>
            <c:dLbl>
              <c:idx val="3"/>
              <c:layout>
                <c:manualLayout>
                  <c:x val="0"/>
                  <c:y val="3.702165183614275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FF7-49E2-BACE-BCC74C9AC7B1}"/>
                </c:ext>
              </c:extLst>
            </c:dLbl>
            <c:dLbl>
              <c:idx val="4"/>
              <c:layout>
                <c:manualLayout>
                  <c:x val="0"/>
                  <c:y val="-1.110649555084282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FF7-49E2-BACE-BCC74C9AC7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 i="0">
                    <a:solidFill>
                      <a:srgbClr val="003274"/>
                    </a:solidFill>
                    <a:latin typeface="+mj-lt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Personnel Services</c:v>
                </c:pt>
                <c:pt idx="1">
                  <c:v>Purchased/Contract Services</c:v>
                </c:pt>
                <c:pt idx="2">
                  <c:v>Supplies</c:v>
                </c:pt>
                <c:pt idx="3">
                  <c:v>Interfund Charges</c:v>
                </c:pt>
                <c:pt idx="4">
                  <c:v>Other Financing Uses</c:v>
                </c:pt>
              </c:strCache>
            </c:strRef>
          </c:cat>
          <c:val>
            <c:numRef>
              <c:f>Sheet1!$B$2:$B$6</c:f>
              <c:numCache>
                <c:formatCode>_(* #,##0_);_(* \(#,##0\);_(* "-"??_);_(@_)</c:formatCode>
                <c:ptCount val="5"/>
                <c:pt idx="0">
                  <c:v>13729</c:v>
                </c:pt>
                <c:pt idx="1">
                  <c:v>16912</c:v>
                </c:pt>
                <c:pt idx="2">
                  <c:v>11809</c:v>
                </c:pt>
                <c:pt idx="3">
                  <c:v>1688</c:v>
                </c:pt>
                <c:pt idx="4">
                  <c:v>1266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072-45D6-BCC1-1F73926AEFB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FY18 Projection </c:v>
                </c:pt>
              </c:strCache>
            </c:strRef>
          </c:tx>
          <c:spPr>
            <a:gradFill flip="none" rotWithShape="1">
              <a:gsLst>
                <a:gs pos="0">
                  <a:srgbClr val="CC363A"/>
                </a:gs>
                <a:gs pos="100000">
                  <a:srgbClr val="620000"/>
                </a:gs>
              </a:gsLst>
              <a:path path="rect">
                <a:fillToRect l="100000" t="100000"/>
              </a:path>
              <a:tileRect r="-100000" b="-100000"/>
            </a:gradFill>
            <a:effectLst/>
          </c:spPr>
          <c:invertIfNegative val="0"/>
          <c:dLbls>
            <c:dLbl>
              <c:idx val="0"/>
              <c:layout>
                <c:manualLayout>
                  <c:x val="-1.7321289392677546E-3"/>
                  <c:y val="7.404330367228550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072-45D6-BCC1-1F73926AEFB6}"/>
                </c:ext>
              </c:extLst>
            </c:dLbl>
            <c:dLbl>
              <c:idx val="1"/>
              <c:layout>
                <c:manualLayout>
                  <c:x val="0"/>
                  <c:y val="7.404330367228545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FF7-49E2-BACE-BCC74C9AC7B1}"/>
                </c:ext>
              </c:extLst>
            </c:dLbl>
            <c:dLbl>
              <c:idx val="2"/>
              <c:layout>
                <c:manualLayout>
                  <c:x val="4.3445762071165524E-3"/>
                  <c:y val="1.48086607344571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FF7-49E2-BACE-BCC74C9AC7B1}"/>
                </c:ext>
              </c:extLst>
            </c:dLbl>
            <c:dLbl>
              <c:idx val="4"/>
              <c:layout>
                <c:manualLayout>
                  <c:x val="-1.0619952490354169E-16"/>
                  <c:y val="-1.110649555084282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FF7-49E2-BACE-BCC74C9AC7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00" b="1" i="0" u="none" strike="noStrike" kern="1200" baseline="0">
                    <a:solidFill>
                      <a:srgbClr val="003274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Personnel Services</c:v>
                </c:pt>
                <c:pt idx="1">
                  <c:v>Purchased/Contract Services</c:v>
                </c:pt>
                <c:pt idx="2">
                  <c:v>Supplies</c:v>
                </c:pt>
                <c:pt idx="3">
                  <c:v>Interfund Charges</c:v>
                </c:pt>
                <c:pt idx="4">
                  <c:v>Other Financing Uses</c:v>
                </c:pt>
              </c:strCache>
            </c:strRef>
          </c:cat>
          <c:val>
            <c:numRef>
              <c:f>Sheet1!$C$2:$C$6</c:f>
              <c:numCache>
                <c:formatCode>_(* #,##0_);_(* \(#,##0\);_(* "-"??_);_(@_)</c:formatCode>
                <c:ptCount val="5"/>
                <c:pt idx="0">
                  <c:v>16946</c:v>
                </c:pt>
                <c:pt idx="1">
                  <c:v>16593</c:v>
                </c:pt>
                <c:pt idx="2">
                  <c:v>10899</c:v>
                </c:pt>
                <c:pt idx="3">
                  <c:v>1459</c:v>
                </c:pt>
                <c:pt idx="4">
                  <c:v>1266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072-45D6-BCC1-1F73926AEFB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axId val="35437952"/>
        <c:axId val="35447936"/>
      </c:barChart>
      <c:catAx>
        <c:axId val="35437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 i="0" cap="all">
                <a:solidFill>
                  <a:srgbClr val="003274"/>
                </a:solidFill>
                <a:latin typeface="+mj-lt"/>
              </a:defRPr>
            </a:pPr>
            <a:endParaRPr lang="en-US"/>
          </a:p>
        </c:txPr>
        <c:crossAx val="35447936"/>
        <c:crosses val="autoZero"/>
        <c:auto val="1"/>
        <c:lblAlgn val="ctr"/>
        <c:lblOffset val="100"/>
        <c:noMultiLvlLbl val="0"/>
      </c:catAx>
      <c:valAx>
        <c:axId val="35447936"/>
        <c:scaling>
          <c:orientation val="minMax"/>
          <c:max val="20000"/>
          <c:min val="0"/>
        </c:scaling>
        <c:delete val="0"/>
        <c:axPos val="l"/>
        <c:majorGridlines>
          <c:spPr>
            <a:ln cap="rnd">
              <a:prstDash val="sysDot"/>
            </a:ln>
          </c:spPr>
        </c:majorGridlines>
        <c:numFmt formatCode="_(* #,##0_);_(* \(#,##0\);_(* &quot;-&quot;??_);_(@_)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 b="1" i="0">
                <a:solidFill>
                  <a:srgbClr val="003274"/>
                </a:solidFill>
                <a:latin typeface="+mn-lt"/>
              </a:defRPr>
            </a:pPr>
            <a:endParaRPr lang="en-US"/>
          </a:p>
        </c:txPr>
        <c:crossAx val="354379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71438382105087"/>
          <c:y val="0.53530451766180576"/>
          <c:w val="0.16201925655212901"/>
          <c:h val="7.8518675617034697E-2"/>
        </c:manualLayout>
      </c:layout>
      <c:overlay val="0"/>
      <c:txPr>
        <a:bodyPr/>
        <a:lstStyle/>
        <a:p>
          <a:pPr>
            <a:defRPr sz="10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3763116273532763E-2"/>
          <c:y val="5.1293504913607943E-2"/>
          <c:w val="0.70002176327219001"/>
          <c:h val="0.682532213296248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FY18 Funding Budget</c:v>
                </c:pt>
              </c:strCache>
            </c:strRef>
          </c:tx>
          <c:spPr>
            <a:gradFill flip="none" rotWithShape="1">
              <a:gsLst>
                <a:gs pos="0">
                  <a:srgbClr val="64A6F1"/>
                </a:gs>
                <a:gs pos="100000">
                  <a:srgbClr val="003274"/>
                </a:gs>
              </a:gsLst>
              <a:path path="rect">
                <a:fillToRect l="100000" t="100000"/>
              </a:path>
              <a:tileRect r="-100000" b="-100000"/>
            </a:gradFill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550-4A9D-8737-5041852E95EA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3550-4A9D-8737-5041852E95EA}"/>
              </c:ext>
            </c:extLst>
          </c:dPt>
          <c:dLbls>
            <c:dLbl>
              <c:idx val="0"/>
              <c:layout>
                <c:manualLayout>
                  <c:x val="-7.9726760894997979E-3"/>
                  <c:y val="3.83854208339098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550-4A9D-8737-5041852E95EA}"/>
                </c:ext>
              </c:extLst>
            </c:dLbl>
            <c:dLbl>
              <c:idx val="1"/>
              <c:layout>
                <c:manualLayout>
                  <c:x val="-4.5377457893257204E-3"/>
                  <c:y val="5.59717708916292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550-4A9D-8737-5041852E95EA}"/>
                </c:ext>
              </c:extLst>
            </c:dLbl>
            <c:dLbl>
              <c:idx val="2"/>
              <c:layout>
                <c:manualLayout>
                  <c:x val="-6.1728395061728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550-4A9D-8737-5041852E95EA}"/>
                </c:ext>
              </c:extLst>
            </c:dLbl>
            <c:dLbl>
              <c:idx val="3"/>
              <c:layout>
                <c:manualLayout>
                  <c:x val="-1.08024691358025E-2"/>
                  <c:y val="-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550-4A9D-8737-5041852E95EA}"/>
                </c:ext>
              </c:extLst>
            </c:dLbl>
            <c:dLbl>
              <c:idx val="4"/>
              <c:layout>
                <c:manualLayout>
                  <c:x val="-3.9067344227545313E-3"/>
                  <c:y val="3.25326774488570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550-4A9D-8737-5041852E95EA}"/>
                </c:ext>
              </c:extLst>
            </c:dLbl>
            <c:dLbl>
              <c:idx val="6"/>
              <c:layout>
                <c:manualLayout>
                  <c:x val="0"/>
                  <c:y val="-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550-4A9D-8737-5041852E95EA}"/>
                </c:ext>
              </c:extLst>
            </c:dLbl>
            <c:dLbl>
              <c:idx val="7"/>
              <c:layout>
                <c:manualLayout>
                  <c:x val="-1.38888888888889E-2"/>
                  <c:y val="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550-4A9D-8737-5041852E95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 i="0">
                    <a:solidFill>
                      <a:srgbClr val="003274"/>
                    </a:solidFill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Personnel Services</c:v>
                </c:pt>
                <c:pt idx="1">
                  <c:v>Purchased/Contract Services</c:v>
                </c:pt>
                <c:pt idx="2">
                  <c:v>Supplies</c:v>
                </c:pt>
                <c:pt idx="3">
                  <c:v>Capital Outlays </c:v>
                </c:pt>
                <c:pt idx="4">
                  <c:v>Interfund Charges</c:v>
                </c:pt>
                <c:pt idx="5">
                  <c:v>Other Financing Uses</c:v>
                </c:pt>
              </c:strCache>
            </c:strRef>
          </c:cat>
          <c:val>
            <c:numRef>
              <c:f>Sheet1!$B$2:$B$7</c:f>
              <c:numCache>
                <c:formatCode>_(* #,##0_);_(* \(#,##0\);_(* "-"??_);_(@_)</c:formatCode>
                <c:ptCount val="6"/>
                <c:pt idx="0">
                  <c:v>22870</c:v>
                </c:pt>
                <c:pt idx="1">
                  <c:v>4570</c:v>
                </c:pt>
                <c:pt idx="2">
                  <c:v>5715</c:v>
                </c:pt>
                <c:pt idx="3">
                  <c:v>85</c:v>
                </c:pt>
                <c:pt idx="4">
                  <c:v>2053</c:v>
                </c:pt>
                <c:pt idx="5">
                  <c:v>747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550-4A9D-8737-5041852E95E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FY18 Projection </c:v>
                </c:pt>
              </c:strCache>
            </c:strRef>
          </c:tx>
          <c:spPr>
            <a:gradFill flip="none" rotWithShape="1">
              <a:gsLst>
                <a:gs pos="0">
                  <a:srgbClr val="CC363A"/>
                </a:gs>
                <a:gs pos="100000">
                  <a:srgbClr val="620000"/>
                </a:gs>
              </a:gsLst>
              <a:path path="rect">
                <a:fillToRect l="100000" t="100000"/>
              </a:path>
              <a:tileRect r="-100000" b="-100000"/>
            </a:gradFill>
            <a:effectLst/>
          </c:spPr>
          <c:invertIfNegative val="0"/>
          <c:dLbls>
            <c:dLbl>
              <c:idx val="0"/>
              <c:layout>
                <c:manualLayout>
                  <c:x val="-2.6894950766143434E-3"/>
                  <c:y val="9.85528605725345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550-4A9D-8737-5041852E95EA}"/>
                </c:ext>
              </c:extLst>
            </c:dLbl>
            <c:dLbl>
              <c:idx val="1"/>
              <c:layout>
                <c:manualLayout>
                  <c:x val="2.0098297647999186E-3"/>
                  <c:y val="1.1609561897402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550-4A9D-8737-5041852E95EA}"/>
                </c:ext>
              </c:extLst>
            </c:dLbl>
            <c:dLbl>
              <c:idx val="2"/>
              <c:layout>
                <c:manualLayout>
                  <c:x val="3.3962756508807835E-3"/>
                  <c:y val="3.31758603510673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550-4A9D-8737-5041852E95EA}"/>
                </c:ext>
              </c:extLst>
            </c:dLbl>
            <c:dLbl>
              <c:idx val="3"/>
              <c:layout>
                <c:manualLayout>
                  <c:x val="4.6296296296295704E-3"/>
                  <c:y val="-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550-4A9D-8737-5041852E95EA}"/>
                </c:ext>
              </c:extLst>
            </c:dLbl>
            <c:dLbl>
              <c:idx val="4"/>
              <c:layout>
                <c:manualLayout>
                  <c:x val="2.3635682124877864E-3"/>
                  <c:y val="2.80701816428084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550-4A9D-8737-5041852E95EA}"/>
                </c:ext>
              </c:extLst>
            </c:dLbl>
            <c:dLbl>
              <c:idx val="5"/>
              <c:layout>
                <c:manualLayout>
                  <c:x val="3.2317411211612601E-3"/>
                  <c:y val="2.80701816428084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550-4A9D-8737-5041852E95EA}"/>
                </c:ext>
              </c:extLst>
            </c:dLbl>
            <c:dLbl>
              <c:idx val="6"/>
              <c:layout>
                <c:manualLayout>
                  <c:x val="1.2345679012345699E-2"/>
                  <c:y val="-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3550-4A9D-8737-5041852E95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 i="0">
                    <a:solidFill>
                      <a:srgbClr val="620000"/>
                    </a:solidFill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Personnel Services</c:v>
                </c:pt>
                <c:pt idx="1">
                  <c:v>Purchased/Contract Services</c:v>
                </c:pt>
                <c:pt idx="2">
                  <c:v>Supplies</c:v>
                </c:pt>
                <c:pt idx="3">
                  <c:v>Capital Outlays </c:v>
                </c:pt>
                <c:pt idx="4">
                  <c:v>Interfund Charges</c:v>
                </c:pt>
                <c:pt idx="5">
                  <c:v>Other Financing Uses</c:v>
                </c:pt>
              </c:strCache>
            </c:strRef>
          </c:cat>
          <c:val>
            <c:numRef>
              <c:f>Sheet1!$C$2:$C$7</c:f>
              <c:numCache>
                <c:formatCode>_(* #,##0_);_(* \(#,##0\);_(* "-"??_);_(@_)</c:formatCode>
                <c:ptCount val="6"/>
                <c:pt idx="0">
                  <c:v>23304</c:v>
                </c:pt>
                <c:pt idx="1">
                  <c:v>7305</c:v>
                </c:pt>
                <c:pt idx="2">
                  <c:v>5775</c:v>
                </c:pt>
                <c:pt idx="3">
                  <c:v>24</c:v>
                </c:pt>
                <c:pt idx="4">
                  <c:v>1966</c:v>
                </c:pt>
                <c:pt idx="5">
                  <c:v>747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3550-4A9D-8737-5041852E95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7958912"/>
        <c:axId val="7960448"/>
      </c:barChart>
      <c:catAx>
        <c:axId val="7958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 rot="0" vert="horz"/>
          <a:lstStyle/>
          <a:p>
            <a:pPr>
              <a:defRPr sz="800" b="1" i="0" u="none" cap="all">
                <a:solidFill>
                  <a:srgbClr val="003274"/>
                </a:solidFill>
                <a:latin typeface="+mj-lt"/>
              </a:defRPr>
            </a:pPr>
            <a:endParaRPr lang="en-US"/>
          </a:p>
        </c:txPr>
        <c:crossAx val="7960448"/>
        <c:crosses val="autoZero"/>
        <c:auto val="1"/>
        <c:lblAlgn val="ctr"/>
        <c:lblOffset val="100"/>
        <c:noMultiLvlLbl val="0"/>
      </c:catAx>
      <c:valAx>
        <c:axId val="7960448"/>
        <c:scaling>
          <c:orientation val="minMax"/>
          <c:max val="25000"/>
          <c:min val="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</c:spPr>
        <c:txPr>
          <a:bodyPr/>
          <a:lstStyle/>
          <a:p>
            <a:pPr>
              <a:defRPr sz="1000" b="1" i="0" baseline="0">
                <a:solidFill>
                  <a:srgbClr val="003274"/>
                </a:solidFill>
                <a:latin typeface="+mn-lt"/>
              </a:defRPr>
            </a:pPr>
            <a:endParaRPr lang="en-US"/>
          </a:p>
        </c:txPr>
        <c:crossAx val="7958912"/>
        <c:crossesAt val="1"/>
        <c:crossBetween val="between"/>
        <c:majorUnit val="5000"/>
      </c:valAx>
    </c:plotArea>
    <c:legend>
      <c:legendPos val="b"/>
      <c:layout>
        <c:manualLayout>
          <c:xMode val="edge"/>
          <c:yMode val="edge"/>
          <c:x val="0.59997687114164722"/>
          <c:y val="0.45944035572656017"/>
          <c:w val="0.13985689018894237"/>
          <c:h val="8.6792780614511539E-2"/>
        </c:manualLayout>
      </c:layout>
      <c:overlay val="0"/>
      <c:txPr>
        <a:bodyPr/>
        <a:lstStyle/>
        <a:p>
          <a:pPr>
            <a:defRPr sz="10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9495551932079901E-2"/>
          <c:y val="3.2342850672607899E-2"/>
          <c:w val="0.79248620401284098"/>
          <c:h val="0.890316401625723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FY18 Funding Budget</c:v>
                </c:pt>
              </c:strCache>
            </c:strRef>
          </c:tx>
          <c:spPr>
            <a:gradFill flip="none" rotWithShape="1">
              <a:gsLst>
                <a:gs pos="0">
                  <a:srgbClr val="64A6F1"/>
                </a:gs>
                <a:gs pos="100000">
                  <a:srgbClr val="003274"/>
                </a:gs>
              </a:gsLst>
              <a:path path="rect">
                <a:fillToRect l="100000" t="100000"/>
              </a:path>
              <a:tileRect r="-100000" b="-100000"/>
            </a:gradFill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C072-45D6-BCC1-1F73926AEFB6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072-45D6-BCC1-1F73926AEFB6}"/>
              </c:ext>
            </c:extLst>
          </c:dPt>
          <c:dLbls>
            <c:dLbl>
              <c:idx val="0"/>
              <c:layout>
                <c:manualLayout>
                  <c:x val="-9.0602697755833572E-3"/>
                  <c:y val="2.19686455402971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072-45D6-BCC1-1F73926AEFB6}"/>
                </c:ext>
              </c:extLst>
            </c:dLbl>
            <c:dLbl>
              <c:idx val="1"/>
              <c:layout>
                <c:manualLayout>
                  <c:x val="-1.3887013314760883E-3"/>
                  <c:y val="2.01120064561124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072-45D6-BCC1-1F73926AEFB6}"/>
                </c:ext>
              </c:extLst>
            </c:dLbl>
            <c:dLbl>
              <c:idx val="2"/>
              <c:layout>
                <c:manualLayout>
                  <c:x val="-7.7160493827160498E-3"/>
                  <c:y val="9.76006631721700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072-45D6-BCC1-1F73926AEFB6}"/>
                </c:ext>
              </c:extLst>
            </c:dLbl>
            <c:dLbl>
              <c:idx val="4"/>
              <c:layout>
                <c:manualLayout>
                  <c:x val="-7.7160493827160498E-3"/>
                  <c:y val="3.25335543907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072-45D6-BCC1-1F73926AEFB6}"/>
                </c:ext>
              </c:extLst>
            </c:dLbl>
            <c:dLbl>
              <c:idx val="6"/>
              <c:layout>
                <c:manualLayout>
                  <c:x val="-1.0802469135802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072-45D6-BCC1-1F73926AEF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 i="0">
                    <a:solidFill>
                      <a:srgbClr val="003274"/>
                    </a:solidFill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Personnel Services</c:v>
                </c:pt>
                <c:pt idx="1">
                  <c:v>Purchased/Contract Services</c:v>
                </c:pt>
                <c:pt idx="2">
                  <c:v>Supplies</c:v>
                </c:pt>
                <c:pt idx="3">
                  <c:v>Interfund Charges</c:v>
                </c:pt>
                <c:pt idx="4">
                  <c:v>Other Financing Uses</c:v>
                </c:pt>
              </c:strCache>
            </c:strRef>
          </c:cat>
          <c:val>
            <c:numRef>
              <c:f>Sheet1!$B$2:$B$6</c:f>
              <c:numCache>
                <c:formatCode>_(* #,##0_);_(* \(#,##0\);_(* "-"??_);_(@_)</c:formatCode>
                <c:ptCount val="5"/>
                <c:pt idx="0">
                  <c:v>167382</c:v>
                </c:pt>
                <c:pt idx="1">
                  <c:v>8861</c:v>
                </c:pt>
                <c:pt idx="2">
                  <c:v>2640</c:v>
                </c:pt>
                <c:pt idx="3">
                  <c:v>7732</c:v>
                </c:pt>
                <c:pt idx="4">
                  <c:v>2746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072-45D6-BCC1-1F73926AEFB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FY18 Projection </c:v>
                </c:pt>
              </c:strCache>
            </c:strRef>
          </c:tx>
          <c:spPr>
            <a:gradFill flip="none" rotWithShape="1">
              <a:gsLst>
                <a:gs pos="0">
                  <a:srgbClr val="CC363A"/>
                </a:gs>
                <a:gs pos="100000">
                  <a:srgbClr val="620000"/>
                </a:gs>
              </a:gsLst>
              <a:path path="rect">
                <a:fillToRect l="100000" t="100000"/>
              </a:path>
              <a:tileRect r="-100000" b="-100000"/>
            </a:gradFill>
            <a:effectLst/>
          </c:spPr>
          <c:invertIfNegative val="0"/>
          <c:dLbls>
            <c:dLbl>
              <c:idx val="0"/>
              <c:layout>
                <c:manualLayout>
                  <c:x val="6.7520668608164768E-4"/>
                  <c:y val="1.37822671013816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072-45D6-BCC1-1F73926AEFB6}"/>
                </c:ext>
              </c:extLst>
            </c:dLbl>
            <c:dLbl>
              <c:idx val="1"/>
              <c:layout>
                <c:manualLayout>
                  <c:x val="5.2160208632960397E-3"/>
                  <c:y val="2.18273864083377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072-45D6-BCC1-1F73926AEFB6}"/>
                </c:ext>
              </c:extLst>
            </c:dLbl>
            <c:dLbl>
              <c:idx val="2"/>
              <c:layout>
                <c:manualLayout>
                  <c:x val="3.0477806172767084E-3"/>
                  <c:y val="1.77691952473586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2915479477456963E-2"/>
                      <c:h val="7.763044457352727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C072-45D6-BCC1-1F73926AEFB6}"/>
                </c:ext>
              </c:extLst>
            </c:dLbl>
            <c:dLbl>
              <c:idx val="4"/>
              <c:layout>
                <c:manualLayout>
                  <c:x val="-3.6113715042305735E-3"/>
                  <c:y val="3.25339417822341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072-45D6-BCC1-1F73926AEFB6}"/>
                </c:ext>
              </c:extLst>
            </c:dLbl>
            <c:dLbl>
              <c:idx val="6"/>
              <c:layout>
                <c:manualLayout>
                  <c:x val="4.629629629629630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072-45D6-BCC1-1F73926AEF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 i="0">
                    <a:solidFill>
                      <a:srgbClr val="620000"/>
                    </a:solidFill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Personnel Services</c:v>
                </c:pt>
                <c:pt idx="1">
                  <c:v>Purchased/Contract Services</c:v>
                </c:pt>
                <c:pt idx="2">
                  <c:v>Supplies</c:v>
                </c:pt>
                <c:pt idx="3">
                  <c:v>Interfund Charges</c:v>
                </c:pt>
                <c:pt idx="4">
                  <c:v>Other Financing Uses</c:v>
                </c:pt>
              </c:strCache>
            </c:strRef>
          </c:cat>
          <c:val>
            <c:numRef>
              <c:f>Sheet1!$C$2:$C$6</c:f>
              <c:numCache>
                <c:formatCode>_(* #,##0_);_(* \(#,##0\);_(* "-"??_);_(@_)</c:formatCode>
                <c:ptCount val="5"/>
                <c:pt idx="0">
                  <c:v>172076</c:v>
                </c:pt>
                <c:pt idx="1">
                  <c:v>9708</c:v>
                </c:pt>
                <c:pt idx="2">
                  <c:v>5389</c:v>
                </c:pt>
                <c:pt idx="3">
                  <c:v>7381</c:v>
                </c:pt>
                <c:pt idx="4">
                  <c:v>2746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072-45D6-BCC1-1F73926AEF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4984192"/>
        <c:axId val="4990080"/>
      </c:barChart>
      <c:catAx>
        <c:axId val="4984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 i="0" cap="all">
                <a:solidFill>
                  <a:srgbClr val="003274"/>
                </a:solidFill>
                <a:latin typeface="+mj-lt"/>
              </a:defRPr>
            </a:pPr>
            <a:endParaRPr lang="en-US"/>
          </a:p>
        </c:txPr>
        <c:crossAx val="4990080"/>
        <c:crosses val="autoZero"/>
        <c:auto val="1"/>
        <c:lblAlgn val="ctr"/>
        <c:lblOffset val="100"/>
        <c:noMultiLvlLbl val="0"/>
      </c:catAx>
      <c:valAx>
        <c:axId val="4990080"/>
        <c:scaling>
          <c:orientation val="minMax"/>
          <c:max val="200000"/>
          <c:min val="0"/>
        </c:scaling>
        <c:delete val="0"/>
        <c:axPos val="l"/>
        <c:majorGridlines>
          <c:spPr>
            <a:ln cap="rnd">
              <a:prstDash val="sysDot"/>
            </a:ln>
          </c:spPr>
        </c:majorGridlines>
        <c:numFmt formatCode="_(* #,##0_);_(* \(#,##0\);_(* &quot;-&quot;??_);_(@_)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 b="1" i="0">
                <a:solidFill>
                  <a:srgbClr val="003274"/>
                </a:solidFill>
                <a:latin typeface="+mn-lt"/>
              </a:defRPr>
            </a:pPr>
            <a:endParaRPr lang="en-US"/>
          </a:p>
        </c:txPr>
        <c:crossAx val="4984192"/>
        <c:crosses val="autoZero"/>
        <c:crossBetween val="between"/>
        <c:majorUnit val="20000"/>
      </c:valAx>
    </c:plotArea>
    <c:legend>
      <c:legendPos val="r"/>
      <c:layout>
        <c:manualLayout>
          <c:xMode val="edge"/>
          <c:yMode val="edge"/>
          <c:x val="0.67119855682937124"/>
          <c:y val="0.43552882541448151"/>
          <c:w val="0.16201925655212901"/>
          <c:h val="0.13080975688859975"/>
        </c:manualLayout>
      </c:layout>
      <c:overlay val="0"/>
      <c:txPr>
        <a:bodyPr/>
        <a:lstStyle/>
        <a:p>
          <a:pPr>
            <a:defRPr sz="10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6196668451274355E-2"/>
          <c:y val="4.0599772269280243E-2"/>
          <c:w val="0.72927267166075782"/>
          <c:h val="0.844931615554538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FY18 Funding Budget</c:v>
                </c:pt>
              </c:strCache>
            </c:strRef>
          </c:tx>
          <c:spPr>
            <a:gradFill flip="none" rotWithShape="1">
              <a:gsLst>
                <a:gs pos="0">
                  <a:srgbClr val="2F90D5"/>
                </a:gs>
                <a:gs pos="100000">
                  <a:srgbClr val="003274"/>
                </a:gs>
              </a:gsLst>
              <a:path path="rect">
                <a:fillToRect l="100000" t="100000"/>
              </a:path>
              <a:tileRect r="-100000" b="-100000"/>
            </a:gradFill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7EC-404C-BA7C-71C9AFF2AF52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57EC-404C-BA7C-71C9AFF2AF52}"/>
              </c:ext>
            </c:extLst>
          </c:dPt>
          <c:dLbls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>
                    <a:solidFill>
                      <a:schemeClr val="bg1"/>
                    </a:solidFill>
                    <a:latin typeface="+mj-lt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Revenues</c:v>
                </c:pt>
                <c:pt idx="1">
                  <c:v>Expenses</c:v>
                </c:pt>
              </c:strCache>
            </c:strRef>
          </c:cat>
          <c:val>
            <c:numRef>
              <c:f>Sheet1!$B$2:$B$3</c:f>
              <c:numCache>
                <c:formatCode>_(* #,##0_);_(* \(#,##0\);_(* "-"??_);_(@_)</c:formatCode>
                <c:ptCount val="2"/>
                <c:pt idx="0">
                  <c:v>508452</c:v>
                </c:pt>
                <c:pt idx="1">
                  <c:v>508452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7EC-404C-BA7C-71C9AFF2AF5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FY18 Projection</c:v>
                </c:pt>
              </c:strCache>
            </c:strRef>
          </c:tx>
          <c:spPr>
            <a:gradFill flip="none" rotWithShape="1">
              <a:gsLst>
                <a:gs pos="0">
                  <a:srgbClr val="CC363A"/>
                </a:gs>
                <a:gs pos="100000">
                  <a:srgbClr val="800000"/>
                </a:gs>
              </a:gsLst>
              <a:path path="rect">
                <a:fillToRect l="100000" t="100000"/>
              </a:path>
              <a:tileRect r="-100000" b="-100000"/>
            </a:gradFill>
            <a:effectLst/>
          </c:spPr>
          <c:invertIfNegative val="0"/>
          <c:dLbls>
            <c:dLbl>
              <c:idx val="0"/>
              <c:layout>
                <c:manualLayout>
                  <c:x val="7.4358653684465431E-3"/>
                  <c:y val="9.596309809102603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$508,452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581-45F1-971C-4A9A40E9FAFC}"/>
                </c:ext>
              </c:extLst>
            </c:dLbl>
            <c:dLbl>
              <c:idx val="1"/>
              <c:layout>
                <c:manualLayout>
                  <c:x val="0"/>
                  <c:y val="0.1107266516434915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$429,321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581-45F1-971C-4A9A40E9FA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Revenues</c:v>
                </c:pt>
                <c:pt idx="1">
                  <c:v>Expenses</c:v>
                </c:pt>
              </c:strCache>
            </c:strRef>
          </c:cat>
          <c:val>
            <c:numRef>
              <c:f>Sheet1!$C$2:$C$3</c:f>
              <c:numCache>
                <c:formatCode>_(* #,##0_);_(* \(#,##0\);_(* "-"??_);_(@_)</c:formatCode>
                <c:ptCount val="2"/>
                <c:pt idx="0">
                  <c:v>508452</c:v>
                </c:pt>
                <c:pt idx="1">
                  <c:v>429321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7EC-404C-BA7C-71C9AFF2AF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axId val="34213888"/>
        <c:axId val="34226560"/>
      </c:barChart>
      <c:catAx>
        <c:axId val="342138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 b="1" i="0" cap="all">
                <a:solidFill>
                  <a:schemeClr val="tx2">
                    <a:lumMod val="75000"/>
                  </a:schemeClr>
                </a:solidFill>
                <a:latin typeface="+mj-lt"/>
              </a:defRPr>
            </a:pPr>
            <a:endParaRPr lang="en-US"/>
          </a:p>
        </c:txPr>
        <c:crossAx val="34226560"/>
        <c:crosses val="autoZero"/>
        <c:auto val="1"/>
        <c:lblAlgn val="ctr"/>
        <c:lblOffset val="100"/>
        <c:noMultiLvlLbl val="0"/>
      </c:catAx>
      <c:valAx>
        <c:axId val="34226560"/>
        <c:scaling>
          <c:orientation val="minMax"/>
          <c:min val="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_(* #,##0_);_(* \(#,##0\);_(* &quot;-&quot;??_);_(@_)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 b="1" i="0">
                <a:solidFill>
                  <a:srgbClr val="003274"/>
                </a:solidFill>
                <a:latin typeface="+mn-lt"/>
              </a:defRPr>
            </a:pPr>
            <a:endParaRPr lang="en-US"/>
          </a:p>
        </c:txPr>
        <c:crossAx val="342138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695651318572149"/>
          <c:y val="0.43197066110768373"/>
          <c:w val="0.15924871763524961"/>
          <c:h val="0.13605867778463254"/>
        </c:manualLayout>
      </c:layout>
      <c:overlay val="0"/>
      <c:txPr>
        <a:bodyPr/>
        <a:lstStyle/>
        <a:p>
          <a:pPr>
            <a:defRPr sz="10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0462112374842003E-2"/>
          <c:y val="3.5986159169550197E-2"/>
          <c:w val="0.76153932147370496"/>
          <c:h val="0.874454949186714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FY18 Funding Budget</c:v>
                </c:pt>
              </c:strCache>
            </c:strRef>
          </c:tx>
          <c:spPr>
            <a:gradFill flip="none" rotWithShape="1">
              <a:gsLst>
                <a:gs pos="0">
                  <a:srgbClr val="64A6F1"/>
                </a:gs>
                <a:gs pos="100000">
                  <a:srgbClr val="003274"/>
                </a:gs>
              </a:gsLst>
              <a:path path="rect">
                <a:fillToRect l="100000" t="100000"/>
              </a:path>
              <a:tileRect r="-100000" b="-100000"/>
            </a:gradFill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C148-4D6F-BE01-8FDF55CBA106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148-4D6F-BE01-8FDF55CBA10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 $560,155 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148-4D6F-BE01-8FDF55CBA10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 $560,155 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148-4D6F-BE01-8FDF55CBA1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>
                    <a:solidFill>
                      <a:schemeClr val="bg1"/>
                    </a:solidFill>
                    <a:latin typeface="+mj-lt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Revenues</c:v>
                </c:pt>
                <c:pt idx="1">
                  <c:v>Expenses</c:v>
                </c:pt>
              </c:strCache>
            </c:strRef>
          </c:cat>
          <c:val>
            <c:numRef>
              <c:f>Sheet1!$B$2:$B$3</c:f>
              <c:numCache>
                <c:formatCode>_("$"* #,##0_);_("$"* \(#,##0\);_("$"* "-"??_);_(@_)</c:formatCode>
                <c:ptCount val="2"/>
                <c:pt idx="0">
                  <c:v>560155</c:v>
                </c:pt>
                <c:pt idx="1">
                  <c:v>560155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148-4D6F-BE01-8FDF55CBA10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FY18 Projection</c:v>
                </c:pt>
              </c:strCache>
            </c:strRef>
          </c:tx>
          <c:spPr>
            <a:gradFill flip="none" rotWithShape="1">
              <a:gsLst>
                <a:gs pos="0">
                  <a:srgbClr val="CC363A"/>
                </a:gs>
                <a:gs pos="100000">
                  <a:srgbClr val="620000"/>
                </a:gs>
              </a:gsLst>
              <a:path path="rect">
                <a:fillToRect l="100000" t="100000"/>
              </a:path>
              <a:tileRect r="-100000" b="-100000"/>
            </a:gradFill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 $589,056 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148-4D6F-BE01-8FDF55CBA10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$487,260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148-4D6F-BE01-8FDF55CBA1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>
                    <a:solidFill>
                      <a:schemeClr val="bg1"/>
                    </a:solidFill>
                    <a:latin typeface="+mj-lt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Revenues</c:v>
                </c:pt>
                <c:pt idx="1">
                  <c:v>Expenses</c:v>
                </c:pt>
              </c:strCache>
            </c:strRef>
          </c:cat>
          <c:val>
            <c:numRef>
              <c:f>Sheet1!$C$2:$C$3</c:f>
              <c:numCache>
                <c:formatCode>_("$"* #,##0_);_("$"* \(#,##0\);_("$"* "-"??_);_(@_)</c:formatCode>
                <c:ptCount val="2"/>
                <c:pt idx="0">
                  <c:v>589056</c:v>
                </c:pt>
                <c:pt idx="1">
                  <c:v>487259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148-4D6F-BE01-8FDF55CBA1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axId val="35873920"/>
        <c:axId val="35875456"/>
      </c:barChart>
      <c:catAx>
        <c:axId val="358739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 b="1" i="0" cap="all">
                <a:solidFill>
                  <a:srgbClr val="003274"/>
                </a:solidFill>
                <a:latin typeface="+mj-lt"/>
              </a:defRPr>
            </a:pPr>
            <a:endParaRPr lang="en-US"/>
          </a:p>
        </c:txPr>
        <c:crossAx val="35875456"/>
        <c:crosses val="autoZero"/>
        <c:auto val="1"/>
        <c:lblAlgn val="ctr"/>
        <c:lblOffset val="100"/>
        <c:noMultiLvlLbl val="0"/>
      </c:catAx>
      <c:valAx>
        <c:axId val="35875456"/>
        <c:scaling>
          <c:orientation val="minMax"/>
          <c:min val="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_(* #,##0_);_(* \(#,##0\);_(* &quot;-&quot;_);_(@_)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 b="1" i="0">
                <a:solidFill>
                  <a:srgbClr val="003274"/>
                </a:solidFill>
                <a:latin typeface="+mn-lt"/>
              </a:defRPr>
            </a:pPr>
            <a:endParaRPr lang="en-US"/>
          </a:p>
        </c:txPr>
        <c:crossAx val="358739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782693281760832"/>
          <c:y val="0.42676842286821692"/>
          <c:w val="0.16316727540081599"/>
          <c:h val="0.106417023131624"/>
        </c:manualLayout>
      </c:layout>
      <c:overlay val="0"/>
      <c:txPr>
        <a:bodyPr/>
        <a:lstStyle/>
        <a:p>
          <a:pPr>
            <a:defRPr sz="10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0.21957</cdr:x>
      <cdr:y>0.27107</cdr:y>
    </cdr:from>
    <cdr:to>
      <cdr:x>0.29158</cdr:x>
      <cdr:y>0.30746</cdr:y>
    </cdr:to>
    <cdr:cxnSp macro="">
      <cdr:nvCxnSpPr>
        <cdr:cNvPr id="2" name="Straight Arrow Connector 1">
          <a:extLst xmlns:a="http://schemas.openxmlformats.org/drawingml/2006/main">
            <a:ext uri="{FF2B5EF4-FFF2-40B4-BE49-F238E27FC236}">
              <a16:creationId xmlns:a16="http://schemas.microsoft.com/office/drawing/2014/main" id="{2BEFB5B9-93EC-4881-B60C-6E28AA913F44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H="1">
          <a:off x="2143483" y="964597"/>
          <a:ext cx="702956" cy="129462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64A6F1"/>
          </a:solidFill>
          <a:tailEnd type="arrow"/>
        </a:ln>
        <a:effectLst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0.51634</cdr:x>
      <cdr:y>0.55239</cdr:y>
    </cdr:from>
    <cdr:to>
      <cdr:x>0.52898</cdr:x>
      <cdr:y>0.59259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C8BC9858-8705-4BAC-9667-CC9016746166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H="1">
          <a:off x="5040561" y="1965660"/>
          <a:ext cx="123340" cy="143042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64A6F1"/>
          </a:solidFill>
          <a:tailEnd type="arrow"/>
        </a:ln>
        <a:effectLst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0.25005</cdr:x>
      <cdr:y>0.30022</cdr:y>
    </cdr:from>
    <cdr:to>
      <cdr:x>0.51973</cdr:x>
      <cdr:y>0.45808</cdr:y>
    </cdr:to>
    <cdr:grpSp>
      <cdr:nvGrpSpPr>
        <cdr:cNvPr id="2" name="Group 1">
          <a:extLst xmlns:a="http://schemas.openxmlformats.org/drawingml/2006/main">
            <a:ext uri="{FF2B5EF4-FFF2-40B4-BE49-F238E27FC236}">
              <a16:creationId xmlns:a16="http://schemas.microsoft.com/office/drawing/2014/main" id="{CCEBFDA3-4C7A-464C-9456-A1B391B981A9}"/>
            </a:ext>
          </a:extLst>
        </cdr:cNvPr>
        <cdr:cNvGrpSpPr/>
      </cdr:nvGrpSpPr>
      <cdr:grpSpPr>
        <a:xfrm xmlns:a="http://schemas.openxmlformats.org/drawingml/2006/main">
          <a:off x="2863194" y="1358308"/>
          <a:ext cx="3087966" cy="714217"/>
          <a:chOff x="78907175" y="1828872"/>
          <a:chExt cx="49251678" cy="2262992"/>
        </a:xfrm>
      </cdr:grpSpPr>
      <cdr:sp macro="" textlink="">
        <cdr:nvSpPr>
          <cdr:cNvPr id="3" name="Snip Diagonal Corner Rectangle 2"/>
          <cdr:cNvSpPr/>
        </cdr:nvSpPr>
        <cdr:spPr>
          <a:xfrm xmlns:a="http://schemas.openxmlformats.org/drawingml/2006/main">
            <a:off x="78907175" y="1828872"/>
            <a:ext cx="49251678" cy="2206801"/>
          </a:xfrm>
          <a:prstGeom xmlns:a="http://schemas.openxmlformats.org/drawingml/2006/main" prst="snip2DiagRect">
            <a:avLst/>
          </a:prstGeom>
          <a:solidFill xmlns:a="http://schemas.openxmlformats.org/drawingml/2006/main">
            <a:srgbClr val="64A6F1"/>
          </a:solidFill>
          <a:ln xmlns:a="http://schemas.openxmlformats.org/drawingml/2006/main">
            <a:noFill/>
          </a:ln>
          <a:effectLst xmlns:a="http://schemas.openxmlformats.org/drawingml/2006/main"/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3">
            <a:schemeClr val="accent1"/>
          </a:fillRef>
          <a:effectRef xmlns:a="http://schemas.openxmlformats.org/drawingml/2006/main" idx="2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tlCol="0" anchor="ctr"/>
          <a:lstStyle xmlns:a="http://schemas.openxmlformats.org/drawingml/2006/main"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endParaRPr lang="en-US" dirty="0"/>
          </a:p>
        </cdr:txBody>
      </cdr:sp>
      <cdr:sp macro="" textlink="">
        <cdr:nvSpPr>
          <cdr:cNvPr id="4" name="Title 1"/>
          <cdr:cNvSpPr txBox="1">
            <a:spLocks xmlns:a="http://schemas.openxmlformats.org/drawingml/2006/main"/>
          </cdr:cNvSpPr>
        </cdr:nvSpPr>
        <cdr:spPr bwMode="auto">
          <a:xfrm xmlns:a="http://schemas.openxmlformats.org/drawingml/2006/main">
            <a:off x="79993059" y="1885058"/>
            <a:ext cx="44381717" cy="2206806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9525">
            <a:noFill/>
            <a:miter lim="800000"/>
            <a:headEnd/>
            <a:tailEnd/>
          </a:ln>
        </cdr:spPr>
        <cdr:txBody>
          <a:bodyPr xmlns:a="http://schemas.openxmlformats.org/drawingml/2006/main" vert="horz" wrap="square" lIns="137160" tIns="45714" rIns="91429" bIns="45714" numCol="1" anchor="ctr" anchorCtr="0" compatLnSpc="1">
            <a:prstTxWarp prst="textNoShape">
              <a:avLst/>
            </a:prstTxWarp>
          </a:bodyPr>
          <a:lstStyle xmlns:a="http://schemas.openxmlformats.org/drawingml/2006/main"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1400" b="1" dirty="0">
                <a:solidFill>
                  <a:srgbClr val="003274"/>
                </a:solidFill>
                <a:latin typeface="Calibri" panose="020F0502020204030204" pitchFamily="34" charset="0"/>
              </a:rPr>
              <a:t>Pool maintenance contract, Camp Best Friends, facilities and equipment repairs</a:t>
            </a:r>
          </a:p>
        </cdr:txBody>
      </cdr:sp>
    </cdr:grpSp>
  </cdr:relSizeAnchor>
  <cdr:relSizeAnchor xmlns:cdr="http://schemas.openxmlformats.org/drawingml/2006/chartDrawing">
    <cdr:from>
      <cdr:x>0.18608</cdr:x>
      <cdr:y>0.09848</cdr:y>
    </cdr:from>
    <cdr:to>
      <cdr:x>0.36416</cdr:x>
      <cdr:y>0.17823</cdr:y>
    </cdr:to>
    <cdr:grpSp>
      <cdr:nvGrpSpPr>
        <cdr:cNvPr id="5" name="Group 4">
          <a:extLst xmlns:a="http://schemas.openxmlformats.org/drawingml/2006/main">
            <a:ext uri="{FF2B5EF4-FFF2-40B4-BE49-F238E27FC236}">
              <a16:creationId xmlns:a16="http://schemas.microsoft.com/office/drawing/2014/main" id="{F6B5EBAA-92BF-4155-842C-F1ACDA5E3EEE}"/>
            </a:ext>
          </a:extLst>
        </cdr:cNvPr>
        <cdr:cNvGrpSpPr/>
      </cdr:nvGrpSpPr>
      <cdr:grpSpPr>
        <a:xfrm xmlns:a="http://schemas.openxmlformats.org/drawingml/2006/main">
          <a:off x="2130706" y="445560"/>
          <a:ext cx="2039102" cy="360819"/>
          <a:chOff x="1176617190" y="-938517"/>
          <a:chExt cx="803627460" cy="4322425"/>
        </a:xfrm>
      </cdr:grpSpPr>
      <cdr:sp macro="" textlink="">
        <cdr:nvSpPr>
          <cdr:cNvPr id="6" name="Snip Diagonal Corner Rectangle 5"/>
          <cdr:cNvSpPr/>
        </cdr:nvSpPr>
        <cdr:spPr>
          <a:xfrm xmlns:a="http://schemas.openxmlformats.org/drawingml/2006/main">
            <a:off x="1177389253" y="-938517"/>
            <a:ext cx="802855397" cy="4322425"/>
          </a:xfrm>
          <a:prstGeom xmlns:a="http://schemas.openxmlformats.org/drawingml/2006/main" prst="snip2DiagRect">
            <a:avLst/>
          </a:prstGeom>
          <a:solidFill xmlns:a="http://schemas.openxmlformats.org/drawingml/2006/main">
            <a:srgbClr val="64A6F1"/>
          </a:solidFill>
          <a:ln xmlns:a="http://schemas.openxmlformats.org/drawingml/2006/main">
            <a:noFill/>
          </a:ln>
          <a:effectLst xmlns:a="http://schemas.openxmlformats.org/drawingml/2006/main"/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3">
            <a:schemeClr val="accent1"/>
          </a:fillRef>
          <a:effectRef xmlns:a="http://schemas.openxmlformats.org/drawingml/2006/main" idx="2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tlCol="0" anchor="ctr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endParaRPr lang="en-US" dirty="0"/>
          </a:p>
        </cdr:txBody>
      </cdr:sp>
      <cdr:sp macro="" textlink="">
        <cdr:nvSpPr>
          <cdr:cNvPr id="7" name="Title 1"/>
          <cdr:cNvSpPr txBox="1">
            <a:spLocks xmlns:a="http://schemas.openxmlformats.org/drawingml/2006/main"/>
          </cdr:cNvSpPr>
        </cdr:nvSpPr>
        <cdr:spPr bwMode="auto">
          <a:xfrm xmlns:a="http://schemas.openxmlformats.org/drawingml/2006/main">
            <a:off x="1176617190" y="-618676"/>
            <a:ext cx="797143984" cy="321144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9525">
            <a:noFill/>
            <a:miter lim="800000"/>
            <a:headEnd/>
            <a:tailEnd/>
          </a:ln>
        </cdr:spPr>
        <cdr:txBody>
          <a:bodyPr xmlns:a="http://schemas.openxmlformats.org/drawingml/2006/main" vert="horz" wrap="square" lIns="137160" tIns="45714" rIns="91429" bIns="45714" numCol="1" anchor="ctr" anchorCtr="0" compatLnSpc="1">
            <a:prstTxWarp prst="textNoShape">
              <a:avLst/>
            </a:prstTxWarp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1400" b="1" dirty="0">
                <a:solidFill>
                  <a:srgbClr val="003274"/>
                </a:solidFill>
                <a:latin typeface="Calibri" panose="020F0502020204030204" pitchFamily="34" charset="0"/>
              </a:rPr>
              <a:t>Personnel adjustments</a:t>
            </a:r>
          </a:p>
        </cdr:txBody>
      </cdr:sp>
    </cdr:grpSp>
  </cdr:relSizeAnchor>
  <cdr:relSizeAnchor xmlns:cdr="http://schemas.openxmlformats.org/drawingml/2006/chartDrawing">
    <cdr:from>
      <cdr:x>0.42826</cdr:x>
      <cdr:y>0.01947</cdr:y>
    </cdr:from>
    <cdr:to>
      <cdr:x>0.50602</cdr:x>
      <cdr:y>0.22158</cdr:y>
    </cdr:to>
    <cdr:sp macro="" textlink="">
      <cdr:nvSpPr>
        <cdr:cNvPr id="10" name="TextBox 9">
          <a:extLst xmlns:a="http://schemas.openxmlformats.org/drawingml/2006/main">
            <a:ext uri="{FF2B5EF4-FFF2-40B4-BE49-F238E27FC236}">
              <a16:creationId xmlns:a16="http://schemas.microsoft.com/office/drawing/2014/main" id="{03007435-32D3-42F9-AE30-F8627C3EDD98}"/>
            </a:ext>
          </a:extLst>
        </cdr:cNvPr>
        <cdr:cNvSpPr txBox="1"/>
      </cdr:nvSpPr>
      <cdr:spPr>
        <a:xfrm xmlns:a="http://schemas.openxmlformats.org/drawingml/2006/main">
          <a:off x="5036457" y="8811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0.20485</cdr:x>
      <cdr:y>0.22162</cdr:y>
    </cdr:from>
    <cdr:to>
      <cdr:x>0.25201</cdr:x>
      <cdr:y>0.22162</cdr:y>
    </cdr:to>
    <cdr:cxnSp macro="">
      <cdr:nvCxnSpPr>
        <cdr:cNvPr id="2" name="Straight Arrow Connector 1">
          <a:extLst xmlns:a="http://schemas.openxmlformats.org/drawingml/2006/main">
            <a:ext uri="{FF2B5EF4-FFF2-40B4-BE49-F238E27FC236}">
              <a16:creationId xmlns:a16="http://schemas.microsoft.com/office/drawing/2014/main" id="{2BEFB5B9-93EC-4881-B60C-6E28AA913F44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H="1">
          <a:off x="2081204" y="699713"/>
          <a:ext cx="479226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64A6F1"/>
          </a:solidFill>
          <a:tailEnd type="arrow"/>
        </a:ln>
        <a:effectLst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0.47977</cdr:x>
      <cdr:y>0.67172</cdr:y>
    </cdr:from>
    <cdr:to>
      <cdr:x>0.47977</cdr:x>
      <cdr:y>0.77074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06BAAA5F-C9D5-40C0-89CD-0851812C644C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>
          <a:off x="4874345" y="2120829"/>
          <a:ext cx="0" cy="312656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64A6F1"/>
          </a:solidFill>
          <a:tailEnd type="arrow"/>
        </a:ln>
        <a:effectLst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werpoint_Slidebcgrnd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3455"/>
          <a:stretch/>
        </p:blipFill>
        <p:spPr>
          <a:xfrm>
            <a:off x="0" y="0"/>
            <a:ext cx="17286939" cy="7335238"/>
          </a:xfrm>
          <a:prstGeom prst="rect">
            <a:avLst/>
          </a:prstGeom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86129" y="829116"/>
            <a:ext cx="8447146" cy="702310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3004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0E22E1C9-D88C-944C-AF71-20745A711C30}" type="datetimeFigureOut">
              <a:rPr lang="en-US" smtClean="0"/>
              <a:t>2/27/2018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3004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7C11E509-EDAD-7549-B425-DA708A1F89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9677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>
                <a:latin typeface="Franklin Gothic Book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004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>
                <a:latin typeface="Franklin Gothic Book"/>
              </a:defRPr>
            </a:lvl1pPr>
          </a:lstStyle>
          <a:p>
            <a:fld id="{CE3523B9-78E1-4345-AA62-5BD6105820A1}" type="datetimeFigureOut">
              <a:rPr lang="en-US" smtClean="0"/>
              <a:pPr/>
              <a:t>2/27/2018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14575" y="527050"/>
            <a:ext cx="4679950" cy="26336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910" y="3335973"/>
            <a:ext cx="7447280" cy="31603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>
                <a:latin typeface="Franklin Gothic Book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004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>
                <a:latin typeface="Franklin Gothic Book"/>
              </a:defRPr>
            </a:lvl1pPr>
          </a:lstStyle>
          <a:p>
            <a:fld id="{DCF597B0-247E-D54D-9977-2B387D3720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7542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Franklin Gothic Book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Franklin Gothic Book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Franklin Gothic Book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Franklin Gothic Book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Franklin Gothic Book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597B0-247E-D54D-9977-2B387D37207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841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dirty="0">
                <a:solidFill>
                  <a:srgbClr val="003274"/>
                </a:solidFill>
              </a:rPr>
              <a:t>The Department of Police Services is expected to be over budget by 4.07% or $7.73M due to overtime related to special events, Hurricane Irma, and Holiday events and uniform contracts with GALLS.</a:t>
            </a:r>
            <a:endParaRPr lang="en-US" sz="600" b="0" dirty="0">
              <a:solidFill>
                <a:srgbClr val="003274"/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Franklin Gothic Book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285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317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Expenditure</a:t>
            </a:r>
            <a:r>
              <a:rPr lang="en-US" b="1" baseline="0" dirty="0"/>
              <a:t> Variance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Airport Revenue Fund expenditure variance is due mainly to reserves, service contracts, vacant positions and supplies less than anticipated.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5436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Revenue</a:t>
            </a:r>
            <a:r>
              <a:rPr lang="en-US" b="1" baseline="0" dirty="0"/>
              <a:t> Variance</a:t>
            </a:r>
          </a:p>
          <a:p>
            <a:r>
              <a:rPr lang="en-US" b="0" dirty="0"/>
              <a:t>Variance in Water &amp; Wastewater Revenue due to increased usage and collection efforts; Investment income more than anticipated.</a:t>
            </a:r>
          </a:p>
          <a:p>
            <a:endParaRPr lang="en-US" b="1" dirty="0"/>
          </a:p>
          <a:p>
            <a:r>
              <a:rPr lang="en-US" b="1" dirty="0"/>
              <a:t>Expenditure</a:t>
            </a:r>
            <a:r>
              <a:rPr lang="en-US" b="1" baseline="0" dirty="0"/>
              <a:t> Variance</a:t>
            </a:r>
          </a:p>
          <a:p>
            <a:r>
              <a:rPr lang="en-US" dirty="0"/>
              <a:t>The Water &amp; Wastewater Revenue Fund expenditure variance is due mainly to fund-wide reserves, GEFA loan reserves, bad debt reserves, less</a:t>
            </a:r>
            <a:r>
              <a:rPr lang="en-US" baseline="0" dirty="0"/>
              <a:t> than anticipated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570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John Gaffney will present the Cash Pool and Cash Flow reports.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1904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Franklin Gothic Book"/>
                <a:ea typeface="+mn-ea"/>
                <a:cs typeface="+mn-cs"/>
              </a:rPr>
              <a:t>Due to challenges in the Fulton County Assessor’s office, the 2016 tax bills did not go out consistent with last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Franklin Gothic Book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Franklin Gothic Book"/>
                <a:ea typeface="+mn-ea"/>
                <a:cs typeface="+mn-cs"/>
              </a:rPr>
              <a:t>year. </a:t>
            </a:r>
            <a:endParaRPr lang="en-US" dirty="0"/>
          </a:p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9503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6888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0604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3257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Paul Kwaw will present the Debt and Investment portfolios and bond</a:t>
            </a:r>
            <a:r>
              <a:rPr lang="en-US" baseline="0" dirty="0"/>
              <a:t> ratings.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86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597B0-247E-D54D-9977-2B387D37207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4213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1387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3859"/>
            <a:r>
              <a:rPr lang="en-US" dirty="0"/>
              <a:t>2Q’18 investment portfolio value totaled $2.268 billion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397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3859"/>
            <a:r>
              <a:rPr lang="en-US" sz="1100" dirty="0"/>
              <a:t>**These number do not reflect approx. $27.4mm in the Atlantic TAD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7705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0905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Rating Upgrades</a:t>
            </a:r>
          </a:p>
          <a:p>
            <a:r>
              <a:rPr lang="en-US" dirty="0"/>
              <a:t>Moody’s GO Ratings outlook upgrade from Aa2 to Aa1</a:t>
            </a:r>
          </a:p>
          <a:p>
            <a:r>
              <a:rPr lang="en-US" dirty="0"/>
              <a:t>S &amp; P GO ratings upgrade from AA to AA+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0882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060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597B0-247E-D54D-9977-2B387D37207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034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Franklin Gothic Book"/>
                <a:ea typeface="+mn-ea"/>
                <a:cs typeface="+mn-cs"/>
              </a:rPr>
              <a:t>The additional revenue in fiscal year 2018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Franklin Gothic Book"/>
                <a:ea typeface="+mn-ea"/>
                <a:cs typeface="+mn-cs"/>
              </a:rPr>
              <a:t> is due primarily to revenues collected from property taxes billed in a prior year and miscellaneous revenues from equipment rentals. </a:t>
            </a: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Franklin Gothic Book"/>
              <a:ea typeface="+mn-ea"/>
              <a:cs typeface="+mn-cs"/>
            </a:endParaRPr>
          </a:p>
          <a:p>
            <a:r>
              <a:rPr lang="en-US" b="1" dirty="0">
                <a:solidFill>
                  <a:srgbClr val="FF0000"/>
                </a:solidFill>
              </a:rPr>
              <a:t>Update</a:t>
            </a:r>
            <a:r>
              <a:rPr lang="en-US" b="1" baseline="0" dirty="0">
                <a:solidFill>
                  <a:srgbClr val="FF0000"/>
                </a:solidFill>
              </a:rPr>
              <a:t>: </a:t>
            </a:r>
            <a:r>
              <a:rPr lang="en-US" b="0" baseline="0" dirty="0">
                <a:solidFill>
                  <a:srgbClr val="FF0000"/>
                </a:solidFill>
              </a:rPr>
              <a:t>As of December 31, 2017, General Fund revenues were $351MM. As of the second quarter, revenues are on pace to meet the anticipated budget.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597B0-247E-D54D-9977-2B387D37207D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884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General Fund is over budget</a:t>
            </a:r>
            <a:r>
              <a:rPr lang="en-US" baseline="0" dirty="0"/>
              <a:t> by $12.9MM: </a:t>
            </a:r>
          </a:p>
          <a:p>
            <a:r>
              <a:rPr lang="en-US" baseline="0" dirty="0"/>
              <a:t>Surplus of $6MM in Nondepartmental and $1.5MM in City Council offset by</a:t>
            </a:r>
          </a:p>
          <a:p>
            <a:r>
              <a:rPr lang="en-US" baseline="0" dirty="0"/>
              <a:t>Overages of $7.7MM in APD; $3.4MM in Corrections, $3MM in Parks and Recreation,$1.9MM in Executive Offices; $1.7MM in Public Works; $1.1MM in AIM and $1.1MM in Fire Services.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745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Projected deficit in Salaries by $5.5MM or 5%; Overtime by $15.4MM or 139%; Extra-Help by $3.2MM or 55%.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Franklin Gothic Book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362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Over</a:t>
            </a:r>
            <a:r>
              <a:rPr lang="en-US" baseline="0" dirty="0"/>
              <a:t> budget due to Overtime of $2.3MM; Salaries Sworn by $740K; and Body Worn Camera maintenance, Steel Based Boarding and uniforms more than anticipated by $155K.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Franklin Gothic Book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28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dirty="0">
                <a:solidFill>
                  <a:srgbClr val="003274"/>
                </a:solidFill>
              </a:rPr>
              <a:t>The Department of Public Works is expected to be over budget by 3.85% or $1.7M due to: </a:t>
            </a:r>
          </a:p>
          <a:p>
            <a:pPr algn="l"/>
            <a:r>
              <a:rPr lang="en-US" sz="1200" b="1" dirty="0">
                <a:solidFill>
                  <a:srgbClr val="003274"/>
                </a:solidFill>
              </a:rPr>
              <a:t>Surplus in Supplies $910K and Contracted Services $300K; offset by Salaries, Reg ($1.6M) and Overtime (760K), Benefits (565K); Extra Help ($200K).</a:t>
            </a:r>
          </a:p>
          <a:p>
            <a:pPr algn="l"/>
            <a:endParaRPr lang="en-US" sz="1200" b="1" dirty="0">
              <a:solidFill>
                <a:srgbClr val="003274"/>
              </a:solidFill>
            </a:endParaRPr>
          </a:p>
          <a:p>
            <a:pPr algn="l"/>
            <a:r>
              <a:rPr lang="en-US" sz="1200" b="1" dirty="0">
                <a:solidFill>
                  <a:srgbClr val="003274"/>
                </a:solidFill>
              </a:rPr>
              <a:t>Note: Inclement weather pre and post 12-hr shifts.</a:t>
            </a:r>
            <a:endParaRPr lang="en-US" sz="600" b="1" dirty="0">
              <a:solidFill>
                <a:srgbClr val="003274"/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Franklin Gothic Book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285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Overage due to:</a:t>
            </a:r>
          </a:p>
          <a:p>
            <a:r>
              <a:rPr lang="en-US" baseline="0" dirty="0"/>
              <a:t>1.  Wage compression associated with salary increases– $300K over budget ; $100K Overtime over budget</a:t>
            </a:r>
            <a:endParaRPr lang="en-US" dirty="0"/>
          </a:p>
          <a:p>
            <a:pPr marL="228600" indent="-228600">
              <a:buAutoNum type="arabicPeriod" startAt="2"/>
            </a:pPr>
            <a:r>
              <a:rPr lang="en-US" dirty="0"/>
              <a:t>Repair</a:t>
            </a:r>
            <a:r>
              <a:rPr lang="en-US" baseline="0" dirty="0"/>
              <a:t>/maintenance of equipment and facilities - $2.7MM over budget (Pool Maintenance Contract, Camp Best Friends, Hot Meals Program)</a:t>
            </a:r>
          </a:p>
          <a:p>
            <a:pPr marL="228600" indent="-228600">
              <a:buAutoNum type="arabicPeriod" startAt="2"/>
            </a:pPr>
            <a:r>
              <a:rPr lang="en-US" baseline="0" dirty="0"/>
              <a:t>Capital Outlay less than anticipated: security camera purchases and van transportation purchase costs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01128-E37E-4A1A-AEE0-8DC6E57E63A7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696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VER_PAR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8000" y="-571500"/>
            <a:ext cx="1016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69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334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177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399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8100" y="123827"/>
            <a:ext cx="7378700" cy="7143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46088" y="1009652"/>
            <a:ext cx="8229600" cy="343138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665171119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938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538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" y="1924050"/>
            <a:ext cx="9143999" cy="1574800"/>
          </a:xfrm>
        </p:spPr>
        <p:txBody>
          <a:bodyPr>
            <a:normAutofit/>
          </a:bodyPr>
          <a:lstStyle>
            <a:lvl1pPr algn="ctr">
              <a:defRPr sz="3000" spc="58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3870158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682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841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747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00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796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" y="3"/>
            <a:ext cx="9143391" cy="5143157"/>
          </a:xfrm>
          <a:prstGeom prst="rect">
            <a:avLst/>
          </a:prstGeom>
        </p:spPr>
      </p:pic>
      <p:pic>
        <p:nvPicPr>
          <p:cNvPr id="19" name="Picture 21" descr="Atlanta Seal"/>
          <p:cNvPicPr>
            <a:picLocks noChangeAspect="1" noChangeArrowheads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8638" y="342900"/>
            <a:ext cx="742592" cy="54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05370"/>
            <a:ext cx="8229600" cy="30892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04000" y="486965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55BABB5-A2ED-0041-A542-64358E3D5C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321"/>
            <a:ext cx="6915619" cy="709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304801" y="982359"/>
            <a:ext cx="8390467" cy="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04801" y="272966"/>
            <a:ext cx="8390467" cy="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>
            <a:off x="7595438" y="384135"/>
            <a:ext cx="0" cy="503471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78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2" r:id="rId13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200" b="1" i="0" kern="1200" cap="none" spc="3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64592" indent="-164592" algn="l" defTabSz="457200" rtl="0" eaLnBrk="1" latinLnBrk="0" hangingPunct="1">
        <a:spcBef>
          <a:spcPct val="20000"/>
        </a:spcBef>
        <a:buClr>
          <a:srgbClr val="CC363A"/>
        </a:buClr>
        <a:buFont typeface="Arial"/>
        <a:buChar char="•"/>
        <a:defRPr sz="2000" kern="1200" spc="0">
          <a:solidFill>
            <a:srgbClr val="003274"/>
          </a:solidFill>
          <a:latin typeface="+mn-lt"/>
          <a:ea typeface="+mn-ea"/>
          <a:cs typeface="+mn-cs"/>
        </a:defRPr>
      </a:lvl1pPr>
      <a:lvl2pPr marL="438912" indent="-256032" algn="l" defTabSz="457200" rtl="0" eaLnBrk="1" latinLnBrk="0" hangingPunct="1">
        <a:spcBef>
          <a:spcPct val="20000"/>
        </a:spcBef>
        <a:buClr>
          <a:srgbClr val="CC363A"/>
        </a:buClr>
        <a:buFont typeface="Arial"/>
        <a:buChar char="–"/>
        <a:defRPr sz="2000" kern="1200" spc="0">
          <a:solidFill>
            <a:srgbClr val="003274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CC363A"/>
        </a:buClr>
        <a:buFont typeface="Arial"/>
        <a:buChar char="•"/>
        <a:defRPr sz="2000" kern="1200" spc="0">
          <a:solidFill>
            <a:srgbClr val="003274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CC363A"/>
        </a:buClr>
        <a:buFont typeface="Arial"/>
        <a:buChar char="–"/>
        <a:defRPr sz="2000" kern="1200" spc="0">
          <a:solidFill>
            <a:srgbClr val="003274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CC363A"/>
        </a:buClr>
        <a:buFont typeface="Arial"/>
        <a:buChar char="»"/>
        <a:defRPr sz="2000" kern="1200" spc="0">
          <a:solidFill>
            <a:srgbClr val="003274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 descr="Atlanta Sea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6933" y="2306261"/>
            <a:ext cx="1098533" cy="946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4472569"/>
            <a:ext cx="9096024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b="1" cap="all" spc="70" dirty="0">
                <a:solidFill>
                  <a:schemeClr val="bg1"/>
                </a:solidFill>
                <a:cs typeface="Franklin Gothic Book"/>
              </a:rPr>
              <a:t>J. Anthony Beard, CFO   </a:t>
            </a:r>
            <a:r>
              <a:rPr lang="en-US" sz="1600" cap="all" spc="70" dirty="0">
                <a:solidFill>
                  <a:schemeClr val="bg1"/>
                </a:solidFill>
                <a:cs typeface="Franklin Gothic Book"/>
              </a:rPr>
              <a:t>|</a:t>
            </a:r>
            <a:r>
              <a:rPr lang="en-US" sz="1600" b="1" cap="all" spc="70" dirty="0">
                <a:solidFill>
                  <a:schemeClr val="bg1"/>
                </a:solidFill>
                <a:cs typeface="Franklin Gothic Book"/>
              </a:rPr>
              <a:t>   John Gaffney, Deputy CFO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58800" y="4447168"/>
            <a:ext cx="7950200" cy="0"/>
          </a:xfrm>
          <a:prstGeom prst="line">
            <a:avLst/>
          </a:prstGeom>
          <a:ln w="12700">
            <a:solidFill>
              <a:srgbClr val="ACE3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58800" y="4818643"/>
            <a:ext cx="7950200" cy="0"/>
          </a:xfrm>
          <a:prstGeom prst="line">
            <a:avLst/>
          </a:prstGeom>
          <a:ln w="12700">
            <a:solidFill>
              <a:srgbClr val="ACE3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-2844800" y="76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822240" y="3423706"/>
            <a:ext cx="10788480" cy="1499712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b="1" i="0" kern="1200" cap="all" spc="17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2200" dirty="0"/>
              <a:t>City of Atlanta, department of finance</a:t>
            </a:r>
            <a:br>
              <a:rPr lang="en-US" sz="2400" dirty="0"/>
            </a:br>
            <a:r>
              <a:rPr lang="en-US" sz="3400" dirty="0"/>
              <a:t>FY18 second quarter report</a:t>
            </a:r>
            <a:br>
              <a:rPr lang="en-US" sz="3400" dirty="0"/>
            </a:b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7235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cap="all" dirty="0">
                <a:solidFill>
                  <a:schemeClr val="bg1"/>
                </a:solidFill>
              </a:rPr>
              <a:t>Department of Police Services</a:t>
            </a:r>
            <a:br>
              <a:rPr lang="en-US" sz="2000" dirty="0">
                <a:solidFill>
                  <a:schemeClr val="bg1"/>
                </a:solidFill>
                <a:latin typeface="+mn-lt"/>
              </a:rPr>
            </a:br>
            <a:r>
              <a:rPr lang="en-US" sz="2000" dirty="0">
                <a:latin typeface="+mn-lt"/>
              </a:rPr>
              <a:t>FY18 GENERAL FUND DEPARTMENT HIGHLIGHTS </a:t>
            </a:r>
            <a:r>
              <a:rPr lang="en-US" sz="1400" b="0" i="1" dirty="0">
                <a:solidFill>
                  <a:schemeClr val="bg1"/>
                </a:solidFill>
                <a:latin typeface="+mn-lt"/>
              </a:rPr>
              <a:t>(000's)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0980654"/>
              </p:ext>
            </p:extLst>
          </p:nvPr>
        </p:nvGraphicFramePr>
        <p:xfrm>
          <a:off x="253999" y="1371599"/>
          <a:ext cx="10159852" cy="3157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4665134" y="1002763"/>
            <a:ext cx="3831167" cy="158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7160" tIns="45714" rIns="91429" bIns="4571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9pPr>
          </a:lstStyle>
          <a:p>
            <a:endParaRPr lang="en-US" sz="800" dirty="0">
              <a:solidFill>
                <a:prstClr val="black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814429" y="1491671"/>
            <a:ext cx="3701409" cy="1143534"/>
            <a:chOff x="4704585" y="2654919"/>
            <a:chExt cx="3953960" cy="1251203"/>
          </a:xfrm>
        </p:grpSpPr>
        <p:sp>
          <p:nvSpPr>
            <p:cNvPr id="12" name="Snip Diagonal Corner Rectangle 11"/>
            <p:cNvSpPr/>
            <p:nvPr/>
          </p:nvSpPr>
          <p:spPr>
            <a:xfrm>
              <a:off x="4704585" y="2654919"/>
              <a:ext cx="3953960" cy="1239402"/>
            </a:xfrm>
            <a:prstGeom prst="snip2DiagRect">
              <a:avLst/>
            </a:prstGeom>
            <a:solidFill>
              <a:srgbClr val="64A6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 bwMode="auto">
            <a:xfrm>
              <a:off x="4704585" y="2834202"/>
              <a:ext cx="3824817" cy="1071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7160" tIns="45714" rIns="91429" bIns="45714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1400" b="1" dirty="0">
                  <a:solidFill>
                    <a:srgbClr val="003274"/>
                  </a:solidFill>
                </a:rPr>
                <a:t>The Atlanta Police Department is expected to be over budget by 4.1% or $7.7MM due to overtime related to inclement weather, holiday, and special events.</a:t>
              </a:r>
              <a:endParaRPr lang="en-US" sz="700" b="1" dirty="0">
                <a:solidFill>
                  <a:srgbClr val="003274"/>
                </a:solidFill>
              </a:endParaRPr>
            </a:p>
            <a:p>
              <a:pPr algn="ctr"/>
              <a:endParaRPr lang="en-US" sz="1400" b="1" dirty="0">
                <a:solidFill>
                  <a:srgbClr val="003274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10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B48DEAD-849B-4DAF-AA99-1D4D166D518A}"/>
              </a:ext>
            </a:extLst>
          </p:cNvPr>
          <p:cNvGrpSpPr/>
          <p:nvPr/>
        </p:nvGrpSpPr>
        <p:grpSpPr>
          <a:xfrm>
            <a:off x="4169269" y="3047929"/>
            <a:ext cx="1918150" cy="534131"/>
            <a:chOff x="4640005" y="2654919"/>
            <a:chExt cx="4083120" cy="1380201"/>
          </a:xfrm>
        </p:grpSpPr>
        <p:sp>
          <p:nvSpPr>
            <p:cNvPr id="14" name="Snip Diagonal Corner Rectangle 11">
              <a:extLst>
                <a:ext uri="{FF2B5EF4-FFF2-40B4-BE49-F238E27FC236}">
                  <a16:creationId xmlns:a16="http://schemas.microsoft.com/office/drawing/2014/main" id="{0C4DC9C0-5F5F-48BC-857F-FE48F790F04C}"/>
                </a:ext>
              </a:extLst>
            </p:cNvPr>
            <p:cNvSpPr/>
            <p:nvPr/>
          </p:nvSpPr>
          <p:spPr>
            <a:xfrm>
              <a:off x="4704585" y="2654919"/>
              <a:ext cx="3953960" cy="1239402"/>
            </a:xfrm>
            <a:prstGeom prst="snip2DiagRect">
              <a:avLst/>
            </a:prstGeom>
            <a:solidFill>
              <a:srgbClr val="64A6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9867B1B3-299A-47C4-93B6-D872FC22268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640005" y="2963201"/>
              <a:ext cx="4083120" cy="10719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7160" tIns="45714" rIns="91429" bIns="45714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1400" b="1" dirty="0">
                  <a:solidFill>
                    <a:srgbClr val="003274"/>
                  </a:solidFill>
                </a:rPr>
                <a:t>Uniform and equipment expenses</a:t>
              </a:r>
              <a:endParaRPr lang="en-US" sz="700" b="1" dirty="0">
                <a:solidFill>
                  <a:srgbClr val="003274"/>
                </a:solidFill>
              </a:endParaRPr>
            </a:p>
            <a:p>
              <a:pPr algn="ctr"/>
              <a:endParaRPr lang="en-US" sz="1400" b="1" dirty="0">
                <a:solidFill>
                  <a:srgbClr val="003274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9928FDF-61ED-457B-9456-EA54EB2664DA}"/>
              </a:ext>
            </a:extLst>
          </p:cNvPr>
          <p:cNvSpPr txBox="1"/>
          <p:nvPr/>
        </p:nvSpPr>
        <p:spPr>
          <a:xfrm>
            <a:off x="253999" y="4717143"/>
            <a:ext cx="55154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*This information is referenced on pg. 30 in the FY18 Second Quarter Financial Status Report.</a:t>
            </a:r>
          </a:p>
        </p:txBody>
      </p:sp>
    </p:spTree>
    <p:extLst>
      <p:ext uri="{BB962C8B-B14F-4D97-AF65-F5344CB8AC3E}">
        <p14:creationId xmlns:p14="http://schemas.microsoft.com/office/powerpoint/2010/main" val="1909385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698500" y="-790574"/>
            <a:ext cx="10363200" cy="5934075"/>
          </a:xfrm>
          <a:prstGeom prst="rect">
            <a:avLst/>
          </a:prstGeom>
          <a:solidFill>
            <a:srgbClr val="1C448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COVER_blue2.jpg"/>
          <p:cNvPicPr>
            <a:picLocks noChangeAspect="1"/>
          </p:cNvPicPr>
          <p:nvPr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9600" y="-685800"/>
            <a:ext cx="10363200" cy="58293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" y="2317750"/>
            <a:ext cx="9143391" cy="939800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1924050"/>
            <a:ext cx="9144000" cy="1574800"/>
          </a:xfrm>
        </p:spPr>
        <p:txBody>
          <a:bodyPr/>
          <a:lstStyle/>
          <a:p>
            <a:r>
              <a:rPr lang="en-US" cap="all" dirty="0"/>
              <a:t>Proprietary Funds Overview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89465" y="2216150"/>
            <a:ext cx="8407401" cy="1143000"/>
            <a:chOff x="389466" y="2700867"/>
            <a:chExt cx="2184400" cy="9017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89466" y="36025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89466" y="27008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5020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cap="all" dirty="0"/>
              <a:t>FY18 Airport Revenue Fund Projection</a:t>
            </a:r>
            <a:br>
              <a:rPr lang="en-US" cap="all" dirty="0"/>
            </a:br>
            <a:r>
              <a:rPr lang="en-US" sz="2000" b="0" cap="all" dirty="0">
                <a:latin typeface="+mn-lt"/>
              </a:rPr>
              <a:t>(</a:t>
            </a:r>
            <a:r>
              <a:rPr lang="en-US" sz="2000" b="0" i="1" dirty="0">
                <a:solidFill>
                  <a:schemeClr val="bg1"/>
                </a:solidFill>
                <a:latin typeface="+mn-lt"/>
              </a:rPr>
              <a:t>000's) </a:t>
            </a:r>
            <a:endParaRPr lang="en-US" sz="2000" cap="small" dirty="0">
              <a:solidFill>
                <a:srgbClr val="620000"/>
              </a:solidFill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5501271"/>
              </p:ext>
            </p:extLst>
          </p:nvPr>
        </p:nvGraphicFramePr>
        <p:xfrm>
          <a:off x="528979" y="1408664"/>
          <a:ext cx="8539692" cy="3215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079523" y="1097548"/>
            <a:ext cx="2754791" cy="937020"/>
            <a:chOff x="4828237" y="2024867"/>
            <a:chExt cx="2964314" cy="763589"/>
          </a:xfrm>
        </p:grpSpPr>
        <p:sp>
          <p:nvSpPr>
            <p:cNvPr id="6" name="Snip Diagonal Corner Rectangle 5"/>
            <p:cNvSpPr/>
            <p:nvPr/>
          </p:nvSpPr>
          <p:spPr>
            <a:xfrm>
              <a:off x="4828237" y="2024867"/>
              <a:ext cx="2550400" cy="760329"/>
            </a:xfrm>
            <a:prstGeom prst="snip2DiagRect">
              <a:avLst/>
            </a:prstGeom>
            <a:solidFill>
              <a:srgbClr val="64A6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 bwMode="auto">
            <a:xfrm>
              <a:off x="4913696" y="2028128"/>
              <a:ext cx="2878855" cy="760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7160" tIns="45714" rIns="91429" bIns="45714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r>
                <a:rPr lang="en-US" sz="1300" b="1" dirty="0">
                  <a:solidFill>
                    <a:srgbClr val="003274"/>
                  </a:solidFill>
                </a:rPr>
                <a:t>$79MM savings related to: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rgbClr val="003274"/>
                  </a:solidFill>
                </a:rPr>
                <a:t>$63MM reserves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rgbClr val="003274"/>
                  </a:solidFill>
                </a:rPr>
                <a:t>$12MM service contracts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rgbClr val="003274"/>
                  </a:solidFill>
                </a:rPr>
                <a:t>$2MM vacant positions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rgbClr val="003274"/>
                  </a:solidFill>
                </a:rPr>
                <a:t>$2MM supplies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C4633AD-D47C-49C0-8DF9-419CAC27E8D5}"/>
              </a:ext>
            </a:extLst>
          </p:cNvPr>
          <p:cNvSpPr/>
          <p:nvPr/>
        </p:nvSpPr>
        <p:spPr>
          <a:xfrm>
            <a:off x="337280" y="4774681"/>
            <a:ext cx="645841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/>
              <a:t>*This information is referenced on pg. 37 in the FY18 Second Quarter Financial Status Report.</a:t>
            </a:r>
          </a:p>
        </p:txBody>
      </p:sp>
    </p:spTree>
    <p:extLst>
      <p:ext uri="{BB962C8B-B14F-4D97-AF65-F5344CB8AC3E}">
        <p14:creationId xmlns:p14="http://schemas.microsoft.com/office/powerpoint/2010/main" val="1680132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cap="all" dirty="0"/>
              <a:t>FY18 Water &amp; Wastewater Revenue Fund Projection</a:t>
            </a:r>
            <a:br>
              <a:rPr lang="en-US" cap="all" dirty="0"/>
            </a:br>
            <a:r>
              <a:rPr lang="en-US" b="0" cap="all" dirty="0">
                <a:latin typeface="+mn-lt"/>
              </a:rPr>
              <a:t>(</a:t>
            </a:r>
            <a:r>
              <a:rPr lang="en-US" b="0" i="1" dirty="0">
                <a:solidFill>
                  <a:schemeClr val="bg1"/>
                </a:solidFill>
                <a:latin typeface="+mn-lt"/>
              </a:rPr>
              <a:t>000's) </a:t>
            </a:r>
            <a:endParaRPr lang="en-US" cap="all" dirty="0"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522010"/>
              </p:ext>
            </p:extLst>
          </p:nvPr>
        </p:nvGraphicFramePr>
        <p:xfrm>
          <a:off x="457200" y="1485682"/>
          <a:ext cx="8686800" cy="3171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13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122752" y="1040866"/>
            <a:ext cx="2961706" cy="1031267"/>
            <a:chOff x="4804534" y="2037919"/>
            <a:chExt cx="3388060" cy="809867"/>
          </a:xfrm>
        </p:grpSpPr>
        <p:sp>
          <p:nvSpPr>
            <p:cNvPr id="6" name="Snip Diagonal Corner Rectangle 5"/>
            <p:cNvSpPr/>
            <p:nvPr/>
          </p:nvSpPr>
          <p:spPr>
            <a:xfrm>
              <a:off x="4804534" y="2037919"/>
              <a:ext cx="3388060" cy="809867"/>
            </a:xfrm>
            <a:prstGeom prst="snip2DiagRect">
              <a:avLst/>
            </a:prstGeom>
            <a:solidFill>
              <a:srgbClr val="64A6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 bwMode="auto">
            <a:xfrm>
              <a:off x="4937202" y="2095141"/>
              <a:ext cx="3105958" cy="695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7160" tIns="45714" rIns="91429" bIns="45714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r>
                <a:rPr lang="en-US" sz="1200" b="1" dirty="0">
                  <a:solidFill>
                    <a:srgbClr val="003274"/>
                  </a:solidFill>
                </a:rPr>
                <a:t>$72MM savings related to: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100" b="1" dirty="0">
                  <a:solidFill>
                    <a:srgbClr val="003274"/>
                  </a:solidFill>
                </a:rPr>
                <a:t>$22MM Fund-wide reserves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100" b="1" dirty="0">
                  <a:solidFill>
                    <a:srgbClr val="003274"/>
                  </a:solidFill>
                </a:rPr>
                <a:t>$18MM Bad debt reserves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100" b="1" dirty="0">
                  <a:solidFill>
                    <a:srgbClr val="003274"/>
                  </a:solidFill>
                </a:rPr>
                <a:t>$13MM GEFA loan reserves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100" b="1" dirty="0">
                  <a:solidFill>
                    <a:srgbClr val="003274"/>
                  </a:solidFill>
                </a:rPr>
                <a:t>$12MM contractual services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100" b="1" dirty="0">
                  <a:solidFill>
                    <a:srgbClr val="003274"/>
                  </a:solidFill>
                </a:rPr>
                <a:t>$7MM vacant positions and supplies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6C6E09D0-16C4-41AB-8EB7-57519F41AC64}"/>
              </a:ext>
            </a:extLst>
          </p:cNvPr>
          <p:cNvSpPr/>
          <p:nvPr/>
        </p:nvSpPr>
        <p:spPr>
          <a:xfrm>
            <a:off x="457200" y="4729579"/>
            <a:ext cx="55960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/>
              <a:t>*This information is referenced on pg. 66 in the FY18 Second Quarter Financial Status Report.</a:t>
            </a:r>
          </a:p>
        </p:txBody>
      </p:sp>
    </p:spTree>
    <p:extLst>
      <p:ext uri="{BB962C8B-B14F-4D97-AF65-F5344CB8AC3E}">
        <p14:creationId xmlns:p14="http://schemas.microsoft.com/office/powerpoint/2010/main" val="2854542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VER_blue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" y="2317750"/>
            <a:ext cx="9143391" cy="939800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" y="1924050"/>
            <a:ext cx="9143999" cy="1574800"/>
          </a:xfrm>
        </p:spPr>
        <p:txBody>
          <a:bodyPr/>
          <a:lstStyle/>
          <a:p>
            <a:r>
              <a:rPr lang="en-US" cap="all" dirty="0"/>
              <a:t>Cash Pool Report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89465" y="2216150"/>
            <a:ext cx="8407401" cy="1143000"/>
            <a:chOff x="389466" y="2700867"/>
            <a:chExt cx="2184400" cy="9017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89466" y="36025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89466" y="27008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58317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cap="all" dirty="0"/>
              <a:t>Investment in the Cash Pool</a:t>
            </a:r>
            <a:br>
              <a:rPr lang="en-US" sz="2000" cap="all" dirty="0"/>
            </a:br>
            <a:r>
              <a:rPr lang="en-US" sz="2000" b="0" dirty="0">
                <a:solidFill>
                  <a:schemeClr val="bg1"/>
                </a:solidFill>
                <a:latin typeface="+mn-lt"/>
              </a:rPr>
              <a:t>As of December 31, 2017 </a:t>
            </a:r>
            <a:r>
              <a:rPr lang="en-US" sz="2000" b="0" i="1" dirty="0">
                <a:solidFill>
                  <a:schemeClr val="bg1"/>
                </a:solidFill>
                <a:latin typeface="+mn-lt"/>
              </a:rPr>
              <a:t>(000's)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092700" y="1206974"/>
            <a:ext cx="3644900" cy="737412"/>
            <a:chOff x="5014012" y="2147006"/>
            <a:chExt cx="3736288" cy="1191504"/>
          </a:xfrm>
        </p:grpSpPr>
        <p:sp>
          <p:nvSpPr>
            <p:cNvPr id="9" name="Snip Diagonal Corner Rectangle 8"/>
            <p:cNvSpPr/>
            <p:nvPr/>
          </p:nvSpPr>
          <p:spPr>
            <a:xfrm>
              <a:off x="5014012" y="2176460"/>
              <a:ext cx="3736288" cy="1162050"/>
            </a:xfrm>
            <a:prstGeom prst="snip2DiagRect">
              <a:avLst/>
            </a:prstGeom>
            <a:solidFill>
              <a:srgbClr val="64A6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0" name="Title 1"/>
            <p:cNvSpPr txBox="1">
              <a:spLocks/>
            </p:cNvSpPr>
            <p:nvPr/>
          </p:nvSpPr>
          <p:spPr bwMode="auto">
            <a:xfrm>
              <a:off x="5063066" y="2147006"/>
              <a:ext cx="3687233" cy="1162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7160" tIns="45714" rIns="91429" bIns="45714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000" b="1" dirty="0">
                  <a:solidFill>
                    <a:srgbClr val="1C4486"/>
                  </a:solidFill>
                </a:rPr>
                <a:t>Funds with Positive Balances </a:t>
              </a:r>
              <a:br>
                <a:rPr lang="en-US" sz="2000" b="1" dirty="0">
                  <a:solidFill>
                    <a:srgbClr val="1C4486"/>
                  </a:solidFill>
                </a:rPr>
              </a:br>
              <a:r>
                <a:rPr lang="en-US" sz="2000" b="1" dirty="0">
                  <a:solidFill>
                    <a:srgbClr val="1C4486"/>
                  </a:solidFill>
                </a:rPr>
                <a:t>Total $1.9B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-1371600" y="16287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15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D1139EE1-E1D5-443F-A749-15D7B97FE9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0140567"/>
              </p:ext>
            </p:extLst>
          </p:nvPr>
        </p:nvGraphicFramePr>
        <p:xfrm>
          <a:off x="29780" y="709650"/>
          <a:ext cx="7947333" cy="4172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ontent Placeholder 7">
            <a:extLst>
              <a:ext uri="{FF2B5EF4-FFF2-40B4-BE49-F238E27FC236}">
                <a16:creationId xmlns:a16="http://schemas.microsoft.com/office/drawing/2014/main" id="{83DA86E9-1592-42E3-AF92-0011C5A97E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3426805"/>
              </p:ext>
            </p:extLst>
          </p:nvPr>
        </p:nvGraphicFramePr>
        <p:xfrm>
          <a:off x="457200" y="918338"/>
          <a:ext cx="8791074" cy="3748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1419FFB-279F-4169-9447-F8323F9D147E}"/>
              </a:ext>
            </a:extLst>
          </p:cNvPr>
          <p:cNvSpPr/>
          <p:nvPr/>
        </p:nvSpPr>
        <p:spPr>
          <a:xfrm>
            <a:off x="363613" y="4784720"/>
            <a:ext cx="557272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/>
              <a:t>*This information is referenced on pgs. 97-99 in the FY18 Second Quarter Financial Status Report.</a:t>
            </a:r>
          </a:p>
        </p:txBody>
      </p:sp>
    </p:spTree>
    <p:extLst>
      <p:ext uri="{BB962C8B-B14F-4D97-AF65-F5344CB8AC3E}">
        <p14:creationId xmlns:p14="http://schemas.microsoft.com/office/powerpoint/2010/main" val="1162892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cap="all" dirty="0">
                <a:solidFill>
                  <a:srgbClr val="FFFFFF"/>
                </a:solidFill>
              </a:rPr>
              <a:t>Investment in the Cash Pool</a:t>
            </a:r>
            <a:br>
              <a:rPr lang="en-US" cap="all" dirty="0">
                <a:solidFill>
                  <a:srgbClr val="FFFFFF"/>
                </a:solidFill>
              </a:rPr>
            </a:br>
            <a:r>
              <a:rPr lang="en-US" sz="2000" b="0" dirty="0">
                <a:solidFill>
                  <a:schemeClr val="bg1"/>
                </a:solidFill>
                <a:latin typeface="+mn-lt"/>
              </a:rPr>
              <a:t>As of December 31, 2017</a:t>
            </a:r>
            <a:r>
              <a:rPr lang="en-US" sz="2000" b="0" i="1" dirty="0">
                <a:solidFill>
                  <a:schemeClr val="bg1"/>
                </a:solidFill>
                <a:latin typeface="+mn-lt"/>
              </a:rPr>
              <a:t> (000's)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16</a:t>
            </a:fld>
            <a:endParaRPr lang="en-US" dirty="0"/>
          </a:p>
        </p:txBody>
      </p:sp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EDC0AF50-4D3E-45F4-808C-C187303C25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1687122"/>
              </p:ext>
            </p:extLst>
          </p:nvPr>
        </p:nvGraphicFramePr>
        <p:xfrm>
          <a:off x="266228" y="1079112"/>
          <a:ext cx="8214750" cy="3930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Snip Diagonal Corner Rectangle 6">
            <a:extLst>
              <a:ext uri="{FF2B5EF4-FFF2-40B4-BE49-F238E27FC236}">
                <a16:creationId xmlns:a16="http://schemas.microsoft.com/office/drawing/2014/main" id="{3585AEE0-D8C8-446E-822D-0F0AC1886643}"/>
              </a:ext>
            </a:extLst>
          </p:cNvPr>
          <p:cNvSpPr/>
          <p:nvPr/>
        </p:nvSpPr>
        <p:spPr>
          <a:xfrm>
            <a:off x="5781749" y="1079112"/>
            <a:ext cx="2955851" cy="791408"/>
          </a:xfrm>
          <a:prstGeom prst="snip2DiagRect">
            <a:avLst/>
          </a:prstGeom>
          <a:solidFill>
            <a:srgbClr val="64A6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47CA288-6656-4A47-8E62-90F00BC01493}"/>
              </a:ext>
            </a:extLst>
          </p:cNvPr>
          <p:cNvSpPr txBox="1">
            <a:spLocks/>
          </p:cNvSpPr>
          <p:nvPr/>
        </p:nvSpPr>
        <p:spPr bwMode="auto">
          <a:xfrm>
            <a:off x="5502596" y="1079112"/>
            <a:ext cx="2805899" cy="852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7160" tIns="45714" rIns="91429" bIns="4571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Funds with Negative Balances total $20M</a:t>
            </a:r>
          </a:p>
        </p:txBody>
      </p:sp>
    </p:spTree>
    <p:extLst>
      <p:ext uri="{BB962C8B-B14F-4D97-AF65-F5344CB8AC3E}">
        <p14:creationId xmlns:p14="http://schemas.microsoft.com/office/powerpoint/2010/main" val="3396929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_blue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257"/>
            <a:ext cx="9144000" cy="5143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" y="2317750"/>
            <a:ext cx="9143391" cy="939800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1924050"/>
            <a:ext cx="9144000" cy="1574800"/>
          </a:xfrm>
        </p:spPr>
        <p:txBody>
          <a:bodyPr/>
          <a:lstStyle/>
          <a:p>
            <a:pPr algn="ctr"/>
            <a:r>
              <a:rPr lang="en-US" cap="all" dirty="0"/>
              <a:t>General Fund</a:t>
            </a:r>
            <a:br>
              <a:rPr lang="en-US" cap="all" dirty="0"/>
            </a:br>
            <a:r>
              <a:rPr lang="en-US" cap="all" dirty="0"/>
              <a:t>Statement of cash flows report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89465" y="2216150"/>
            <a:ext cx="8407401" cy="1143000"/>
            <a:chOff x="389466" y="2700867"/>
            <a:chExt cx="2184400" cy="90170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389466" y="36025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89466" y="27008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47927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all" dirty="0"/>
              <a:t>FY17 vs. FY18 General Fund Cash Flows</a:t>
            </a:r>
            <a:br>
              <a:rPr lang="en-US" cap="all" dirty="0"/>
            </a:br>
            <a:r>
              <a:rPr lang="en-US" sz="1500" b="0" i="1" dirty="0">
                <a:solidFill>
                  <a:schemeClr val="bg1"/>
                </a:solidFill>
                <a:latin typeface="+mn-lt"/>
              </a:rPr>
              <a:t>(000's)</a:t>
            </a:r>
            <a:endParaRPr lang="en-US" sz="1500" b="0" dirty="0">
              <a:solidFill>
                <a:srgbClr val="620000"/>
              </a:solidFill>
              <a:latin typeface="+mn-lt"/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1411331"/>
              </p:ext>
            </p:extLst>
          </p:nvPr>
        </p:nvGraphicFramePr>
        <p:xfrm>
          <a:off x="529773" y="1364456"/>
          <a:ext cx="7924793" cy="3440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3793206" y="1119898"/>
            <a:ext cx="2472018" cy="842252"/>
            <a:chOff x="4046088" y="2144244"/>
            <a:chExt cx="3736288" cy="1194266"/>
          </a:xfrm>
        </p:grpSpPr>
        <p:sp>
          <p:nvSpPr>
            <p:cNvPr id="10" name="Snip Diagonal Corner Rectangle 9"/>
            <p:cNvSpPr/>
            <p:nvPr/>
          </p:nvSpPr>
          <p:spPr>
            <a:xfrm>
              <a:off x="4046088" y="2176460"/>
              <a:ext cx="3736288" cy="1162050"/>
            </a:xfrm>
            <a:prstGeom prst="snip2DiagRect">
              <a:avLst/>
            </a:prstGeom>
            <a:solidFill>
              <a:srgbClr val="64A6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 bwMode="auto">
            <a:xfrm>
              <a:off x="4070615" y="2144244"/>
              <a:ext cx="3687233" cy="1162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02870" tIns="34286" rIns="68572" bIns="34286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srgbClr val="1C4486"/>
                  </a:solidFill>
                  <a:latin typeface="+mj-lt"/>
                  <a:ea typeface="+mn-ea"/>
                  <a:cs typeface="+mn-cs"/>
                </a:rPr>
                <a:t>Ending Balance as of</a:t>
              </a:r>
              <a:br>
                <a:rPr lang="en-US" sz="1350" dirty="0">
                  <a:solidFill>
                    <a:srgbClr val="1C4486"/>
                  </a:solidFill>
                  <a:latin typeface="+mj-lt"/>
                  <a:ea typeface="+mn-ea"/>
                  <a:cs typeface="+mn-cs"/>
                </a:rPr>
              </a:br>
              <a:r>
                <a:rPr lang="en-US" sz="1350" dirty="0">
                  <a:solidFill>
                    <a:srgbClr val="1C4486"/>
                  </a:solidFill>
                  <a:latin typeface="+mj-lt"/>
                  <a:ea typeface="+mn-ea"/>
                  <a:cs typeface="+mn-cs"/>
                </a:rPr>
                <a:t> December 31, 2017 Totals </a:t>
              </a:r>
              <a:br>
                <a:rPr lang="en-US" sz="1350" dirty="0">
                  <a:solidFill>
                    <a:srgbClr val="1C4486"/>
                  </a:solidFill>
                  <a:latin typeface="+mj-lt"/>
                  <a:ea typeface="+mn-ea"/>
                  <a:cs typeface="+mn-cs"/>
                </a:rPr>
              </a:br>
              <a:r>
                <a:rPr lang="en-US" sz="1350" dirty="0">
                  <a:solidFill>
                    <a:srgbClr val="1C4486"/>
                  </a:solidFill>
                  <a:latin typeface="+mj-lt"/>
                  <a:ea typeface="+mn-ea"/>
                  <a:cs typeface="+mn-cs"/>
                </a:rPr>
                <a:t>$230M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022357" y="4195648"/>
            <a:ext cx="3088157" cy="609714"/>
            <a:chOff x="3111500" y="5118100"/>
            <a:chExt cx="3313151" cy="1409700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3111500" y="5118100"/>
              <a:ext cx="0" cy="1409700"/>
            </a:xfrm>
            <a:prstGeom prst="line">
              <a:avLst/>
            </a:prstGeom>
            <a:ln w="12700" cmpd="sng">
              <a:solidFill>
                <a:srgbClr val="6076B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799051" y="5118100"/>
              <a:ext cx="0" cy="1409700"/>
            </a:xfrm>
            <a:prstGeom prst="line">
              <a:avLst/>
            </a:prstGeom>
            <a:ln w="12700" cmpd="sng">
              <a:solidFill>
                <a:srgbClr val="6076B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424651" y="5118100"/>
              <a:ext cx="0" cy="1409700"/>
            </a:xfrm>
            <a:prstGeom prst="line">
              <a:avLst/>
            </a:prstGeom>
            <a:ln w="12700" cmpd="sng">
              <a:solidFill>
                <a:srgbClr val="6076B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BC54A7-2F6E-43D3-8D07-152DF4BA01EB}"/>
              </a:ext>
            </a:extLst>
          </p:cNvPr>
          <p:cNvSpPr/>
          <p:nvPr/>
        </p:nvSpPr>
        <p:spPr>
          <a:xfrm>
            <a:off x="457200" y="4821622"/>
            <a:ext cx="58244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/>
              <a:t>*This information is referenced on pg. 100 in the FY18 Second Quarter Financial Status Report.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366301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VER_blu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" y="2317750"/>
            <a:ext cx="9143391" cy="939800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" y="1924050"/>
            <a:ext cx="9143391" cy="1574800"/>
          </a:xfrm>
        </p:spPr>
        <p:txBody>
          <a:bodyPr/>
          <a:lstStyle/>
          <a:p>
            <a:r>
              <a:rPr lang="en-US" cap="all" dirty="0"/>
              <a:t>Debt/Investment Portfolios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89465" y="2216150"/>
            <a:ext cx="8407401" cy="1143000"/>
            <a:chOff x="389466" y="2700867"/>
            <a:chExt cx="2184400" cy="9017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89466" y="36025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89466" y="27008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3551921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TL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4666" y="-1000125"/>
            <a:ext cx="11379200" cy="64008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226737" y="0"/>
            <a:ext cx="4690533" cy="5143500"/>
            <a:chOff x="803935" y="0"/>
            <a:chExt cx="3606801" cy="6858000"/>
          </a:xfrm>
        </p:grpSpPr>
        <p:sp>
          <p:nvSpPr>
            <p:cNvPr id="3" name="Rectangle 2"/>
            <p:cNvSpPr/>
            <p:nvPr/>
          </p:nvSpPr>
          <p:spPr>
            <a:xfrm>
              <a:off x="803935" y="0"/>
              <a:ext cx="3606801" cy="6858000"/>
            </a:xfrm>
            <a:prstGeom prst="rect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083335" y="241300"/>
              <a:ext cx="3048000" cy="6311900"/>
            </a:xfrm>
            <a:prstGeom prst="rect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Title 20"/>
          <p:cNvSpPr>
            <a:spLocks noGrp="1"/>
          </p:cNvSpPr>
          <p:nvPr>
            <p:ph type="ctrTitle"/>
          </p:nvPr>
        </p:nvSpPr>
        <p:spPr>
          <a:xfrm>
            <a:off x="2768603" y="190503"/>
            <a:ext cx="3606801" cy="999845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800000"/>
                </a:solidFill>
              </a:rPr>
              <a:t>AGENDA</a:t>
            </a:r>
            <a:endParaRPr lang="en-US" sz="2800" spc="480" dirty="0">
              <a:solidFill>
                <a:srgbClr val="8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906853" y="950795"/>
            <a:ext cx="3330294" cy="310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  <a:tabLst>
                <a:tab pos="342900" algn="l"/>
              </a:tabLst>
            </a:pPr>
            <a:r>
              <a:rPr lang="en-US" sz="1400" b="1" dirty="0">
                <a:solidFill>
                  <a:srgbClr val="1C4486"/>
                </a:solidFill>
                <a:latin typeface="+mj-lt"/>
              </a:rPr>
              <a:t>OPERATING FUNDS OVERVIEW</a:t>
            </a:r>
          </a:p>
          <a:p>
            <a:pPr>
              <a:buClr>
                <a:schemeClr val="bg1"/>
              </a:buClr>
              <a:tabLst>
                <a:tab pos="342900" algn="l"/>
              </a:tabLst>
            </a:pPr>
            <a:r>
              <a:rPr lang="en-US" sz="1400" dirty="0">
                <a:solidFill>
                  <a:srgbClr val="1C4486"/>
                </a:solidFill>
              </a:rPr>
              <a:t>   </a:t>
            </a:r>
            <a:r>
              <a:rPr lang="en-US" sz="1400" b="1" dirty="0">
                <a:solidFill>
                  <a:srgbClr val="1C4486"/>
                </a:solidFill>
              </a:rPr>
              <a:t>Governmental Funds Overview</a:t>
            </a:r>
          </a:p>
          <a:p>
            <a:pPr marL="177800" lvl="1">
              <a:buClr>
                <a:schemeClr val="bg1"/>
              </a:buClr>
              <a:tabLst>
                <a:tab pos="520700" algn="l"/>
                <a:tab pos="571500" algn="l"/>
                <a:tab pos="800100" algn="l"/>
              </a:tabLst>
            </a:pPr>
            <a:r>
              <a:rPr lang="en-US" sz="1400" dirty="0">
                <a:solidFill>
                  <a:srgbClr val="1C4486"/>
                </a:solidFill>
              </a:rPr>
              <a:t>  General Fund Trend and Projection</a:t>
            </a:r>
          </a:p>
          <a:p>
            <a:pPr marL="177800" lvl="1">
              <a:buClr>
                <a:schemeClr val="bg1"/>
              </a:buClr>
              <a:tabLst>
                <a:tab pos="520700" algn="l"/>
                <a:tab pos="571500" algn="l"/>
                <a:tab pos="800100" algn="l"/>
              </a:tabLst>
            </a:pPr>
            <a:r>
              <a:rPr lang="en-US" sz="1400" dirty="0">
                <a:solidFill>
                  <a:srgbClr val="1C4486"/>
                </a:solidFill>
              </a:rPr>
              <a:t>  General Fund Department Highlights</a:t>
            </a:r>
          </a:p>
          <a:p>
            <a:pPr marL="177800">
              <a:buClr>
                <a:schemeClr val="bg1"/>
              </a:buClr>
              <a:tabLst>
                <a:tab pos="520700" algn="l"/>
                <a:tab pos="571500" algn="l"/>
                <a:tab pos="800100" algn="l"/>
              </a:tabLst>
            </a:pPr>
            <a:r>
              <a:rPr lang="en-US" sz="1400" dirty="0">
                <a:solidFill>
                  <a:srgbClr val="1C4486"/>
                </a:solidFill>
              </a:rPr>
              <a:t>  </a:t>
            </a:r>
          </a:p>
          <a:p>
            <a:pPr marL="177800">
              <a:buClr>
                <a:schemeClr val="bg1"/>
              </a:buClr>
              <a:tabLst>
                <a:tab pos="520700" algn="l"/>
                <a:tab pos="571500" algn="l"/>
                <a:tab pos="800100" algn="l"/>
              </a:tabLst>
            </a:pPr>
            <a:r>
              <a:rPr lang="en-US" sz="1400" b="1" dirty="0">
                <a:solidFill>
                  <a:srgbClr val="1C4486"/>
                </a:solidFill>
              </a:rPr>
              <a:t>Proprietary Funds Overview</a:t>
            </a:r>
          </a:p>
          <a:p>
            <a:pPr marL="177800" lvl="1" indent="-177800">
              <a:buClr>
                <a:schemeClr val="bg1"/>
              </a:buClr>
              <a:tabLst>
                <a:tab pos="520700" algn="l"/>
                <a:tab pos="685800" algn="l"/>
              </a:tabLst>
            </a:pPr>
            <a:r>
              <a:rPr lang="en-US" sz="1400" dirty="0">
                <a:solidFill>
                  <a:srgbClr val="1C4486"/>
                </a:solidFill>
              </a:rPr>
              <a:t>	   Enterprise Funds</a:t>
            </a:r>
          </a:p>
          <a:p>
            <a:pPr marL="177800" lvl="1" indent="-177800">
              <a:buClr>
                <a:schemeClr val="bg1"/>
              </a:buClr>
              <a:tabLst>
                <a:tab pos="520700" algn="l"/>
                <a:tab pos="685800" algn="l"/>
              </a:tabLst>
            </a:pPr>
            <a:r>
              <a:rPr lang="en-US" sz="1400" dirty="0">
                <a:solidFill>
                  <a:srgbClr val="1C4486"/>
                </a:solidFill>
              </a:rPr>
              <a:t>	</a:t>
            </a:r>
          </a:p>
          <a:p>
            <a:pPr marL="177800" lvl="1" indent="-177800">
              <a:buClr>
                <a:schemeClr val="bg1"/>
              </a:buClr>
              <a:tabLst>
                <a:tab pos="520700" algn="l"/>
                <a:tab pos="685800" algn="l"/>
              </a:tabLst>
            </a:pPr>
            <a:r>
              <a:rPr lang="en-US" sz="1400" b="1" dirty="0">
                <a:solidFill>
                  <a:srgbClr val="1C4486"/>
                </a:solidFill>
                <a:latin typeface="+mj-lt"/>
              </a:rPr>
              <a:t>CASH POOL REPORT</a:t>
            </a:r>
          </a:p>
          <a:p>
            <a:pPr>
              <a:spcBef>
                <a:spcPts val="1080"/>
              </a:spcBef>
              <a:buClr>
                <a:schemeClr val="bg1"/>
              </a:buClr>
              <a:tabLst>
                <a:tab pos="342900" algn="l"/>
              </a:tabLst>
            </a:pPr>
            <a:r>
              <a:rPr lang="en-US" sz="1400" b="1" dirty="0">
                <a:solidFill>
                  <a:srgbClr val="1C4486"/>
                </a:solidFill>
                <a:latin typeface="+mj-lt"/>
              </a:rPr>
              <a:t>STATEMENT OF CASH FLOWS</a:t>
            </a:r>
          </a:p>
          <a:p>
            <a:pPr>
              <a:spcBef>
                <a:spcPts val="1080"/>
              </a:spcBef>
              <a:buClr>
                <a:schemeClr val="bg1"/>
              </a:buClr>
              <a:tabLst>
                <a:tab pos="342900" algn="l"/>
              </a:tabLst>
            </a:pPr>
            <a:r>
              <a:rPr lang="en-US" sz="1400" b="1" dirty="0">
                <a:solidFill>
                  <a:srgbClr val="1C4486"/>
                </a:solidFill>
                <a:latin typeface="+mj-lt"/>
              </a:rPr>
              <a:t>DEBT/INVESTMENT PORTFOLIOS</a:t>
            </a:r>
          </a:p>
          <a:p>
            <a:pPr>
              <a:spcBef>
                <a:spcPts val="1080"/>
              </a:spcBef>
              <a:buClr>
                <a:schemeClr val="bg1"/>
              </a:buClr>
              <a:tabLst>
                <a:tab pos="342900" algn="l"/>
              </a:tabLst>
            </a:pPr>
            <a:r>
              <a:rPr lang="en-US" sz="1400" b="1" dirty="0">
                <a:solidFill>
                  <a:srgbClr val="1C4486"/>
                </a:solidFill>
                <a:latin typeface="+mj-lt"/>
              </a:rPr>
              <a:t>BOND RATINGS</a:t>
            </a:r>
          </a:p>
        </p:txBody>
      </p:sp>
      <p:pic>
        <p:nvPicPr>
          <p:cNvPr id="8" name="Picture 21" descr="Atlanta Seal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7738" y="4004648"/>
            <a:ext cx="808524" cy="744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>
          <a:xfrm>
            <a:off x="3479800" y="942695"/>
            <a:ext cx="2184400" cy="0"/>
          </a:xfrm>
          <a:prstGeom prst="line">
            <a:avLst/>
          </a:prstGeom>
          <a:ln w="12700">
            <a:solidFill>
              <a:srgbClr val="C33F2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479800" y="495020"/>
            <a:ext cx="2184400" cy="0"/>
          </a:xfrm>
          <a:prstGeom prst="line">
            <a:avLst/>
          </a:prstGeom>
          <a:ln w="12700">
            <a:solidFill>
              <a:srgbClr val="C33F2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12900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cap="all" dirty="0"/>
              <a:t>Debt Portfolio – Total Debt Outstanding</a:t>
            </a:r>
            <a:br>
              <a:rPr lang="en-US" cap="all" dirty="0"/>
            </a:br>
            <a:r>
              <a:rPr lang="en-US" sz="2000" b="0" dirty="0">
                <a:solidFill>
                  <a:schemeClr val="bg1"/>
                </a:solidFill>
                <a:latin typeface="+mn-lt"/>
              </a:rPr>
              <a:t>As of December 31, </a:t>
            </a:r>
            <a:r>
              <a:rPr lang="en-US" sz="2000" b="0" i="1" dirty="0">
                <a:solidFill>
                  <a:schemeClr val="bg1"/>
                </a:solidFill>
                <a:latin typeface="+mn-lt"/>
              </a:rPr>
              <a:t>2017 (000's)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6650419"/>
              </p:ext>
            </p:extLst>
          </p:nvPr>
        </p:nvGraphicFramePr>
        <p:xfrm>
          <a:off x="253365" y="895152"/>
          <a:ext cx="6490334" cy="3001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Snip Diagonal Corner Rectangle 5"/>
          <p:cNvSpPr/>
          <p:nvPr/>
        </p:nvSpPr>
        <p:spPr>
          <a:xfrm>
            <a:off x="7024050" y="1212781"/>
            <a:ext cx="1790066" cy="1533156"/>
          </a:xfrm>
          <a:prstGeom prst="snip2DiagRect">
            <a:avLst/>
          </a:prstGeom>
          <a:solidFill>
            <a:srgbClr val="64A6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075994" y="1318552"/>
            <a:ext cx="1814641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rgbClr val="1C4486"/>
                </a:solidFill>
                <a:latin typeface="+mj-lt"/>
              </a:rPr>
              <a:t>Total Debt Outstanding is $7.31B </a:t>
            </a:r>
          </a:p>
          <a:p>
            <a:r>
              <a:rPr lang="en-US" sz="1500" b="1" dirty="0">
                <a:solidFill>
                  <a:srgbClr val="1C4486"/>
                </a:solidFill>
                <a:latin typeface="+mj-lt"/>
              </a:rPr>
              <a:t>Net Increase $142.25MM; 2%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20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1006861"/>
              </p:ext>
            </p:extLst>
          </p:nvPr>
        </p:nvGraphicFramePr>
        <p:xfrm>
          <a:off x="1113452" y="3527120"/>
          <a:ext cx="6745183" cy="11613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0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73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73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3561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 FY18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 FY17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56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General Obligation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$352,430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$350,285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56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General Fund &amp; Other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$713,692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$500,911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56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Tax Allocation Districts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$493,020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$502,335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56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Department of Aviation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$2,762,370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$2,880,645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56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Department of Watershed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$3,013,090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$2,931,179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B49D6128-FB8E-47AC-BDAA-BF58B658B810}"/>
              </a:ext>
            </a:extLst>
          </p:cNvPr>
          <p:cNvSpPr/>
          <p:nvPr/>
        </p:nvSpPr>
        <p:spPr>
          <a:xfrm>
            <a:off x="333829" y="4812015"/>
            <a:ext cx="539931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/>
              <a:t>*This information is referenced on pg. 101 in the FY18 Second Quarter Financial Status Report.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69232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cap="all" dirty="0"/>
              <a:t>Investment Portfolio</a:t>
            </a:r>
            <a:br>
              <a:rPr lang="en-US" cap="all" dirty="0"/>
            </a:br>
            <a:r>
              <a:rPr lang="en-US" sz="2000" b="0" dirty="0">
                <a:solidFill>
                  <a:schemeClr val="bg1"/>
                </a:solidFill>
                <a:latin typeface="+mn-lt"/>
              </a:rPr>
              <a:t>As of December 31, 2017 </a:t>
            </a:r>
            <a:endParaRPr lang="en-US" sz="2000" b="0" i="1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6298340"/>
              </p:ext>
            </p:extLst>
          </p:nvPr>
        </p:nvGraphicFramePr>
        <p:xfrm>
          <a:off x="914400" y="917642"/>
          <a:ext cx="7772400" cy="37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4771748"/>
              </p:ext>
            </p:extLst>
          </p:nvPr>
        </p:nvGraphicFramePr>
        <p:xfrm>
          <a:off x="1260341" y="1066801"/>
          <a:ext cx="6623317" cy="3773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Snip Diagonal Corner Rectangle 5"/>
          <p:cNvSpPr/>
          <p:nvPr/>
        </p:nvSpPr>
        <p:spPr>
          <a:xfrm>
            <a:off x="6117771" y="1066801"/>
            <a:ext cx="2786743" cy="1200329"/>
          </a:xfrm>
          <a:prstGeom prst="snip2DiagRect">
            <a:avLst/>
          </a:prstGeom>
          <a:solidFill>
            <a:srgbClr val="64A6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756019" y="1066801"/>
            <a:ext cx="33879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Total Investment Portfolio </a:t>
            </a:r>
          </a:p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$2.27B</a:t>
            </a:r>
          </a:p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Net Decrease $28.1M</a:t>
            </a:r>
          </a:p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1.22%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/>
              <a:t>21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0303EE-D4DD-44BE-9D1F-5941C819B77B}"/>
              </a:ext>
            </a:extLst>
          </p:cNvPr>
          <p:cNvSpPr/>
          <p:nvPr/>
        </p:nvSpPr>
        <p:spPr>
          <a:xfrm>
            <a:off x="616858" y="4772628"/>
            <a:ext cx="563154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/>
              <a:t>*This information is referenced on pg. 106 in the FY18 Second Quarter Financial Status Report.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01265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cap="all" dirty="0"/>
              <a:t>Investment Portfolio</a:t>
            </a:r>
            <a:br>
              <a:rPr lang="en-US" cap="all" dirty="0"/>
            </a:br>
            <a:r>
              <a:rPr lang="en-US" sz="2000" b="0" dirty="0">
                <a:solidFill>
                  <a:schemeClr val="bg1"/>
                </a:solidFill>
                <a:latin typeface="+mn-lt"/>
              </a:rPr>
              <a:t>As of December 31, 2017</a:t>
            </a:r>
            <a:endParaRPr lang="en-US" sz="2000" b="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22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F9DCDE4-E2A7-4F2C-B997-0C74FF7948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6008721"/>
              </p:ext>
            </p:extLst>
          </p:nvPr>
        </p:nvGraphicFramePr>
        <p:xfrm>
          <a:off x="646176" y="1153121"/>
          <a:ext cx="8298532" cy="3094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71CFA4B-80C8-4575-9D54-01F5025778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95469"/>
              </p:ext>
            </p:extLst>
          </p:nvPr>
        </p:nvGraphicFramePr>
        <p:xfrm>
          <a:off x="1" y="3975795"/>
          <a:ext cx="8737600" cy="604520"/>
        </p:xfrm>
        <a:graphic>
          <a:graphicData uri="http://schemas.openxmlformats.org/drawingml/2006/table">
            <a:tbl>
              <a:tblPr/>
              <a:tblGrid>
                <a:gridCol w="977456">
                  <a:extLst>
                    <a:ext uri="{9D8B030D-6E8A-4147-A177-3AD203B41FA5}">
                      <a16:colId xmlns:a16="http://schemas.microsoft.com/office/drawing/2014/main" val="162190483"/>
                    </a:ext>
                  </a:extLst>
                </a:gridCol>
                <a:gridCol w="1063556">
                  <a:extLst>
                    <a:ext uri="{9D8B030D-6E8A-4147-A177-3AD203B41FA5}">
                      <a16:colId xmlns:a16="http://schemas.microsoft.com/office/drawing/2014/main" val="4064407029"/>
                    </a:ext>
                  </a:extLst>
                </a:gridCol>
                <a:gridCol w="500245">
                  <a:extLst>
                    <a:ext uri="{9D8B030D-6E8A-4147-A177-3AD203B41FA5}">
                      <a16:colId xmlns:a16="http://schemas.microsoft.com/office/drawing/2014/main" val="2032977579"/>
                    </a:ext>
                  </a:extLst>
                </a:gridCol>
                <a:gridCol w="1343250">
                  <a:extLst>
                    <a:ext uri="{9D8B030D-6E8A-4147-A177-3AD203B41FA5}">
                      <a16:colId xmlns:a16="http://schemas.microsoft.com/office/drawing/2014/main" val="3936447571"/>
                    </a:ext>
                  </a:extLst>
                </a:gridCol>
                <a:gridCol w="184735">
                  <a:extLst>
                    <a:ext uri="{9D8B030D-6E8A-4147-A177-3AD203B41FA5}">
                      <a16:colId xmlns:a16="http://schemas.microsoft.com/office/drawing/2014/main" val="1524117183"/>
                    </a:ext>
                  </a:extLst>
                </a:gridCol>
                <a:gridCol w="1473347">
                  <a:extLst>
                    <a:ext uri="{9D8B030D-6E8A-4147-A177-3AD203B41FA5}">
                      <a16:colId xmlns:a16="http://schemas.microsoft.com/office/drawing/2014/main" val="2524584820"/>
                    </a:ext>
                  </a:extLst>
                </a:gridCol>
                <a:gridCol w="134224">
                  <a:extLst>
                    <a:ext uri="{9D8B030D-6E8A-4147-A177-3AD203B41FA5}">
                      <a16:colId xmlns:a16="http://schemas.microsoft.com/office/drawing/2014/main" val="3837402688"/>
                    </a:ext>
                  </a:extLst>
                </a:gridCol>
                <a:gridCol w="1380348">
                  <a:extLst>
                    <a:ext uri="{9D8B030D-6E8A-4147-A177-3AD203B41FA5}">
                      <a16:colId xmlns:a16="http://schemas.microsoft.com/office/drawing/2014/main" val="455073970"/>
                    </a:ext>
                  </a:extLst>
                </a:gridCol>
                <a:gridCol w="147643">
                  <a:extLst>
                    <a:ext uri="{9D8B030D-6E8A-4147-A177-3AD203B41FA5}">
                      <a16:colId xmlns:a16="http://schemas.microsoft.com/office/drawing/2014/main" val="2239813551"/>
                    </a:ext>
                  </a:extLst>
                </a:gridCol>
                <a:gridCol w="1476287">
                  <a:extLst>
                    <a:ext uri="{9D8B030D-6E8A-4147-A177-3AD203B41FA5}">
                      <a16:colId xmlns:a16="http://schemas.microsoft.com/office/drawing/2014/main" val="3770457790"/>
                    </a:ext>
                  </a:extLst>
                </a:gridCol>
                <a:gridCol w="56509">
                  <a:extLst>
                    <a:ext uri="{9D8B030D-6E8A-4147-A177-3AD203B41FA5}">
                      <a16:colId xmlns:a16="http://schemas.microsoft.com/office/drawing/2014/main" val="3159251056"/>
                    </a:ext>
                  </a:extLst>
                </a:gridCol>
              </a:tblGrid>
              <a:tr h="289106"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6096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en-US" sz="15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 2016</a:t>
                      </a:r>
                    </a:p>
                  </a:txBody>
                  <a:tcPr marL="12700" marR="12700" marT="12700" marB="6096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6096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 2017</a:t>
                      </a:r>
                    </a:p>
                  </a:txBody>
                  <a:tcPr marL="12700" marR="12700" marT="12700" marB="6096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6096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5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June 2017</a:t>
                      </a:r>
                    </a:p>
                  </a:txBody>
                  <a:tcPr marL="12700" marR="12700" marT="12700" marB="6096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6096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</a:t>
                      </a:r>
                      <a:r>
                        <a:rPr lang="en-US" sz="15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Sept 2017</a:t>
                      </a:r>
                    </a:p>
                  </a:txBody>
                  <a:tcPr marL="12700" marR="12700" marT="12700" marB="6096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6096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</a:t>
                      </a:r>
                      <a:r>
                        <a:rPr lang="en-US" sz="15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 2017</a:t>
                      </a:r>
                    </a:p>
                  </a:txBody>
                  <a:tcPr marL="12700" marR="12700" marT="12700" marB="6096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6096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2796509"/>
                  </a:ext>
                </a:extLst>
              </a:tr>
              <a:tr h="2891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Interest</a:t>
                      </a:r>
                    </a:p>
                  </a:txBody>
                  <a:tcPr marL="12700" marR="12700" marT="12700" marB="6096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$11.82mm</a:t>
                      </a:r>
                    </a:p>
                  </a:txBody>
                  <a:tcPr marL="12700" marR="12700" marT="12700" marB="6096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$13.58mm</a:t>
                      </a:r>
                    </a:p>
                  </a:txBody>
                  <a:tcPr marL="12700" marR="12700" marT="12700" marB="6096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6096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$13.71mm</a:t>
                      </a:r>
                    </a:p>
                  </a:txBody>
                  <a:tcPr marL="12700" marR="12700" marT="12700" marB="6096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6096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$12.20mm</a:t>
                      </a:r>
                    </a:p>
                  </a:txBody>
                  <a:tcPr marL="12700" marR="12700" marT="12700" marB="6096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$10.472mm</a:t>
                      </a:r>
                    </a:p>
                  </a:txBody>
                  <a:tcPr marL="12700" marR="12700" marT="12700" marB="6096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30759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34AF084-E69A-45C1-BF26-89DBB572D881}"/>
              </a:ext>
            </a:extLst>
          </p:cNvPr>
          <p:cNvSpPr txBox="1"/>
          <p:nvPr/>
        </p:nvSpPr>
        <p:spPr>
          <a:xfrm>
            <a:off x="137885" y="4782178"/>
            <a:ext cx="7391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000" i="1" dirty="0">
                <a:solidFill>
                  <a:prstClr val="black"/>
                </a:solidFill>
              </a:rPr>
              <a:t>**Numbers do not reflect interest from the Atlantic Station and the Eastside TAD.</a:t>
            </a:r>
          </a:p>
        </p:txBody>
      </p:sp>
    </p:spTree>
    <p:extLst>
      <p:ext uri="{BB962C8B-B14F-4D97-AF65-F5344CB8AC3E}">
        <p14:creationId xmlns:p14="http://schemas.microsoft.com/office/powerpoint/2010/main" val="2392991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-76200"/>
            <a:ext cx="9232901" cy="5219700"/>
          </a:xfrm>
          <a:prstGeom prst="rect">
            <a:avLst/>
          </a:prstGeom>
          <a:solidFill>
            <a:srgbClr val="1C448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COVER_blue5.jpg"/>
          <p:cNvPicPr>
            <a:picLocks noChangeAspect="1"/>
          </p:cNvPicPr>
          <p:nvPr/>
        </p:nvPicPr>
        <p:blipFill>
          <a:blip r:embed="rId3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" y="2317750"/>
            <a:ext cx="9143391" cy="939800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-1" y="1924050"/>
            <a:ext cx="9144001" cy="1574800"/>
          </a:xfrm>
        </p:spPr>
        <p:txBody>
          <a:bodyPr/>
          <a:lstStyle/>
          <a:p>
            <a:pPr algn="ctr"/>
            <a:r>
              <a:rPr lang="en-US" b="1" cap="small" dirty="0"/>
              <a:t>BOND RATINGS</a:t>
            </a:r>
          </a:p>
        </p:txBody>
      </p:sp>
    </p:spTree>
    <p:extLst>
      <p:ext uri="{BB962C8B-B14F-4D97-AF65-F5344CB8AC3E}">
        <p14:creationId xmlns:p14="http://schemas.microsoft.com/office/powerpoint/2010/main" val="1818675948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314864" y="4098952"/>
            <a:ext cx="8069115" cy="611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7160" tIns="45714" rIns="91429" bIns="4571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9pPr>
          </a:lstStyle>
          <a:p>
            <a:r>
              <a:rPr lang="en-US" sz="1200" b="1" dirty="0">
                <a:latin typeface="Franklin Gothic Book"/>
                <a:cs typeface="Franklin Gothic Book"/>
              </a:rPr>
              <a:t>GARB</a:t>
            </a:r>
            <a:r>
              <a:rPr lang="en-US" sz="1200" dirty="0">
                <a:latin typeface="Franklin Gothic Book"/>
                <a:cs typeface="Franklin Gothic Book"/>
              </a:rPr>
              <a:t>: General Airport Revenue Bond</a:t>
            </a:r>
          </a:p>
          <a:p>
            <a:r>
              <a:rPr lang="en-US" sz="1200" b="1" dirty="0">
                <a:latin typeface="Franklin Gothic Book"/>
                <a:cs typeface="Franklin Gothic Book"/>
              </a:rPr>
              <a:t>PFC:</a:t>
            </a:r>
            <a:r>
              <a:rPr lang="en-US" sz="1200" dirty="0">
                <a:latin typeface="Franklin Gothic Book"/>
                <a:cs typeface="Franklin Gothic Book"/>
              </a:rPr>
              <a:t> Passenger Facility Charge Revenue Bond</a:t>
            </a:r>
          </a:p>
          <a:p>
            <a:r>
              <a:rPr lang="en-US" sz="1200" b="1" dirty="0">
                <a:latin typeface="Franklin Gothic Book"/>
                <a:cs typeface="Franklin Gothic Book"/>
              </a:rPr>
              <a:t>CFC:</a:t>
            </a:r>
            <a:r>
              <a:rPr lang="en-US" sz="1200" dirty="0">
                <a:latin typeface="Franklin Gothic Book"/>
                <a:cs typeface="Franklin Gothic Book"/>
              </a:rPr>
              <a:t> Customer Facility Charge Revenue Bond</a:t>
            </a:r>
          </a:p>
        </p:txBody>
      </p:sp>
      <p:graphicFrame>
        <p:nvGraphicFramePr>
          <p:cNvPr id="2" name="Table Placeholder 1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746464916"/>
              </p:ext>
            </p:extLst>
          </p:nvPr>
        </p:nvGraphicFramePr>
        <p:xfrm>
          <a:off x="457200" y="1266826"/>
          <a:ext cx="8229600" cy="28549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2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6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1662">
                <a:tc>
                  <a:txBody>
                    <a:bodyPr/>
                    <a:lstStyle/>
                    <a:p>
                      <a:pPr algn="r"/>
                      <a:endParaRPr lang="en-US" sz="1400" b="1" cap="small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T="34290" marB="34290">
                    <a:gradFill flip="none" rotWithShape="1">
                      <a:gsLst>
                        <a:gs pos="0">
                          <a:srgbClr val="A50000"/>
                        </a:gs>
                        <a:gs pos="100000">
                          <a:srgbClr val="8000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cap="small" dirty="0">
                          <a:latin typeface="+mj-lt"/>
                        </a:rPr>
                        <a:t>MOODY’S</a:t>
                      </a:r>
                    </a:p>
                  </a:txBody>
                  <a:tcPr marT="34290" marB="34290">
                    <a:gradFill flip="none" rotWithShape="1">
                      <a:gsLst>
                        <a:gs pos="0">
                          <a:srgbClr val="A50000"/>
                        </a:gs>
                        <a:gs pos="100000">
                          <a:srgbClr val="8000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cap="small" dirty="0">
                          <a:latin typeface="+mj-lt"/>
                        </a:rPr>
                        <a:t>S&amp;P</a:t>
                      </a:r>
                    </a:p>
                  </a:txBody>
                  <a:tcPr marT="34290" marB="34290">
                    <a:gradFill flip="none" rotWithShape="1">
                      <a:gsLst>
                        <a:gs pos="0">
                          <a:srgbClr val="A50000"/>
                        </a:gs>
                        <a:gs pos="100000">
                          <a:srgbClr val="8000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cap="small" dirty="0">
                          <a:latin typeface="+mj-lt"/>
                        </a:rPr>
                        <a:t>FITCH</a:t>
                      </a:r>
                    </a:p>
                  </a:txBody>
                  <a:tcPr marT="34290" marB="34290">
                    <a:gradFill flip="none" rotWithShape="1">
                      <a:gsLst>
                        <a:gs pos="0">
                          <a:srgbClr val="A50000"/>
                        </a:gs>
                        <a:gs pos="100000">
                          <a:srgbClr val="800000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337">
                <a:tc>
                  <a:txBody>
                    <a:bodyPr/>
                    <a:lstStyle/>
                    <a:p>
                      <a:pPr algn="r"/>
                      <a:r>
                        <a:rPr lang="en-US" sz="1100" b="1" cap="small" baseline="0" dirty="0">
                          <a:solidFill>
                            <a:schemeClr val="bg1"/>
                          </a:solidFill>
                          <a:latin typeface="+mj-lt"/>
                        </a:rPr>
                        <a:t>General </a:t>
                      </a:r>
                      <a:br>
                        <a:rPr lang="en-US" sz="1100" b="1" cap="small" baseline="0" dirty="0">
                          <a:solidFill>
                            <a:schemeClr val="bg1"/>
                          </a:solidFill>
                          <a:latin typeface="+mj-lt"/>
                        </a:rPr>
                      </a:br>
                      <a:r>
                        <a:rPr lang="en-US" sz="1100" b="1" cap="small" baseline="0" dirty="0">
                          <a:solidFill>
                            <a:schemeClr val="bg1"/>
                          </a:solidFill>
                          <a:latin typeface="+mj-lt"/>
                        </a:rPr>
                        <a:t>Obligation Bonds</a:t>
                      </a:r>
                    </a:p>
                  </a:txBody>
                  <a:tcPr marT="34290" marB="34290">
                    <a:solidFill>
                      <a:srgbClr val="0032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cap="small" dirty="0">
                        <a:solidFill>
                          <a:srgbClr val="1C4486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US" sz="1100" b="1" cap="small" dirty="0">
                          <a:solidFill>
                            <a:srgbClr val="1C4486"/>
                          </a:solidFill>
                          <a:latin typeface="+mj-lt"/>
                        </a:rPr>
                        <a:t>Aa1 </a:t>
                      </a:r>
                      <a:r>
                        <a:rPr lang="en-US" sz="1100" b="1" cap="small" baseline="0" dirty="0">
                          <a:solidFill>
                            <a:srgbClr val="1C4486"/>
                          </a:solidFill>
                          <a:latin typeface="+mj-lt"/>
                        </a:rPr>
                        <a:t>Positive Outlook</a:t>
                      </a:r>
                    </a:p>
                  </a:txBody>
                  <a:tcPr marT="34290" marB="34290">
                    <a:solidFill>
                      <a:srgbClr val="64A6F1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cap="small" dirty="0">
                        <a:solidFill>
                          <a:srgbClr val="1C4486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US" sz="1100" b="1" cap="small" dirty="0">
                          <a:solidFill>
                            <a:srgbClr val="1C4486"/>
                          </a:solidFill>
                          <a:latin typeface="+mj-lt"/>
                        </a:rPr>
                        <a:t>AA+ </a:t>
                      </a:r>
                      <a:r>
                        <a:rPr lang="en-US" sz="1100" b="1" cap="small" baseline="0" dirty="0">
                          <a:solidFill>
                            <a:srgbClr val="1C4486"/>
                          </a:solidFill>
                          <a:latin typeface="+mj-lt"/>
                        </a:rPr>
                        <a:t>Stable Outlook</a:t>
                      </a:r>
                    </a:p>
                  </a:txBody>
                  <a:tcPr marT="34290" marB="34290">
                    <a:solidFill>
                      <a:srgbClr val="64A6F1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cap="small" dirty="0">
                        <a:solidFill>
                          <a:srgbClr val="1C4486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US" sz="1100" b="1" cap="small" dirty="0">
                          <a:solidFill>
                            <a:srgbClr val="1C4486"/>
                          </a:solidFill>
                          <a:latin typeface="+mj-lt"/>
                        </a:rPr>
                        <a:t>AA+ </a:t>
                      </a:r>
                      <a:r>
                        <a:rPr lang="en-US" sz="1100" b="1" cap="small" baseline="0" dirty="0">
                          <a:solidFill>
                            <a:srgbClr val="1C4486"/>
                          </a:solidFill>
                          <a:latin typeface="+mj-lt"/>
                        </a:rPr>
                        <a:t>Stable Outlook</a:t>
                      </a:r>
                    </a:p>
                  </a:txBody>
                  <a:tcPr marT="34290" marB="34290">
                    <a:solidFill>
                      <a:srgbClr val="64A6F1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662">
                <a:tc>
                  <a:txBody>
                    <a:bodyPr/>
                    <a:lstStyle/>
                    <a:p>
                      <a:pPr algn="r"/>
                      <a:r>
                        <a:rPr lang="en-US" sz="1100" b="1" cap="small" baseline="0" dirty="0">
                          <a:solidFill>
                            <a:schemeClr val="bg1"/>
                          </a:solidFill>
                          <a:latin typeface="+mj-lt"/>
                        </a:rPr>
                        <a:t>Water &amp; Wastewater</a:t>
                      </a:r>
                    </a:p>
                  </a:txBody>
                  <a:tcPr marT="34290" marB="34290" anchor="ctr">
                    <a:solidFill>
                      <a:srgbClr val="0032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cap="small" dirty="0">
                          <a:solidFill>
                            <a:srgbClr val="1C4486"/>
                          </a:solidFill>
                          <a:latin typeface="+mj-lt"/>
                        </a:rPr>
                        <a:t>Aa2 </a:t>
                      </a:r>
                      <a:r>
                        <a:rPr lang="en-US" sz="1100" b="1" cap="small" baseline="0" dirty="0">
                          <a:solidFill>
                            <a:srgbClr val="1C4486"/>
                          </a:solidFill>
                          <a:latin typeface="+mj-lt"/>
                        </a:rPr>
                        <a:t>Stable Outlook</a:t>
                      </a:r>
                    </a:p>
                  </a:txBody>
                  <a:tcPr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100" b="1" kern="1200" cap="small" dirty="0">
                          <a:solidFill>
                            <a:srgbClr val="1C4486"/>
                          </a:solidFill>
                          <a:latin typeface="+mj-lt"/>
                          <a:ea typeface="+mn-ea"/>
                          <a:cs typeface="+mn-cs"/>
                        </a:rPr>
                        <a:t>AA- Stable Outlook</a:t>
                      </a:r>
                    </a:p>
                  </a:txBody>
                  <a:tcPr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100" b="1" kern="1200" cap="small" dirty="0">
                          <a:solidFill>
                            <a:srgbClr val="1C4486"/>
                          </a:solidFill>
                          <a:latin typeface="+mj-lt"/>
                          <a:ea typeface="+mn-ea"/>
                          <a:cs typeface="+mn-cs"/>
                        </a:rPr>
                        <a:t>A+ Stable Outlook</a:t>
                      </a:r>
                    </a:p>
                  </a:txBody>
                  <a:tcPr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7999">
                <a:tc>
                  <a:txBody>
                    <a:bodyPr/>
                    <a:lstStyle/>
                    <a:p>
                      <a:pPr algn="r"/>
                      <a:r>
                        <a:rPr lang="en-US" sz="1100" b="1" cap="small" baseline="0" dirty="0">
                          <a:solidFill>
                            <a:schemeClr val="bg1"/>
                          </a:solidFill>
                          <a:latin typeface="+mj-lt"/>
                        </a:rPr>
                        <a:t>Airport</a:t>
                      </a:r>
                    </a:p>
                    <a:p>
                      <a:pPr algn="r"/>
                      <a:r>
                        <a:rPr lang="en-US" sz="1100" b="1" cap="small" baseline="0" dirty="0">
                          <a:solidFill>
                            <a:schemeClr val="bg1"/>
                          </a:solidFill>
                          <a:latin typeface="+mj-lt"/>
                        </a:rPr>
                        <a:t>Senior Lien GARBs</a:t>
                      </a:r>
                    </a:p>
                  </a:txBody>
                  <a:tcPr marT="34290" marB="34290">
                    <a:solidFill>
                      <a:srgbClr val="0032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cap="small" dirty="0">
                        <a:solidFill>
                          <a:srgbClr val="1C4486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US" sz="1100" b="1" cap="small" dirty="0">
                          <a:solidFill>
                            <a:srgbClr val="1C4486"/>
                          </a:solidFill>
                          <a:latin typeface="+mj-lt"/>
                        </a:rPr>
                        <a:t>Aa3 </a:t>
                      </a:r>
                      <a:r>
                        <a:rPr lang="en-US" sz="1100" b="1" cap="small" baseline="0" dirty="0">
                          <a:solidFill>
                            <a:srgbClr val="1C4486"/>
                          </a:solidFill>
                          <a:latin typeface="+mj-lt"/>
                        </a:rPr>
                        <a:t>Stable Outlook</a:t>
                      </a:r>
                    </a:p>
                  </a:txBody>
                  <a:tcPr marT="34290" marB="34290">
                    <a:solidFill>
                      <a:srgbClr val="64A6F1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cap="small" dirty="0">
                        <a:solidFill>
                          <a:srgbClr val="1C4486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US" sz="1100" b="1" cap="small" dirty="0">
                          <a:solidFill>
                            <a:srgbClr val="1C4486"/>
                          </a:solidFill>
                          <a:latin typeface="+mj-lt"/>
                        </a:rPr>
                        <a:t>AA- </a:t>
                      </a:r>
                      <a:r>
                        <a:rPr lang="en-US" sz="1100" b="1" cap="small" baseline="0" dirty="0">
                          <a:solidFill>
                            <a:srgbClr val="1C4486"/>
                          </a:solidFill>
                          <a:latin typeface="+mj-lt"/>
                        </a:rPr>
                        <a:t>Stable Outlook</a:t>
                      </a:r>
                    </a:p>
                  </a:txBody>
                  <a:tcPr marT="34290" marB="34290">
                    <a:solidFill>
                      <a:srgbClr val="64A6F1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cap="small" dirty="0">
                        <a:solidFill>
                          <a:srgbClr val="1C4486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US" sz="1100" b="1" cap="small" dirty="0">
                          <a:solidFill>
                            <a:srgbClr val="1C4486"/>
                          </a:solidFill>
                          <a:latin typeface="+mj-lt"/>
                        </a:rPr>
                        <a:t>AA- </a:t>
                      </a:r>
                      <a:r>
                        <a:rPr lang="en-US" sz="1100" b="1" cap="small" baseline="0" dirty="0">
                          <a:solidFill>
                            <a:srgbClr val="1C4486"/>
                          </a:solidFill>
                          <a:latin typeface="+mj-lt"/>
                        </a:rPr>
                        <a:t>Stable Outlook</a:t>
                      </a:r>
                    </a:p>
                  </a:txBody>
                  <a:tcPr marT="34290" marB="34290">
                    <a:solidFill>
                      <a:srgbClr val="64A6F1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2930">
                <a:tc>
                  <a:txBody>
                    <a:bodyPr/>
                    <a:lstStyle/>
                    <a:p>
                      <a:pPr algn="r"/>
                      <a:r>
                        <a:rPr lang="en-US" sz="1100" b="1" cap="small" baseline="0" dirty="0">
                          <a:solidFill>
                            <a:schemeClr val="bg1"/>
                          </a:solidFill>
                          <a:latin typeface="+mj-lt"/>
                        </a:rPr>
                        <a:t>Airport </a:t>
                      </a:r>
                    </a:p>
                    <a:p>
                      <a:pPr algn="r"/>
                      <a:r>
                        <a:rPr lang="en-US" sz="1100" b="1" cap="small" baseline="0" dirty="0">
                          <a:solidFill>
                            <a:schemeClr val="bg1"/>
                          </a:solidFill>
                          <a:latin typeface="+mj-lt"/>
                        </a:rPr>
                        <a:t>Subordinate Lien GARBs and PFCs</a:t>
                      </a:r>
                    </a:p>
                  </a:txBody>
                  <a:tcPr marT="34290" marB="34290">
                    <a:solidFill>
                      <a:srgbClr val="0032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cap="small" dirty="0">
                        <a:solidFill>
                          <a:srgbClr val="1C4486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US" sz="1100" b="1" cap="small" dirty="0">
                          <a:solidFill>
                            <a:srgbClr val="1C4486"/>
                          </a:solidFill>
                          <a:latin typeface="+mj-lt"/>
                        </a:rPr>
                        <a:t>Aa3 </a:t>
                      </a:r>
                      <a:r>
                        <a:rPr lang="en-US" sz="1100" b="1" cap="small" baseline="0" dirty="0">
                          <a:solidFill>
                            <a:srgbClr val="1C4486"/>
                          </a:solidFill>
                          <a:latin typeface="+mj-lt"/>
                        </a:rPr>
                        <a:t>Stable Outlook</a:t>
                      </a:r>
                    </a:p>
                  </a:txBody>
                  <a:tcPr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cap="small" dirty="0">
                        <a:solidFill>
                          <a:srgbClr val="1C4486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US" sz="1100" b="1" cap="small" dirty="0">
                          <a:solidFill>
                            <a:srgbClr val="1C4486"/>
                          </a:solidFill>
                          <a:latin typeface="+mj-lt"/>
                        </a:rPr>
                        <a:t>AA- </a:t>
                      </a:r>
                      <a:r>
                        <a:rPr lang="en-US" sz="1100" b="1" cap="small" baseline="0" dirty="0">
                          <a:solidFill>
                            <a:srgbClr val="1C4486"/>
                          </a:solidFill>
                          <a:latin typeface="+mj-lt"/>
                        </a:rPr>
                        <a:t>Stable Outlook</a:t>
                      </a:r>
                    </a:p>
                  </a:txBody>
                  <a:tcPr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cap="small" dirty="0">
                        <a:solidFill>
                          <a:srgbClr val="1C4486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US" sz="1100" b="1" cap="small" dirty="0">
                          <a:solidFill>
                            <a:srgbClr val="1C4486"/>
                          </a:solidFill>
                          <a:latin typeface="+mj-lt"/>
                        </a:rPr>
                        <a:t>A+</a:t>
                      </a:r>
                      <a:r>
                        <a:rPr lang="en-US" sz="1100" b="1" cap="small" baseline="0" dirty="0">
                          <a:solidFill>
                            <a:srgbClr val="1C4486"/>
                          </a:solidFill>
                          <a:latin typeface="+mj-lt"/>
                        </a:rPr>
                        <a:t> Stable Outlook</a:t>
                      </a:r>
                    </a:p>
                  </a:txBody>
                  <a:tcPr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337">
                <a:tc>
                  <a:txBody>
                    <a:bodyPr/>
                    <a:lstStyle/>
                    <a:p>
                      <a:pPr algn="r"/>
                      <a:r>
                        <a:rPr lang="en-US" sz="1100" b="1" cap="small" baseline="0" dirty="0">
                          <a:solidFill>
                            <a:schemeClr val="bg1"/>
                          </a:solidFill>
                          <a:latin typeface="+mj-lt"/>
                        </a:rPr>
                        <a:t>Airport</a:t>
                      </a:r>
                    </a:p>
                    <a:p>
                      <a:pPr algn="r"/>
                      <a:r>
                        <a:rPr lang="en-US" sz="1100" b="1" cap="small" baseline="0" dirty="0">
                          <a:solidFill>
                            <a:schemeClr val="bg1"/>
                          </a:solidFill>
                          <a:latin typeface="+mj-lt"/>
                        </a:rPr>
                        <a:t>Senior Lien CFC’s</a:t>
                      </a:r>
                    </a:p>
                  </a:txBody>
                  <a:tcPr marT="34290" marB="34290">
                    <a:solidFill>
                      <a:srgbClr val="0032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cap="small" dirty="0">
                        <a:solidFill>
                          <a:srgbClr val="1C4486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US" sz="1100" b="1" cap="small" dirty="0">
                          <a:solidFill>
                            <a:srgbClr val="1C4486"/>
                          </a:solidFill>
                          <a:latin typeface="+mj-lt"/>
                        </a:rPr>
                        <a:t>A3 </a:t>
                      </a:r>
                      <a:r>
                        <a:rPr lang="en-US" sz="1100" b="1" cap="small" baseline="0" dirty="0">
                          <a:solidFill>
                            <a:srgbClr val="1C4486"/>
                          </a:solidFill>
                          <a:latin typeface="+mj-lt"/>
                        </a:rPr>
                        <a:t>Stable Outlook</a:t>
                      </a:r>
                    </a:p>
                  </a:txBody>
                  <a:tcPr marT="34290" marB="34290">
                    <a:solidFill>
                      <a:srgbClr val="64A6F1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cap="small" dirty="0">
                        <a:solidFill>
                          <a:srgbClr val="1C4486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US" sz="1100" b="1" cap="small" dirty="0">
                          <a:solidFill>
                            <a:srgbClr val="1C4486"/>
                          </a:solidFill>
                          <a:latin typeface="+mj-lt"/>
                        </a:rPr>
                        <a:t>A- </a:t>
                      </a:r>
                      <a:r>
                        <a:rPr lang="en-US" sz="1100" b="1" cap="small" baseline="0" dirty="0">
                          <a:solidFill>
                            <a:srgbClr val="1C4486"/>
                          </a:solidFill>
                          <a:latin typeface="+mj-lt"/>
                        </a:rPr>
                        <a:t>Stable Outlook</a:t>
                      </a:r>
                    </a:p>
                  </a:txBody>
                  <a:tcPr marT="34290" marB="34290">
                    <a:solidFill>
                      <a:srgbClr val="64A6F1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cap="small" dirty="0">
                        <a:solidFill>
                          <a:srgbClr val="1C4486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US" sz="1100" b="1" cap="small" dirty="0">
                          <a:solidFill>
                            <a:srgbClr val="1C4486"/>
                          </a:solidFill>
                          <a:latin typeface="+mj-lt"/>
                        </a:rPr>
                        <a:t>A </a:t>
                      </a:r>
                      <a:r>
                        <a:rPr lang="en-US" sz="1100" b="1" cap="small" baseline="0" dirty="0">
                          <a:solidFill>
                            <a:srgbClr val="1C4486"/>
                          </a:solidFill>
                          <a:latin typeface="+mj-lt"/>
                        </a:rPr>
                        <a:t>Stable Outlook</a:t>
                      </a:r>
                    </a:p>
                  </a:txBody>
                  <a:tcPr marT="34290" marB="34290">
                    <a:solidFill>
                      <a:srgbClr val="64A6F1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457200" y="274321"/>
            <a:ext cx="6915619" cy="709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200" b="1" i="0" kern="1200" cap="none" spc="30" baseline="0">
                <a:solidFill>
                  <a:srgbClr val="00327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FFFFFF"/>
                </a:solidFill>
              </a:rPr>
              <a:t>BOND RATINGS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000" b="0" dirty="0">
                <a:solidFill>
                  <a:schemeClr val="bg1"/>
                </a:solidFill>
                <a:latin typeface="+mn-lt"/>
              </a:rPr>
              <a:t>As of December 31, 2017</a:t>
            </a:r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>
          <a:xfrm>
            <a:off x="6604000" y="4869657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55BABB5-A2ED-0041-A542-64358E3D5C7F}" type="slidenum">
              <a:rPr lang="en-US" sz="1200" smtClean="0"/>
              <a:pPr algn="r"/>
              <a:t>24</a:t>
            </a:fld>
            <a:endParaRPr lang="en-US" sz="1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27EA68-09A6-43F5-8A83-0C1E6D32679E}"/>
              </a:ext>
            </a:extLst>
          </p:cNvPr>
          <p:cNvSpPr/>
          <p:nvPr/>
        </p:nvSpPr>
        <p:spPr>
          <a:xfrm>
            <a:off x="314864" y="4746546"/>
            <a:ext cx="5842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/>
              <a:t>*This information is referenced on pg. 111 in the FY18 Second Quarter Financial Status Report.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28213512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_PA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8" name="Picture 21" descr="Atlanta Seal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6933" y="2049086"/>
            <a:ext cx="1145589" cy="946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0" y="3461862"/>
            <a:ext cx="9144000" cy="1371600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b="1" i="0" kern="1200" cap="all" spc="17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733550" y="3755250"/>
            <a:ext cx="589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</a:rPr>
              <a:t>QUESTIONS/ANSWERS SESSION</a:t>
            </a:r>
          </a:p>
        </p:txBody>
      </p:sp>
    </p:spTree>
    <p:extLst>
      <p:ext uri="{BB962C8B-B14F-4D97-AF65-F5344CB8AC3E}">
        <p14:creationId xmlns:p14="http://schemas.microsoft.com/office/powerpoint/2010/main" val="1533777764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301" y="-428625"/>
            <a:ext cx="12597794" cy="708625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" y="2317750"/>
            <a:ext cx="9143391" cy="939800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2963333" y="63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89465" y="2216150"/>
            <a:ext cx="8407401" cy="1143000"/>
            <a:chOff x="389466" y="2700867"/>
            <a:chExt cx="2184400" cy="90170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389466" y="36025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89466" y="2700867"/>
              <a:ext cx="2184400" cy="0"/>
            </a:xfrm>
            <a:prstGeom prst="line">
              <a:avLst/>
            </a:prstGeom>
            <a:ln w="19050" cmpd="sng">
              <a:solidFill>
                <a:srgbClr val="FFFF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60551"/>
            <a:ext cx="9144000" cy="1720851"/>
          </a:xfrm>
        </p:spPr>
        <p:txBody>
          <a:bodyPr>
            <a:normAutofit/>
          </a:bodyPr>
          <a:lstStyle/>
          <a:p>
            <a:r>
              <a:rPr lang="en-US" sz="2400" cap="all" dirty="0"/>
              <a:t>GOVERNMENTAL FUNDS OVERVIEW</a:t>
            </a:r>
          </a:p>
        </p:txBody>
      </p:sp>
    </p:spTree>
    <p:extLst>
      <p:ext uri="{BB962C8B-B14F-4D97-AF65-F5344CB8AC3E}">
        <p14:creationId xmlns:p14="http://schemas.microsoft.com/office/powerpoint/2010/main" val="1923715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2965"/>
            <a:ext cx="6915619" cy="70939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GENERAL FUND ACTUAL TREND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sz="2000" b="0" i="1" dirty="0">
                <a:solidFill>
                  <a:schemeClr val="bg1"/>
                </a:solidFill>
                <a:latin typeface="+mn-lt"/>
                <a:cs typeface="Franklin Gothic Book"/>
              </a:rPr>
              <a:t> </a:t>
            </a:r>
            <a:r>
              <a:rPr lang="en-US" sz="2000" b="0" dirty="0">
                <a:solidFill>
                  <a:schemeClr val="bg1"/>
                </a:solidFill>
                <a:latin typeface="+mn-lt"/>
                <a:cs typeface="Franklin Gothic Book"/>
              </a:rPr>
              <a:t>As of December 31, 2017 </a:t>
            </a:r>
            <a:r>
              <a:rPr lang="en-US" sz="2000" b="0" i="1" dirty="0">
                <a:solidFill>
                  <a:schemeClr val="bg1"/>
                </a:solidFill>
                <a:latin typeface="+mn-lt"/>
              </a:rPr>
              <a:t>(000's)</a:t>
            </a:r>
            <a:endParaRPr lang="en-US" sz="2000" b="0" i="1" dirty="0">
              <a:solidFill>
                <a:schemeClr val="bg1"/>
              </a:solidFill>
              <a:latin typeface="+mn-lt"/>
              <a:cs typeface="Century"/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304800" y="564164"/>
            <a:ext cx="7315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i="0" kern="1200" cap="all" spc="58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400" b="0" i="1" dirty="0">
              <a:solidFill>
                <a:prstClr val="white"/>
              </a:solidFill>
              <a:cs typeface="Century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4318000" y="-1625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4351867" y="-1866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964267" y="101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50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2334643"/>
              </p:ext>
            </p:extLst>
          </p:nvPr>
        </p:nvGraphicFramePr>
        <p:xfrm>
          <a:off x="470916" y="1492270"/>
          <a:ext cx="8478012" cy="3322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Snip Diagonal Corner Rectangle 13"/>
          <p:cNvSpPr/>
          <p:nvPr/>
        </p:nvSpPr>
        <p:spPr>
          <a:xfrm>
            <a:off x="2194314" y="1037487"/>
            <a:ext cx="4934110" cy="631929"/>
          </a:xfrm>
          <a:prstGeom prst="snip2DiagRect">
            <a:avLst/>
          </a:prstGeom>
          <a:solidFill>
            <a:srgbClr val="64A6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1" name="Title 1"/>
          <p:cNvSpPr txBox="1">
            <a:spLocks/>
          </p:cNvSpPr>
          <p:nvPr/>
        </p:nvSpPr>
        <p:spPr bwMode="auto">
          <a:xfrm>
            <a:off x="2165819" y="1051469"/>
            <a:ext cx="4991100" cy="673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7160" tIns="45714" rIns="91429" bIns="4571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/>
            <a:r>
              <a:rPr lang="en-US" sz="1400" b="1" dirty="0">
                <a:solidFill>
                  <a:srgbClr val="003274"/>
                </a:solidFill>
                <a:cs typeface="Franklin Gothic Book"/>
              </a:rPr>
              <a:t>As of December 31, 2017, General Fund revenues are projected to be on target.   </a:t>
            </a:r>
          </a:p>
        </p:txBody>
      </p:sp>
      <p:cxnSp>
        <p:nvCxnSpPr>
          <p:cNvPr id="26" name="Straight Arrow Connector 25"/>
          <p:cNvCxnSpPr>
            <a:cxnSpLocks/>
          </p:cNvCxnSpPr>
          <p:nvPr/>
        </p:nvCxnSpPr>
        <p:spPr>
          <a:xfrm>
            <a:off x="6014056" y="1669416"/>
            <a:ext cx="272983" cy="539412"/>
          </a:xfrm>
          <a:prstGeom prst="straightConnector1">
            <a:avLst/>
          </a:prstGeom>
          <a:ln>
            <a:solidFill>
              <a:srgbClr val="64A6F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BABB5-A2ED-0041-A542-64358E3D5C7F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610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nip Diagonal Corner Rectangle 10">
            <a:extLst>
              <a:ext uri="{FF2B5EF4-FFF2-40B4-BE49-F238E27FC236}">
                <a16:creationId xmlns:a16="http://schemas.microsoft.com/office/drawing/2014/main" id="{A703C94A-9C29-4656-BFC1-D0DE349AFD8A}"/>
              </a:ext>
            </a:extLst>
          </p:cNvPr>
          <p:cNvSpPr/>
          <p:nvPr/>
        </p:nvSpPr>
        <p:spPr>
          <a:xfrm>
            <a:off x="4677588" y="1061384"/>
            <a:ext cx="2565042" cy="869815"/>
          </a:xfrm>
          <a:prstGeom prst="snip2DiagRect">
            <a:avLst>
              <a:gd name="adj1" fmla="val 14122"/>
              <a:gd name="adj2" fmla="val 0"/>
            </a:avLst>
          </a:prstGeom>
          <a:solidFill>
            <a:srgbClr val="64A6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0" dirty="0">
                <a:solidFill>
                  <a:srgbClr val="FFFFFF"/>
                </a:solidFill>
              </a:rPr>
              <a:t>FY18 GENERAL FUND BUDGET PROJECTION</a:t>
            </a:r>
            <a:br>
              <a:rPr lang="en-US" spc="0" dirty="0">
                <a:solidFill>
                  <a:srgbClr val="FFFFFF"/>
                </a:solidFill>
              </a:rPr>
            </a:br>
            <a:r>
              <a:rPr lang="en-US" sz="2000" b="0" i="1" spc="0" dirty="0">
                <a:solidFill>
                  <a:schemeClr val="bg1"/>
                </a:solidFill>
                <a:latin typeface="+mn-lt"/>
              </a:rPr>
              <a:t>(000's)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5238323"/>
              </p:ext>
            </p:extLst>
          </p:nvPr>
        </p:nvGraphicFramePr>
        <p:xfrm>
          <a:off x="580002" y="2048057"/>
          <a:ext cx="8305800" cy="2660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5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9" name="Snip Diagonal Corner Rectangle 8"/>
          <p:cNvSpPr/>
          <p:nvPr/>
        </p:nvSpPr>
        <p:spPr>
          <a:xfrm>
            <a:off x="1310271" y="1030548"/>
            <a:ext cx="2565043" cy="900651"/>
          </a:xfrm>
          <a:prstGeom prst="snip2DiagRect">
            <a:avLst>
              <a:gd name="adj1" fmla="val 2240"/>
              <a:gd name="adj2" fmla="val 16667"/>
            </a:avLst>
          </a:prstGeom>
          <a:solidFill>
            <a:srgbClr val="64A6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838404" y="971710"/>
            <a:ext cx="2243409" cy="998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7160" tIns="45714" rIns="91429" bIns="4571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9pPr>
          </a:lstStyle>
          <a:p>
            <a:r>
              <a:rPr lang="en-US" sz="1400" b="1" dirty="0">
                <a:solidFill>
                  <a:srgbClr val="003274"/>
                </a:solidFill>
              </a:rPr>
              <a:t>General Fund expenditures are projected to be over budget by $12.9MM.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337015" y="1170805"/>
            <a:ext cx="2671095" cy="56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7160" tIns="45714" rIns="91429" bIns="4571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9pPr>
          </a:lstStyle>
          <a:p>
            <a:r>
              <a:rPr lang="en-US" sz="1400" b="1" dirty="0">
                <a:solidFill>
                  <a:srgbClr val="003274"/>
                </a:solidFill>
              </a:rPr>
              <a:t>General Fund revenues are projected to exceed the anticipated budget by $0.5MM.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D22E22-5152-43F3-B279-BE71593E76F6}"/>
              </a:ext>
            </a:extLst>
          </p:cNvPr>
          <p:cNvSpPr/>
          <p:nvPr/>
        </p:nvSpPr>
        <p:spPr>
          <a:xfrm>
            <a:off x="436491" y="4691696"/>
            <a:ext cx="698862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/>
              <a:t>*This information is referenced on pg. 16 in the FY18 Second Quarter Financial Status Report.</a:t>
            </a:r>
          </a:p>
        </p:txBody>
      </p:sp>
    </p:spTree>
    <p:extLst>
      <p:ext uri="{BB962C8B-B14F-4D97-AF65-F5344CB8AC3E}">
        <p14:creationId xmlns:p14="http://schemas.microsoft.com/office/powerpoint/2010/main" val="43621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FY18 GENERAL FUND BUDGET PROJECTION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sz="2000" b="0" i="1" dirty="0">
                <a:solidFill>
                  <a:schemeClr val="bg1"/>
                </a:solidFill>
                <a:latin typeface="+mn-lt"/>
              </a:rPr>
              <a:t>(000's)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7047353"/>
              </p:ext>
            </p:extLst>
          </p:nvPr>
        </p:nvGraphicFramePr>
        <p:xfrm>
          <a:off x="560742" y="1112917"/>
          <a:ext cx="8022515" cy="3775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4665134" y="1002763"/>
            <a:ext cx="3831167" cy="158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7160" tIns="45714" rIns="91429" bIns="4571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9pPr>
          </a:lstStyle>
          <a:p>
            <a:endParaRPr lang="en-US" sz="800" dirty="0">
              <a:solidFill>
                <a:prstClr val="black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358085" y="1252502"/>
            <a:ext cx="2195115" cy="946412"/>
            <a:chOff x="4796339" y="2099108"/>
            <a:chExt cx="4261802" cy="1493717"/>
          </a:xfrm>
        </p:grpSpPr>
        <p:sp>
          <p:nvSpPr>
            <p:cNvPr id="12" name="Snip Diagonal Corner Rectangle 11"/>
            <p:cNvSpPr/>
            <p:nvPr/>
          </p:nvSpPr>
          <p:spPr>
            <a:xfrm>
              <a:off x="4796339" y="2099108"/>
              <a:ext cx="4046439" cy="1493717"/>
            </a:xfrm>
            <a:prstGeom prst="snip2DiagRect">
              <a:avLst/>
            </a:prstGeom>
            <a:solidFill>
              <a:srgbClr val="64A6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 bwMode="auto">
            <a:xfrm>
              <a:off x="4796339" y="2479386"/>
              <a:ext cx="4261802" cy="726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7160" tIns="45714" rIns="91429" bIns="45714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r>
                <a:rPr lang="en-US" sz="1600" b="1" dirty="0">
                  <a:solidFill>
                    <a:srgbClr val="003274"/>
                  </a:solidFill>
                </a:rPr>
                <a:t>Expenditure Drivers: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rgbClr val="003274"/>
                  </a:solidFill>
                </a:rPr>
                <a:t>Salaries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rgbClr val="003274"/>
                  </a:solidFill>
                </a:rPr>
                <a:t>Overtime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rgbClr val="003274"/>
                  </a:solidFill>
                </a:rPr>
                <a:t>Extra-help  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6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159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DEPARTMENT OF CORRECTIONS</a:t>
            </a:r>
            <a:br>
              <a:rPr lang="en-US" sz="2000" dirty="0">
                <a:solidFill>
                  <a:schemeClr val="bg1"/>
                </a:solidFill>
                <a:latin typeface="+mn-lt"/>
              </a:rPr>
            </a:br>
            <a:r>
              <a:rPr lang="en-US" sz="2000" dirty="0">
                <a:latin typeface="+mn-lt"/>
              </a:rPr>
              <a:t>FY18 GENERAL FUND DEPARTMENT HIGHLIGHTS </a:t>
            </a:r>
            <a:r>
              <a:rPr lang="en-US" sz="1400" b="0" i="1" dirty="0">
                <a:solidFill>
                  <a:schemeClr val="bg1"/>
                </a:solidFill>
                <a:latin typeface="+mn-lt"/>
              </a:rPr>
              <a:t>(000's)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2423201"/>
              </p:ext>
            </p:extLst>
          </p:nvPr>
        </p:nvGraphicFramePr>
        <p:xfrm>
          <a:off x="0" y="1112876"/>
          <a:ext cx="9762014" cy="3558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2636388" y="1164636"/>
            <a:ext cx="3749709" cy="995750"/>
            <a:chOff x="4668399" y="2099108"/>
            <a:chExt cx="4210841" cy="1493717"/>
          </a:xfrm>
        </p:grpSpPr>
        <p:sp>
          <p:nvSpPr>
            <p:cNvPr id="12" name="Snip Diagonal Corner Rectangle 11"/>
            <p:cNvSpPr/>
            <p:nvPr/>
          </p:nvSpPr>
          <p:spPr>
            <a:xfrm>
              <a:off x="4796339" y="2099108"/>
              <a:ext cx="4046439" cy="1493717"/>
            </a:xfrm>
            <a:prstGeom prst="snip2DiagRect">
              <a:avLst/>
            </a:prstGeom>
            <a:solidFill>
              <a:srgbClr val="64A6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 bwMode="auto">
            <a:xfrm>
              <a:off x="4668399" y="2306399"/>
              <a:ext cx="4210841" cy="1162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7160" tIns="45714" rIns="91429" bIns="45714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1400" b="1" dirty="0">
                  <a:solidFill>
                    <a:srgbClr val="003274"/>
                  </a:solidFill>
                </a:rPr>
                <a:t>The Department of Corrections is expected to be over budget by 10.4% or $3.5MM due to overtime related to inclement weather events and special operations. 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7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73D4499-84BE-461F-9C83-5705D0E18D0F}"/>
              </a:ext>
            </a:extLst>
          </p:cNvPr>
          <p:cNvGrpSpPr/>
          <p:nvPr/>
        </p:nvGrpSpPr>
        <p:grpSpPr>
          <a:xfrm>
            <a:off x="5102231" y="2637723"/>
            <a:ext cx="2796985" cy="530719"/>
            <a:chOff x="4852242" y="2653452"/>
            <a:chExt cx="4046439" cy="1604912"/>
          </a:xfrm>
        </p:grpSpPr>
        <p:sp>
          <p:nvSpPr>
            <p:cNvPr id="15" name="Snip Diagonal Corner Rectangle 11">
              <a:extLst>
                <a:ext uri="{FF2B5EF4-FFF2-40B4-BE49-F238E27FC236}">
                  <a16:creationId xmlns:a16="http://schemas.microsoft.com/office/drawing/2014/main" id="{80ADA8B7-C359-43B0-B36D-6F2DD5BB0F3B}"/>
                </a:ext>
              </a:extLst>
            </p:cNvPr>
            <p:cNvSpPr/>
            <p:nvPr/>
          </p:nvSpPr>
          <p:spPr>
            <a:xfrm>
              <a:off x="4852242" y="2653452"/>
              <a:ext cx="4046439" cy="1493717"/>
            </a:xfrm>
            <a:prstGeom prst="snip2DiagRect">
              <a:avLst/>
            </a:prstGeom>
            <a:solidFill>
              <a:srgbClr val="64A6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47697B1B-CF42-49CA-BAAC-23BDEF88FE6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852242" y="3096314"/>
              <a:ext cx="3864133" cy="1162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7160" tIns="45714" rIns="91429" bIns="45714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1400" b="1" dirty="0">
                  <a:solidFill>
                    <a:srgbClr val="003274"/>
                  </a:solidFill>
                </a:rPr>
                <a:t>Body worn camera maintenance and uniforms expenses</a:t>
              </a:r>
              <a:endParaRPr lang="en-US" sz="700" b="1" dirty="0">
                <a:solidFill>
                  <a:srgbClr val="003274"/>
                </a:solidFill>
              </a:endParaRPr>
            </a:p>
            <a:p>
              <a:pPr algn="ctr"/>
              <a:endParaRPr lang="en-US" sz="1400" b="1" dirty="0">
                <a:solidFill>
                  <a:srgbClr val="003274"/>
                </a:solidFill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FDCF0154-19CF-4CF6-92AA-0D6E6B2D6687}"/>
              </a:ext>
            </a:extLst>
          </p:cNvPr>
          <p:cNvSpPr/>
          <p:nvPr/>
        </p:nvSpPr>
        <p:spPr>
          <a:xfrm>
            <a:off x="656772" y="4736982"/>
            <a:ext cx="56968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*This information is referenced on pg. 21 in the FY18 Second Quarter Financial Status Report.</a:t>
            </a:r>
          </a:p>
        </p:txBody>
      </p:sp>
    </p:spTree>
    <p:extLst>
      <p:ext uri="{BB962C8B-B14F-4D97-AF65-F5344CB8AC3E}">
        <p14:creationId xmlns:p14="http://schemas.microsoft.com/office/powerpoint/2010/main" val="2083760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cap="all" dirty="0">
                <a:solidFill>
                  <a:schemeClr val="bg1"/>
                </a:solidFill>
              </a:rPr>
              <a:t>Department of Public Works</a:t>
            </a:r>
            <a:br>
              <a:rPr lang="en-US" sz="2000" b="0" dirty="0">
                <a:solidFill>
                  <a:schemeClr val="bg1"/>
                </a:solidFill>
                <a:latin typeface="+mn-lt"/>
              </a:rPr>
            </a:br>
            <a:r>
              <a:rPr lang="en-US" sz="2000" dirty="0">
                <a:latin typeface="+mn-lt"/>
              </a:rPr>
              <a:t>FY18 GENERAL FUND DEPARTMENT HIGHLIGHTS </a:t>
            </a:r>
            <a:r>
              <a:rPr lang="en-US" sz="1400" b="0" i="1" dirty="0">
                <a:solidFill>
                  <a:schemeClr val="bg1"/>
                </a:solidFill>
                <a:latin typeface="+mn-lt"/>
              </a:rPr>
              <a:t>(000's)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4582478"/>
              </p:ext>
            </p:extLst>
          </p:nvPr>
        </p:nvGraphicFramePr>
        <p:xfrm>
          <a:off x="293329" y="1156327"/>
          <a:ext cx="8769555" cy="3430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4855633" y="968889"/>
            <a:ext cx="3831167" cy="158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7160" tIns="45714" rIns="91429" bIns="4571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D4D4D"/>
                </a:solidFill>
                <a:latin typeface="Arial" charset="0"/>
              </a:defRPr>
            </a:lvl9pPr>
          </a:lstStyle>
          <a:p>
            <a:endParaRPr lang="en-US" sz="800" dirty="0">
              <a:solidFill>
                <a:prstClr val="black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317387" y="1107360"/>
            <a:ext cx="2907657" cy="1152209"/>
            <a:chOff x="4796340" y="2099108"/>
            <a:chExt cx="3953960" cy="1152427"/>
          </a:xfrm>
        </p:grpSpPr>
        <p:sp>
          <p:nvSpPr>
            <p:cNvPr id="12" name="Snip Diagonal Corner Rectangle 11"/>
            <p:cNvSpPr/>
            <p:nvPr/>
          </p:nvSpPr>
          <p:spPr>
            <a:xfrm>
              <a:off x="4796340" y="2099108"/>
              <a:ext cx="3953960" cy="1046612"/>
            </a:xfrm>
            <a:prstGeom prst="snip2DiagRect">
              <a:avLst/>
            </a:prstGeom>
            <a:solidFill>
              <a:srgbClr val="64A6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 bwMode="auto">
            <a:xfrm>
              <a:off x="4796340" y="2142865"/>
              <a:ext cx="3953960" cy="1108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7160" tIns="45714" rIns="91429" bIns="45714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1400" b="1" dirty="0">
                  <a:solidFill>
                    <a:srgbClr val="003274"/>
                  </a:solidFill>
                </a:rPr>
                <a:t>The Department of Public Works is expected to be over budget by 3.9% or $1.7MM due to overtime related to inclement weather events.</a:t>
              </a:r>
            </a:p>
            <a:p>
              <a:pPr algn="ctr"/>
              <a:endParaRPr lang="en-US" sz="1600" b="1" dirty="0">
                <a:solidFill>
                  <a:srgbClr val="003274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8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B817A3-79D4-4491-90E4-16C2AAB53A25}"/>
              </a:ext>
            </a:extLst>
          </p:cNvPr>
          <p:cNvSpPr/>
          <p:nvPr/>
        </p:nvSpPr>
        <p:spPr>
          <a:xfrm>
            <a:off x="457200" y="4710397"/>
            <a:ext cx="60306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/>
              <a:t>*This information is referenced on pg. 24 in the FY18 Second Quarter Financial Status Report.</a:t>
            </a:r>
          </a:p>
        </p:txBody>
      </p:sp>
    </p:spTree>
    <p:extLst>
      <p:ext uri="{BB962C8B-B14F-4D97-AF65-F5344CB8AC3E}">
        <p14:creationId xmlns:p14="http://schemas.microsoft.com/office/powerpoint/2010/main" val="2816429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cap="all" dirty="0">
                <a:solidFill>
                  <a:schemeClr val="bg1"/>
                </a:solidFill>
              </a:rPr>
              <a:t>Department of Parks and Recreation</a:t>
            </a:r>
            <a:br>
              <a:rPr lang="en-US" sz="2000" b="0" dirty="0">
                <a:solidFill>
                  <a:schemeClr val="bg1"/>
                </a:solidFill>
                <a:latin typeface="+mn-lt"/>
              </a:rPr>
            </a:br>
            <a:r>
              <a:rPr lang="en-US" sz="2000" dirty="0">
                <a:latin typeface="+mn-lt"/>
              </a:rPr>
              <a:t>FY18 GENERAL FUND DEPARTMENT HIGHLIGHTS </a:t>
            </a:r>
            <a:r>
              <a:rPr lang="en-US" sz="1400" b="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400" b="0" i="1" spc="0" dirty="0">
                <a:solidFill>
                  <a:schemeClr val="bg1"/>
                </a:solidFill>
                <a:latin typeface="+mn-lt"/>
              </a:rPr>
              <a:t>(000's)</a:t>
            </a:r>
            <a:endParaRPr lang="en-US" sz="1400" b="0" i="1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6182857"/>
              </p:ext>
            </p:extLst>
          </p:nvPr>
        </p:nvGraphicFramePr>
        <p:xfrm>
          <a:off x="272157" y="1056200"/>
          <a:ext cx="11450484" cy="4524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5353273" y="1197665"/>
            <a:ext cx="3208838" cy="657608"/>
            <a:chOff x="7924443" y="2303055"/>
            <a:chExt cx="3953961" cy="1162050"/>
          </a:xfrm>
        </p:grpSpPr>
        <p:sp>
          <p:nvSpPr>
            <p:cNvPr id="5" name="Snip Diagonal Corner Rectangle 4"/>
            <p:cNvSpPr/>
            <p:nvPr/>
          </p:nvSpPr>
          <p:spPr>
            <a:xfrm>
              <a:off x="7924443" y="2303055"/>
              <a:ext cx="3953960" cy="1162050"/>
            </a:xfrm>
            <a:prstGeom prst="snip2DiagRect">
              <a:avLst/>
            </a:prstGeom>
            <a:solidFill>
              <a:srgbClr val="64A6F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 bwMode="auto">
            <a:xfrm>
              <a:off x="8191170" y="2303056"/>
              <a:ext cx="3687234" cy="1162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7160" tIns="45714" rIns="91429" bIns="45714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4D4D4D"/>
                  </a:solidFill>
                  <a:latin typeface="Arial" charset="0"/>
                </a:defRPr>
              </a:lvl9pPr>
            </a:lstStyle>
            <a:p>
              <a:r>
                <a:rPr lang="en-US" sz="1400" b="1" dirty="0">
                  <a:solidFill>
                    <a:srgbClr val="003274"/>
                  </a:solidFill>
                </a:rPr>
                <a:t>The Department of Parks and Recreation is expected to be over budget by 8.6% or $3.1MM.</a:t>
              </a:r>
              <a:endParaRPr lang="en-US" sz="700" b="1" dirty="0">
                <a:solidFill>
                  <a:srgbClr val="003274"/>
                </a:solidFill>
              </a:endParaRPr>
            </a:p>
          </p:txBody>
        </p:sp>
      </p:grpSp>
      <p:cxnSp>
        <p:nvCxnSpPr>
          <p:cNvPr id="8" name="Straight Arrow Connector 7"/>
          <p:cNvCxnSpPr>
            <a:cxnSpLocks/>
          </p:cNvCxnSpPr>
          <p:nvPr/>
        </p:nvCxnSpPr>
        <p:spPr>
          <a:xfrm flipH="1">
            <a:off x="2090600" y="1735537"/>
            <a:ext cx="327890" cy="0"/>
          </a:xfrm>
          <a:prstGeom prst="straightConnector1">
            <a:avLst/>
          </a:prstGeom>
          <a:ln>
            <a:solidFill>
              <a:srgbClr val="64A6F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BABB5-A2ED-0041-A542-64358E3D5C7F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9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H="1">
            <a:off x="3082414" y="3023419"/>
            <a:ext cx="184354" cy="294968"/>
          </a:xfrm>
          <a:prstGeom prst="straightConnector1">
            <a:avLst/>
          </a:prstGeom>
          <a:ln>
            <a:solidFill>
              <a:srgbClr val="64A6F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1924B43-BDC9-4FE5-9C6C-1B67AF0267D7}"/>
              </a:ext>
            </a:extLst>
          </p:cNvPr>
          <p:cNvSpPr txBox="1"/>
          <p:nvPr/>
        </p:nvSpPr>
        <p:spPr>
          <a:xfrm>
            <a:off x="936171" y="4713358"/>
            <a:ext cx="72716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*This information is referenced on pg. 25 in the FY18 Second Quarter Financial Status Report.</a:t>
            </a:r>
          </a:p>
        </p:txBody>
      </p:sp>
    </p:spTree>
    <p:extLst>
      <p:ext uri="{BB962C8B-B14F-4D97-AF65-F5344CB8AC3E}">
        <p14:creationId xmlns:p14="http://schemas.microsoft.com/office/powerpoint/2010/main" val="1374743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13430</TotalTime>
  <Words>1480</Words>
  <Application>Microsoft Office PowerPoint</Application>
  <PresentationFormat>On-screen Show (16:9)</PresentationFormat>
  <Paragraphs>308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Century</vt:lpstr>
      <vt:lpstr>Franklin Gothic Book</vt:lpstr>
      <vt:lpstr>Franklin Gothic Medium</vt:lpstr>
      <vt:lpstr>Office Theme</vt:lpstr>
      <vt:lpstr>PowerPoint Presentation</vt:lpstr>
      <vt:lpstr>AGENDA</vt:lpstr>
      <vt:lpstr>GOVERNMENTAL FUNDS OVERVIEW</vt:lpstr>
      <vt:lpstr>GENERAL FUND ACTUAL TREND  As of December 31, 2017 (000's)</vt:lpstr>
      <vt:lpstr>FY18 GENERAL FUND BUDGET PROJECTION (000's)</vt:lpstr>
      <vt:lpstr>FY18 GENERAL FUND BUDGET PROJECTION (000's) </vt:lpstr>
      <vt:lpstr>DEPARTMENT OF CORRECTIONS FY18 GENERAL FUND DEPARTMENT HIGHLIGHTS (000's) </vt:lpstr>
      <vt:lpstr>Department of Public Works FY18 GENERAL FUND DEPARTMENT HIGHLIGHTS (000's) </vt:lpstr>
      <vt:lpstr>Department of Parks and Recreation FY18 GENERAL FUND DEPARTMENT HIGHLIGHTS  (000's)</vt:lpstr>
      <vt:lpstr>Department of Police Services FY18 GENERAL FUND DEPARTMENT HIGHLIGHTS (000's) </vt:lpstr>
      <vt:lpstr>Proprietary Funds Overview</vt:lpstr>
      <vt:lpstr>FY18 Airport Revenue Fund Projection (000's) </vt:lpstr>
      <vt:lpstr>FY18 Water &amp; Wastewater Revenue Fund Projection (000's) </vt:lpstr>
      <vt:lpstr>Cash Pool Report</vt:lpstr>
      <vt:lpstr>Investment in the Cash Pool As of December 31, 2017 (000's)</vt:lpstr>
      <vt:lpstr>Investment in the Cash Pool As of December 31, 2017 (000's)</vt:lpstr>
      <vt:lpstr>General Fund Statement of cash flows report</vt:lpstr>
      <vt:lpstr>FY17 vs. FY18 General Fund Cash Flows (000's)</vt:lpstr>
      <vt:lpstr>Debt/Investment Portfolios</vt:lpstr>
      <vt:lpstr>Debt Portfolio – Total Debt Outstanding As of December 31, 2017 (000's)</vt:lpstr>
      <vt:lpstr>Investment Portfolio As of December 31, 2017 </vt:lpstr>
      <vt:lpstr>Investment Portfolio As of December 31, 2017</vt:lpstr>
      <vt:lpstr>BOND RATINGS</vt:lpstr>
      <vt:lpstr>PowerPoint Presentation</vt:lpstr>
      <vt:lpstr>PowerPoint Presentation</vt:lpstr>
    </vt:vector>
  </TitlesOfParts>
  <Company>wwd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 mc</dc:creator>
  <cp:lastModifiedBy>Gabriel, Shawn A.</cp:lastModifiedBy>
  <cp:revision>1025</cp:revision>
  <cp:lastPrinted>2017-11-14T19:44:32Z</cp:lastPrinted>
  <dcterms:created xsi:type="dcterms:W3CDTF">2016-02-13T15:24:12Z</dcterms:created>
  <dcterms:modified xsi:type="dcterms:W3CDTF">2018-02-27T17:40:50Z</dcterms:modified>
</cp:coreProperties>
</file>