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3">
  <p:sldMasterIdLst>
    <p:sldMasterId id="214748386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3" r:id="rId3"/>
    <p:sldId id="279" r:id="rId4"/>
    <p:sldId id="257" r:id="rId5"/>
    <p:sldId id="277" r:id="rId6"/>
    <p:sldId id="280" r:id="rId7"/>
    <p:sldId id="281" r:id="rId8"/>
    <p:sldId id="282" r:id="rId9"/>
    <p:sldId id="276" r:id="rId10"/>
    <p:sldId id="283" r:id="rId11"/>
    <p:sldId id="284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50"/>
    <a:srgbClr val="660066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2" autoAdjust="0"/>
    <p:restoredTop sz="65366" autoAdjust="0"/>
  </p:normalViewPr>
  <p:slideViewPr>
    <p:cSldViewPr>
      <p:cViewPr varScale="1">
        <p:scale>
          <a:sx n="47" d="100"/>
          <a:sy n="47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CCA336-F38F-48AF-B7F9-B9E4E1B6716F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ECD3C73A-29C0-45F4-BB5C-187D0C350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59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4E3F1D8E-6436-45A5-8040-394B62323B81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74C00671-62EC-409E-8BF3-4318651B7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09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32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794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701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931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58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89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41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37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88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821" indent="-16982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034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spcAft>
                <a:spcPts val="594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13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8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0B8DA1-CCC7-4673-86B2-00DEA040D3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704742" y="6356350"/>
            <a:ext cx="2847975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87F4B9-072B-4C97-8F77-67621F56A04E}" type="datetimeFigureOut">
              <a:rPr lang="en-US" smtClean="0"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2804"/>
            <a:ext cx="7772400" cy="2209800"/>
          </a:xfrm>
        </p:spPr>
        <p:txBody>
          <a:bodyPr/>
          <a:lstStyle/>
          <a:p>
            <a:r>
              <a:rPr lang="en-US" sz="4000" dirty="0">
                <a:solidFill>
                  <a:srgbClr val="500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Aviation Construction</a:t>
            </a:r>
            <a:br>
              <a:rPr lang="en-US" sz="4000" dirty="0">
                <a:solidFill>
                  <a:srgbClr val="500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rgbClr val="500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Contract Solicitations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334000"/>
            <a:ext cx="6400800" cy="12192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Amanda Noble, City Auditor</a:t>
            </a:r>
          </a:p>
          <a:p>
            <a:pPr algn="l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Stephanie Jackson, Deputy City Auditor</a:t>
            </a:r>
          </a:p>
          <a:p>
            <a:pPr algn="l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Diana Coomes Lynn, Audit Manager</a:t>
            </a:r>
          </a:p>
          <a:p>
            <a:pPr algn="l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Nia Young and Coia Walker, Senior Performance Auditors</a:t>
            </a:r>
          </a:p>
          <a:p>
            <a:pPr algn="l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28, 2018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9BBC2C-0FE7-457D-8AF2-7DE34C0015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66" t="45209" r="27500" b="36260"/>
          <a:stretch/>
        </p:blipFill>
        <p:spPr>
          <a:xfrm>
            <a:off x="0" y="0"/>
            <a:ext cx="91440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84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179" y="152400"/>
            <a:ext cx="8534400" cy="820069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</a:rPr>
              <a:t>Recommendations (cont.)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0E8493B-2D52-4EF9-8F40-DF54B8AC3887}"/>
              </a:ext>
            </a:extLst>
          </p:cNvPr>
          <p:cNvSpPr txBox="1">
            <a:spLocks/>
          </p:cNvSpPr>
          <p:nvPr/>
        </p:nvSpPr>
        <p:spPr>
          <a:xfrm>
            <a:off x="457200" y="1144698"/>
            <a:ext cx="8229600" cy="502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14350" lvl="1" indent="-514350">
              <a:spcAft>
                <a:spcPts val="600"/>
              </a:spcAft>
              <a:buFont typeface="+mj-lt"/>
              <a:buAutoNum type="arabicPeriod" startAt="3"/>
            </a:pPr>
            <a:r>
              <a:rPr lang="en-US" sz="32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the final determination of responsiveness, and the name and date of the person conducting the review.</a:t>
            </a:r>
          </a:p>
          <a:p>
            <a:pPr marL="1371600" lvl="3" indent="-514350">
              <a:spcAft>
                <a:spcPts val="600"/>
              </a:spcAft>
              <a:buFont typeface="+mj-lt"/>
              <a:buAutoNum type="alphaLcParenR"/>
            </a:pPr>
            <a:r>
              <a:rPr lang="en-US" sz="32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cases where a submittal is deemed non-responsive, document the reason on the responsive checklist</a:t>
            </a:r>
          </a:p>
          <a:p>
            <a:pPr marL="514350" lvl="1" indent="-514350">
              <a:spcAft>
                <a:spcPts val="600"/>
              </a:spcAft>
              <a:buFont typeface="+mj-lt"/>
              <a:buAutoNum type="arabicPeriod" startAt="3"/>
            </a:pPr>
            <a:r>
              <a:rPr lang="en-US" sz="32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bid patterns to detect potential fraud</a:t>
            </a:r>
          </a:p>
          <a:p>
            <a:pPr marL="1371600" lvl="3" indent="-514350">
              <a:spcAft>
                <a:spcPts val="600"/>
              </a:spcAft>
              <a:buFont typeface="+mj-lt"/>
              <a:buAutoNum type="alphaLcParenR"/>
            </a:pPr>
            <a:endParaRPr lang="en-US" sz="3200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Aft>
                <a:spcPts val="600"/>
              </a:spcAft>
              <a:buNone/>
            </a:pPr>
            <a:endParaRPr lang="en-US" sz="3200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Aft>
                <a:spcPts val="600"/>
              </a:spcAft>
              <a:buNone/>
            </a:pPr>
            <a:endParaRPr lang="en-US" sz="3200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tx1"/>
              </a:solidFill>
            </a:endParaRPr>
          </a:p>
          <a:p>
            <a:endParaRPr lang="en-US" sz="2900" b="1" dirty="0"/>
          </a:p>
        </p:txBody>
      </p:sp>
    </p:spTree>
    <p:extLst>
      <p:ext uri="{BB962C8B-B14F-4D97-AF65-F5344CB8AC3E}">
        <p14:creationId xmlns:p14="http://schemas.microsoft.com/office/powerpoint/2010/main" val="3029257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179" y="152400"/>
            <a:ext cx="8534400" cy="820069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</a:rPr>
              <a:t>Recommendations (cont.)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0E8493B-2D52-4EF9-8F40-DF54B8AC3887}"/>
              </a:ext>
            </a:extLst>
          </p:cNvPr>
          <p:cNvSpPr txBox="1">
            <a:spLocks/>
          </p:cNvSpPr>
          <p:nvPr/>
        </p:nvSpPr>
        <p:spPr>
          <a:xfrm>
            <a:off x="457200" y="1144698"/>
            <a:ext cx="8229600" cy="525610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14350" lvl="1" indent="-514350">
              <a:spcAft>
                <a:spcPts val="600"/>
              </a:spcAft>
              <a:buFont typeface="+mj-lt"/>
              <a:buAutoNum type="arabicPeriod" startAt="5"/>
            </a:pPr>
            <a:r>
              <a:rPr lang="en-US" sz="32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an e-procurement system that allows all submissions and required documents to be received, reviewed, evaluated and stored within the system</a:t>
            </a:r>
          </a:p>
          <a:p>
            <a:pPr marL="514350" lvl="1" indent="-514350">
              <a:spcAft>
                <a:spcPts val="600"/>
              </a:spcAft>
              <a:buFont typeface="+mj-lt"/>
              <a:buAutoNum type="arabicPeriod" startAt="5"/>
            </a:pPr>
            <a:r>
              <a:rPr lang="en-US" sz="32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specific justification for the cancellation of a solicitation in the management file</a:t>
            </a:r>
          </a:p>
          <a:p>
            <a:pPr marL="514350" lvl="1" indent="-514350">
              <a:spcAft>
                <a:spcPts val="600"/>
              </a:spcAft>
              <a:buFont typeface="+mj-lt"/>
              <a:buAutoNum type="arabicPeriod" startAt="5"/>
            </a:pPr>
            <a:r>
              <a:rPr lang="en-US" sz="32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Verify all required documentation is maintained in the project files according to city code and procurement procedures</a:t>
            </a:r>
          </a:p>
          <a:p>
            <a:pPr marL="0" lvl="1" indent="0">
              <a:spcAft>
                <a:spcPts val="600"/>
              </a:spcAft>
              <a:buNone/>
            </a:pPr>
            <a:endParaRPr lang="en-US" sz="3200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Aft>
                <a:spcPts val="600"/>
              </a:spcAft>
              <a:buNone/>
            </a:pPr>
            <a:endParaRPr lang="en-US" sz="3200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tx1"/>
              </a:solidFill>
            </a:endParaRPr>
          </a:p>
          <a:p>
            <a:endParaRPr lang="en-US" sz="2900" b="1" dirty="0"/>
          </a:p>
        </p:txBody>
      </p:sp>
    </p:spTree>
    <p:extLst>
      <p:ext uri="{BB962C8B-B14F-4D97-AF65-F5344CB8AC3E}">
        <p14:creationId xmlns:p14="http://schemas.microsoft.com/office/powerpoint/2010/main" val="3453967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600200"/>
          </a:xfrm>
        </p:spPr>
        <p:txBody>
          <a:bodyPr/>
          <a:lstStyle/>
          <a:p>
            <a:r>
              <a:rPr lang="en-US" dirty="0">
                <a:solidFill>
                  <a:srgbClr val="660066"/>
                </a:solidFill>
              </a:rPr>
              <a:t>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3B6318-A37A-4908-8899-51D0E38ADF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66" t="45209" r="27500" b="36260"/>
          <a:stretch/>
        </p:blipFill>
        <p:spPr>
          <a:xfrm>
            <a:off x="0" y="5181600"/>
            <a:ext cx="91440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1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010400" cy="838200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pPr lvl="0">
              <a:spcAft>
                <a:spcPts val="12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the city’s solicitation and evaluation processes facilitate fair and open competition that follow city code and procedures?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procurement processes reflect best practices?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city have controls in place to limit or monitor risks for unfair solicitation and evaluation?</a:t>
            </a:r>
          </a:p>
          <a:p>
            <a:pPr marL="0" indent="0">
              <a:buNone/>
            </a:pPr>
            <a:r>
              <a:rPr lang="en-US" b="1" dirty="0"/>
              <a:t> </a:t>
            </a:r>
          </a:p>
          <a:p>
            <a:pPr lvl="0"/>
            <a:endParaRPr lang="en-US" sz="2900" b="1" dirty="0"/>
          </a:p>
        </p:txBody>
      </p:sp>
    </p:spTree>
    <p:extLst>
      <p:ext uri="{BB962C8B-B14F-4D97-AF65-F5344CB8AC3E}">
        <p14:creationId xmlns:p14="http://schemas.microsoft.com/office/powerpoint/2010/main" val="189586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609600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443" y="1143000"/>
            <a:ext cx="8458200" cy="53340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Reviewed documentation for 54 solicitations of just over $1 billion for construction projects in various stages of the procurement process between 2014 and 2016 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Interviewed staff from Procurement, Aviation, Finance, and Contract Compliance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Conducted assessment to identify risks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Observed evaluator training for RFPs</a:t>
            </a:r>
          </a:p>
          <a:p>
            <a:pPr>
              <a:spcAft>
                <a:spcPts val="12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Reviewed procurement procedures, city code, and best practices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4742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"/>
            <a:ext cx="5486400" cy="800100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4698"/>
            <a:ext cx="8229600" cy="5637102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Procurement process is designed to be fair and transparent, but not always followed</a:t>
            </a: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is consistent with best practices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 flags indicate elevated risk of fraud: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Missing documents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Decisions not documented, particularly discretionary exceptions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Bids accepted that did not appear to meet criteria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Cancelled solicitations lacked specific justification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Calculation errors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Few solicitation responses and unusual bid patterns</a:t>
            </a: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tx1"/>
              </a:solidFill>
            </a:endParaRPr>
          </a:p>
          <a:p>
            <a:endParaRPr lang="en-US" sz="2900" b="1" dirty="0"/>
          </a:p>
        </p:txBody>
      </p:sp>
    </p:spTree>
    <p:extLst>
      <p:ext uri="{BB962C8B-B14F-4D97-AF65-F5344CB8AC3E}">
        <p14:creationId xmlns:p14="http://schemas.microsoft.com/office/powerpoint/2010/main" val="2867847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"/>
            <a:ext cx="5486400" cy="800100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</a:rPr>
              <a:t>Detailed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220" y="-396892"/>
            <a:ext cx="8229600" cy="4225246"/>
          </a:xfrm>
        </p:spPr>
        <p:txBody>
          <a:bodyPr>
            <a:normAutofit/>
          </a:bodyPr>
          <a:lstStyle/>
          <a:p>
            <a:pPr lvl="1">
              <a:spcAft>
                <a:spcPts val="600"/>
              </a:spcAft>
            </a:pPr>
            <a:endParaRPr lang="en-US" sz="2400" b="1" dirty="0">
              <a:solidFill>
                <a:schemeClr val="tx1">
                  <a:tint val="75000"/>
                </a:schemeClr>
              </a:solidFill>
            </a:endParaRPr>
          </a:p>
          <a:p>
            <a:pPr lvl="1">
              <a:spcAft>
                <a:spcPts val="600"/>
              </a:spcAft>
            </a:pPr>
            <a:endParaRPr lang="en-US" sz="2400" b="1" dirty="0">
              <a:solidFill>
                <a:schemeClr val="tx1">
                  <a:tint val="75000"/>
                </a:schemeClr>
              </a:solidFill>
            </a:endParaRPr>
          </a:p>
          <a:p>
            <a:endParaRPr lang="en-US" sz="29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096BD99-774B-4821-BC90-7FFE8FBB75EC}"/>
              </a:ext>
            </a:extLst>
          </p:cNvPr>
          <p:cNvSpPr txBox="1">
            <a:spLocks/>
          </p:cNvSpPr>
          <p:nvPr/>
        </p:nvSpPr>
        <p:spPr>
          <a:xfrm>
            <a:off x="296537" y="1204437"/>
            <a:ext cx="8466220" cy="5348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lvl="1" indent="0">
              <a:spcAft>
                <a:spcPts val="1200"/>
              </a:spcAft>
              <a:buNone/>
            </a:pPr>
            <a:r>
              <a:rPr lang="en-US" sz="7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Missing documents increase city’s risk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solicitations were missing significant documents:</a:t>
            </a:r>
          </a:p>
          <a:p>
            <a:pPr lvl="3">
              <a:spcAft>
                <a:spcPts val="1200"/>
              </a:spcAft>
              <a:buSzPct val="90000"/>
            </a:pPr>
            <a:r>
              <a:rPr lang="en-US" sz="6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missing management file, 1 missing vendor submittal; 1 missing entire file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49 solicitations requiring advertisement, no records in file to confirm 17 (35%)</a:t>
            </a:r>
          </a:p>
          <a:p>
            <a:pPr lvl="3">
              <a:spcAft>
                <a:spcPts val="1200"/>
              </a:spcAft>
              <a:buSzPct val="90000"/>
            </a:pPr>
            <a:r>
              <a:rPr lang="en-US" sz="6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 (65%) documented compliance with advertising requirements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21% (29/135) of responsive review checklists were missing from project files 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 not verify responsive status for 11 submittals because they were either missing documents marked as present or not evaluated by procurement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55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4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7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"/>
            <a:ext cx="6096000" cy="800100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</a:rPr>
              <a:t>Detailed Findings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4699"/>
            <a:ext cx="8229600" cy="4225246"/>
          </a:xfrm>
        </p:spPr>
        <p:txBody>
          <a:bodyPr>
            <a:normAutofit/>
          </a:bodyPr>
          <a:lstStyle/>
          <a:p>
            <a:pPr lvl="1">
              <a:spcAft>
                <a:spcPts val="600"/>
              </a:spcAft>
            </a:pPr>
            <a:endParaRPr lang="en-US" sz="2400" b="1" dirty="0">
              <a:solidFill>
                <a:schemeClr val="tx1">
                  <a:tint val="75000"/>
                </a:schemeClr>
              </a:solidFill>
            </a:endParaRPr>
          </a:p>
          <a:p>
            <a:pPr lvl="1">
              <a:spcAft>
                <a:spcPts val="600"/>
              </a:spcAft>
            </a:pPr>
            <a:endParaRPr lang="en-US" sz="2400" b="1" dirty="0">
              <a:solidFill>
                <a:schemeClr val="tx1">
                  <a:tint val="75000"/>
                </a:schemeClr>
              </a:solidFill>
            </a:endParaRPr>
          </a:p>
          <a:p>
            <a:endParaRPr lang="en-US" sz="29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096BD99-774B-4821-BC90-7FFE8FBB75EC}"/>
              </a:ext>
            </a:extLst>
          </p:cNvPr>
          <p:cNvSpPr txBox="1">
            <a:spLocks/>
          </p:cNvSpPr>
          <p:nvPr/>
        </p:nvSpPr>
        <p:spPr>
          <a:xfrm>
            <a:off x="228600" y="1144698"/>
            <a:ext cx="8229600" cy="563710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lvl="1" indent="0">
              <a:spcAft>
                <a:spcPts val="1200"/>
              </a:spcAft>
              <a:buNone/>
            </a:pPr>
            <a:r>
              <a:rPr lang="en-US" sz="35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Undocumented decisions could mask corruption or fraud</a:t>
            </a:r>
            <a:endParaRPr lang="en-US" sz="35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responsive reviews appeared to find proponents responsive in error and proponents moved to next stage of process </a:t>
            </a:r>
          </a:p>
          <a:p>
            <a:pPr lvl="2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indication in files that CPO waived requirements</a:t>
            </a: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cancelled 10 (19%) of solicitations; 6 did not follow cancellation procedures:  2 had no cancellation letters and four didn’t provide specific reason for cancellation</a:t>
            </a:r>
          </a:p>
          <a:p>
            <a:pPr lvl="2">
              <a:spcAft>
                <a:spcPts val="1800"/>
              </a:spcAft>
            </a:pPr>
            <a:endParaRPr lang="en-US" sz="29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9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Aft>
                <a:spcPts val="600"/>
              </a:spcAft>
              <a:buNone/>
            </a:pPr>
            <a:endParaRPr lang="en-US" sz="3200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tx1"/>
              </a:solidFill>
            </a:endParaRPr>
          </a:p>
          <a:p>
            <a:endParaRPr lang="en-US" sz="2900" b="1" dirty="0"/>
          </a:p>
        </p:txBody>
      </p:sp>
    </p:spTree>
    <p:extLst>
      <p:ext uri="{BB962C8B-B14F-4D97-AF65-F5344CB8AC3E}">
        <p14:creationId xmlns:p14="http://schemas.microsoft.com/office/powerpoint/2010/main" val="3330248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"/>
            <a:ext cx="6096000" cy="800100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</a:rPr>
              <a:t>Detailed Findings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4699"/>
            <a:ext cx="8229600" cy="4225246"/>
          </a:xfrm>
        </p:spPr>
        <p:txBody>
          <a:bodyPr>
            <a:normAutofit/>
          </a:bodyPr>
          <a:lstStyle/>
          <a:p>
            <a:pPr lvl="1">
              <a:spcAft>
                <a:spcPts val="600"/>
              </a:spcAft>
            </a:pPr>
            <a:endParaRPr lang="en-US" sz="2400" b="1" dirty="0">
              <a:solidFill>
                <a:schemeClr val="tx1">
                  <a:tint val="75000"/>
                </a:schemeClr>
              </a:solidFill>
            </a:endParaRPr>
          </a:p>
          <a:p>
            <a:pPr lvl="1">
              <a:spcAft>
                <a:spcPts val="600"/>
              </a:spcAft>
            </a:pPr>
            <a:endParaRPr lang="en-US" sz="2400" b="1" dirty="0">
              <a:solidFill>
                <a:schemeClr val="tx1">
                  <a:tint val="75000"/>
                </a:schemeClr>
              </a:solidFill>
            </a:endParaRPr>
          </a:p>
          <a:p>
            <a:endParaRPr lang="en-US" sz="29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096BD99-774B-4821-BC90-7FFE8FBB75EC}"/>
              </a:ext>
            </a:extLst>
          </p:cNvPr>
          <p:cNvSpPr txBox="1">
            <a:spLocks/>
          </p:cNvSpPr>
          <p:nvPr/>
        </p:nvSpPr>
        <p:spPr>
          <a:xfrm>
            <a:off x="458372" y="1239326"/>
            <a:ext cx="8229600" cy="485667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lvl="1" indent="0">
              <a:spcAft>
                <a:spcPts val="1200"/>
              </a:spcAft>
              <a:buNone/>
            </a:pPr>
            <a:r>
              <a:rPr lang="en-US" sz="40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Calculation errors affect credibility of process</a:t>
            </a: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found calculation errors in 13% of proposals evaluated or awarded</a:t>
            </a: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evaluations were calculated incorrectly, 1 appeared to affect award outcome</a:t>
            </a: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Scoring process was not standardized or automated</a:t>
            </a: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Scores were not required to be reviewed or verified for accuracy; u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 departments do not retain copies of evaluation scores</a:t>
            </a: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3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tx1"/>
              </a:solidFill>
            </a:endParaRPr>
          </a:p>
          <a:p>
            <a:endParaRPr lang="en-US" sz="2900" b="1" dirty="0"/>
          </a:p>
        </p:txBody>
      </p:sp>
    </p:spTree>
    <p:extLst>
      <p:ext uri="{BB962C8B-B14F-4D97-AF65-F5344CB8AC3E}">
        <p14:creationId xmlns:p14="http://schemas.microsoft.com/office/powerpoint/2010/main" val="3264054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"/>
            <a:ext cx="6096000" cy="800100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</a:rPr>
              <a:t>Detailed Findings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4699"/>
            <a:ext cx="8229600" cy="4225246"/>
          </a:xfrm>
        </p:spPr>
        <p:txBody>
          <a:bodyPr>
            <a:normAutofit/>
          </a:bodyPr>
          <a:lstStyle/>
          <a:p>
            <a:pPr lvl="1">
              <a:spcAft>
                <a:spcPts val="600"/>
              </a:spcAft>
            </a:pPr>
            <a:endParaRPr lang="en-US" sz="2400" b="1" dirty="0">
              <a:solidFill>
                <a:schemeClr val="tx1">
                  <a:tint val="75000"/>
                </a:schemeClr>
              </a:solidFill>
            </a:endParaRPr>
          </a:p>
          <a:p>
            <a:pPr lvl="1">
              <a:spcAft>
                <a:spcPts val="600"/>
              </a:spcAft>
            </a:pPr>
            <a:endParaRPr lang="en-US" sz="2400" b="1" dirty="0">
              <a:solidFill>
                <a:schemeClr val="tx1">
                  <a:tint val="75000"/>
                </a:schemeClr>
              </a:solidFill>
            </a:endParaRPr>
          </a:p>
          <a:p>
            <a:endParaRPr lang="en-US" sz="29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096BD99-774B-4821-BC90-7FFE8FBB75EC}"/>
              </a:ext>
            </a:extLst>
          </p:cNvPr>
          <p:cNvSpPr txBox="1">
            <a:spLocks/>
          </p:cNvSpPr>
          <p:nvPr/>
        </p:nvSpPr>
        <p:spPr>
          <a:xfrm>
            <a:off x="457200" y="1144698"/>
            <a:ext cx="8229600" cy="4568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lvl="1" indent="0">
              <a:spcAft>
                <a:spcPts val="600"/>
              </a:spcAft>
              <a:buNone/>
            </a:pPr>
            <a:r>
              <a:rPr lang="en-US" sz="32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 competition could affect fair bidding</a:t>
            </a: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49 competitively bid solicitations, 19 (39%) had fewer than 3 submittals</a:t>
            </a: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difference between the lowest and highest bid was more than 20% for 7 of 20 ITBs reviewed</a:t>
            </a: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9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Aft>
                <a:spcPts val="1800"/>
              </a:spcAft>
            </a:pPr>
            <a:endParaRPr lang="en-US" sz="29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9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Aft>
                <a:spcPts val="600"/>
              </a:spcAft>
              <a:buNone/>
            </a:pPr>
            <a:endParaRPr lang="en-US" sz="3200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tx1"/>
              </a:solidFill>
            </a:endParaRPr>
          </a:p>
          <a:p>
            <a:endParaRPr lang="en-US" sz="2900" b="1" dirty="0"/>
          </a:p>
        </p:txBody>
      </p:sp>
    </p:spTree>
    <p:extLst>
      <p:ext uri="{BB962C8B-B14F-4D97-AF65-F5344CB8AC3E}">
        <p14:creationId xmlns:p14="http://schemas.microsoft.com/office/powerpoint/2010/main" val="480738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179" y="152400"/>
            <a:ext cx="8534400" cy="820069"/>
          </a:xfrm>
        </p:spPr>
        <p:txBody>
          <a:bodyPr/>
          <a:lstStyle/>
          <a:p>
            <a:r>
              <a:rPr lang="en-US" sz="4000" dirty="0">
                <a:solidFill>
                  <a:srgbClr val="660066"/>
                </a:solidFill>
              </a:rPr>
              <a:t>Recommendations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0E8493B-2D52-4EF9-8F40-DF54B8AC3887}"/>
              </a:ext>
            </a:extLst>
          </p:cNvPr>
          <p:cNvSpPr txBox="1">
            <a:spLocks/>
          </p:cNvSpPr>
          <p:nvPr/>
        </p:nvSpPr>
        <p:spPr>
          <a:xfrm>
            <a:off x="457200" y="1144698"/>
            <a:ext cx="8229600" cy="517990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lvl="1" indent="0">
              <a:spcAft>
                <a:spcPts val="1800"/>
              </a:spcAft>
              <a:buNone/>
            </a:pPr>
            <a:r>
              <a:rPr lang="en-US" sz="32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Chief Procurement Officer should:</a:t>
            </a:r>
          </a:p>
          <a:p>
            <a:pPr marL="5143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 a quality assurance review of the scoring methodology, ensure that it is consistent with procedures, and use a tool to automate the calculations.</a:t>
            </a:r>
          </a:p>
          <a:p>
            <a:pPr marL="1371600" lvl="3" indent="-514350">
              <a:spcAft>
                <a:spcPts val="600"/>
              </a:spcAft>
              <a:buFont typeface="+mj-lt"/>
              <a:buAutoNum type="alphaLcParenR"/>
            </a:pPr>
            <a:r>
              <a:rPr lang="en-US" sz="32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the automated spreadsheet is developed, Procurement should ensure that all evaluation score inputs into spreadsheet are verified</a:t>
            </a:r>
          </a:p>
          <a:p>
            <a:pPr marL="514350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evaluation scores using a standardized memorandum template and provide a copy to the user department at the end of the scoring session.</a:t>
            </a:r>
          </a:p>
          <a:p>
            <a:pPr marL="1371600" lvl="3" indent="-514350">
              <a:spcAft>
                <a:spcPts val="600"/>
              </a:spcAft>
              <a:buFont typeface="+mj-lt"/>
              <a:buAutoNum type="alphaLcParenR"/>
            </a:pPr>
            <a:endParaRPr lang="en-US" sz="3200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-514350">
              <a:spcAft>
                <a:spcPts val="600"/>
              </a:spcAft>
              <a:buFont typeface="+mj-lt"/>
              <a:buAutoNum type="alphaLcParenR"/>
            </a:pPr>
            <a:endParaRPr lang="en-US" sz="3200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Aft>
                <a:spcPts val="600"/>
              </a:spcAft>
              <a:buNone/>
            </a:pPr>
            <a:endParaRPr lang="en-US" sz="3200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Aft>
                <a:spcPts val="600"/>
              </a:spcAft>
              <a:buNone/>
            </a:pPr>
            <a:endParaRPr lang="en-US" sz="3200" dirty="0">
              <a:solidFill>
                <a:srgbClr val="66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en-US" sz="2600" b="1" dirty="0">
              <a:solidFill>
                <a:schemeClr val="tx1"/>
              </a:solidFill>
            </a:endParaRPr>
          </a:p>
          <a:p>
            <a:endParaRPr lang="en-US" sz="2900" b="1" dirty="0"/>
          </a:p>
        </p:txBody>
      </p:sp>
    </p:spTree>
    <p:extLst>
      <p:ext uri="{BB962C8B-B14F-4D97-AF65-F5344CB8AC3E}">
        <p14:creationId xmlns:p14="http://schemas.microsoft.com/office/powerpoint/2010/main" val="2269714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657</Words>
  <Application>Microsoft Office PowerPoint</Application>
  <PresentationFormat>On-screen Show (4:3)</PresentationFormat>
  <Paragraphs>136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Palatino Linotype</vt:lpstr>
      <vt:lpstr>Executive</vt:lpstr>
      <vt:lpstr>Aviation Construction  Contract Solicitations</vt:lpstr>
      <vt:lpstr>Audit Objectives</vt:lpstr>
      <vt:lpstr>Methodology</vt:lpstr>
      <vt:lpstr>Overall Findings</vt:lpstr>
      <vt:lpstr>Detailed Findings</vt:lpstr>
      <vt:lpstr>Detailed Findings (cont.)</vt:lpstr>
      <vt:lpstr>Detailed Findings (cont.)</vt:lpstr>
      <vt:lpstr>Detailed Findings (cont.)</vt:lpstr>
      <vt:lpstr>Recommendations</vt:lpstr>
      <vt:lpstr>Recommendations (cont.)</vt:lpstr>
      <vt:lpstr>Recommendations (cont.)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2018-02-27T21:01:31Z</dcterms:created>
  <dcterms:modified xsi:type="dcterms:W3CDTF">2018-02-27T21:02:28Z</dcterms:modified>
</cp:coreProperties>
</file>