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3" r:id="rId3"/>
    <p:sldId id="259" r:id="rId4"/>
    <p:sldId id="257" r:id="rId5"/>
    <p:sldId id="277" r:id="rId6"/>
    <p:sldId id="276" r:id="rId7"/>
    <p:sldId id="278" r:id="rId8"/>
    <p:sldId id="264" r:id="rId9"/>
  </p:sldIdLst>
  <p:sldSz cx="9144000" cy="6858000" type="screen4x3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72" autoAdjust="0"/>
    <p:restoredTop sz="76636" autoAdjust="0"/>
  </p:normalViewPr>
  <p:slideViewPr>
    <p:cSldViewPr>
      <p:cViewPr varScale="1">
        <p:scale>
          <a:sx n="83" d="100"/>
          <a:sy n="83" d="100"/>
        </p:scale>
        <p:origin x="1788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169"/>
          </a:xfrm>
          <a:prstGeom prst="rect">
            <a:avLst/>
          </a:prstGeom>
        </p:spPr>
        <p:txBody>
          <a:bodyPr vert="horz" lIns="92307" tIns="46153" rIns="92307" bIns="4615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1169"/>
          </a:xfrm>
          <a:prstGeom prst="rect">
            <a:avLst/>
          </a:prstGeom>
        </p:spPr>
        <p:txBody>
          <a:bodyPr vert="horz" lIns="92307" tIns="46153" rIns="92307" bIns="46153" rtlCol="0"/>
          <a:lstStyle>
            <a:lvl1pPr algn="r">
              <a:defRPr sz="1200"/>
            </a:lvl1pPr>
          </a:lstStyle>
          <a:p>
            <a:fld id="{F7CCA336-F38F-48AF-B7F9-B9E4E1B6716F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0606"/>
            <a:ext cx="3037840" cy="461169"/>
          </a:xfrm>
          <a:prstGeom prst="rect">
            <a:avLst/>
          </a:prstGeom>
        </p:spPr>
        <p:txBody>
          <a:bodyPr vert="horz" lIns="92307" tIns="46153" rIns="92307" bIns="4615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760606"/>
            <a:ext cx="3037840" cy="461169"/>
          </a:xfrm>
          <a:prstGeom prst="rect">
            <a:avLst/>
          </a:prstGeom>
        </p:spPr>
        <p:txBody>
          <a:bodyPr vert="horz" lIns="92307" tIns="46153" rIns="92307" bIns="46153" rtlCol="0" anchor="b"/>
          <a:lstStyle>
            <a:lvl1pPr algn="r">
              <a:defRPr sz="1200"/>
            </a:lvl1pPr>
          </a:lstStyle>
          <a:p>
            <a:fld id="{ECD3C73A-29C0-45F4-BB5C-187D0C3506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959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169"/>
          </a:xfrm>
          <a:prstGeom prst="rect">
            <a:avLst/>
          </a:prstGeom>
        </p:spPr>
        <p:txBody>
          <a:bodyPr vert="horz" lIns="92307" tIns="46153" rIns="92307" bIns="4615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1169"/>
          </a:xfrm>
          <a:prstGeom prst="rect">
            <a:avLst/>
          </a:prstGeom>
        </p:spPr>
        <p:txBody>
          <a:bodyPr vert="horz" lIns="92307" tIns="46153" rIns="92307" bIns="46153" rtlCol="0"/>
          <a:lstStyle>
            <a:lvl1pPr algn="r">
              <a:defRPr sz="1200"/>
            </a:lvl1pPr>
          </a:lstStyle>
          <a:p>
            <a:fld id="{4E3F1D8E-6436-45A5-8040-394B62323B81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7" tIns="46153" rIns="92307" bIns="4615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1104"/>
            <a:ext cx="5608320" cy="4150519"/>
          </a:xfrm>
          <a:prstGeom prst="rect">
            <a:avLst/>
          </a:prstGeom>
        </p:spPr>
        <p:txBody>
          <a:bodyPr vert="horz" lIns="92307" tIns="46153" rIns="92307" bIns="4615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6"/>
            <a:ext cx="3037840" cy="461169"/>
          </a:xfrm>
          <a:prstGeom prst="rect">
            <a:avLst/>
          </a:prstGeom>
        </p:spPr>
        <p:txBody>
          <a:bodyPr vert="horz" lIns="92307" tIns="46153" rIns="92307" bIns="4615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760606"/>
            <a:ext cx="3037840" cy="461169"/>
          </a:xfrm>
          <a:prstGeom prst="rect">
            <a:avLst/>
          </a:prstGeom>
        </p:spPr>
        <p:txBody>
          <a:bodyPr vert="horz" lIns="92307" tIns="46153" rIns="92307" bIns="46153" rtlCol="0" anchor="b"/>
          <a:lstStyle>
            <a:lvl1pPr algn="r">
              <a:defRPr sz="1200"/>
            </a:lvl1pPr>
          </a:lstStyle>
          <a:p>
            <a:fld id="{74C00671-62EC-409E-8BF3-4318651B76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609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732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558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651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141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537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883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4934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931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0B8DA1-CCC7-4673-86B2-00DEA040D3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704742" y="6356350"/>
            <a:ext cx="2847975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987F4B9-072B-4C97-8F77-67621F56A04E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12804"/>
            <a:ext cx="7772400" cy="2209800"/>
          </a:xfrm>
        </p:spPr>
        <p:txBody>
          <a:bodyPr/>
          <a:lstStyle/>
          <a:p>
            <a:r>
              <a:rPr lang="en-US" sz="3600" dirty="0"/>
              <a:t>Compliance Audit: ISO/IEC 27001 ISMS Precertification Audit</a:t>
            </a:r>
            <a:br>
              <a:rPr lang="en-US" sz="3600" dirty="0"/>
            </a:br>
            <a:r>
              <a:rPr lang="en-US" sz="3600" dirty="0"/>
              <a:t>Performed by Experis U.S., Inc.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5334000"/>
            <a:ext cx="6400800" cy="12192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dirty="0"/>
              <a:t>Amanda Noble, City Auditor</a:t>
            </a:r>
          </a:p>
          <a:p>
            <a:pPr algn="l"/>
            <a:r>
              <a:rPr lang="en-US" b="1" dirty="0"/>
              <a:t>Stephanie Jackson, Deputy City Auditor</a:t>
            </a:r>
          </a:p>
          <a:p>
            <a:pPr algn="l"/>
            <a:r>
              <a:rPr lang="en-US" b="1" dirty="0"/>
              <a:t>February 14, 2018</a:t>
            </a:r>
          </a:p>
          <a:p>
            <a:endParaRPr lang="en-US" dirty="0"/>
          </a:p>
        </p:txBody>
      </p:sp>
      <p:pic>
        <p:nvPicPr>
          <p:cNvPr id="6" name="Picture 5" descr="OCIA Web graphic NEW.JPG"/>
          <p:cNvPicPr>
            <a:picLocks noChangeAspect="1"/>
          </p:cNvPicPr>
          <p:nvPr/>
        </p:nvPicPr>
        <p:blipFill>
          <a:blip r:embed="rId3" cstate="print">
            <a:lum bright="-6000"/>
          </a:blip>
          <a:stretch>
            <a:fillRect/>
          </a:stretch>
        </p:blipFill>
        <p:spPr>
          <a:xfrm>
            <a:off x="0" y="-13447"/>
            <a:ext cx="9144000" cy="129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984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55"/>
            <a:ext cx="7010400" cy="838200"/>
          </a:xfrm>
        </p:spPr>
        <p:txBody>
          <a:bodyPr/>
          <a:lstStyle/>
          <a:p>
            <a:r>
              <a:rPr lang="en-US" sz="4000" dirty="0"/>
              <a:t>Audit 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sz="4300" b="1" dirty="0">
                <a:solidFill>
                  <a:schemeClr val="tx1">
                    <a:tint val="75000"/>
                  </a:schemeClr>
                </a:solidFill>
              </a:rPr>
              <a:t>To assess whether the city is ready to meet ISMS (Information Security Management System) certification requirements </a:t>
            </a:r>
          </a:p>
          <a:p>
            <a:endParaRPr lang="en-US" sz="4300" b="1" dirty="0">
              <a:solidFill>
                <a:schemeClr val="tx1">
                  <a:tint val="75000"/>
                </a:schemeClr>
              </a:solidFill>
            </a:endParaRPr>
          </a:p>
          <a:p>
            <a:r>
              <a:rPr lang="en-US" sz="4300" b="1" dirty="0">
                <a:solidFill>
                  <a:schemeClr val="tx1">
                    <a:tint val="75000"/>
                  </a:schemeClr>
                </a:solidFill>
              </a:rPr>
              <a:t>ISO/IEC 27001:2013 is the internationally recognized information security management standard</a:t>
            </a:r>
          </a:p>
          <a:p>
            <a:endParaRPr lang="en-US" sz="4300" b="1" dirty="0">
              <a:solidFill>
                <a:schemeClr val="tx1">
                  <a:tint val="75000"/>
                </a:schemeClr>
              </a:solidFill>
            </a:endParaRPr>
          </a:p>
          <a:p>
            <a:r>
              <a:rPr lang="en-US" sz="4300" b="1" dirty="0">
                <a:solidFill>
                  <a:schemeClr val="tx1">
                    <a:tint val="75000"/>
                  </a:schemeClr>
                </a:solidFill>
              </a:rPr>
              <a:t>Compliance benefits include increased predictability, consistency and effectiveness of information security processes, which reduces risk</a:t>
            </a:r>
          </a:p>
          <a:p>
            <a:pPr lvl="0"/>
            <a:endParaRPr lang="en-US" sz="2900" b="1" dirty="0"/>
          </a:p>
        </p:txBody>
      </p:sp>
    </p:spTree>
    <p:extLst>
      <p:ext uri="{BB962C8B-B14F-4D97-AF65-F5344CB8AC3E}">
        <p14:creationId xmlns:p14="http://schemas.microsoft.com/office/powerpoint/2010/main" val="1895864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914400"/>
          </a:xfrm>
        </p:spPr>
        <p:txBody>
          <a:bodyPr/>
          <a:lstStyle/>
          <a:p>
            <a:r>
              <a:rPr lang="en-US" sz="4000" dirty="0"/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443" y="1143000"/>
            <a:ext cx="8458200" cy="37338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tint val="75000"/>
                  </a:schemeClr>
                </a:solidFill>
              </a:rPr>
              <a:t>City Auditor’s Office contracted with Experis U.S., Inc. to perform a compliance audit to </a:t>
            </a:r>
            <a:r>
              <a:rPr lang="en-US" sz="3200" b="1">
                <a:solidFill>
                  <a:schemeClr val="tx1">
                    <a:tint val="75000"/>
                  </a:schemeClr>
                </a:solidFill>
              </a:rPr>
              <a:t>assess the city’s </a:t>
            </a:r>
            <a:r>
              <a:rPr lang="en-US" sz="3200" b="1" dirty="0">
                <a:solidFill>
                  <a:schemeClr val="tx1">
                    <a:tint val="75000"/>
                  </a:schemeClr>
                </a:solidFill>
              </a:rPr>
              <a:t>readiness to meet certification requirements</a:t>
            </a:r>
          </a:p>
        </p:txBody>
      </p:sp>
      <p:pic>
        <p:nvPicPr>
          <p:cNvPr id="4" name="Picture 3" descr="OCIA Web graphic NEW.JPG"/>
          <p:cNvPicPr>
            <a:picLocks noChangeAspect="1"/>
          </p:cNvPicPr>
          <p:nvPr/>
        </p:nvPicPr>
        <p:blipFill>
          <a:blip r:embed="rId3" cstate="print">
            <a:lum bright="-6000"/>
          </a:blip>
          <a:stretch>
            <a:fillRect/>
          </a:stretch>
        </p:blipFill>
        <p:spPr>
          <a:xfrm>
            <a:off x="0" y="5638344"/>
            <a:ext cx="9144000" cy="129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93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6200"/>
            <a:ext cx="5486400" cy="800100"/>
          </a:xfrm>
        </p:spPr>
        <p:txBody>
          <a:bodyPr/>
          <a:lstStyle/>
          <a:p>
            <a:r>
              <a:rPr lang="en-US" sz="4000" dirty="0"/>
              <a:t>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4699"/>
            <a:ext cx="8229600" cy="422524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800" b="1" dirty="0">
                <a:solidFill>
                  <a:schemeClr val="tx1">
                    <a:tint val="75000"/>
                  </a:schemeClr>
                </a:solidFill>
              </a:rPr>
              <a:t>AIM (Atlanta Information Management) and its OIS (Office of Information Security) have strengthened security by:</a:t>
            </a:r>
          </a:p>
          <a:p>
            <a:pPr lvl="1">
              <a:spcAft>
                <a:spcPts val="600"/>
              </a:spcAft>
            </a:pPr>
            <a:r>
              <a:rPr lang="en-US" sz="2400" b="1" dirty="0">
                <a:solidFill>
                  <a:schemeClr val="tx1">
                    <a:tint val="75000"/>
                  </a:schemeClr>
                </a:solidFill>
              </a:rPr>
              <a:t>Monitoring and reporting on vulnerabilities</a:t>
            </a:r>
          </a:p>
          <a:p>
            <a:pPr lvl="1">
              <a:spcAft>
                <a:spcPts val="600"/>
              </a:spcAft>
            </a:pPr>
            <a:r>
              <a:rPr lang="en-US" sz="2400" b="1" dirty="0">
                <a:solidFill>
                  <a:schemeClr val="tx1">
                    <a:tint val="75000"/>
                  </a:schemeClr>
                </a:solidFill>
              </a:rPr>
              <a:t>Deploying tools and controls to enhance security</a:t>
            </a:r>
          </a:p>
          <a:p>
            <a:pPr lvl="1">
              <a:spcAft>
                <a:spcPts val="600"/>
              </a:spcAft>
            </a:pPr>
            <a:r>
              <a:rPr lang="en-US" sz="2400" b="1" dirty="0">
                <a:solidFill>
                  <a:schemeClr val="tx1">
                    <a:tint val="75000"/>
                  </a:schemeClr>
                </a:solidFill>
              </a:rPr>
              <a:t>Establishing the Information Security Governance Board, which provides forum for stakeholder views and participation</a:t>
            </a:r>
          </a:p>
          <a:p>
            <a:endParaRPr lang="en-US" sz="2900" b="1" dirty="0"/>
          </a:p>
        </p:txBody>
      </p:sp>
      <p:pic>
        <p:nvPicPr>
          <p:cNvPr id="5" name="Picture 4" descr="OCIA Web graphic NEW.JPG"/>
          <p:cNvPicPr>
            <a:picLocks noChangeAspect="1"/>
          </p:cNvPicPr>
          <p:nvPr/>
        </p:nvPicPr>
        <p:blipFill>
          <a:blip r:embed="rId3" cstate="print">
            <a:lum bright="-6000"/>
          </a:blip>
          <a:stretch>
            <a:fillRect/>
          </a:stretch>
        </p:blipFill>
        <p:spPr>
          <a:xfrm>
            <a:off x="0" y="5638344"/>
            <a:ext cx="9144000" cy="129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847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6200"/>
            <a:ext cx="5486400" cy="800100"/>
          </a:xfrm>
        </p:spPr>
        <p:txBody>
          <a:bodyPr/>
          <a:lstStyle/>
          <a:p>
            <a:r>
              <a:rPr lang="en-US" sz="4000" dirty="0"/>
              <a:t>Findings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4699"/>
            <a:ext cx="8229600" cy="422524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800" b="1" dirty="0">
                <a:solidFill>
                  <a:schemeClr val="tx1">
                    <a:tint val="75000"/>
                  </a:schemeClr>
                </a:solidFill>
              </a:rPr>
              <a:t>Remaining gaps that prevent certification include:</a:t>
            </a:r>
          </a:p>
          <a:p>
            <a:pPr lvl="1">
              <a:spcAft>
                <a:spcPts val="600"/>
              </a:spcAft>
            </a:pPr>
            <a:r>
              <a:rPr lang="en-US" sz="2400" b="1" dirty="0">
                <a:solidFill>
                  <a:schemeClr val="tx1">
                    <a:tint val="75000"/>
                  </a:schemeClr>
                </a:solidFill>
              </a:rPr>
              <a:t>Lack of formal processes to identify, assess, and mitigate risks </a:t>
            </a:r>
          </a:p>
          <a:p>
            <a:pPr lvl="1">
              <a:spcAft>
                <a:spcPts val="600"/>
              </a:spcAft>
            </a:pPr>
            <a:r>
              <a:rPr lang="en-US" sz="2400" b="1" dirty="0">
                <a:solidFill>
                  <a:schemeClr val="tx1">
                    <a:tint val="75000"/>
                  </a:schemeClr>
                </a:solidFill>
              </a:rPr>
              <a:t>Lack of processes to manage risks associated with third-party service providers and suppliers</a:t>
            </a:r>
          </a:p>
          <a:p>
            <a:pPr lvl="1">
              <a:spcAft>
                <a:spcPts val="600"/>
              </a:spcAft>
            </a:pPr>
            <a:r>
              <a:rPr lang="en-US" sz="2400" b="1" dirty="0">
                <a:solidFill>
                  <a:schemeClr val="tx1">
                    <a:tint val="75000"/>
                  </a:schemeClr>
                </a:solidFill>
              </a:rPr>
              <a:t>Unclear data classification policies</a:t>
            </a:r>
          </a:p>
          <a:p>
            <a:pPr lvl="1">
              <a:spcAft>
                <a:spcPts val="600"/>
              </a:spcAft>
            </a:pPr>
            <a:r>
              <a:rPr lang="en-US" sz="2400" b="1" dirty="0">
                <a:solidFill>
                  <a:schemeClr val="tx1">
                    <a:tint val="75000"/>
                  </a:schemeClr>
                </a:solidFill>
              </a:rPr>
              <a:t>Incomplete measurement, reporting and communication related to risks</a:t>
            </a:r>
          </a:p>
          <a:p>
            <a:pPr lvl="1">
              <a:spcAft>
                <a:spcPts val="600"/>
              </a:spcAft>
            </a:pPr>
            <a:endParaRPr lang="en-US" sz="2400" b="1" dirty="0">
              <a:solidFill>
                <a:schemeClr val="tx1">
                  <a:tint val="75000"/>
                </a:schemeClr>
              </a:solidFill>
            </a:endParaRPr>
          </a:p>
          <a:p>
            <a:pPr lvl="1">
              <a:spcAft>
                <a:spcPts val="600"/>
              </a:spcAft>
            </a:pPr>
            <a:endParaRPr lang="en-US" sz="2400" b="1" dirty="0">
              <a:solidFill>
                <a:schemeClr val="tx1">
                  <a:tint val="75000"/>
                </a:schemeClr>
              </a:solidFill>
            </a:endParaRPr>
          </a:p>
          <a:p>
            <a:endParaRPr lang="en-US" sz="2900" b="1" dirty="0"/>
          </a:p>
        </p:txBody>
      </p:sp>
      <p:pic>
        <p:nvPicPr>
          <p:cNvPr id="5" name="Picture 4" descr="OCIA Web graphic NEW.JPG"/>
          <p:cNvPicPr>
            <a:picLocks noChangeAspect="1"/>
          </p:cNvPicPr>
          <p:nvPr/>
        </p:nvPicPr>
        <p:blipFill>
          <a:blip r:embed="rId3" cstate="print">
            <a:lum bright="-6000"/>
          </a:blip>
          <a:stretch>
            <a:fillRect/>
          </a:stretch>
        </p:blipFill>
        <p:spPr>
          <a:xfrm>
            <a:off x="0" y="5638344"/>
            <a:ext cx="9144000" cy="129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73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179" y="152400"/>
            <a:ext cx="8534400" cy="820069"/>
          </a:xfrm>
        </p:spPr>
        <p:txBody>
          <a:bodyPr/>
          <a:lstStyle/>
          <a:p>
            <a:r>
              <a:rPr lang="en-US" sz="4000" dirty="0"/>
              <a:t>Recommendations for Certification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</a:pPr>
            <a:r>
              <a:rPr lang="en-US" sz="2800" b="1" dirty="0"/>
              <a:t>Improve the level of clarity and understanding of the ISMS and its processes</a:t>
            </a:r>
          </a:p>
          <a:p>
            <a:pPr lvl="0">
              <a:spcAft>
                <a:spcPts val="600"/>
              </a:spcAft>
            </a:pPr>
            <a:r>
              <a:rPr lang="en-US" sz="2800" b="1" dirty="0"/>
              <a:t>Provide sufficient evidence to demonstrate the effective operation of the ISMS</a:t>
            </a:r>
          </a:p>
          <a:p>
            <a:pPr lvl="0">
              <a:spcAft>
                <a:spcPts val="600"/>
              </a:spcAft>
            </a:pPr>
            <a:r>
              <a:rPr lang="en-US" sz="2800" b="1" dirty="0"/>
              <a:t>Establish a documentation portfolio sufficient to meet the ISMS compliance requirements</a:t>
            </a:r>
          </a:p>
          <a:p>
            <a:pPr lvl="0">
              <a:spcAft>
                <a:spcPts val="600"/>
              </a:spcAft>
            </a:pPr>
            <a:r>
              <a:rPr lang="en-US" sz="2800" b="1" dirty="0"/>
              <a:t>Establish sufficient degrees of rigor and formality around information security issues management</a:t>
            </a:r>
          </a:p>
          <a:p>
            <a:pPr lvl="0"/>
            <a:endParaRPr lang="en-US" sz="2800" b="1" dirty="0"/>
          </a:p>
          <a:p>
            <a:pPr lvl="0"/>
            <a:endParaRPr lang="en-US" sz="2800" b="1" dirty="0"/>
          </a:p>
          <a:p>
            <a:pPr lvl="0"/>
            <a:endParaRPr lang="en-US" sz="2800" dirty="0"/>
          </a:p>
        </p:txBody>
      </p:sp>
      <p:pic>
        <p:nvPicPr>
          <p:cNvPr id="4" name="Picture 3" descr="OCIA Web graphic NEW.JPG"/>
          <p:cNvPicPr>
            <a:picLocks noChangeAspect="1"/>
          </p:cNvPicPr>
          <p:nvPr/>
        </p:nvPicPr>
        <p:blipFill>
          <a:blip r:embed="rId3" cstate="print">
            <a:lum bright="-6000"/>
          </a:blip>
          <a:stretch>
            <a:fillRect/>
          </a:stretch>
        </p:blipFill>
        <p:spPr>
          <a:xfrm>
            <a:off x="0" y="5638344"/>
            <a:ext cx="9144000" cy="129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714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179" y="152400"/>
            <a:ext cx="8534400" cy="820069"/>
          </a:xfrm>
        </p:spPr>
        <p:txBody>
          <a:bodyPr/>
          <a:lstStyle/>
          <a:p>
            <a:r>
              <a:rPr lang="en-US" sz="3200" dirty="0"/>
              <a:t>Recommendations for Certification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</a:pPr>
            <a:r>
              <a:rPr lang="en-US" sz="2800" b="1" dirty="0"/>
              <a:t>Establish security metrics that properly track issues, communicate progress and report ISMS performance based on stakeholder needs</a:t>
            </a:r>
          </a:p>
          <a:p>
            <a:pPr lvl="0">
              <a:spcAft>
                <a:spcPts val="600"/>
              </a:spcAft>
            </a:pPr>
            <a:r>
              <a:rPr lang="en-US" sz="2800" b="1" dirty="0"/>
              <a:t>Incorporate and maintain an appropriate level of strategic focus in the ISMS</a:t>
            </a:r>
          </a:p>
          <a:p>
            <a:pPr lvl="0">
              <a:spcAft>
                <a:spcPts val="600"/>
              </a:spcAft>
            </a:pPr>
            <a:r>
              <a:rPr lang="en-US" sz="2800" b="1" dirty="0"/>
              <a:t>Determine, deploy and maintain and appropriate level of ISMS program resourcing</a:t>
            </a:r>
          </a:p>
          <a:p>
            <a:pPr lvl="0"/>
            <a:endParaRPr lang="en-US" sz="2800" b="1" dirty="0"/>
          </a:p>
          <a:p>
            <a:pPr lvl="0"/>
            <a:endParaRPr lang="en-US" sz="2800" b="1" dirty="0"/>
          </a:p>
          <a:p>
            <a:pPr lvl="0"/>
            <a:endParaRPr lang="en-US" sz="2800" dirty="0"/>
          </a:p>
        </p:txBody>
      </p:sp>
      <p:pic>
        <p:nvPicPr>
          <p:cNvPr id="4" name="Picture 3" descr="OCIA Web graphic NEW.JPG"/>
          <p:cNvPicPr>
            <a:picLocks noChangeAspect="1"/>
          </p:cNvPicPr>
          <p:nvPr/>
        </p:nvPicPr>
        <p:blipFill>
          <a:blip r:embed="rId3" cstate="print">
            <a:lum bright="-6000"/>
          </a:blip>
          <a:stretch>
            <a:fillRect/>
          </a:stretch>
        </p:blipFill>
        <p:spPr>
          <a:xfrm>
            <a:off x="0" y="5638344"/>
            <a:ext cx="9144000" cy="129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088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1600200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pic>
        <p:nvPicPr>
          <p:cNvPr id="4" name="Picture 3" descr="OCIA Web graphic NEW.JPG"/>
          <p:cNvPicPr>
            <a:picLocks noChangeAspect="1"/>
          </p:cNvPicPr>
          <p:nvPr/>
        </p:nvPicPr>
        <p:blipFill>
          <a:blip r:embed="rId3" cstate="print">
            <a:lum bright="-6000"/>
          </a:blip>
          <a:stretch>
            <a:fillRect/>
          </a:stretch>
        </p:blipFill>
        <p:spPr>
          <a:xfrm>
            <a:off x="0" y="5638344"/>
            <a:ext cx="9144000" cy="129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0112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15119</TotalTime>
  <Words>306</Words>
  <Application>Microsoft Office PowerPoint</Application>
  <PresentationFormat>On-screen Show (4:3)</PresentationFormat>
  <Paragraphs>44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Courier New</vt:lpstr>
      <vt:lpstr>Palatino Linotype</vt:lpstr>
      <vt:lpstr>Executive</vt:lpstr>
      <vt:lpstr>Compliance Audit: ISO/IEC 27001 ISMS Precertification Audit Performed by Experis U.S., Inc.</vt:lpstr>
      <vt:lpstr>Audit Objective</vt:lpstr>
      <vt:lpstr>Methodology</vt:lpstr>
      <vt:lpstr>Findings</vt:lpstr>
      <vt:lpstr>Findings (cont.)</vt:lpstr>
      <vt:lpstr>Recommendations for Certification</vt:lpstr>
      <vt:lpstr>Recommendations for Certification (cont.)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Renew Atlanta Bond Program : Contract Language</dc:title>
  <dc:creator>Hart, Amber S</dc:creator>
  <cp:lastModifiedBy>Pace, Theodis</cp:lastModifiedBy>
  <cp:revision>140</cp:revision>
  <cp:lastPrinted>2018-02-14T03:40:52Z</cp:lastPrinted>
  <dcterms:created xsi:type="dcterms:W3CDTF">2016-04-27T12:04:09Z</dcterms:created>
  <dcterms:modified xsi:type="dcterms:W3CDTF">2018-02-14T17:05:44Z</dcterms:modified>
</cp:coreProperties>
</file>