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7"/>
  </p:notesMasterIdLst>
  <p:handoutMasterIdLst>
    <p:handoutMasterId r:id="rId8"/>
  </p:handoutMasterIdLst>
  <p:sldIdLst>
    <p:sldId id="364" r:id="rId2"/>
    <p:sldId id="351" r:id="rId3"/>
    <p:sldId id="385" r:id="rId4"/>
    <p:sldId id="386" r:id="rId5"/>
    <p:sldId id="413" r:id="rId6"/>
  </p:sldIdLst>
  <p:sldSz cx="9144000" cy="6858000" type="letter"/>
  <p:notesSz cx="6902450" cy="916305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 userDrawn="1">
          <p15:clr>
            <a:srgbClr val="A4A3A4"/>
          </p15:clr>
        </p15:guide>
        <p15:guide id="2" pos="217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9867" autoAdjust="0"/>
  </p:normalViewPr>
  <p:slideViewPr>
    <p:cSldViewPr snapToGrid="0">
      <p:cViewPr varScale="1">
        <p:scale>
          <a:sx n="99" d="100"/>
          <a:sy n="99" d="100"/>
        </p:scale>
        <p:origin x="1542" y="96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887"/>
        <p:guide pos="217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t" anchorCtr="0" compatLnSpc="1">
            <a:prstTxWarp prst="textNoShape">
              <a:avLst/>
            </a:prstTxWarp>
          </a:bodyPr>
          <a:lstStyle>
            <a:lvl1pPr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9297" y="7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t" anchorCtr="0" compatLnSpc="1">
            <a:prstTxWarp prst="textNoShape">
              <a:avLst/>
            </a:prstTxWarp>
          </a:bodyPr>
          <a:lstStyle>
            <a:lvl1pPr algn="r"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3965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b" anchorCtr="0" compatLnSpc="1">
            <a:prstTxWarp prst="textNoShape">
              <a:avLst/>
            </a:prstTxWarp>
          </a:bodyPr>
          <a:lstStyle>
            <a:lvl1pPr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9297" y="8703965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b" anchorCtr="0" compatLnSpc="1">
            <a:prstTxWarp prst="textNoShape">
              <a:avLst/>
            </a:prstTxWarp>
          </a:bodyPr>
          <a:lstStyle>
            <a:lvl1pPr algn="r"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4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t" anchorCtr="0" compatLnSpc="1">
            <a:prstTxWarp prst="textNoShape">
              <a:avLst/>
            </a:prstTxWarp>
          </a:bodyPr>
          <a:lstStyle>
            <a:lvl1pPr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9297" y="7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t" anchorCtr="0" compatLnSpc="1">
            <a:prstTxWarp prst="textNoShape">
              <a:avLst/>
            </a:prstTxWarp>
          </a:bodyPr>
          <a:lstStyle>
            <a:lvl1pPr algn="r"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0563"/>
            <a:ext cx="4578350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1823" y="4351198"/>
            <a:ext cx="5518822" cy="41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3965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b" anchorCtr="0" compatLnSpc="1">
            <a:prstTxWarp prst="textNoShape">
              <a:avLst/>
            </a:prstTxWarp>
          </a:bodyPr>
          <a:lstStyle>
            <a:lvl1pPr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9297" y="8703965"/>
            <a:ext cx="2991585" cy="4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4" rIns="91752" bIns="45874" numCol="1" anchor="b" anchorCtr="0" compatLnSpc="1">
            <a:prstTxWarp prst="textNoShape">
              <a:avLst/>
            </a:prstTxWarp>
          </a:bodyPr>
          <a:lstStyle>
            <a:lvl1pPr algn="r" defTabSz="918156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02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391400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465794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Office of Intergovernmental Affairs</a:t>
            </a:r>
          </a:p>
          <a:p>
            <a:r>
              <a:rPr lang="en-US" sz="2400" dirty="0"/>
              <a:t>General Assembly Update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671513" y="5276850"/>
            <a:ext cx="756604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marL="285750" marR="0" lvl="0" indent="-2857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February 14, 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D2099B-FE13-4FB7-AD15-0D3E1D7F1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288" y="724444"/>
            <a:ext cx="1384321" cy="138432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City’s Legislative Priorities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6088" y="1353587"/>
            <a:ext cx="8327522" cy="5382879"/>
          </a:xfrm>
        </p:spPr>
        <p:txBody>
          <a:bodyPr/>
          <a:lstStyle/>
          <a:p>
            <a:r>
              <a:rPr lang="en-US" b="1" dirty="0"/>
              <a:t>MOST Renewal	</a:t>
            </a:r>
          </a:p>
          <a:p>
            <a:pPr marL="233362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Affordable Housing</a:t>
            </a:r>
          </a:p>
          <a:p>
            <a:pPr marL="233362" lvl="1" indent="0">
              <a:buNone/>
            </a:pPr>
            <a:endParaRPr lang="en-US" b="1" dirty="0"/>
          </a:p>
          <a:p>
            <a:endParaRPr lang="en-US" b="1" dirty="0"/>
          </a:p>
          <a:p>
            <a:r>
              <a:rPr lang="en-US" b="1" dirty="0"/>
              <a:t>Atlanta BeltLine Special Improvement District (SID)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Transit Governance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State Airport Authority 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7727B-8FE7-4814-88E9-96602FEF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94AF-CB29-4CDC-B7CE-669F48E11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Broadband buildout proposals</a:t>
            </a:r>
          </a:p>
          <a:p>
            <a:pPr lvl="1"/>
            <a:r>
              <a:rPr lang="en-US" dirty="0"/>
              <a:t>HB 533</a:t>
            </a:r>
          </a:p>
          <a:p>
            <a:pPr lvl="1"/>
            <a:r>
              <a:rPr lang="en-US" dirty="0"/>
              <a:t>SB 402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Taxicab preemptions at the HJAIA</a:t>
            </a:r>
          </a:p>
          <a:p>
            <a:pPr lvl="1"/>
            <a:r>
              <a:rPr lang="en-US" dirty="0"/>
              <a:t>HB 757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Voting poll closing times</a:t>
            </a:r>
          </a:p>
          <a:p>
            <a:pPr lvl="1"/>
            <a:r>
              <a:rPr lang="en-US" dirty="0"/>
              <a:t>SB 309</a:t>
            </a:r>
          </a:p>
          <a:p>
            <a:pPr lvl="1"/>
            <a:r>
              <a:rPr lang="en-US" dirty="0"/>
              <a:t>SB 363</a:t>
            </a:r>
          </a:p>
          <a:p>
            <a:pPr marL="233362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0214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1830-C857-4648-AEA4-6DDFCEEF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Annexation &amp; </a:t>
            </a:r>
            <a:r>
              <a:rPr lang="en-US" dirty="0" err="1"/>
              <a:t>Deannexation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F89B6-2684-491F-9B64-C1EDAB3E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HB 679</a:t>
            </a:r>
          </a:p>
          <a:p>
            <a:pPr lvl="1"/>
            <a:r>
              <a:rPr lang="en-US" dirty="0"/>
              <a:t>Voting restrictions for newly annexed areas</a:t>
            </a:r>
          </a:p>
          <a:p>
            <a:r>
              <a:rPr lang="en-US" dirty="0"/>
              <a:t>HB 638</a:t>
            </a:r>
          </a:p>
          <a:p>
            <a:pPr lvl="1"/>
            <a:r>
              <a:rPr lang="en-US" dirty="0"/>
              <a:t>Revise the corporate boundaries of a city</a:t>
            </a:r>
          </a:p>
          <a:p>
            <a:r>
              <a:rPr lang="en-US" dirty="0"/>
              <a:t>HB 639</a:t>
            </a:r>
          </a:p>
          <a:p>
            <a:pPr lvl="1"/>
            <a:r>
              <a:rPr lang="en-US" dirty="0"/>
              <a:t>Incorporate a new city</a:t>
            </a:r>
          </a:p>
          <a:p>
            <a:r>
              <a:rPr lang="en-US" dirty="0"/>
              <a:t>SB 285</a:t>
            </a:r>
          </a:p>
          <a:p>
            <a:pPr lvl="1"/>
            <a:r>
              <a:rPr lang="en-US" dirty="0"/>
              <a:t>Prohibit incorporation of a city from land of an existing city</a:t>
            </a:r>
          </a:p>
          <a:p>
            <a:r>
              <a:rPr lang="en-US" dirty="0"/>
              <a:t>HB 869 / HB 870</a:t>
            </a:r>
          </a:p>
          <a:p>
            <a:pPr lvl="1"/>
            <a:r>
              <a:rPr lang="en-US" dirty="0"/>
              <a:t>allow for the annexation of the Fulton Industrial District by the City of S. Fulton</a:t>
            </a:r>
          </a:p>
        </p:txBody>
      </p:sp>
    </p:spTree>
    <p:extLst>
      <p:ext uri="{BB962C8B-B14F-4D97-AF65-F5344CB8AC3E}">
        <p14:creationId xmlns:p14="http://schemas.microsoft.com/office/powerpoint/2010/main" val="254712361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 61</a:t>
            </a:r>
          </a:p>
          <a:p>
            <a:pPr lvl="1"/>
            <a:r>
              <a:rPr lang="en-US" dirty="0"/>
              <a:t>Internet sales tax parity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HB 690</a:t>
            </a:r>
          </a:p>
          <a:p>
            <a:pPr lvl="1"/>
            <a:r>
              <a:rPr lang="en-US" dirty="0"/>
              <a:t>Taxation of used leased vehicles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HR 158</a:t>
            </a:r>
          </a:p>
          <a:p>
            <a:pPr lvl="1"/>
            <a:r>
              <a:rPr lang="en-US" dirty="0"/>
              <a:t>Dedicated tax allocation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SB 17</a:t>
            </a:r>
          </a:p>
          <a:p>
            <a:pPr lvl="1"/>
            <a:r>
              <a:rPr lang="en-US" dirty="0"/>
              <a:t>Sunday Brunch Bill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7612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24410</TotalTime>
  <Words>125</Words>
  <Application>Microsoft Office PowerPoint</Application>
  <PresentationFormat>Letter Paper (8.5x11 in)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ATLStat</vt:lpstr>
      <vt:lpstr>PowerPoint Presentation</vt:lpstr>
      <vt:lpstr>City’s Legislative Priorities</vt:lpstr>
      <vt:lpstr>Preemption Legislation</vt:lpstr>
      <vt:lpstr>Annexation &amp; Deannexation</vt:lpstr>
      <vt:lpstr>Revenue bills</vt:lpstr>
    </vt:vector>
  </TitlesOfParts>
  <Company>Lenovo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1272</cp:revision>
  <cp:lastPrinted>2018-02-13T23:39:37Z</cp:lastPrinted>
  <dcterms:created xsi:type="dcterms:W3CDTF">2011-10-05T18:52:35Z</dcterms:created>
  <dcterms:modified xsi:type="dcterms:W3CDTF">2018-02-14T17:05:10Z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