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sldIdLst>
    <p:sldId id="263" r:id="rId3"/>
    <p:sldId id="273" r:id="rId4"/>
    <p:sldId id="275" r:id="rId5"/>
    <p:sldId id="276" r:id="rId6"/>
    <p:sldId id="261" r:id="rId7"/>
    <p:sldId id="277" r:id="rId8"/>
    <p:sldId id="278" r:id="rId9"/>
  </p:sldIdLst>
  <p:sldSz cx="9144000" cy="5143500" type="screen16x9"/>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2" d="100"/>
          <a:sy n="82" d="100"/>
        </p:scale>
        <p:origin x="96" y="2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1155"/>
          </a:xfrm>
          <a:prstGeom prst="rect">
            <a:avLst/>
          </a:prstGeom>
        </p:spPr>
        <p:txBody>
          <a:bodyPr vert="horz" lIns="104525" tIns="52263" rIns="104525" bIns="52263" rtlCol="0"/>
          <a:lstStyle>
            <a:lvl1pPr algn="l">
              <a:defRPr sz="1400"/>
            </a:lvl1pPr>
          </a:lstStyle>
          <a:p>
            <a:endParaRPr lang="en-US" dirty="0"/>
          </a:p>
        </p:txBody>
      </p:sp>
      <p:sp>
        <p:nvSpPr>
          <p:cNvPr id="3" name="Date Placeholder 2"/>
          <p:cNvSpPr>
            <a:spLocks noGrp="1"/>
          </p:cNvSpPr>
          <p:nvPr>
            <p:ph type="dt" idx="1"/>
          </p:nvPr>
        </p:nvSpPr>
        <p:spPr>
          <a:xfrm>
            <a:off x="5273541" y="1"/>
            <a:ext cx="4033943" cy="351155"/>
          </a:xfrm>
          <a:prstGeom prst="rect">
            <a:avLst/>
          </a:prstGeom>
        </p:spPr>
        <p:txBody>
          <a:bodyPr vert="horz" lIns="104525" tIns="52263" rIns="104525" bIns="52263" rtlCol="0"/>
          <a:lstStyle>
            <a:lvl1pPr algn="r">
              <a:defRPr sz="1400"/>
            </a:lvl1pPr>
          </a:lstStyle>
          <a:p>
            <a:fld id="{ED4E98E4-4D73-4DFC-97DC-EDA6F77AF83D}" type="datetimeFigureOut">
              <a:rPr lang="en-US" smtClean="0"/>
              <a:t>5/16/2018</a:t>
            </a:fld>
            <a:endParaRPr lang="en-US" dirty="0"/>
          </a:p>
        </p:txBody>
      </p:sp>
      <p:sp>
        <p:nvSpPr>
          <p:cNvPr id="4" name="Slide Image Placeholder 3"/>
          <p:cNvSpPr>
            <a:spLocks noGrp="1" noRot="1" noChangeAspect="1"/>
          </p:cNvSpPr>
          <p:nvPr>
            <p:ph type="sldImg" idx="2"/>
          </p:nvPr>
        </p:nvSpPr>
        <p:spPr>
          <a:xfrm>
            <a:off x="2546350" y="877888"/>
            <a:ext cx="4216400" cy="2371725"/>
          </a:xfrm>
          <a:prstGeom prst="rect">
            <a:avLst/>
          </a:prstGeom>
          <a:noFill/>
          <a:ln w="12700">
            <a:solidFill>
              <a:prstClr val="black"/>
            </a:solidFill>
          </a:ln>
        </p:spPr>
        <p:txBody>
          <a:bodyPr vert="horz" lIns="104525" tIns="52263" rIns="104525" bIns="52263" rtlCol="0" anchor="ctr"/>
          <a:lstStyle/>
          <a:p>
            <a:endParaRPr lang="en-US" dirty="0"/>
          </a:p>
        </p:txBody>
      </p:sp>
      <p:sp>
        <p:nvSpPr>
          <p:cNvPr id="5" name="Notes Placeholder 4"/>
          <p:cNvSpPr>
            <a:spLocks noGrp="1"/>
          </p:cNvSpPr>
          <p:nvPr>
            <p:ph type="body" sz="quarter" idx="3"/>
          </p:nvPr>
        </p:nvSpPr>
        <p:spPr>
          <a:xfrm>
            <a:off x="930910" y="3379325"/>
            <a:ext cx="7447280" cy="2765888"/>
          </a:xfrm>
          <a:prstGeom prst="rect">
            <a:avLst/>
          </a:prstGeom>
        </p:spPr>
        <p:txBody>
          <a:bodyPr vert="horz" lIns="104525" tIns="52263" rIns="104525" bIns="5226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1946"/>
            <a:ext cx="4033943" cy="351155"/>
          </a:xfrm>
          <a:prstGeom prst="rect">
            <a:avLst/>
          </a:prstGeom>
        </p:spPr>
        <p:txBody>
          <a:bodyPr vert="horz" lIns="104525" tIns="52263" rIns="104525" bIns="52263" rtlCol="0" anchor="b"/>
          <a:lstStyle>
            <a:lvl1pPr algn="l">
              <a:defRPr sz="1400"/>
            </a:lvl1pPr>
          </a:lstStyle>
          <a:p>
            <a:endParaRPr lang="en-US" dirty="0"/>
          </a:p>
        </p:txBody>
      </p:sp>
      <p:sp>
        <p:nvSpPr>
          <p:cNvPr id="7" name="Slide Number Placeholder 6"/>
          <p:cNvSpPr>
            <a:spLocks noGrp="1"/>
          </p:cNvSpPr>
          <p:nvPr>
            <p:ph type="sldNum" sz="quarter" idx="5"/>
          </p:nvPr>
        </p:nvSpPr>
        <p:spPr>
          <a:xfrm>
            <a:off x="5273541" y="6671946"/>
            <a:ext cx="4033943" cy="351155"/>
          </a:xfrm>
          <a:prstGeom prst="rect">
            <a:avLst/>
          </a:prstGeom>
        </p:spPr>
        <p:txBody>
          <a:bodyPr vert="horz" lIns="104525" tIns="52263" rIns="104525" bIns="52263" rtlCol="0" anchor="b"/>
          <a:lstStyle>
            <a:lvl1pPr algn="r">
              <a:defRPr sz="1400"/>
            </a:lvl1pPr>
          </a:lstStyle>
          <a:p>
            <a:fld id="{84FE3B19-7509-411B-B7CE-127738431FAE}" type="slidenum">
              <a:rPr lang="en-US" smtClean="0"/>
              <a:t>‹#›</a:t>
            </a:fld>
            <a:endParaRPr lang="en-US" dirty="0"/>
          </a:p>
        </p:txBody>
      </p:sp>
    </p:spTree>
    <p:extLst>
      <p:ext uri="{BB962C8B-B14F-4D97-AF65-F5344CB8AC3E}">
        <p14:creationId xmlns:p14="http://schemas.microsoft.com/office/powerpoint/2010/main" val="1706102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8F3A2-EF11-4B76-A67A-BC660BF1F87B}" type="slidenum">
              <a:rPr lang="en-US" smtClean="0"/>
              <a:pPr>
                <a:defRPr/>
              </a:pPr>
              <a:t>1</a:t>
            </a:fld>
            <a:endParaRPr lang="en-US" dirty="0"/>
          </a:p>
        </p:txBody>
      </p:sp>
    </p:spTree>
    <p:extLst>
      <p:ext uri="{BB962C8B-B14F-4D97-AF65-F5344CB8AC3E}">
        <p14:creationId xmlns:p14="http://schemas.microsoft.com/office/powerpoint/2010/main" val="2077415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5/16/2018</a:t>
            </a:fld>
            <a:endParaRPr lang="en-US" dirty="0"/>
          </a:p>
        </p:txBody>
      </p:sp>
      <p:sp>
        <p:nvSpPr>
          <p:cNvPr id="6" name="Holder 6"/>
          <p:cNvSpPr>
            <a:spLocks noGrp="1"/>
          </p:cNvSpPr>
          <p:nvPr>
            <p:ph type="sldNum" sz="quarter" idx="7"/>
          </p:nvPr>
        </p:nvSpPr>
        <p:spPr>
          <a:xfrm>
            <a:off x="7010400" y="4859241"/>
            <a:ext cx="2103120" cy="257175"/>
          </a:xfr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0567-0F00-4371-83FA-874C1A5A0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FDE5AF-49C6-4CD1-A077-BD29BD5B6345}"/>
              </a:ext>
            </a:extLst>
          </p:cNvPr>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5C9D4F-2F1C-4B52-8C0C-6753C654E57A}"/>
              </a:ext>
            </a:extLst>
          </p:cNvPr>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C1FB21-C571-45C1-A1F3-D0B0A9BA9639}"/>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6" name="Footer Placeholder 5">
            <a:extLst>
              <a:ext uri="{FF2B5EF4-FFF2-40B4-BE49-F238E27FC236}">
                <a16:creationId xmlns:a16="http://schemas.microsoft.com/office/drawing/2014/main" id="{07F2AB73-57CA-4F20-AFFE-5EEF9247AF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258417-7994-47EA-813C-762B02F6102E}"/>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379067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754D-5E80-4092-BCD0-D68295C4ADCB}"/>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BEDD91-0B6B-4B81-9739-7A339CAF21EF}"/>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791D29A8-7B9A-4049-8423-BBEC55E29CD4}"/>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9EB94F-BD15-4055-813E-C456E1408254}"/>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B8F75E0-6203-4B66-9B0F-43300460CE05}"/>
              </a:ext>
            </a:extLst>
          </p:cNvPr>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E84113-1CBA-45BA-BF48-C0D7740FE3AA}"/>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8" name="Footer Placeholder 7">
            <a:extLst>
              <a:ext uri="{FF2B5EF4-FFF2-40B4-BE49-F238E27FC236}">
                <a16:creationId xmlns:a16="http://schemas.microsoft.com/office/drawing/2014/main" id="{AA01D278-AFFD-465E-A796-37F06BD73E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E7400D1-1186-4B56-B07D-54509AB00D9E}"/>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183802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ECFC-A017-4DED-A2D4-27216C1B53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9D4432-4F2B-4AF0-B686-E7B03238B6C3}"/>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4" name="Footer Placeholder 3">
            <a:extLst>
              <a:ext uri="{FF2B5EF4-FFF2-40B4-BE49-F238E27FC236}">
                <a16:creationId xmlns:a16="http://schemas.microsoft.com/office/drawing/2014/main" id="{898EBDF7-E283-4073-931C-F93A2A873C1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76FE74-6A1F-44A1-B494-B17AC80BD9D9}"/>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3733551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AEEE7F-7F36-4A01-80E1-4AD70991D4EC}"/>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3" name="Footer Placeholder 2">
            <a:extLst>
              <a:ext uri="{FF2B5EF4-FFF2-40B4-BE49-F238E27FC236}">
                <a16:creationId xmlns:a16="http://schemas.microsoft.com/office/drawing/2014/main" id="{C31CC80C-FBDA-4246-953B-947F172D987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F39F5C7-3A90-481B-80F9-816645F3AEA7}"/>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394794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7065A-FD11-4A98-9FE6-530795A0183D}"/>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995E861-9547-46BB-981C-962130DFA686}"/>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69FEFF-05E7-41E6-B2B9-E26D5B76EF8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04A2B43-F451-4EA0-AEFC-98BDB5FEC905}"/>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6" name="Footer Placeholder 5">
            <a:extLst>
              <a:ext uri="{FF2B5EF4-FFF2-40B4-BE49-F238E27FC236}">
                <a16:creationId xmlns:a16="http://schemas.microsoft.com/office/drawing/2014/main" id="{09C78C85-9B99-45FB-B69A-442546251F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16C1A2-771A-4BF8-AB65-4EBE10DEB0A6}"/>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108205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5481-5573-4280-A78E-17C0A4C68A09}"/>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246B71C-9F28-4CED-AC99-31D87560F2F4}"/>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6F597497-B980-4022-9AB8-E35241BA7F1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54ED5F3-4F27-49B0-A395-A651670C9640}"/>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6" name="Footer Placeholder 5">
            <a:extLst>
              <a:ext uri="{FF2B5EF4-FFF2-40B4-BE49-F238E27FC236}">
                <a16:creationId xmlns:a16="http://schemas.microsoft.com/office/drawing/2014/main" id="{8C03AEC7-1CC1-422A-A7F5-C82A8B41E9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48F722-CC3E-4AE9-BEDE-ABB5AA713694}"/>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4013333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36C0-7460-4A71-9CAD-85B31B6C34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C199E9-8BCC-486A-B30C-8E8D9B765A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C02DB-A10B-4993-AF80-8CF59F1452A8}"/>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5" name="Footer Placeholder 4">
            <a:extLst>
              <a:ext uri="{FF2B5EF4-FFF2-40B4-BE49-F238E27FC236}">
                <a16:creationId xmlns:a16="http://schemas.microsoft.com/office/drawing/2014/main" id="{9F107FA0-CFFD-4326-A435-F27E40E0FE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E81EB2-3C9A-4AB6-B594-8F204B12A713}"/>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475961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D5D84C-DD7E-4F06-B34F-2CEF9DB421B5}"/>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DEDAED-7CC2-4B46-BD82-469CE6C114C0}"/>
              </a:ext>
            </a:extLst>
          </p:cNvPr>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7FA2C-D79D-4E04-BA83-2D0E8C9B958E}"/>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5" name="Footer Placeholder 4">
            <a:extLst>
              <a:ext uri="{FF2B5EF4-FFF2-40B4-BE49-F238E27FC236}">
                <a16:creationId xmlns:a16="http://schemas.microsoft.com/office/drawing/2014/main" id="{4BDE5F8E-74E8-4BCC-92E3-B6685E6698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303945-0D2A-4915-ABDE-6C14F503881C}"/>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53793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5/16/2018</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sz="half" idx="2"/>
          </p:nvPr>
        </p:nvSpPr>
        <p:spPr>
          <a:xfrm>
            <a:off x="261683" y="1783460"/>
            <a:ext cx="2780665" cy="284352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sz="half" idx="3"/>
          </p:nvPr>
        </p:nvSpPr>
        <p:spPr>
          <a:xfrm>
            <a:off x="5413628" y="1132458"/>
            <a:ext cx="3468370" cy="3555365"/>
          </a:xfrm>
          <a:prstGeom prst="rect">
            <a:avLst/>
          </a:prstGeom>
        </p:spPr>
        <p:txBody>
          <a:bodyPr wrap="square" lIns="0" tIns="0" rIns="0" bIns="0">
            <a:spAutoFit/>
          </a:bodyPr>
          <a:lstStyle>
            <a:lvl1pPr>
              <a:defRPr sz="1800" b="1"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5/16/2018</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5/16/2018</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5/16/2018</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pic>
        <p:nvPicPr>
          <p:cNvPr id="13" name="PP COVER BANNER.jpg"/>
          <p:cNvPicPr/>
          <p:nvPr/>
        </p:nvPicPr>
        <p:blipFill>
          <a:blip r:embed="rId2">
            <a:extLst/>
          </a:blip>
          <a:stretch>
            <a:fillRect/>
          </a:stretch>
        </p:blipFill>
        <p:spPr>
          <a:xfrm>
            <a:off x="-14859" y="0"/>
            <a:ext cx="2355648" cy="5143500"/>
          </a:xfrm>
          <a:prstGeom prst="rect">
            <a:avLst/>
          </a:prstGeom>
          <a:ln w="12700">
            <a:miter lim="400000"/>
          </a:ln>
        </p:spPr>
      </p:pic>
    </p:spTree>
    <p:extLst>
      <p:ext uri="{BB962C8B-B14F-4D97-AF65-F5344CB8AC3E}">
        <p14:creationId xmlns:p14="http://schemas.microsoft.com/office/powerpoint/2010/main" val="230268323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3176-9621-4FF2-AD1B-1189E1E3171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D44B9C9-9559-4787-A0CB-8655737996D1}"/>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0B493E8-FBF4-459C-B089-54026EE250A9}"/>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5" name="Footer Placeholder 4">
            <a:extLst>
              <a:ext uri="{FF2B5EF4-FFF2-40B4-BE49-F238E27FC236}">
                <a16:creationId xmlns:a16="http://schemas.microsoft.com/office/drawing/2014/main" id="{07617F3D-5D8F-4E2B-8788-13371F7B8A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13C97E-B566-48C4-BE10-00C461F2491A}"/>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137340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9D63-A973-4F06-BFE5-28765673DB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AEDB7A-48AA-4F97-8A0A-F314E5EE11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8AA410-1CE5-44C3-B83A-928E2A0F72BE}"/>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5" name="Footer Placeholder 4">
            <a:extLst>
              <a:ext uri="{FF2B5EF4-FFF2-40B4-BE49-F238E27FC236}">
                <a16:creationId xmlns:a16="http://schemas.microsoft.com/office/drawing/2014/main" id="{C0F9E66E-AD50-41FD-8F4D-05E1F693CD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6E4CFA-9EC4-45A0-88D3-D8C60A8591FE}"/>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974378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A1036-8ED8-4ABA-9490-22CB53614947}"/>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9C4691A-5070-4F20-85FB-7B5890B54587}"/>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24F9500-F8A0-44F1-BBC1-ABAD8731C43A}"/>
              </a:ext>
            </a:extLst>
          </p:cNvPr>
          <p:cNvSpPr>
            <a:spLocks noGrp="1"/>
          </p:cNvSpPr>
          <p:nvPr>
            <p:ph type="dt" sz="half" idx="10"/>
          </p:nvPr>
        </p:nvSpPr>
        <p:spPr/>
        <p:txBody>
          <a:bodyPr/>
          <a:lstStyle/>
          <a:p>
            <a:fld id="{2E6736FF-BEC7-4C28-8CC3-04BAE1C8223B}" type="datetimeFigureOut">
              <a:rPr lang="en-US" smtClean="0"/>
              <a:t>5/16/2018</a:t>
            </a:fld>
            <a:endParaRPr lang="en-US" dirty="0"/>
          </a:p>
        </p:txBody>
      </p:sp>
      <p:sp>
        <p:nvSpPr>
          <p:cNvPr id="5" name="Footer Placeholder 4">
            <a:extLst>
              <a:ext uri="{FF2B5EF4-FFF2-40B4-BE49-F238E27FC236}">
                <a16:creationId xmlns:a16="http://schemas.microsoft.com/office/drawing/2014/main" id="{DD4A5A33-A1C7-4321-8E09-886E5B3920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827EC2-E200-45A9-81FF-8230A4C2600F}"/>
              </a:ext>
            </a:extLst>
          </p:cNvPr>
          <p:cNvSpPr>
            <a:spLocks noGrp="1"/>
          </p:cNvSpPr>
          <p:nvPr>
            <p:ph type="sldNum" sz="quarter" idx="12"/>
          </p:nvPr>
        </p:nvSpPr>
        <p:spPr/>
        <p:txBody>
          <a:bodyPr/>
          <a:lstStyle/>
          <a:p>
            <a:fld id="{8DDFE703-F89F-438C-ADB8-020B8DF395B3}" type="slidenum">
              <a:rPr lang="en-US" smtClean="0"/>
              <a:t>‹#›</a:t>
            </a:fld>
            <a:endParaRPr lang="en-US" dirty="0"/>
          </a:p>
        </p:txBody>
      </p:sp>
    </p:spTree>
    <p:extLst>
      <p:ext uri="{BB962C8B-B14F-4D97-AF65-F5344CB8AC3E}">
        <p14:creationId xmlns:p14="http://schemas.microsoft.com/office/powerpoint/2010/main" val="5526341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739" y="37287"/>
            <a:ext cx="8986520" cy="848994"/>
          </a:xfrm>
          <a:prstGeom prst="rect">
            <a:avLst/>
          </a:prstGeom>
        </p:spPr>
        <p:txBody>
          <a:bodyPr wrap="square" lIns="0" tIns="0" rIns="0" bIns="0">
            <a:spAutoFit/>
          </a:bodyPr>
          <a:lstStyle>
            <a:lvl1pPr>
              <a:defRPr sz="1800" b="0" i="0">
                <a:solidFill>
                  <a:schemeClr val="bg1"/>
                </a:solidFill>
                <a:latin typeface="Calibri"/>
                <a:cs typeface="Calibri"/>
              </a:defRPr>
            </a:lvl1pPr>
          </a:lstStyle>
          <a:p>
            <a:endParaRPr/>
          </a:p>
        </p:txBody>
      </p:sp>
      <p:sp>
        <p:nvSpPr>
          <p:cNvPr id="3" name="Holder 3"/>
          <p:cNvSpPr>
            <a:spLocks noGrp="1"/>
          </p:cNvSpPr>
          <p:nvPr>
            <p:ph type="body" idx="1"/>
          </p:nvPr>
        </p:nvSpPr>
        <p:spPr>
          <a:xfrm>
            <a:off x="457200" y="1183005"/>
            <a:ext cx="822960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5/16/2018</a:t>
            </a:fld>
            <a:endParaRPr lang="en-US" dirty="0"/>
          </a:p>
        </p:txBody>
      </p:sp>
      <p:sp>
        <p:nvSpPr>
          <p:cNvPr id="6" name="Holder 6"/>
          <p:cNvSpPr>
            <a:spLocks noGrp="1"/>
          </p:cNvSpPr>
          <p:nvPr>
            <p:ph type="sldNum" sz="quarter" idx="7"/>
          </p:nvPr>
        </p:nvSpPr>
        <p:spPr>
          <a:xfrm>
            <a:off x="7040880" y="4874439"/>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08391D-0D36-4A55-A906-741C1F3613D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82A835-238E-4BA1-B8B9-7DC3C2634046}"/>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4F253-56C0-4EC1-9A57-C36F5808EE42}"/>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E6736FF-BEC7-4C28-8CC3-04BAE1C8223B}" type="datetimeFigureOut">
              <a:rPr lang="en-US" smtClean="0"/>
              <a:t>5/16/2018</a:t>
            </a:fld>
            <a:endParaRPr lang="en-US" dirty="0"/>
          </a:p>
        </p:txBody>
      </p:sp>
      <p:sp>
        <p:nvSpPr>
          <p:cNvPr id="5" name="Footer Placeholder 4">
            <a:extLst>
              <a:ext uri="{FF2B5EF4-FFF2-40B4-BE49-F238E27FC236}">
                <a16:creationId xmlns:a16="http://schemas.microsoft.com/office/drawing/2014/main" id="{CF319477-F167-454D-9C02-EE9D316310B4}"/>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73723FA-35FC-418D-B50D-54E62882BB67}"/>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DDFE703-F89F-438C-ADB8-020B8DF395B3}" type="slidenum">
              <a:rPr lang="en-US" smtClean="0"/>
              <a:t>‹#›</a:t>
            </a:fld>
            <a:endParaRPr lang="en-US" dirty="0"/>
          </a:p>
        </p:txBody>
      </p:sp>
    </p:spTree>
    <p:extLst>
      <p:ext uri="{BB962C8B-B14F-4D97-AF65-F5344CB8AC3E}">
        <p14:creationId xmlns:p14="http://schemas.microsoft.com/office/powerpoint/2010/main" val="41743060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p:nvPr/>
        </p:nvSpPr>
        <p:spPr>
          <a:xfrm>
            <a:off x="2819400" y="301609"/>
            <a:ext cx="6019800" cy="4841891"/>
          </a:xfrm>
          <a:prstGeom prst="rect">
            <a:avLst/>
          </a:prstGeom>
          <a:ln w="12700">
            <a:miter lim="400000"/>
          </a:ln>
          <a:extLst>
            <a:ext uri="{C572A759-6A51-4108-AA02-DFA0A04FC94B}">
              <ma14:wrappingTextBoxFlag xmlns:ma14="http://schemas.microsoft.com/office/mac/drawingml/2011/main" xmlns="" val="1"/>
            </a:ext>
          </a:extLst>
        </p:spPr>
        <p:txBody>
          <a:bodyPr wrap="square" lIns="20092" tIns="20092" rIns="20092" bIns="20092" anchor="ctr">
            <a:spAutoFit/>
          </a:bodyPr>
          <a:lstStyle/>
          <a:p>
            <a:pPr algn="ctr">
              <a:spcAft>
                <a:spcPts val="600"/>
              </a:spcAft>
              <a:defRPr sz="1800"/>
            </a:pPr>
            <a:r>
              <a:rPr lang="en-US" sz="2400" dirty="0">
                <a:solidFill>
                  <a:prstClr val="black"/>
                </a:solidFill>
                <a:latin typeface="Calibri Light" panose="020F0302020204030204" pitchFamily="34" charset="0"/>
                <a:cs typeface="Calibri Light" panose="020F0302020204030204" pitchFamily="34" charset="0"/>
              </a:rPr>
              <a:t>Finance/Executive Committee (FEC) </a:t>
            </a:r>
            <a:br>
              <a:rPr lang="en-US" sz="2400" dirty="0">
                <a:solidFill>
                  <a:prstClr val="black"/>
                </a:solidFill>
                <a:latin typeface="Calibri Light" panose="020F0302020204030204" pitchFamily="34" charset="0"/>
                <a:cs typeface="Calibri Light" panose="020F0302020204030204" pitchFamily="34" charset="0"/>
              </a:rPr>
            </a:br>
            <a:r>
              <a:rPr lang="en-US" sz="3200" b="1" dirty="0">
                <a:solidFill>
                  <a:schemeClr val="accent1">
                    <a:lumMod val="50000"/>
                  </a:schemeClr>
                </a:solidFill>
                <a:latin typeface="Calibri Light" panose="020F0302020204030204" pitchFamily="34" charset="0"/>
                <a:cs typeface="Calibri Light" panose="020F0302020204030204" pitchFamily="34" charset="0"/>
              </a:rPr>
              <a:t>AIM Legislation Overview</a:t>
            </a:r>
          </a:p>
          <a:p>
            <a:pPr algn="ctr">
              <a:spcAft>
                <a:spcPts val="600"/>
              </a:spcAft>
              <a:defRPr sz="1800"/>
            </a:pPr>
            <a:r>
              <a:rPr lang="en-US" sz="2000" dirty="0">
                <a:solidFill>
                  <a:prstClr val="black"/>
                </a:solidFill>
                <a:latin typeface="Calibri Light" panose="020F0302020204030204" pitchFamily="34" charset="0"/>
                <a:cs typeface="Calibri Light" panose="020F0302020204030204" pitchFamily="34" charset="0"/>
              </a:rPr>
              <a:t>May 16, 2018</a:t>
            </a:r>
            <a:br>
              <a:rPr lang="en-US" sz="2400" dirty="0">
                <a:solidFill>
                  <a:prstClr val="black"/>
                </a:solidFill>
                <a:latin typeface="Calibri"/>
              </a:rPr>
            </a:br>
            <a:endParaRPr lang="en-US" sz="2400" dirty="0">
              <a:solidFill>
                <a:prstClr val="black"/>
              </a:solidFill>
              <a:latin typeface="Calibri"/>
            </a:endParaRPr>
          </a:p>
          <a:p>
            <a:pPr marL="342900" indent="-342900">
              <a:spcAft>
                <a:spcPts val="600"/>
              </a:spcAft>
              <a:buFont typeface="+mj-lt"/>
              <a:buAutoNum type="arabicPeriod"/>
              <a:defRPr sz="1800"/>
            </a:pPr>
            <a:r>
              <a:rPr lang="en-US" spc="-80" dirty="0">
                <a:latin typeface="Calibri Light" panose="020F0302020204030204" pitchFamily="34" charset="0"/>
                <a:cs typeface="Calibri Light" panose="020F0302020204030204" pitchFamily="34" charset="0"/>
              </a:rPr>
              <a:t>Mythics Oracle Database Support (18-R-3616 | #25)</a:t>
            </a:r>
          </a:p>
          <a:p>
            <a:pPr marL="342900" indent="-342900">
              <a:spcAft>
                <a:spcPts val="600"/>
              </a:spcAft>
              <a:buFont typeface="+mj-lt"/>
              <a:buAutoNum type="arabicPeriod"/>
              <a:defRPr sz="1800"/>
            </a:pPr>
            <a:r>
              <a:rPr lang="en-US" spc="-80" dirty="0">
                <a:latin typeface="Calibri Light" panose="020F0302020204030204" pitchFamily="34" charset="0"/>
                <a:cs typeface="Calibri Light" panose="020F0302020204030204" pitchFamily="34" charset="0"/>
              </a:rPr>
              <a:t>New Horizons Computer Training (18-R-3617 | #26)</a:t>
            </a:r>
          </a:p>
          <a:p>
            <a:pPr marL="342900" indent="-342900">
              <a:spcAft>
                <a:spcPts val="600"/>
              </a:spcAft>
              <a:buFont typeface="+mj-lt"/>
              <a:buAutoNum type="arabicPeriod"/>
              <a:defRPr sz="1800"/>
            </a:pPr>
            <a:r>
              <a:rPr lang="en-US" spc="-80" dirty="0">
                <a:latin typeface="Calibri Light" panose="020F0302020204030204" pitchFamily="34" charset="0"/>
                <a:cs typeface="Calibri Light" panose="020F0302020204030204" pitchFamily="34" charset="0"/>
              </a:rPr>
              <a:t>Gartner Tech &amp; Advisory Services (18-R-3618 | #27)</a:t>
            </a:r>
          </a:p>
          <a:p>
            <a:pPr marL="342900" indent="-342900">
              <a:spcAft>
                <a:spcPts val="600"/>
              </a:spcAft>
              <a:buFont typeface="+mj-lt"/>
              <a:buAutoNum type="arabicPeriod"/>
              <a:defRPr sz="1800"/>
            </a:pPr>
            <a:r>
              <a:rPr lang="en-US" spc="-80" dirty="0">
                <a:latin typeface="Calibri Light" panose="020F0302020204030204" pitchFamily="34" charset="0"/>
                <a:cs typeface="Calibri Light" panose="020F0302020204030204" pitchFamily="34" charset="0"/>
              </a:rPr>
              <a:t>Covendis IT On-Call Services (18-R-3619 | #28)</a:t>
            </a:r>
          </a:p>
          <a:p>
            <a:pPr marL="342900" indent="-342900">
              <a:spcAft>
                <a:spcPts val="600"/>
              </a:spcAft>
              <a:buFont typeface="+mj-lt"/>
              <a:buAutoNum type="arabicPeriod"/>
              <a:defRPr sz="1800"/>
            </a:pPr>
            <a:r>
              <a:rPr lang="en-US" strike="sngStrike" spc="-80" dirty="0">
                <a:latin typeface="Calibri Light" panose="020F0302020204030204" pitchFamily="34" charset="0"/>
                <a:cs typeface="Calibri Light" panose="020F0302020204030204" pitchFamily="34" charset="0"/>
              </a:rPr>
              <a:t>SHI Fire eye (18-R-3620 | #29) – FILE</a:t>
            </a:r>
          </a:p>
          <a:p>
            <a:pPr marL="342900" indent="-342900">
              <a:spcAft>
                <a:spcPts val="600"/>
              </a:spcAft>
              <a:buFont typeface="+mj-lt"/>
              <a:buAutoNum type="arabicPeriod"/>
              <a:defRPr sz="1800"/>
            </a:pPr>
            <a:r>
              <a:rPr lang="en-US" spc="-80" dirty="0">
                <a:latin typeface="Calibri Light" panose="020F0302020204030204" pitchFamily="34" charset="0"/>
                <a:cs typeface="Calibri Light" panose="020F0302020204030204" pitchFamily="34" charset="0"/>
              </a:rPr>
              <a:t>AT&amp;T UCCX Siebel Connector (18-R-3621 | #30)</a:t>
            </a:r>
          </a:p>
          <a:p>
            <a:pPr marL="342900" indent="-342900">
              <a:spcAft>
                <a:spcPts val="600"/>
              </a:spcAft>
              <a:buFont typeface="+mj-lt"/>
              <a:buAutoNum type="arabicPeriod"/>
              <a:defRPr sz="1800"/>
            </a:pPr>
            <a:r>
              <a:rPr lang="en-US" strike="sngStrike" spc="-80" dirty="0">
                <a:latin typeface="Calibri Light" panose="020F0302020204030204" pitchFamily="34" charset="0"/>
                <a:cs typeface="Calibri Light" panose="020F0302020204030204" pitchFamily="34" charset="0"/>
              </a:rPr>
              <a:t>SHI Bit 9 (18-R-3622 | #31) – FILE</a:t>
            </a:r>
          </a:p>
          <a:p>
            <a:pPr marL="342900" indent="-342900">
              <a:spcAft>
                <a:spcPts val="600"/>
              </a:spcAft>
              <a:buFont typeface="+mj-lt"/>
              <a:buAutoNum type="arabicPeriod"/>
              <a:defRPr sz="1800"/>
            </a:pPr>
            <a:r>
              <a:rPr lang="en-US" spc="-80" dirty="0">
                <a:latin typeface="Calibri Light" panose="020F0302020204030204" pitchFamily="34" charset="0"/>
                <a:cs typeface="Calibri Light" panose="020F0302020204030204" pitchFamily="34" charset="0"/>
              </a:rPr>
              <a:t>Motorola Radio (18-R-3623 | #32)</a:t>
            </a:r>
          </a:p>
          <a:p>
            <a:pPr marL="342900" indent="-342900">
              <a:spcAft>
                <a:spcPts val="600"/>
              </a:spcAft>
              <a:buFont typeface="+mj-lt"/>
              <a:buAutoNum type="arabicPeriod"/>
              <a:defRPr sz="1800"/>
            </a:pPr>
            <a:endParaRPr lang="en-US" spc="-8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4314715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8"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cxnSp>
        <p:nvCxnSpPr>
          <p:cNvPr id="20" name="Straight Connector 19">
            <a:extLst>
              <a:ext uri="{FF2B5EF4-FFF2-40B4-BE49-F238E27FC236}">
                <a16:creationId xmlns:a16="http://schemas.microsoft.com/office/drawing/2014/main" id="{1F16A8D4-FE87-4604-88B2-394B5D1EB4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059366"/>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ED3B97B-39D1-45D9-92B9-0381C28E8FC1}"/>
              </a:ext>
            </a:extLst>
          </p:cNvPr>
          <p:cNvSpPr>
            <a:spLocks noGrp="1"/>
          </p:cNvSpPr>
          <p:nvPr>
            <p:ph type="title"/>
          </p:nvPr>
        </p:nvSpPr>
        <p:spPr>
          <a:xfrm>
            <a:off x="628650" y="1059366"/>
            <a:ext cx="2174392" cy="3272883"/>
          </a:xfrm>
        </p:spPr>
        <p:txBody>
          <a:bodyPr anchor="t">
            <a:normAutofit/>
          </a:bodyPr>
          <a:lstStyle/>
          <a:p>
            <a:r>
              <a:rPr lang="en-US" sz="3000" spc="-60" dirty="0">
                <a:solidFill>
                  <a:schemeClr val="bg1"/>
                </a:solidFill>
                <a:latin typeface="Calibri Light" panose="020F0302020204030204" pitchFamily="34" charset="0"/>
                <a:cs typeface="Calibri Light" panose="020F0302020204030204" pitchFamily="34" charset="0"/>
              </a:rPr>
              <a:t>Mythics Oracle Consolidated License and Support</a:t>
            </a:r>
            <a:endParaRPr lang="en-US" sz="3000" dirty="0">
              <a:solidFill>
                <a:schemeClr val="bg1"/>
              </a:solidFill>
            </a:endParaRPr>
          </a:p>
        </p:txBody>
      </p:sp>
      <p:sp>
        <p:nvSpPr>
          <p:cNvPr id="3" name="Content Placeholder 2">
            <a:extLst>
              <a:ext uri="{FF2B5EF4-FFF2-40B4-BE49-F238E27FC236}">
                <a16:creationId xmlns:a16="http://schemas.microsoft.com/office/drawing/2014/main" id="{6C229D5A-A8DD-41B4-B878-5DCBAEB8ABBE}"/>
              </a:ext>
            </a:extLst>
          </p:cNvPr>
          <p:cNvSpPr>
            <a:spLocks noGrp="1"/>
          </p:cNvSpPr>
          <p:nvPr>
            <p:ph sz="half" idx="1"/>
          </p:nvPr>
        </p:nvSpPr>
        <p:spPr>
          <a:xfrm>
            <a:off x="3285642" y="1059367"/>
            <a:ext cx="2570462" cy="3272883"/>
          </a:xfrm>
        </p:spPr>
        <p:txBody>
          <a:bodyPr>
            <a:normAutofit/>
          </a:bodyPr>
          <a:lstStyle/>
          <a:p>
            <a:pPr marL="0" indent="0">
              <a:buNone/>
            </a:pPr>
            <a:r>
              <a:rPr lang="en-US" sz="1500" b="1" dirty="0">
                <a:latin typeface="Calibri Light" panose="020F0302020204030204" pitchFamily="34" charset="0"/>
              </a:rPr>
              <a:t>What is it?</a:t>
            </a:r>
          </a:p>
          <a:p>
            <a:pPr marL="0" indent="0">
              <a:lnSpc>
                <a:spcPct val="100000"/>
              </a:lnSpc>
              <a:spcAft>
                <a:spcPts val="600"/>
              </a:spcAft>
              <a:buNone/>
            </a:pPr>
            <a:r>
              <a:rPr lang="en-US" sz="1500" dirty="0">
                <a:latin typeface="Calibri Light" panose="020F0302020204030204" pitchFamily="34" charset="0"/>
              </a:rPr>
              <a:t>The City has consolidated the Oracle databases and components of the ERP system from all divisions into one contract. </a:t>
            </a:r>
            <a:endParaRPr lang="en-US" sz="1500" dirty="0"/>
          </a:p>
        </p:txBody>
      </p:sp>
      <p:sp>
        <p:nvSpPr>
          <p:cNvPr id="4" name="Content Placeholder 3">
            <a:extLst>
              <a:ext uri="{FF2B5EF4-FFF2-40B4-BE49-F238E27FC236}">
                <a16:creationId xmlns:a16="http://schemas.microsoft.com/office/drawing/2014/main" id="{D6E8C7A5-5BF2-4CC2-A0FC-08F05E01F8F1}"/>
              </a:ext>
            </a:extLst>
          </p:cNvPr>
          <p:cNvSpPr>
            <a:spLocks noGrp="1"/>
          </p:cNvSpPr>
          <p:nvPr>
            <p:ph sz="half" idx="2"/>
          </p:nvPr>
        </p:nvSpPr>
        <p:spPr>
          <a:xfrm>
            <a:off x="6338702" y="438150"/>
            <a:ext cx="2652891" cy="4343399"/>
          </a:xfrm>
        </p:spPr>
        <p:txBody>
          <a:bodyPr>
            <a:normAutofit/>
          </a:bodyPr>
          <a:lstStyle/>
          <a:p>
            <a:pPr marL="0" indent="0">
              <a:spcBef>
                <a:spcPct val="20000"/>
              </a:spcBef>
              <a:buNone/>
              <a:defRPr/>
            </a:pPr>
            <a:r>
              <a:rPr lang="en-US" sz="1300" b="1" dirty="0">
                <a:latin typeface="Calibri Light" panose="020F0302020204030204" pitchFamily="34" charset="0"/>
              </a:rPr>
              <a:t>Justification:</a:t>
            </a:r>
          </a:p>
          <a:p>
            <a:pPr lvl="1" indent="-257175"/>
            <a:r>
              <a:rPr lang="en-US" sz="1300" dirty="0">
                <a:latin typeface="Calibri Light" panose="020F0302020204030204" pitchFamily="34" charset="0"/>
              </a:rPr>
              <a:t>Application software and  database licenses are needed to continue maintenance an support for the Oracle applications.</a:t>
            </a:r>
          </a:p>
          <a:p>
            <a:pPr marL="0" indent="0">
              <a:buNone/>
            </a:pPr>
            <a:r>
              <a:rPr lang="en-US" sz="1300" b="1" dirty="0">
                <a:latin typeface="Calibri Light" panose="020F0302020204030204" pitchFamily="34" charset="0"/>
              </a:rPr>
              <a:t>Benefits of Consolidation:</a:t>
            </a:r>
          </a:p>
          <a:p>
            <a:pPr lvl="1"/>
            <a:r>
              <a:rPr lang="en-US" sz="1300" dirty="0">
                <a:latin typeface="+mj-lt"/>
              </a:rPr>
              <a:t>Ease of billing and payments.</a:t>
            </a:r>
          </a:p>
          <a:p>
            <a:pPr lvl="1"/>
            <a:r>
              <a:rPr lang="en-US" sz="1300" dirty="0">
                <a:latin typeface="+mj-lt"/>
              </a:rPr>
              <a:t>Continued services  for improved business insight; real-time information.</a:t>
            </a:r>
          </a:p>
          <a:p>
            <a:pPr lvl="1" indent="-257175"/>
            <a:r>
              <a:rPr lang="en-US" sz="1300" dirty="0">
                <a:latin typeface="+mj-lt"/>
              </a:rPr>
              <a:t>Streamlines database provisioning, patching, and upgrading.</a:t>
            </a:r>
          </a:p>
          <a:p>
            <a:pPr lvl="1" indent="-257175"/>
            <a:r>
              <a:rPr lang="en-US" sz="1300" dirty="0">
                <a:latin typeface="+mj-lt"/>
              </a:rPr>
              <a:t>Lowers total cost of ownership</a:t>
            </a:r>
          </a:p>
          <a:p>
            <a:endParaRPr lang="en-US" sz="1275" dirty="0"/>
          </a:p>
        </p:txBody>
      </p:sp>
      <p:sp>
        <p:nvSpPr>
          <p:cNvPr id="7" name="TextBox 6">
            <a:extLst>
              <a:ext uri="{FF2B5EF4-FFF2-40B4-BE49-F238E27FC236}">
                <a16:creationId xmlns:a16="http://schemas.microsoft.com/office/drawing/2014/main" id="{D41BFDC6-3BAD-47E2-8B54-CEDA61540AD8}"/>
              </a:ext>
            </a:extLst>
          </p:cNvPr>
          <p:cNvSpPr txBox="1"/>
          <p:nvPr/>
        </p:nvSpPr>
        <p:spPr>
          <a:xfrm>
            <a:off x="628650" y="514350"/>
            <a:ext cx="1752601" cy="338554"/>
          </a:xfrm>
          <a:prstGeom prst="rect">
            <a:avLst/>
          </a:prstGeom>
          <a:noFill/>
        </p:spPr>
        <p:txBody>
          <a:bodyPr wrap="square" rtlCol="0">
            <a:spAutoFit/>
          </a:bodyPr>
          <a:lstStyle/>
          <a:p>
            <a:pPr>
              <a:spcAft>
                <a:spcPts val="600"/>
              </a:spcAft>
              <a:defRPr sz="1800"/>
            </a:pPr>
            <a:r>
              <a:rPr lang="en-US" sz="1600" spc="-80" dirty="0">
                <a:solidFill>
                  <a:schemeClr val="bg1"/>
                </a:solidFill>
                <a:latin typeface="Calibri Light" panose="020F0302020204030204" pitchFamily="34" charset="0"/>
                <a:cs typeface="Calibri Light" panose="020F0302020204030204" pitchFamily="34" charset="0"/>
              </a:rPr>
              <a:t>18-R-3616 | #25</a:t>
            </a:r>
          </a:p>
        </p:txBody>
      </p:sp>
    </p:spTree>
    <p:extLst>
      <p:ext uri="{BB962C8B-B14F-4D97-AF65-F5344CB8AC3E}">
        <p14:creationId xmlns:p14="http://schemas.microsoft.com/office/powerpoint/2010/main" val="256698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8"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cxnSp>
        <p:nvCxnSpPr>
          <p:cNvPr id="20" name="Straight Connector 19">
            <a:extLst>
              <a:ext uri="{FF2B5EF4-FFF2-40B4-BE49-F238E27FC236}">
                <a16:creationId xmlns:a16="http://schemas.microsoft.com/office/drawing/2014/main" id="{1F16A8D4-FE87-4604-88B2-394B5D1EB4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059366"/>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ED3B97B-39D1-45D9-92B9-0381C28E8FC1}"/>
              </a:ext>
            </a:extLst>
          </p:cNvPr>
          <p:cNvSpPr>
            <a:spLocks noGrp="1"/>
          </p:cNvSpPr>
          <p:nvPr>
            <p:ph type="title"/>
          </p:nvPr>
        </p:nvSpPr>
        <p:spPr>
          <a:xfrm>
            <a:off x="628650" y="1059366"/>
            <a:ext cx="2174392" cy="3272883"/>
          </a:xfrm>
        </p:spPr>
        <p:txBody>
          <a:bodyPr anchor="t">
            <a:normAutofit/>
          </a:bodyPr>
          <a:lstStyle/>
          <a:p>
            <a:r>
              <a:rPr lang="en-US" sz="3000" spc="-60" dirty="0">
                <a:solidFill>
                  <a:schemeClr val="bg1"/>
                </a:solidFill>
                <a:latin typeface="Calibri Light" panose="020F0302020204030204" pitchFamily="34" charset="0"/>
                <a:cs typeface="Calibri Light" panose="020F0302020204030204" pitchFamily="34" charset="0"/>
              </a:rPr>
              <a:t>New Horizon Online Training Resource</a:t>
            </a:r>
            <a:endParaRPr lang="en-US" sz="3000" dirty="0">
              <a:solidFill>
                <a:schemeClr val="bg1"/>
              </a:solidFill>
            </a:endParaRPr>
          </a:p>
        </p:txBody>
      </p:sp>
      <p:sp>
        <p:nvSpPr>
          <p:cNvPr id="3" name="Content Placeholder 2">
            <a:extLst>
              <a:ext uri="{FF2B5EF4-FFF2-40B4-BE49-F238E27FC236}">
                <a16:creationId xmlns:a16="http://schemas.microsoft.com/office/drawing/2014/main" id="{6C229D5A-A8DD-41B4-B878-5DCBAEB8ABBE}"/>
              </a:ext>
            </a:extLst>
          </p:cNvPr>
          <p:cNvSpPr>
            <a:spLocks noGrp="1"/>
          </p:cNvSpPr>
          <p:nvPr>
            <p:ph sz="half" idx="1"/>
          </p:nvPr>
        </p:nvSpPr>
        <p:spPr>
          <a:xfrm>
            <a:off x="3260951" y="889467"/>
            <a:ext cx="2768102" cy="3272883"/>
          </a:xfrm>
        </p:spPr>
        <p:txBody>
          <a:bodyPr>
            <a:normAutofit/>
          </a:bodyPr>
          <a:lstStyle/>
          <a:p>
            <a:pPr marL="0" indent="0">
              <a:lnSpc>
                <a:spcPct val="150000"/>
              </a:lnSpc>
              <a:buNone/>
            </a:pPr>
            <a:r>
              <a:rPr lang="en-US" sz="1400" b="1" spc="-60" dirty="0">
                <a:latin typeface="+mj-lt"/>
                <a:cs typeface="Calibri Light" panose="020F0302020204030204" pitchFamily="34" charset="0"/>
              </a:rPr>
              <a:t>What is it?</a:t>
            </a:r>
          </a:p>
          <a:p>
            <a:pPr marL="0" indent="0">
              <a:lnSpc>
                <a:spcPct val="150000"/>
              </a:lnSpc>
              <a:buNone/>
            </a:pPr>
            <a:r>
              <a:rPr lang="en-US" sz="1400" spc="-60" dirty="0">
                <a:latin typeface="+mj-lt"/>
                <a:cs typeface="Calibri Light" panose="020F0302020204030204" pitchFamily="34" charset="0"/>
              </a:rPr>
              <a:t>New Horizon is a cloud-based training platform that delivers educational content  in business and technology to help organizations gain a competitive advantage.</a:t>
            </a:r>
            <a:endParaRPr lang="en-US" sz="1400" dirty="0">
              <a:latin typeface="+mj-lt"/>
            </a:endParaRPr>
          </a:p>
          <a:p>
            <a:pPr marL="0" indent="0">
              <a:buNone/>
            </a:pPr>
            <a:endParaRPr lang="en-US" sz="1500" dirty="0">
              <a:latin typeface="+mj-lt"/>
            </a:endParaRPr>
          </a:p>
        </p:txBody>
      </p:sp>
      <p:sp>
        <p:nvSpPr>
          <p:cNvPr id="4" name="Content Placeholder 3">
            <a:extLst>
              <a:ext uri="{FF2B5EF4-FFF2-40B4-BE49-F238E27FC236}">
                <a16:creationId xmlns:a16="http://schemas.microsoft.com/office/drawing/2014/main" id="{D6E8C7A5-5BF2-4CC2-A0FC-08F05E01F8F1}"/>
              </a:ext>
            </a:extLst>
          </p:cNvPr>
          <p:cNvSpPr>
            <a:spLocks noGrp="1"/>
          </p:cNvSpPr>
          <p:nvPr>
            <p:ph sz="half" idx="2"/>
          </p:nvPr>
        </p:nvSpPr>
        <p:spPr>
          <a:xfrm>
            <a:off x="6338703" y="1059366"/>
            <a:ext cx="2398276" cy="3901254"/>
          </a:xfrm>
        </p:spPr>
        <p:txBody>
          <a:bodyPr>
            <a:normAutofit/>
          </a:bodyPr>
          <a:lstStyle/>
          <a:p>
            <a:pPr marL="0" indent="0">
              <a:spcBef>
                <a:spcPct val="20000"/>
              </a:spcBef>
              <a:buNone/>
              <a:defRPr/>
            </a:pPr>
            <a:r>
              <a:rPr lang="en-US" sz="1200" b="1" dirty="0">
                <a:latin typeface="Calibri Light" panose="020F0302020204030204" pitchFamily="34" charset="0"/>
              </a:rPr>
              <a:t>Benefits of New Horizon</a:t>
            </a:r>
          </a:p>
          <a:p>
            <a:pPr lvl="1" indent="-257175"/>
            <a:r>
              <a:rPr lang="en-US" sz="1200" dirty="0">
                <a:latin typeface="+mj-lt"/>
              </a:rPr>
              <a:t>Provide technology training online to enable AIM staff to stay abreast of the fast changing technologies</a:t>
            </a:r>
          </a:p>
          <a:p>
            <a:pPr lvl="1" indent="-257175"/>
            <a:r>
              <a:rPr lang="en-US" sz="1200" dirty="0">
                <a:latin typeface="+mj-lt"/>
              </a:rPr>
              <a:t>Improve competence in work and office roles</a:t>
            </a:r>
          </a:p>
          <a:p>
            <a:pPr lvl="1" indent="-257175"/>
            <a:r>
              <a:rPr lang="en-US" sz="1200" dirty="0">
                <a:latin typeface="Calibri Light" panose="020F0302020204030204" pitchFamily="34" charset="0"/>
              </a:rPr>
              <a:t>Save on the cost of training offsite</a:t>
            </a:r>
          </a:p>
          <a:p>
            <a:pPr lvl="1" indent="-257175"/>
            <a:r>
              <a:rPr lang="en-US" sz="1200" dirty="0">
                <a:latin typeface="Calibri Light" panose="020F0302020204030204" pitchFamily="34" charset="0"/>
              </a:rPr>
              <a:t>Make training available to staff 24x7 on various medium</a:t>
            </a:r>
          </a:p>
          <a:p>
            <a:pPr lvl="1" indent="-257175"/>
            <a:r>
              <a:rPr lang="en-US" sz="1200" dirty="0">
                <a:latin typeface="Calibri Light" panose="020F0302020204030204" pitchFamily="34" charset="0"/>
              </a:rPr>
              <a:t>Address departmental  survey low results of lack of adequate training opportunities.</a:t>
            </a:r>
            <a:endParaRPr lang="en-US" sz="1200" dirty="0"/>
          </a:p>
          <a:p>
            <a:endParaRPr lang="en-US" sz="975" dirty="0"/>
          </a:p>
        </p:txBody>
      </p:sp>
      <p:sp>
        <p:nvSpPr>
          <p:cNvPr id="7" name="TextBox 6">
            <a:extLst>
              <a:ext uri="{FF2B5EF4-FFF2-40B4-BE49-F238E27FC236}">
                <a16:creationId xmlns:a16="http://schemas.microsoft.com/office/drawing/2014/main" id="{AE25CA85-FA70-4902-96BE-8C730DDB637A}"/>
              </a:ext>
            </a:extLst>
          </p:cNvPr>
          <p:cNvSpPr txBox="1"/>
          <p:nvPr/>
        </p:nvSpPr>
        <p:spPr>
          <a:xfrm>
            <a:off x="304800" y="704214"/>
            <a:ext cx="2209675" cy="369332"/>
          </a:xfrm>
          <a:prstGeom prst="rect">
            <a:avLst/>
          </a:prstGeom>
          <a:noFill/>
        </p:spPr>
        <p:txBody>
          <a:bodyPr wrap="square" rtlCol="0">
            <a:spAutoFit/>
          </a:bodyPr>
          <a:lstStyle/>
          <a:p>
            <a:pPr algn="ctr" defTabSz="685800"/>
            <a:r>
              <a:rPr lang="en-US" spc="-80" dirty="0">
                <a:solidFill>
                  <a:schemeClr val="bg1"/>
                </a:solidFill>
                <a:latin typeface="Calibri Light" panose="020F0302020204030204" pitchFamily="34" charset="0"/>
                <a:cs typeface="Calibri Light" panose="020F0302020204030204" pitchFamily="34" charset="0"/>
              </a:rPr>
              <a:t>18-R-3617 | #26</a:t>
            </a:r>
            <a:endParaRPr lang="en-US" sz="1600" dirty="0">
              <a:solidFill>
                <a:schemeClr val="bg1"/>
              </a:solidFill>
              <a:latin typeface="Calibri" panose="020F0502020204030204"/>
            </a:endParaRPr>
          </a:p>
        </p:txBody>
      </p:sp>
    </p:spTree>
    <p:extLst>
      <p:ext uri="{BB962C8B-B14F-4D97-AF65-F5344CB8AC3E}">
        <p14:creationId xmlns:p14="http://schemas.microsoft.com/office/powerpoint/2010/main" val="331962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8"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cxnSp>
        <p:nvCxnSpPr>
          <p:cNvPr id="20" name="Straight Connector 19">
            <a:extLst>
              <a:ext uri="{FF2B5EF4-FFF2-40B4-BE49-F238E27FC236}">
                <a16:creationId xmlns:a16="http://schemas.microsoft.com/office/drawing/2014/main" id="{1F16A8D4-FE87-4604-88B2-394B5D1EB4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059366"/>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ED3B97B-39D1-45D9-92B9-0381C28E8FC1}"/>
              </a:ext>
            </a:extLst>
          </p:cNvPr>
          <p:cNvSpPr>
            <a:spLocks noGrp="1"/>
          </p:cNvSpPr>
          <p:nvPr>
            <p:ph type="title"/>
          </p:nvPr>
        </p:nvSpPr>
        <p:spPr>
          <a:xfrm>
            <a:off x="628650" y="1059366"/>
            <a:ext cx="2174392" cy="3272883"/>
          </a:xfrm>
        </p:spPr>
        <p:txBody>
          <a:bodyPr anchor="t">
            <a:normAutofit/>
          </a:bodyPr>
          <a:lstStyle/>
          <a:p>
            <a:r>
              <a:rPr lang="en-US" sz="3000" spc="-60" dirty="0">
                <a:solidFill>
                  <a:schemeClr val="bg1"/>
                </a:solidFill>
                <a:latin typeface="Calibri Light" panose="020F0302020204030204" pitchFamily="34" charset="0"/>
                <a:cs typeface="Calibri Light" panose="020F0302020204030204" pitchFamily="34" charset="0"/>
              </a:rPr>
              <a:t>Gartner subscription</a:t>
            </a:r>
            <a:endParaRPr lang="en-US" sz="3000" dirty="0">
              <a:solidFill>
                <a:schemeClr val="bg1"/>
              </a:solidFill>
            </a:endParaRPr>
          </a:p>
        </p:txBody>
      </p:sp>
      <p:sp>
        <p:nvSpPr>
          <p:cNvPr id="3" name="Content Placeholder 2">
            <a:extLst>
              <a:ext uri="{FF2B5EF4-FFF2-40B4-BE49-F238E27FC236}">
                <a16:creationId xmlns:a16="http://schemas.microsoft.com/office/drawing/2014/main" id="{6C229D5A-A8DD-41B4-B878-5DCBAEB8ABBE}"/>
              </a:ext>
            </a:extLst>
          </p:cNvPr>
          <p:cNvSpPr>
            <a:spLocks noGrp="1"/>
          </p:cNvSpPr>
          <p:nvPr>
            <p:ph sz="half" idx="1"/>
          </p:nvPr>
        </p:nvSpPr>
        <p:spPr>
          <a:xfrm>
            <a:off x="3285641" y="895351"/>
            <a:ext cx="2768102" cy="3436900"/>
          </a:xfrm>
        </p:spPr>
        <p:txBody>
          <a:bodyPr>
            <a:normAutofit/>
          </a:bodyPr>
          <a:lstStyle/>
          <a:p>
            <a:pPr marL="0" indent="0">
              <a:buNone/>
            </a:pPr>
            <a:r>
              <a:rPr lang="en-US" sz="1500" spc="-60" dirty="0">
                <a:latin typeface="+mj-lt"/>
                <a:cs typeface="Calibri Light" panose="020F0302020204030204" pitchFamily="34" charset="0"/>
              </a:rPr>
              <a:t>Gartner is provides Technology Research and Advisory services that delivers </a:t>
            </a:r>
            <a:r>
              <a:rPr lang="en-US" sz="1500" dirty="0">
                <a:latin typeface="+mj-lt"/>
              </a:rPr>
              <a:t>timely and reliable insight to companies worldwide</a:t>
            </a:r>
          </a:p>
          <a:p>
            <a:pPr marL="0" indent="0">
              <a:buNone/>
            </a:pPr>
            <a:endParaRPr lang="en-US" sz="1500" dirty="0">
              <a:latin typeface="+mj-lt"/>
            </a:endParaRPr>
          </a:p>
        </p:txBody>
      </p:sp>
      <p:sp>
        <p:nvSpPr>
          <p:cNvPr id="4" name="Content Placeholder 3">
            <a:extLst>
              <a:ext uri="{FF2B5EF4-FFF2-40B4-BE49-F238E27FC236}">
                <a16:creationId xmlns:a16="http://schemas.microsoft.com/office/drawing/2014/main" id="{D6E8C7A5-5BF2-4CC2-A0FC-08F05E01F8F1}"/>
              </a:ext>
            </a:extLst>
          </p:cNvPr>
          <p:cNvSpPr>
            <a:spLocks noGrp="1"/>
          </p:cNvSpPr>
          <p:nvPr>
            <p:ph sz="half" idx="2"/>
          </p:nvPr>
        </p:nvSpPr>
        <p:spPr>
          <a:xfrm>
            <a:off x="6338702" y="742950"/>
            <a:ext cx="2576687" cy="4217670"/>
          </a:xfrm>
        </p:spPr>
        <p:txBody>
          <a:bodyPr>
            <a:normAutofit/>
          </a:bodyPr>
          <a:lstStyle/>
          <a:p>
            <a:pPr marL="0" indent="0">
              <a:spcBef>
                <a:spcPct val="20000"/>
              </a:spcBef>
              <a:buNone/>
              <a:defRPr/>
            </a:pPr>
            <a:r>
              <a:rPr lang="en-US" sz="1400" b="1" dirty="0">
                <a:latin typeface="Calibri Light" panose="020F0302020204030204" pitchFamily="34" charset="0"/>
              </a:rPr>
              <a:t>Benefits of Gartner Subscription</a:t>
            </a:r>
          </a:p>
          <a:p>
            <a:pPr lvl="1" indent="-257175"/>
            <a:r>
              <a:rPr lang="en-US" sz="1400" dirty="0">
                <a:latin typeface="+mj-lt"/>
              </a:rPr>
              <a:t>Guide our key decisions and help us  get the most from your highest-priority initiatives.</a:t>
            </a:r>
          </a:p>
          <a:p>
            <a:pPr lvl="1" indent="-257175"/>
            <a:r>
              <a:rPr lang="en-US" sz="1400" dirty="0">
                <a:latin typeface="+mj-lt"/>
              </a:rPr>
              <a:t>Identify possible savings via contract reviews </a:t>
            </a:r>
          </a:p>
          <a:p>
            <a:pPr lvl="1" indent="-257175"/>
            <a:r>
              <a:rPr lang="en-US" sz="1400" dirty="0">
                <a:latin typeface="Calibri Light" panose="020F0302020204030204" pitchFamily="34" charset="0"/>
              </a:rPr>
              <a:t>Connect AIM to peers in local government</a:t>
            </a:r>
          </a:p>
          <a:p>
            <a:pPr lvl="1" indent="-257175"/>
            <a:r>
              <a:rPr lang="en-US" sz="1400" dirty="0">
                <a:latin typeface="Calibri Light" panose="020F0302020204030204" pitchFamily="34" charset="0"/>
              </a:rPr>
              <a:t>Provide tools that optimize technology efforts</a:t>
            </a:r>
            <a:endParaRPr lang="en-US" sz="1400" dirty="0"/>
          </a:p>
          <a:p>
            <a:endParaRPr lang="en-US" sz="975" dirty="0"/>
          </a:p>
        </p:txBody>
      </p:sp>
      <p:sp>
        <p:nvSpPr>
          <p:cNvPr id="7" name="TextBox 6">
            <a:extLst>
              <a:ext uri="{FF2B5EF4-FFF2-40B4-BE49-F238E27FC236}">
                <a16:creationId xmlns:a16="http://schemas.microsoft.com/office/drawing/2014/main" id="{AE25CA85-FA70-4902-96BE-8C730DDB637A}"/>
              </a:ext>
            </a:extLst>
          </p:cNvPr>
          <p:cNvSpPr txBox="1"/>
          <p:nvPr/>
        </p:nvSpPr>
        <p:spPr>
          <a:xfrm>
            <a:off x="304800" y="626585"/>
            <a:ext cx="2209675" cy="369332"/>
          </a:xfrm>
          <a:prstGeom prst="rect">
            <a:avLst/>
          </a:prstGeom>
          <a:noFill/>
        </p:spPr>
        <p:txBody>
          <a:bodyPr wrap="square" rtlCol="0">
            <a:spAutoFit/>
          </a:bodyPr>
          <a:lstStyle/>
          <a:p>
            <a:pPr algn="ctr" defTabSz="685800"/>
            <a:r>
              <a:rPr lang="en-US" spc="-80" dirty="0">
                <a:solidFill>
                  <a:schemeClr val="bg1"/>
                </a:solidFill>
                <a:latin typeface="Calibri Light" panose="020F0302020204030204" pitchFamily="34" charset="0"/>
                <a:cs typeface="Calibri Light" panose="020F0302020204030204" pitchFamily="34" charset="0"/>
              </a:rPr>
              <a:t>18-R-3618 | #27</a:t>
            </a:r>
            <a:endParaRPr lang="en-US" sz="1600" dirty="0">
              <a:solidFill>
                <a:schemeClr val="bg1"/>
              </a:solidFill>
              <a:latin typeface="Calibri" panose="020F0502020204030204"/>
            </a:endParaRPr>
          </a:p>
        </p:txBody>
      </p:sp>
    </p:spTree>
    <p:extLst>
      <p:ext uri="{BB962C8B-B14F-4D97-AF65-F5344CB8AC3E}">
        <p14:creationId xmlns:p14="http://schemas.microsoft.com/office/powerpoint/2010/main" val="262458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8"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cxnSp>
        <p:nvCxnSpPr>
          <p:cNvPr id="20" name="Straight Connector 19">
            <a:extLst>
              <a:ext uri="{FF2B5EF4-FFF2-40B4-BE49-F238E27FC236}">
                <a16:creationId xmlns:a16="http://schemas.microsoft.com/office/drawing/2014/main" id="{1F16A8D4-FE87-4604-88B2-394B5D1EB4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059366"/>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ED3B97B-39D1-45D9-92B9-0381C28E8FC1}"/>
              </a:ext>
            </a:extLst>
          </p:cNvPr>
          <p:cNvSpPr>
            <a:spLocks noGrp="1"/>
          </p:cNvSpPr>
          <p:nvPr>
            <p:ph type="title"/>
          </p:nvPr>
        </p:nvSpPr>
        <p:spPr>
          <a:xfrm>
            <a:off x="533400" y="1276351"/>
            <a:ext cx="2174392" cy="3055899"/>
          </a:xfrm>
        </p:spPr>
        <p:txBody>
          <a:bodyPr anchor="t">
            <a:normAutofit/>
          </a:bodyPr>
          <a:lstStyle/>
          <a:p>
            <a:r>
              <a:rPr lang="en-US" sz="3000" spc="-60" dirty="0">
                <a:solidFill>
                  <a:schemeClr val="bg1"/>
                </a:solidFill>
                <a:latin typeface="Calibri Light" panose="020F0302020204030204" pitchFamily="34" charset="0"/>
                <a:cs typeface="Calibri Light" panose="020F0302020204030204" pitchFamily="34" charset="0"/>
              </a:rPr>
              <a:t>Covendis Technologies, Inc.</a:t>
            </a:r>
            <a:br>
              <a:rPr lang="en-US" sz="3000" spc="-60" dirty="0">
                <a:solidFill>
                  <a:schemeClr val="bg1"/>
                </a:solidFill>
                <a:latin typeface="Calibri Light" panose="020F0302020204030204" pitchFamily="34" charset="0"/>
                <a:cs typeface="Calibri Light" panose="020F0302020204030204" pitchFamily="34" charset="0"/>
              </a:rPr>
            </a:br>
            <a:r>
              <a:rPr lang="en-US" sz="3000" spc="-60" dirty="0">
                <a:solidFill>
                  <a:schemeClr val="bg1"/>
                </a:solidFill>
                <a:latin typeface="Calibri Light" panose="020F0302020204030204" pitchFamily="34" charset="0"/>
                <a:cs typeface="Calibri Light" panose="020F0302020204030204" pitchFamily="34" charset="0"/>
              </a:rPr>
              <a:t>On-call IT Staffing</a:t>
            </a:r>
            <a:endParaRPr lang="en-US" sz="3000" dirty="0">
              <a:solidFill>
                <a:schemeClr val="bg1"/>
              </a:solidFill>
            </a:endParaRPr>
          </a:p>
        </p:txBody>
      </p:sp>
      <p:sp>
        <p:nvSpPr>
          <p:cNvPr id="3" name="Content Placeholder 2">
            <a:extLst>
              <a:ext uri="{FF2B5EF4-FFF2-40B4-BE49-F238E27FC236}">
                <a16:creationId xmlns:a16="http://schemas.microsoft.com/office/drawing/2014/main" id="{6C229D5A-A8DD-41B4-B878-5DCBAEB8ABBE}"/>
              </a:ext>
            </a:extLst>
          </p:cNvPr>
          <p:cNvSpPr>
            <a:spLocks noGrp="1"/>
          </p:cNvSpPr>
          <p:nvPr>
            <p:ph sz="half" idx="1"/>
          </p:nvPr>
        </p:nvSpPr>
        <p:spPr>
          <a:xfrm>
            <a:off x="3285642" y="514350"/>
            <a:ext cx="2570462" cy="4495800"/>
          </a:xfrm>
        </p:spPr>
        <p:txBody>
          <a:bodyPr>
            <a:normAutofit fontScale="55000" lnSpcReduction="20000"/>
          </a:bodyPr>
          <a:lstStyle/>
          <a:p>
            <a:pPr marL="0" indent="0">
              <a:lnSpc>
                <a:spcPct val="110000"/>
              </a:lnSpc>
              <a:spcAft>
                <a:spcPts val="600"/>
              </a:spcAft>
              <a:buNone/>
            </a:pPr>
            <a:r>
              <a:rPr lang="en-US" sz="1500" b="1" dirty="0">
                <a:latin typeface="+mj-lt"/>
              </a:rPr>
              <a:t>What is it?</a:t>
            </a:r>
          </a:p>
          <a:p>
            <a:pPr>
              <a:lnSpc>
                <a:spcPct val="110000"/>
              </a:lnSpc>
              <a:spcAft>
                <a:spcPts val="600"/>
              </a:spcAft>
            </a:pPr>
            <a:r>
              <a:rPr lang="en-US" sz="1500" dirty="0">
                <a:latin typeface="+mj-lt"/>
              </a:rPr>
              <a:t>Covendis uses a Vendor Management Solution (VMS), an intuitive and flexible web-based platform, to help companies and organizations easily engage and manage their SOW suppliers.</a:t>
            </a:r>
          </a:p>
          <a:p>
            <a:pPr>
              <a:lnSpc>
                <a:spcPct val="110000"/>
              </a:lnSpc>
              <a:spcAft>
                <a:spcPts val="600"/>
              </a:spcAft>
            </a:pPr>
            <a:r>
              <a:rPr lang="en-US" sz="1500" dirty="0">
                <a:latin typeface="+mj-lt"/>
              </a:rPr>
              <a:t>Streamlines, standardizes, and automates the entire source to pay process and increases visibility</a:t>
            </a:r>
          </a:p>
          <a:p>
            <a:pPr>
              <a:lnSpc>
                <a:spcPct val="110000"/>
              </a:lnSpc>
              <a:spcAft>
                <a:spcPts val="600"/>
              </a:spcAft>
            </a:pPr>
            <a:r>
              <a:rPr lang="en-US" sz="1500" dirty="0">
                <a:latin typeface="+mj-lt"/>
              </a:rPr>
              <a:t>Covendis’ hundreds of marketplace partners provide clients access to a large pool of service suppliers and resources in a wide range of skill categories such as IT, engineering, light industrial, and more.</a:t>
            </a:r>
          </a:p>
          <a:p>
            <a:pPr>
              <a:lnSpc>
                <a:spcPct val="110000"/>
              </a:lnSpc>
              <a:spcAft>
                <a:spcPts val="600"/>
              </a:spcAft>
            </a:pPr>
            <a:r>
              <a:rPr lang="en-US" sz="1500" dirty="0">
                <a:latin typeface="+mj-lt"/>
                <a:ea typeface="Calibri"/>
                <a:cs typeface="Calibri"/>
                <a:sym typeface="Calibri"/>
              </a:rPr>
              <a:t>Covendis is the State of Georgia’s IT staffing vendor</a:t>
            </a:r>
          </a:p>
          <a:p>
            <a:endParaRPr lang="en-US" sz="1500" dirty="0"/>
          </a:p>
        </p:txBody>
      </p:sp>
      <p:sp>
        <p:nvSpPr>
          <p:cNvPr id="4" name="Content Placeholder 3">
            <a:extLst>
              <a:ext uri="{FF2B5EF4-FFF2-40B4-BE49-F238E27FC236}">
                <a16:creationId xmlns:a16="http://schemas.microsoft.com/office/drawing/2014/main" id="{D6E8C7A5-5BF2-4CC2-A0FC-08F05E01F8F1}"/>
              </a:ext>
            </a:extLst>
          </p:cNvPr>
          <p:cNvSpPr>
            <a:spLocks noGrp="1"/>
          </p:cNvSpPr>
          <p:nvPr>
            <p:ph sz="half" idx="2"/>
          </p:nvPr>
        </p:nvSpPr>
        <p:spPr>
          <a:xfrm>
            <a:off x="6277047" y="514350"/>
            <a:ext cx="2714552" cy="4038599"/>
          </a:xfrm>
        </p:spPr>
        <p:txBody>
          <a:bodyPr>
            <a:normAutofit fontScale="55000" lnSpcReduction="20000"/>
          </a:bodyPr>
          <a:lstStyle/>
          <a:p>
            <a:pPr marL="0" indent="0">
              <a:lnSpc>
                <a:spcPct val="110000"/>
              </a:lnSpc>
              <a:spcBef>
                <a:spcPct val="20000"/>
              </a:spcBef>
              <a:spcAft>
                <a:spcPts val="1200"/>
              </a:spcAft>
              <a:buNone/>
              <a:defRPr/>
            </a:pPr>
            <a:r>
              <a:rPr lang="en-US" sz="1275" b="1" dirty="0">
                <a:latin typeface="Calibri Light" panose="020F0302020204030204" pitchFamily="34" charset="0"/>
              </a:rPr>
              <a:t>Benefits of Covendis: </a:t>
            </a:r>
          </a:p>
          <a:p>
            <a:pPr lvl="1" indent="-257175">
              <a:lnSpc>
                <a:spcPct val="110000"/>
              </a:lnSpc>
              <a:spcAft>
                <a:spcPts val="1200"/>
              </a:spcAft>
            </a:pPr>
            <a:r>
              <a:rPr lang="en-US" sz="1600" dirty="0">
                <a:latin typeface="+mj-lt"/>
              </a:rPr>
              <a:t>This provides another competitive vehicle to on-board on-call IT staff. </a:t>
            </a:r>
          </a:p>
          <a:p>
            <a:pPr lvl="1" indent="-257175">
              <a:lnSpc>
                <a:spcPct val="110000"/>
              </a:lnSpc>
              <a:spcAft>
                <a:spcPts val="1200"/>
              </a:spcAft>
            </a:pPr>
            <a:r>
              <a:rPr lang="en-US" sz="1600" dirty="0">
                <a:latin typeface="+mj-lt"/>
              </a:rPr>
              <a:t>Instead of a few vendors, this Co-op allows us to select from a large number of IT staffing agencies, who each specialize in a wide range of IT expertise. </a:t>
            </a:r>
          </a:p>
          <a:p>
            <a:pPr lvl="1" indent="-257175">
              <a:lnSpc>
                <a:spcPct val="110000"/>
              </a:lnSpc>
              <a:spcAft>
                <a:spcPts val="1200"/>
              </a:spcAft>
            </a:pPr>
            <a:r>
              <a:rPr lang="en-US" sz="1600" dirty="0">
                <a:latin typeface="+mj-lt"/>
              </a:rPr>
              <a:t>Personnel requests are transparently sent to a wide range of vendors, the cost can be viewed by min, average, and max payment by other agencies. </a:t>
            </a:r>
          </a:p>
          <a:p>
            <a:pPr lvl="1" indent="-257175">
              <a:lnSpc>
                <a:spcPct val="110000"/>
              </a:lnSpc>
              <a:spcAft>
                <a:spcPts val="1200"/>
              </a:spcAft>
            </a:pPr>
            <a:r>
              <a:rPr lang="en-US" sz="1600" dirty="0">
                <a:latin typeface="+mj-lt"/>
              </a:rPr>
              <a:t>The only State of Georgia contract for IT services</a:t>
            </a:r>
          </a:p>
          <a:p>
            <a:pPr lvl="1" indent="-257175">
              <a:lnSpc>
                <a:spcPct val="110000"/>
              </a:lnSpc>
              <a:spcAft>
                <a:spcPts val="1200"/>
              </a:spcAft>
            </a:pPr>
            <a:r>
              <a:rPr lang="en-US" sz="1600" dirty="0">
                <a:latin typeface="+mj-lt"/>
              </a:rPr>
              <a:t>A plethora of diverse IT specific skill sets </a:t>
            </a:r>
          </a:p>
          <a:p>
            <a:pPr lvl="1" indent="-257175">
              <a:lnSpc>
                <a:spcPct val="110000"/>
              </a:lnSpc>
              <a:spcAft>
                <a:spcPts val="1200"/>
              </a:spcAft>
            </a:pPr>
            <a:r>
              <a:rPr lang="en-US" sz="1600" dirty="0">
                <a:latin typeface="+mj-lt"/>
              </a:rPr>
              <a:t>system integration and implementation partners provide the deep resources and infrastructure to support and enable client business</a:t>
            </a:r>
          </a:p>
          <a:p>
            <a:endParaRPr lang="en-US" sz="1275" dirty="0"/>
          </a:p>
        </p:txBody>
      </p:sp>
      <p:sp>
        <p:nvSpPr>
          <p:cNvPr id="7" name="TextBox 6">
            <a:extLst>
              <a:ext uri="{FF2B5EF4-FFF2-40B4-BE49-F238E27FC236}">
                <a16:creationId xmlns:a16="http://schemas.microsoft.com/office/drawing/2014/main" id="{D41BFDC6-3BAD-47E2-8B54-CEDA61540AD8}"/>
              </a:ext>
            </a:extLst>
          </p:cNvPr>
          <p:cNvSpPr txBox="1"/>
          <p:nvPr/>
        </p:nvSpPr>
        <p:spPr>
          <a:xfrm>
            <a:off x="228600" y="710638"/>
            <a:ext cx="2209675" cy="369332"/>
          </a:xfrm>
          <a:prstGeom prst="rect">
            <a:avLst/>
          </a:prstGeom>
          <a:noFill/>
        </p:spPr>
        <p:txBody>
          <a:bodyPr wrap="square" rtlCol="0">
            <a:spAutoFit/>
          </a:bodyPr>
          <a:lstStyle/>
          <a:p>
            <a:pPr algn="ctr" defTabSz="685800"/>
            <a:r>
              <a:rPr lang="en-US" spc="-80" dirty="0">
                <a:solidFill>
                  <a:schemeClr val="bg1"/>
                </a:solidFill>
                <a:latin typeface="Calibri Light" panose="020F0302020204030204" pitchFamily="34" charset="0"/>
                <a:cs typeface="Calibri Light" panose="020F0302020204030204" pitchFamily="34" charset="0"/>
              </a:rPr>
              <a:t>18-R-3619 | #28</a:t>
            </a:r>
            <a:endParaRPr lang="en-US" sz="1600" dirty="0">
              <a:solidFill>
                <a:schemeClr val="bg1"/>
              </a:solidFill>
              <a:latin typeface="Calibri" panose="020F0502020204030204"/>
            </a:endParaRPr>
          </a:p>
        </p:txBody>
      </p:sp>
    </p:spTree>
    <p:extLst>
      <p:ext uri="{BB962C8B-B14F-4D97-AF65-F5344CB8AC3E}">
        <p14:creationId xmlns:p14="http://schemas.microsoft.com/office/powerpoint/2010/main" val="156797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8"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cxnSp>
        <p:nvCxnSpPr>
          <p:cNvPr id="20" name="Straight Connector 19">
            <a:extLst>
              <a:ext uri="{FF2B5EF4-FFF2-40B4-BE49-F238E27FC236}">
                <a16:creationId xmlns:a16="http://schemas.microsoft.com/office/drawing/2014/main" id="{1F16A8D4-FE87-4604-88B2-394B5D1EB4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059366"/>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ED3B97B-39D1-45D9-92B9-0381C28E8FC1}"/>
              </a:ext>
            </a:extLst>
          </p:cNvPr>
          <p:cNvSpPr>
            <a:spLocks noGrp="1"/>
          </p:cNvSpPr>
          <p:nvPr>
            <p:ph type="title"/>
          </p:nvPr>
        </p:nvSpPr>
        <p:spPr>
          <a:xfrm>
            <a:off x="304800" y="1059366"/>
            <a:ext cx="2498242" cy="3272883"/>
          </a:xfrm>
        </p:spPr>
        <p:txBody>
          <a:bodyPr anchor="t">
            <a:normAutofit/>
          </a:bodyPr>
          <a:lstStyle/>
          <a:p>
            <a:r>
              <a:rPr lang="en-US" sz="2800" spc="-60" dirty="0">
                <a:solidFill>
                  <a:schemeClr val="bg1"/>
                </a:solidFill>
                <a:latin typeface="Calibri Light" panose="020F0302020204030204" pitchFamily="34" charset="0"/>
                <a:cs typeface="Calibri Light" panose="020F0302020204030204" pitchFamily="34" charset="0"/>
              </a:rPr>
              <a:t>Cisco IP Contact Center Express (UCCX) SIEBEL CONNECTOR </a:t>
            </a:r>
            <a:endParaRPr lang="en-US" sz="2800" dirty="0">
              <a:solidFill>
                <a:schemeClr val="bg1"/>
              </a:solidFill>
            </a:endParaRPr>
          </a:p>
        </p:txBody>
      </p:sp>
      <p:sp>
        <p:nvSpPr>
          <p:cNvPr id="3" name="Content Placeholder 2">
            <a:extLst>
              <a:ext uri="{FF2B5EF4-FFF2-40B4-BE49-F238E27FC236}">
                <a16:creationId xmlns:a16="http://schemas.microsoft.com/office/drawing/2014/main" id="{6C229D5A-A8DD-41B4-B878-5DCBAEB8ABBE}"/>
              </a:ext>
            </a:extLst>
          </p:cNvPr>
          <p:cNvSpPr>
            <a:spLocks noGrp="1"/>
          </p:cNvSpPr>
          <p:nvPr>
            <p:ph sz="half" idx="1"/>
          </p:nvPr>
        </p:nvSpPr>
        <p:spPr>
          <a:xfrm>
            <a:off x="3200400" y="486007"/>
            <a:ext cx="2570462" cy="4419600"/>
          </a:xfrm>
        </p:spPr>
        <p:txBody>
          <a:bodyPr>
            <a:normAutofit fontScale="85000" lnSpcReduction="20000"/>
          </a:bodyPr>
          <a:lstStyle/>
          <a:p>
            <a:r>
              <a:rPr lang="en-US" sz="1500" b="1" dirty="0">
                <a:latin typeface="Calibri Light" panose="020F0302020204030204" pitchFamily="34" charset="0"/>
              </a:rPr>
              <a:t>AMC UCCX Siebel Connector </a:t>
            </a:r>
            <a:r>
              <a:rPr lang="en-US" sz="1500" dirty="0">
                <a:latin typeface="Calibri Light" panose="020F0302020204030204" pitchFamily="34" charset="0"/>
              </a:rPr>
              <a:t>is the telephony connector for the Cisco Telephony Integration (CTI) toolbar solution for the 311 Call Center’s Siebel CRM application.  </a:t>
            </a:r>
          </a:p>
          <a:p>
            <a:r>
              <a:rPr lang="en-US" sz="1500" dirty="0">
                <a:latin typeface="Calibri Light" panose="020F0302020204030204" pitchFamily="34" charset="0"/>
              </a:rPr>
              <a:t>This solution allows the Siebel CRM integration to the Cisco Contact Center Platform.</a:t>
            </a:r>
          </a:p>
          <a:p>
            <a:r>
              <a:rPr lang="en-US" sz="1500" dirty="0">
                <a:latin typeface="Calibri Light" panose="020F0302020204030204" pitchFamily="34" charset="0"/>
              </a:rPr>
              <a:t>AMC UCCX Siebel Connector </a:t>
            </a:r>
            <a:br>
              <a:rPr lang="en-US" sz="1500" dirty="0">
                <a:latin typeface="Calibri Light" panose="020F0302020204030204" pitchFamily="34" charset="0"/>
              </a:rPr>
            </a:br>
            <a:r>
              <a:rPr lang="en-US" sz="1500" dirty="0">
                <a:latin typeface="Calibri Light" panose="020F0302020204030204" pitchFamily="34" charset="0"/>
              </a:rPr>
              <a:t>Software Maintenance is required to support the City of Atlanta 311 Call Center CTI tool bar integrator. </a:t>
            </a:r>
          </a:p>
          <a:p>
            <a:r>
              <a:rPr lang="en-US" sz="1500" dirty="0">
                <a:latin typeface="Calibri Light" panose="020F0302020204030204" pitchFamily="34" charset="0"/>
              </a:rPr>
              <a:t>The maintenance support will </a:t>
            </a:r>
            <a:br>
              <a:rPr lang="en-US" sz="1500" dirty="0">
                <a:latin typeface="Calibri Light" panose="020F0302020204030204" pitchFamily="34" charset="0"/>
              </a:rPr>
            </a:br>
            <a:r>
              <a:rPr lang="en-US" sz="1500" dirty="0">
                <a:latin typeface="Calibri Light" panose="020F0302020204030204" pitchFamily="34" charset="0"/>
              </a:rPr>
              <a:t>address software issues, bugs, fixes, patches  and software updates for the CTI toolbar functionality and integrated solutions.</a:t>
            </a:r>
          </a:p>
        </p:txBody>
      </p:sp>
      <p:sp>
        <p:nvSpPr>
          <p:cNvPr id="4" name="Content Placeholder 3">
            <a:extLst>
              <a:ext uri="{FF2B5EF4-FFF2-40B4-BE49-F238E27FC236}">
                <a16:creationId xmlns:a16="http://schemas.microsoft.com/office/drawing/2014/main" id="{D6E8C7A5-5BF2-4CC2-A0FC-08F05E01F8F1}"/>
              </a:ext>
            </a:extLst>
          </p:cNvPr>
          <p:cNvSpPr>
            <a:spLocks noGrp="1"/>
          </p:cNvSpPr>
          <p:nvPr>
            <p:ph sz="half" idx="2"/>
          </p:nvPr>
        </p:nvSpPr>
        <p:spPr>
          <a:xfrm>
            <a:off x="6248401" y="381232"/>
            <a:ext cx="2734605" cy="4629149"/>
          </a:xfrm>
        </p:spPr>
        <p:txBody>
          <a:bodyPr>
            <a:normAutofit fontScale="85000" lnSpcReduction="20000"/>
          </a:bodyPr>
          <a:lstStyle/>
          <a:p>
            <a:pPr marL="0" indent="0">
              <a:spcBef>
                <a:spcPct val="20000"/>
              </a:spcBef>
              <a:buNone/>
              <a:defRPr/>
            </a:pPr>
            <a:r>
              <a:rPr lang="en-US" sz="1500" b="1" dirty="0">
                <a:latin typeface="Calibri Light" panose="020F0302020204030204" pitchFamily="34" charset="0"/>
              </a:rPr>
              <a:t>Benefits of AMC –UCCX Siebel Connector: </a:t>
            </a:r>
          </a:p>
          <a:p>
            <a:pPr lvl="1" indent="-257175"/>
            <a:r>
              <a:rPr lang="en-US" sz="1500" dirty="0">
                <a:latin typeface="Calibri Light" panose="020F0302020204030204" pitchFamily="34" charset="0"/>
              </a:rPr>
              <a:t>CTI Toolbar Integration for legacy and new business application</a:t>
            </a:r>
          </a:p>
          <a:p>
            <a:pPr lvl="1" indent="-257175"/>
            <a:r>
              <a:rPr lang="en-US" sz="1500" dirty="0">
                <a:latin typeface="Calibri Light" panose="020F0302020204030204" pitchFamily="34" charset="0"/>
              </a:rPr>
              <a:t>Provides Software Support for Siebel Integrator connector for 311 Contact Center platform.</a:t>
            </a:r>
          </a:p>
          <a:p>
            <a:pPr lvl="1" indent="-257175"/>
            <a:r>
              <a:rPr lang="en-US" sz="1500" dirty="0">
                <a:latin typeface="Calibri Light" panose="020F0302020204030204" pitchFamily="34" charset="0"/>
              </a:rPr>
              <a:t>Provide the capability for agents to place, receive and transfer customer interaction using screen population and access real-time CRM customer data</a:t>
            </a:r>
          </a:p>
          <a:p>
            <a:pPr marL="0" indent="0">
              <a:spcBef>
                <a:spcPct val="20000"/>
              </a:spcBef>
              <a:buNone/>
              <a:defRPr/>
            </a:pPr>
            <a:endParaRPr lang="en-US" sz="1500" b="1" dirty="0">
              <a:latin typeface="Calibri Light" panose="020F0302020204030204" pitchFamily="34" charset="0"/>
            </a:endParaRPr>
          </a:p>
          <a:p>
            <a:pPr marL="0" indent="0">
              <a:spcBef>
                <a:spcPct val="20000"/>
              </a:spcBef>
              <a:buNone/>
              <a:defRPr/>
            </a:pPr>
            <a:r>
              <a:rPr lang="en-US" sz="1500" b="1" dirty="0">
                <a:latin typeface="Calibri Light" panose="020F0302020204030204" pitchFamily="34" charset="0"/>
              </a:rPr>
              <a:t>Benefits of Support and Maintenance</a:t>
            </a:r>
          </a:p>
          <a:p>
            <a:pPr lvl="1" indent="-257175"/>
            <a:r>
              <a:rPr lang="en-US" sz="1500" dirty="0">
                <a:latin typeface="Calibri Light" panose="020F0302020204030204" pitchFamily="34" charset="0"/>
              </a:rPr>
              <a:t>Provides Software Support for Siebel Integrator connector for 311 Contact Center platform.</a:t>
            </a:r>
          </a:p>
          <a:p>
            <a:pPr lvl="1" indent="-257175"/>
            <a:r>
              <a:rPr lang="en-US" sz="1500" dirty="0">
                <a:latin typeface="Calibri Light" panose="020F0302020204030204" pitchFamily="34" charset="0"/>
              </a:rPr>
              <a:t>Provide software updates, address any software bugs/ fixes or issues.</a:t>
            </a:r>
          </a:p>
          <a:p>
            <a:pPr lvl="1" indent="-257175"/>
            <a:r>
              <a:rPr lang="en-US" sz="1500" dirty="0">
                <a:latin typeface="Calibri Light" panose="020F0302020204030204" pitchFamily="34" charset="0"/>
              </a:rPr>
              <a:t>Provide the capability for agents to place, receive and transfer customer interaction using screen population and access real-time CRM customer data</a:t>
            </a:r>
            <a:endParaRPr lang="en-US" sz="1500" dirty="0"/>
          </a:p>
        </p:txBody>
      </p:sp>
      <p:sp>
        <p:nvSpPr>
          <p:cNvPr id="7" name="TextBox 6">
            <a:extLst>
              <a:ext uri="{FF2B5EF4-FFF2-40B4-BE49-F238E27FC236}">
                <a16:creationId xmlns:a16="http://schemas.microsoft.com/office/drawing/2014/main" id="{D41BFDC6-3BAD-47E2-8B54-CEDA61540AD8}"/>
              </a:ext>
            </a:extLst>
          </p:cNvPr>
          <p:cNvSpPr txBox="1"/>
          <p:nvPr/>
        </p:nvSpPr>
        <p:spPr>
          <a:xfrm>
            <a:off x="0" y="626585"/>
            <a:ext cx="2209675" cy="369332"/>
          </a:xfrm>
          <a:prstGeom prst="rect">
            <a:avLst/>
          </a:prstGeom>
          <a:noFill/>
        </p:spPr>
        <p:txBody>
          <a:bodyPr wrap="square" rtlCol="0">
            <a:spAutoFit/>
          </a:bodyPr>
          <a:lstStyle/>
          <a:p>
            <a:pPr algn="ctr" defTabSz="685800"/>
            <a:r>
              <a:rPr lang="en-US" spc="-80" dirty="0">
                <a:solidFill>
                  <a:schemeClr val="bg1"/>
                </a:solidFill>
                <a:latin typeface="Calibri Light" panose="020F0302020204030204" pitchFamily="34" charset="0"/>
                <a:cs typeface="Calibri Light" panose="020F0302020204030204" pitchFamily="34" charset="0"/>
              </a:rPr>
              <a:t>18-R-3621 | #30</a:t>
            </a:r>
            <a:endParaRPr lang="en-US" sz="1600" dirty="0">
              <a:solidFill>
                <a:schemeClr val="bg1"/>
              </a:solidFill>
              <a:latin typeface="Calibri" panose="020F0502020204030204"/>
            </a:endParaRPr>
          </a:p>
        </p:txBody>
      </p:sp>
    </p:spTree>
    <p:extLst>
      <p:ext uri="{BB962C8B-B14F-4D97-AF65-F5344CB8AC3E}">
        <p14:creationId xmlns:p14="http://schemas.microsoft.com/office/powerpoint/2010/main" val="426285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288"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cxnSp>
        <p:nvCxnSpPr>
          <p:cNvPr id="20" name="Straight Connector 19">
            <a:extLst>
              <a:ext uri="{FF2B5EF4-FFF2-40B4-BE49-F238E27FC236}">
                <a16:creationId xmlns:a16="http://schemas.microsoft.com/office/drawing/2014/main" id="{1F16A8D4-FE87-4604-88B2-394B5D1EB4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403" y="1059366"/>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ED3B97B-39D1-45D9-92B9-0381C28E8FC1}"/>
              </a:ext>
            </a:extLst>
          </p:cNvPr>
          <p:cNvSpPr>
            <a:spLocks noGrp="1"/>
          </p:cNvSpPr>
          <p:nvPr>
            <p:ph type="title"/>
          </p:nvPr>
        </p:nvSpPr>
        <p:spPr>
          <a:xfrm>
            <a:off x="503219" y="1200150"/>
            <a:ext cx="2174392" cy="3272883"/>
          </a:xfrm>
        </p:spPr>
        <p:txBody>
          <a:bodyPr anchor="t">
            <a:normAutofit/>
          </a:bodyPr>
          <a:lstStyle/>
          <a:p>
            <a:r>
              <a:rPr lang="en-US" sz="3000" spc="-60" dirty="0">
                <a:solidFill>
                  <a:schemeClr val="bg1"/>
                </a:solidFill>
                <a:latin typeface="Calibri Light" panose="020F0302020204030204" pitchFamily="34" charset="0"/>
                <a:cs typeface="Calibri Light" panose="020F0302020204030204" pitchFamily="34" charset="0"/>
              </a:rPr>
              <a:t>Motorola Radio System</a:t>
            </a:r>
            <a:endParaRPr lang="en-US" sz="3000" dirty="0">
              <a:solidFill>
                <a:schemeClr val="bg1"/>
              </a:solidFill>
            </a:endParaRPr>
          </a:p>
        </p:txBody>
      </p:sp>
      <p:sp>
        <p:nvSpPr>
          <p:cNvPr id="3" name="Content Placeholder 2">
            <a:extLst>
              <a:ext uri="{FF2B5EF4-FFF2-40B4-BE49-F238E27FC236}">
                <a16:creationId xmlns:a16="http://schemas.microsoft.com/office/drawing/2014/main" id="{6C229D5A-A8DD-41B4-B878-5DCBAEB8ABBE}"/>
              </a:ext>
            </a:extLst>
          </p:cNvPr>
          <p:cNvSpPr>
            <a:spLocks noGrp="1"/>
          </p:cNvSpPr>
          <p:nvPr>
            <p:ph sz="half" idx="1"/>
          </p:nvPr>
        </p:nvSpPr>
        <p:spPr>
          <a:xfrm>
            <a:off x="3200400" y="133350"/>
            <a:ext cx="2655704" cy="5010149"/>
          </a:xfrm>
        </p:spPr>
        <p:txBody>
          <a:bodyPr>
            <a:normAutofit fontScale="62500" lnSpcReduction="20000"/>
          </a:bodyPr>
          <a:lstStyle/>
          <a:p>
            <a:pPr marL="0" indent="0">
              <a:lnSpc>
                <a:spcPct val="120000"/>
              </a:lnSpc>
              <a:spcAft>
                <a:spcPts val="600"/>
              </a:spcAft>
              <a:buNone/>
            </a:pPr>
            <a:r>
              <a:rPr lang="en-US" sz="2200" b="1" dirty="0">
                <a:latin typeface="+mj-lt"/>
              </a:rPr>
              <a:t>What is it? </a:t>
            </a:r>
          </a:p>
          <a:p>
            <a:pPr marL="0" indent="0">
              <a:lnSpc>
                <a:spcPct val="120000"/>
              </a:lnSpc>
              <a:spcAft>
                <a:spcPts val="600"/>
              </a:spcAft>
              <a:buNone/>
            </a:pPr>
            <a:r>
              <a:rPr lang="en-US" sz="2200" dirty="0">
                <a:latin typeface="+mj-lt"/>
              </a:rPr>
              <a:t>Motorola Public Safety Radio System contract is for the maintenance and support of the hardware and software associated with the Public Safety Digital Communication System to include but not limited to the Master and Prime Site, and Microwave System, Nice Logging Recorders and Genesis Management System.</a:t>
            </a:r>
          </a:p>
          <a:p>
            <a:pPr marL="0" indent="0">
              <a:lnSpc>
                <a:spcPct val="120000"/>
              </a:lnSpc>
              <a:spcAft>
                <a:spcPts val="600"/>
              </a:spcAft>
              <a:buNone/>
            </a:pPr>
            <a:r>
              <a:rPr lang="en-US" sz="2200" b="1" dirty="0">
                <a:latin typeface="+mj-lt"/>
                <a:ea typeface="Calibri"/>
                <a:cs typeface="Calibri"/>
                <a:sym typeface="Calibri"/>
              </a:rPr>
              <a:t>Why the sole source? </a:t>
            </a:r>
          </a:p>
          <a:p>
            <a:pPr marL="0" indent="0">
              <a:lnSpc>
                <a:spcPct val="120000"/>
              </a:lnSpc>
              <a:spcAft>
                <a:spcPts val="600"/>
              </a:spcAft>
              <a:buNone/>
            </a:pPr>
            <a:r>
              <a:rPr lang="en-US" sz="2200" dirty="0">
                <a:latin typeface="Calibri Light" panose="020F0302020204030204" pitchFamily="34" charset="0"/>
              </a:rPr>
              <a:t>They are the only entity that can provide support to the Motorola Radio System because of the proprietary nature of the software and system components.</a:t>
            </a:r>
            <a:endParaRPr lang="en-US" sz="2200" dirty="0"/>
          </a:p>
          <a:p>
            <a:pPr marL="0" indent="0">
              <a:buNone/>
            </a:pPr>
            <a:endParaRPr lang="en-US" sz="2200" dirty="0">
              <a:latin typeface="+mj-lt"/>
              <a:ea typeface="Calibri"/>
              <a:cs typeface="Calibri"/>
              <a:sym typeface="Calibri"/>
            </a:endParaRPr>
          </a:p>
          <a:p>
            <a:endParaRPr lang="en-US" sz="1500" dirty="0">
              <a:latin typeface="+mj-lt"/>
            </a:endParaRPr>
          </a:p>
        </p:txBody>
      </p:sp>
      <p:sp>
        <p:nvSpPr>
          <p:cNvPr id="4" name="Content Placeholder 3">
            <a:extLst>
              <a:ext uri="{FF2B5EF4-FFF2-40B4-BE49-F238E27FC236}">
                <a16:creationId xmlns:a16="http://schemas.microsoft.com/office/drawing/2014/main" id="{D6E8C7A5-5BF2-4CC2-A0FC-08F05E01F8F1}"/>
              </a:ext>
            </a:extLst>
          </p:cNvPr>
          <p:cNvSpPr>
            <a:spLocks noGrp="1"/>
          </p:cNvSpPr>
          <p:nvPr>
            <p:ph sz="half" idx="2"/>
          </p:nvPr>
        </p:nvSpPr>
        <p:spPr>
          <a:xfrm>
            <a:off x="6172200" y="133350"/>
            <a:ext cx="2819395" cy="4648199"/>
          </a:xfrm>
        </p:spPr>
        <p:txBody>
          <a:bodyPr>
            <a:noAutofit/>
          </a:bodyPr>
          <a:lstStyle/>
          <a:p>
            <a:pPr marL="0" indent="0">
              <a:lnSpc>
                <a:spcPct val="100000"/>
              </a:lnSpc>
              <a:spcBef>
                <a:spcPts val="600"/>
              </a:spcBef>
              <a:buNone/>
              <a:defRPr/>
            </a:pPr>
            <a:r>
              <a:rPr lang="en-US" sz="1300" b="1" dirty="0">
                <a:latin typeface="+mj-lt"/>
              </a:rPr>
              <a:t>Benefits of the Radio System:</a:t>
            </a:r>
          </a:p>
          <a:p>
            <a:pPr>
              <a:lnSpc>
                <a:spcPct val="100000"/>
              </a:lnSpc>
              <a:spcBef>
                <a:spcPts val="600"/>
              </a:spcBef>
              <a:spcAft>
                <a:spcPts val="600"/>
              </a:spcAft>
              <a:defRPr/>
            </a:pPr>
            <a:r>
              <a:rPr lang="en-US" sz="1300" dirty="0">
                <a:latin typeface="+mj-lt"/>
              </a:rPr>
              <a:t>The ability for first responders to have a reliable means of communications promotes the safety of the officer as well as the citizens.  </a:t>
            </a:r>
          </a:p>
          <a:p>
            <a:pPr>
              <a:lnSpc>
                <a:spcPct val="100000"/>
              </a:lnSpc>
              <a:spcBef>
                <a:spcPts val="600"/>
              </a:spcBef>
              <a:spcAft>
                <a:spcPts val="600"/>
              </a:spcAft>
              <a:defRPr/>
            </a:pPr>
            <a:r>
              <a:rPr lang="en-US" sz="1300" dirty="0">
                <a:latin typeface="+mj-lt"/>
              </a:rPr>
              <a:t>Provides inter-department and interagency communications for the public safety departments and interoperability between public safety department and sister agencies.</a:t>
            </a:r>
          </a:p>
          <a:p>
            <a:pPr marL="0" indent="0">
              <a:lnSpc>
                <a:spcPct val="100000"/>
              </a:lnSpc>
              <a:spcBef>
                <a:spcPts val="600"/>
              </a:spcBef>
              <a:spcAft>
                <a:spcPts val="600"/>
              </a:spcAft>
              <a:buNone/>
              <a:defRPr/>
            </a:pPr>
            <a:r>
              <a:rPr lang="en-US" sz="1300" b="1" dirty="0"/>
              <a:t>Benefits of the Maintenance Contract</a:t>
            </a:r>
          </a:p>
          <a:p>
            <a:pPr>
              <a:lnSpc>
                <a:spcPct val="100000"/>
              </a:lnSpc>
              <a:spcBef>
                <a:spcPts val="600"/>
              </a:spcBef>
              <a:spcAft>
                <a:spcPts val="600"/>
              </a:spcAft>
              <a:defRPr/>
            </a:pPr>
            <a:r>
              <a:rPr lang="en-US" sz="1300" dirty="0">
                <a:latin typeface="+mj-lt"/>
              </a:rPr>
              <a:t>Covers all current equipment used by the Citywide Digital Radio System that includes equipment at the Master and Prime Site, as well as all other microwave sites around the city including those at Hartsfield Jackson Airport. </a:t>
            </a:r>
          </a:p>
        </p:txBody>
      </p:sp>
      <p:sp>
        <p:nvSpPr>
          <p:cNvPr id="7" name="TextBox 6">
            <a:extLst>
              <a:ext uri="{FF2B5EF4-FFF2-40B4-BE49-F238E27FC236}">
                <a16:creationId xmlns:a16="http://schemas.microsoft.com/office/drawing/2014/main" id="{D41BFDC6-3BAD-47E2-8B54-CEDA61540AD8}"/>
              </a:ext>
            </a:extLst>
          </p:cNvPr>
          <p:cNvSpPr txBox="1"/>
          <p:nvPr/>
        </p:nvSpPr>
        <p:spPr>
          <a:xfrm>
            <a:off x="-141789" y="767369"/>
            <a:ext cx="2819400" cy="369332"/>
          </a:xfrm>
          <a:prstGeom prst="rect">
            <a:avLst/>
          </a:prstGeom>
          <a:noFill/>
        </p:spPr>
        <p:txBody>
          <a:bodyPr wrap="square" rtlCol="0">
            <a:spAutoFit/>
          </a:bodyPr>
          <a:lstStyle/>
          <a:p>
            <a:pPr algn="ctr" defTabSz="685800"/>
            <a:r>
              <a:rPr lang="en-US" spc="-80" dirty="0">
                <a:solidFill>
                  <a:schemeClr val="bg1"/>
                </a:solidFill>
                <a:latin typeface="Calibri Light" panose="020F0302020204030204" pitchFamily="34" charset="0"/>
                <a:cs typeface="Calibri Light" panose="020F0302020204030204" pitchFamily="34" charset="0"/>
              </a:rPr>
              <a:t>18-R-3623 | #32</a:t>
            </a:r>
            <a:endParaRPr lang="en-US" sz="1600" i="1" dirty="0">
              <a:solidFill>
                <a:schemeClr val="bg1"/>
              </a:solidFill>
              <a:latin typeface="Calibri" panose="020F0502020204030204"/>
            </a:endParaRPr>
          </a:p>
        </p:txBody>
      </p:sp>
    </p:spTree>
    <p:extLst>
      <p:ext uri="{BB962C8B-B14F-4D97-AF65-F5344CB8AC3E}">
        <p14:creationId xmlns:p14="http://schemas.microsoft.com/office/powerpoint/2010/main" val="297839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7599</TotalTime>
  <Words>808</Words>
  <Application>Microsoft Office PowerPoint</Application>
  <PresentationFormat>On-screen Show (16:9)</PresentationFormat>
  <Paragraphs>80</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1_Office Theme</vt:lpstr>
      <vt:lpstr>PowerPoint Presentation</vt:lpstr>
      <vt:lpstr>Mythics Oracle Consolidated License and Support</vt:lpstr>
      <vt:lpstr>New Horizon Online Training Resource</vt:lpstr>
      <vt:lpstr>Gartner subscription</vt:lpstr>
      <vt:lpstr>Covendis Technologies, Inc. On-call IT Staffing</vt:lpstr>
      <vt:lpstr>Cisco IP Contact Center Express (UCCX) SIEBEL CONNECTOR </vt:lpstr>
      <vt:lpstr>Motorola Radio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May</dc:creator>
  <cp:lastModifiedBy>Pace, Theodis</cp:lastModifiedBy>
  <cp:revision>70</cp:revision>
  <cp:lastPrinted>2018-02-14T17:43:27Z</cp:lastPrinted>
  <dcterms:created xsi:type="dcterms:W3CDTF">2017-04-25T15:21:52Z</dcterms:created>
  <dcterms:modified xsi:type="dcterms:W3CDTF">2018-05-16T16:38:07Z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2017-01-19T00:00:00Z</vt:filetime>
  </property>
  <property fmtid="{D5CDD505-2E9C-101B-9397-08002B2CF9AE}" pid="3" name="Creator">
    <vt:lpwstr>Microsoft® PowerPoint® 2016</vt:lpwstr>
  </property>
  <property fmtid="{D5CDD505-2E9C-101B-9397-08002B2CF9AE}" pid="4" name="LastSaved">
    <vt:filetime>2017-04-25T00:00:00Z</vt:filetime>
  </property>
</Properties>
</file>