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handoutMasterIdLst>
    <p:handoutMasterId r:id="rId34"/>
  </p:handoutMasterIdLst>
  <p:sldIdLst>
    <p:sldId id="261" r:id="rId2"/>
    <p:sldId id="373" r:id="rId3"/>
    <p:sldId id="374" r:id="rId4"/>
    <p:sldId id="460" r:id="rId5"/>
    <p:sldId id="461" r:id="rId6"/>
    <p:sldId id="379" r:id="rId7"/>
    <p:sldId id="444" r:id="rId8"/>
    <p:sldId id="459" r:id="rId9"/>
    <p:sldId id="427" r:id="rId10"/>
    <p:sldId id="409" r:id="rId11"/>
    <p:sldId id="428" r:id="rId12"/>
    <p:sldId id="429" r:id="rId13"/>
    <p:sldId id="431" r:id="rId14"/>
    <p:sldId id="432" r:id="rId15"/>
    <p:sldId id="433" r:id="rId16"/>
    <p:sldId id="434" r:id="rId17"/>
    <p:sldId id="457" r:id="rId18"/>
    <p:sldId id="452" r:id="rId19"/>
    <p:sldId id="410" r:id="rId20"/>
    <p:sldId id="445" r:id="rId21"/>
    <p:sldId id="446" r:id="rId22"/>
    <p:sldId id="447" r:id="rId23"/>
    <p:sldId id="455" r:id="rId24"/>
    <p:sldId id="456" r:id="rId25"/>
    <p:sldId id="448" r:id="rId26"/>
    <p:sldId id="449" r:id="rId27"/>
    <p:sldId id="450" r:id="rId28"/>
    <p:sldId id="451" r:id="rId29"/>
    <p:sldId id="454" r:id="rId30"/>
    <p:sldId id="453" r:id="rId31"/>
    <p:sldId id="443"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118364B-DDF9-4D3C-A207-6A45A0728B5C}">
          <p14:sldIdLst>
            <p14:sldId id="261"/>
            <p14:sldId id="373"/>
            <p14:sldId id="374"/>
            <p14:sldId id="460"/>
            <p14:sldId id="461"/>
            <p14:sldId id="379"/>
            <p14:sldId id="444"/>
            <p14:sldId id="459"/>
            <p14:sldId id="427"/>
            <p14:sldId id="409"/>
            <p14:sldId id="428"/>
            <p14:sldId id="429"/>
            <p14:sldId id="431"/>
            <p14:sldId id="432"/>
            <p14:sldId id="433"/>
            <p14:sldId id="434"/>
            <p14:sldId id="457"/>
            <p14:sldId id="452"/>
            <p14:sldId id="410"/>
            <p14:sldId id="445"/>
            <p14:sldId id="446"/>
            <p14:sldId id="447"/>
            <p14:sldId id="455"/>
            <p14:sldId id="456"/>
            <p14:sldId id="448"/>
            <p14:sldId id="449"/>
            <p14:sldId id="450"/>
            <p14:sldId id="451"/>
            <p14:sldId id="454"/>
            <p14:sldId id="453"/>
            <p14:sldId id="443"/>
          </p14:sldIdLst>
        </p14:section>
        <p14:section name="Untitled Section" id="{9D709800-72D2-44C8-8480-268E23ED26A3}">
          <p14:sldIdLst/>
        </p14:section>
      </p14:sectionLst>
    </p:ext>
    <p:ext uri="{EFAFB233-063F-42B5-8137-9DF3F51BA10A}">
      <p15:sldGuideLst xmlns:p15="http://schemas.microsoft.com/office/powerpoint/2012/main" xmlns="">
        <p15:guide id="1" pos="792" userDrawn="1">
          <p15:clr>
            <a:srgbClr val="A4A3A4"/>
          </p15:clr>
        </p15:guide>
        <p15:guide id="2" orient="horz" pos="2760" userDrawn="1">
          <p15:clr>
            <a:srgbClr val="A4A3A4"/>
          </p15:clr>
        </p15:guide>
        <p15:guide id="3" orient="horz" pos="3120" userDrawn="1">
          <p15:clr>
            <a:srgbClr val="A4A3A4"/>
          </p15:clr>
        </p15:guide>
        <p15:guide id="4" orient="horz" pos="12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FF3399"/>
    <a:srgbClr val="3399FF"/>
    <a:srgbClr val="F4F4F4"/>
    <a:srgbClr val="008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37" autoAdjust="0"/>
    <p:restoredTop sz="84649" autoAdjust="0"/>
  </p:normalViewPr>
  <p:slideViewPr>
    <p:cSldViewPr snapToGrid="0" snapToObjects="1">
      <p:cViewPr varScale="1">
        <p:scale>
          <a:sx n="90" d="100"/>
          <a:sy n="90" d="100"/>
        </p:scale>
        <p:origin x="-246" y="-102"/>
      </p:cViewPr>
      <p:guideLst>
        <p:guide orient="horz" pos="2760"/>
        <p:guide orient="horz" pos="3120"/>
        <p:guide orient="horz" pos="1272"/>
        <p:guide pos="7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a:t>Operations Deficits and Surpluses</a:t>
            </a:r>
          </a:p>
          <a:p>
            <a:pPr>
              <a:defRPr sz="2400"/>
            </a:pPr>
            <a:r>
              <a:rPr lang="en-US" sz="2400"/>
              <a:t>(Millions)</a:t>
            </a:r>
          </a:p>
        </c:rich>
      </c:tx>
      <c:layout/>
      <c:overlay val="0"/>
    </c:title>
    <c:autoTitleDeleted val="0"/>
    <c:plotArea>
      <c:layout/>
      <c:barChart>
        <c:barDir val="col"/>
        <c:grouping val="clustered"/>
        <c:varyColors val="0"/>
        <c:ser>
          <c:idx val="0"/>
          <c:order val="0"/>
          <c:spPr>
            <a:solidFill>
              <a:srgbClr val="FF0000"/>
            </a:solidFill>
          </c:spPr>
          <c:invertIfNegative val="0"/>
          <c:dPt>
            <c:idx val="0"/>
            <c:invertIfNegative val="0"/>
            <c:bubble3D val="0"/>
            <c:extLst xmlns:c16r2="http://schemas.microsoft.com/office/drawing/2015/06/chart">
              <c:ext xmlns:c16="http://schemas.microsoft.com/office/drawing/2014/chart" uri="{C3380CC4-5D6E-409C-BE32-E72D297353CC}">
                <c16:uniqueId val="{00000000-9AD7-43C5-A462-75D927FBE24D}"/>
              </c:ext>
            </c:extLst>
          </c:dPt>
          <c:dPt>
            <c:idx val="1"/>
            <c:invertIfNegative val="0"/>
            <c:bubble3D val="0"/>
            <c:extLst xmlns:c16r2="http://schemas.microsoft.com/office/drawing/2015/06/chart">
              <c:ext xmlns:c16="http://schemas.microsoft.com/office/drawing/2014/chart" uri="{C3380CC4-5D6E-409C-BE32-E72D297353CC}">
                <c16:uniqueId val="{00000001-9AD7-43C5-A462-75D927FBE24D}"/>
              </c:ext>
            </c:extLst>
          </c:dPt>
          <c:dPt>
            <c:idx val="2"/>
            <c:invertIfNegative val="0"/>
            <c:bubble3D val="0"/>
            <c:spPr>
              <a:solidFill>
                <a:srgbClr val="92D050"/>
              </a:solidFill>
            </c:spPr>
            <c:extLst xmlns:c16r2="http://schemas.microsoft.com/office/drawing/2015/06/chart">
              <c:ext xmlns:c16="http://schemas.microsoft.com/office/drawing/2014/chart" uri="{C3380CC4-5D6E-409C-BE32-E72D297353CC}">
                <c16:uniqueId val="{00000003-9AD7-43C5-A462-75D927FBE24D}"/>
              </c:ext>
            </c:extLst>
          </c:dPt>
          <c:dPt>
            <c:idx val="3"/>
            <c:invertIfNegative val="0"/>
            <c:bubble3D val="0"/>
            <c:spPr>
              <a:solidFill>
                <a:srgbClr val="92D050"/>
              </a:solidFill>
            </c:spPr>
            <c:extLst xmlns:c16r2="http://schemas.microsoft.com/office/drawing/2015/06/chart">
              <c:ext xmlns:c16="http://schemas.microsoft.com/office/drawing/2014/chart" uri="{C3380CC4-5D6E-409C-BE32-E72D297353CC}">
                <c16:uniqueId val="{00000005-9AD7-43C5-A462-75D927FBE24D}"/>
              </c:ext>
            </c:extLst>
          </c:dPt>
          <c:dPt>
            <c:idx val="4"/>
            <c:invertIfNegative val="0"/>
            <c:bubble3D val="0"/>
            <c:spPr>
              <a:solidFill>
                <a:srgbClr val="92D050"/>
              </a:solidFill>
            </c:spPr>
            <c:extLst xmlns:c16r2="http://schemas.microsoft.com/office/drawing/2015/06/chart">
              <c:ext xmlns:c16="http://schemas.microsoft.com/office/drawing/2014/chart" uri="{C3380CC4-5D6E-409C-BE32-E72D297353CC}">
                <c16:uniqueId val="{00000007-9AD7-43C5-A462-75D927FBE24D}"/>
              </c:ext>
            </c:extLst>
          </c:dPt>
          <c:dPt>
            <c:idx val="5"/>
            <c:invertIfNegative val="0"/>
            <c:bubble3D val="0"/>
            <c:spPr>
              <a:solidFill>
                <a:srgbClr val="92D050"/>
              </a:solidFill>
            </c:spPr>
            <c:extLst xmlns:c16r2="http://schemas.microsoft.com/office/drawing/2015/06/chart">
              <c:ext xmlns:c16="http://schemas.microsoft.com/office/drawing/2014/chart" uri="{C3380CC4-5D6E-409C-BE32-E72D297353CC}">
                <c16:uniqueId val="{00000009-9AD7-43C5-A462-75D927FBE24D}"/>
              </c:ext>
            </c:extLst>
          </c:dPt>
          <c:dPt>
            <c:idx val="6"/>
            <c:invertIfNegative val="0"/>
            <c:bubble3D val="0"/>
            <c:spPr>
              <a:solidFill>
                <a:srgbClr val="92D050"/>
              </a:solidFill>
            </c:spPr>
            <c:extLst xmlns:c16r2="http://schemas.microsoft.com/office/drawing/2015/06/chart">
              <c:ext xmlns:c16="http://schemas.microsoft.com/office/drawing/2014/chart" uri="{C3380CC4-5D6E-409C-BE32-E72D297353CC}">
                <c16:uniqueId val="{0000000B-9AD7-43C5-A462-75D927FBE24D}"/>
              </c:ext>
            </c:extLst>
          </c:dPt>
          <c:dPt>
            <c:idx val="7"/>
            <c:invertIfNegative val="0"/>
            <c:bubble3D val="0"/>
            <c:spPr>
              <a:solidFill>
                <a:srgbClr val="CCFF66"/>
              </a:solidFill>
            </c:spPr>
            <c:extLst xmlns:c16r2="http://schemas.microsoft.com/office/drawing/2015/06/chart">
              <c:ext xmlns:c16="http://schemas.microsoft.com/office/drawing/2014/chart" uri="{C3380CC4-5D6E-409C-BE32-E72D297353CC}">
                <c16:uniqueId val="{0000000D-9AD7-43C5-A462-75D927FBE24D}"/>
              </c:ext>
            </c:extLst>
          </c:dPt>
          <c:dLbls>
            <c:dLbl>
              <c:idx val="0"/>
              <c:layout>
                <c:manualLayout>
                  <c:x val="3.9930304852635367E-3"/>
                  <c:y val="0.37271556259929833"/>
                </c:manualLayout>
              </c:layout>
              <c:tx>
                <c:rich>
                  <a:bodyPr/>
                  <a:lstStyle/>
                  <a:p>
                    <a:r>
                      <a:rPr lang="en-US"/>
                      <a:t>(34.96)</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AD7-43C5-A462-75D927FBE24D}"/>
                </c:ext>
              </c:extLst>
            </c:dLbl>
            <c:dLbl>
              <c:idx val="1"/>
              <c:layout>
                <c:manualLayout>
                  <c:x val="-4.7407411831546162E-3"/>
                  <c:y val="8.7963327500729077E-2"/>
                </c:manualLayout>
              </c:layout>
              <c:tx>
                <c:rich>
                  <a:bodyPr/>
                  <a:lstStyle/>
                  <a:p>
                    <a:r>
                      <a:rPr lang="en-US"/>
                      <a:t>(0.43)</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AD7-43C5-A462-75D927FBE24D}"/>
                </c:ext>
              </c:extLst>
            </c:dLbl>
            <c:dLbl>
              <c:idx val="2"/>
              <c:layout>
                <c:manualLayout>
                  <c:x val="-4.6664651810140673E-17"/>
                  <c:y val="7.627698677595166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AD7-43C5-A462-75D927FBE24D}"/>
                </c:ext>
              </c:extLst>
            </c:dLbl>
            <c:dLbl>
              <c:idx val="3"/>
              <c:layout>
                <c:manualLayout>
                  <c:x val="0"/>
                  <c:y val="9.2377388146249156E-2"/>
                </c:manualLayout>
              </c:layout>
              <c:tx>
                <c:rich>
                  <a:bodyPr/>
                  <a:lstStyle/>
                  <a:p>
                    <a:r>
                      <a:rPr lang="en-US"/>
                      <a:t>14.70</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AD7-43C5-A462-75D927FBE24D}"/>
                </c:ext>
              </c:extLst>
            </c:dLbl>
            <c:dLbl>
              <c:idx val="4"/>
              <c:layout>
                <c:manualLayout>
                  <c:x val="-1.0977176111926041E-3"/>
                  <c:y val="0.23756213357281186"/>
                </c:manualLayout>
              </c:layout>
              <c:tx>
                <c:rich>
                  <a:bodyPr wrap="square" lIns="38100" tIns="19050" rIns="38100" bIns="19050" anchor="ctr">
                    <a:noAutofit/>
                  </a:bodyPr>
                  <a:lstStyle/>
                  <a:p>
                    <a:pPr>
                      <a:defRPr sz="1600" b="1"/>
                    </a:pPr>
                    <a:r>
                      <a:rPr lang="en-US" sz="1600" b="1"/>
                      <a:t>45.70</a:t>
                    </a:r>
                  </a:p>
                </c:rich>
              </c:tx>
              <c:spPr>
                <a:noFill/>
                <a:ln>
                  <a:noFill/>
                </a:ln>
                <a:effectLst/>
              </c:sp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12263121587692886"/>
                      <c:h val="7.8512787645730331E-2"/>
                    </c:manualLayout>
                  </c15:layout>
                </c:ext>
                <c:ext xmlns:c16="http://schemas.microsoft.com/office/drawing/2014/chart" uri="{C3380CC4-5D6E-409C-BE32-E72D297353CC}">
                  <c16:uniqueId val="{00000007-9AD7-43C5-A462-75D927FBE24D}"/>
                </c:ext>
              </c:extLst>
            </c:dLbl>
            <c:dLbl>
              <c:idx val="5"/>
              <c:layout>
                <c:manualLayout>
                  <c:x val="2.3703705915773081E-3"/>
                  <c:y val="0.1647286821705426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9AD7-43C5-A462-75D927FBE24D}"/>
                </c:ext>
              </c:extLst>
            </c:dLbl>
            <c:dLbl>
              <c:idx val="6"/>
              <c:layout>
                <c:manualLayout>
                  <c:x val="2.3703705915773081E-3"/>
                  <c:y val="0.1308139534883721"/>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9AD7-43C5-A462-75D927FBE24D}"/>
                </c:ext>
              </c:extLst>
            </c:dLbl>
            <c:dLbl>
              <c:idx val="7"/>
              <c:layout>
                <c:manualLayout>
                  <c:x val="0"/>
                  <c:y val="7.751937984496123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9AD7-43C5-A462-75D927FBE24D}"/>
                </c:ext>
              </c:extLst>
            </c:dLbl>
            <c:spPr>
              <a:noFill/>
              <a:ln>
                <a:noFill/>
              </a:ln>
              <a:effectLst/>
            </c:spPr>
            <c:txPr>
              <a:bodyPr wrap="square" lIns="38100" tIns="19050" rIns="38100" bIns="19050" anchor="ctr">
                <a:spAutoFit/>
              </a:bodyPr>
              <a:lstStyle/>
              <a:p>
                <a:pPr>
                  <a:defRPr sz="16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'Operations Perform and Surplus'!$D$3:$L$3</c:f>
              <c:strCache>
                <c:ptCount val="8"/>
                <c:pt idx="0">
                  <c:v>FY11</c:v>
                </c:pt>
                <c:pt idx="1">
                  <c:v>FY12</c:v>
                </c:pt>
                <c:pt idx="2">
                  <c:v>FY13</c:v>
                </c:pt>
                <c:pt idx="3">
                  <c:v>FY14</c:v>
                </c:pt>
                <c:pt idx="4">
                  <c:v>FY15</c:v>
                </c:pt>
                <c:pt idx="5">
                  <c:v>FY16</c:v>
                </c:pt>
                <c:pt idx="6">
                  <c:v>FY17</c:v>
                </c:pt>
                <c:pt idx="7">
                  <c:v>FY18</c:v>
                </c:pt>
              </c:strCache>
            </c:strRef>
          </c:cat>
          <c:val>
            <c:numRef>
              <c:f>'Operations Perform and Surplus'!$D$6:$L$6</c:f>
              <c:numCache>
                <c:formatCode>General</c:formatCode>
                <c:ptCount val="8"/>
                <c:pt idx="0">
                  <c:v>-34.96</c:v>
                </c:pt>
                <c:pt idx="1">
                  <c:v>-0.43000000000000682</c:v>
                </c:pt>
                <c:pt idx="2">
                  <c:v>8.589999999999975</c:v>
                </c:pt>
                <c:pt idx="3">
                  <c:v>14.699999999999989</c:v>
                </c:pt>
                <c:pt idx="4" formatCode="0.00">
                  <c:v>45.699999999999989</c:v>
                </c:pt>
                <c:pt idx="5" formatCode="0.00">
                  <c:v>38.331000000000017</c:v>
                </c:pt>
                <c:pt idx="6">
                  <c:v>33.56</c:v>
                </c:pt>
                <c:pt idx="7">
                  <c:v>10.14</c:v>
                </c:pt>
              </c:numCache>
            </c:numRef>
          </c:val>
          <c:extLst xmlns:c16r2="http://schemas.microsoft.com/office/drawing/2015/06/chart">
            <c:ext xmlns:c16="http://schemas.microsoft.com/office/drawing/2014/chart" uri="{C3380CC4-5D6E-409C-BE32-E72D297353CC}">
              <c16:uniqueId val="{0000000E-9AD7-43C5-A462-75D927FBE24D}"/>
            </c:ext>
          </c:extLst>
        </c:ser>
        <c:dLbls>
          <c:showLegendKey val="0"/>
          <c:showVal val="1"/>
          <c:showCatName val="0"/>
          <c:showSerName val="0"/>
          <c:showPercent val="0"/>
          <c:showBubbleSize val="0"/>
        </c:dLbls>
        <c:gapWidth val="76"/>
        <c:overlap val="-25"/>
        <c:axId val="72049792"/>
        <c:axId val="72051328"/>
      </c:barChart>
      <c:catAx>
        <c:axId val="72049792"/>
        <c:scaling>
          <c:orientation val="minMax"/>
        </c:scaling>
        <c:delete val="0"/>
        <c:axPos val="b"/>
        <c:numFmt formatCode="General" sourceLinked="0"/>
        <c:majorTickMark val="none"/>
        <c:minorTickMark val="none"/>
        <c:tickLblPos val="nextTo"/>
        <c:txPr>
          <a:bodyPr/>
          <a:lstStyle/>
          <a:p>
            <a:pPr>
              <a:defRPr sz="1600" b="1"/>
            </a:pPr>
            <a:endParaRPr lang="en-US"/>
          </a:p>
        </c:txPr>
        <c:crossAx val="72051328"/>
        <c:crosses val="autoZero"/>
        <c:auto val="1"/>
        <c:lblAlgn val="ctr"/>
        <c:lblOffset val="100"/>
        <c:noMultiLvlLbl val="0"/>
      </c:catAx>
      <c:valAx>
        <c:axId val="72051328"/>
        <c:scaling>
          <c:orientation val="minMax"/>
        </c:scaling>
        <c:delete val="1"/>
        <c:axPos val="l"/>
        <c:numFmt formatCode="General" sourceLinked="1"/>
        <c:majorTickMark val="none"/>
        <c:minorTickMark val="none"/>
        <c:tickLblPos val="nextTo"/>
        <c:crossAx val="72049792"/>
        <c:crosses val="autoZero"/>
        <c:crossBetween val="between"/>
        <c:majorUnit val="20"/>
      </c:valAx>
      <c:spPr>
        <a:noFill/>
        <a:ln w="25400">
          <a:noFill/>
        </a:ln>
      </c:spPr>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2"/>
            <a:ext cx="3038475" cy="466725"/>
          </a:xfrm>
          <a:prstGeom prst="rect">
            <a:avLst/>
          </a:prstGeom>
        </p:spPr>
        <p:txBody>
          <a:bodyPr vert="horz" lIns="91440" tIns="45720" rIns="91440" bIns="45720" rtlCol="0"/>
          <a:lstStyle>
            <a:lvl1pPr algn="r">
              <a:defRPr sz="1200"/>
            </a:lvl1pPr>
          </a:lstStyle>
          <a:p>
            <a:fld id="{524A8B68-3AD0-4947-9516-ACE9C32FA919}" type="datetimeFigureOut">
              <a:rPr lang="en-US" smtClean="0"/>
              <a:t>4/25/2018</a:t>
            </a:fld>
            <a:endParaRPr lang="en-US"/>
          </a:p>
        </p:txBody>
      </p:sp>
      <p:sp>
        <p:nvSpPr>
          <p:cNvPr id="4" name="Footer Placeholder 3"/>
          <p:cNvSpPr>
            <a:spLocks noGrp="1"/>
          </p:cNvSpPr>
          <p:nvPr>
            <p:ph type="ftr" sz="quarter" idx="2"/>
          </p:nvPr>
        </p:nvSpPr>
        <p:spPr>
          <a:xfrm>
            <a:off x="1" y="8829677"/>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7"/>
            <a:ext cx="3038475" cy="466725"/>
          </a:xfrm>
          <a:prstGeom prst="rect">
            <a:avLst/>
          </a:prstGeom>
        </p:spPr>
        <p:txBody>
          <a:bodyPr vert="horz" lIns="91440" tIns="45720" rIns="91440" bIns="45720" rtlCol="0" anchor="b"/>
          <a:lstStyle>
            <a:lvl1pPr algn="r">
              <a:defRPr sz="1200"/>
            </a:lvl1pPr>
          </a:lstStyle>
          <a:p>
            <a:fld id="{C2BB1358-9E3D-47AC-A82A-E6672B4242A1}" type="slidenum">
              <a:rPr lang="en-US" smtClean="0"/>
              <a:t>‹#›</a:t>
            </a:fld>
            <a:endParaRPr lang="en-US"/>
          </a:p>
        </p:txBody>
      </p:sp>
    </p:spTree>
    <p:extLst>
      <p:ext uri="{BB962C8B-B14F-4D97-AF65-F5344CB8AC3E}">
        <p14:creationId xmlns:p14="http://schemas.microsoft.com/office/powerpoint/2010/main" val="2462878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7EDFF03-57CE-B84A-AE37-11C86FF659C8}" type="datetimeFigureOut">
              <a:rPr lang="en-US" smtClean="0"/>
              <a:t>4/25/2018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77" tIns="46589" rIns="93177" bIns="46589" rtlCol="0" anchor="b"/>
          <a:lstStyle>
            <a:lvl1pPr algn="r">
              <a:defRPr sz="1200"/>
            </a:lvl1pPr>
          </a:lstStyle>
          <a:p>
            <a:fld id="{5FAA3D75-F2DE-9547-A0A8-D0D12BEDB5C9}" type="slidenum">
              <a:rPr lang="en-US" smtClean="0"/>
              <a:t>‹#›</a:t>
            </a:fld>
            <a:endParaRPr lang="en-US"/>
          </a:p>
        </p:txBody>
      </p:sp>
    </p:spTree>
    <p:extLst>
      <p:ext uri="{BB962C8B-B14F-4D97-AF65-F5344CB8AC3E}">
        <p14:creationId xmlns:p14="http://schemas.microsoft.com/office/powerpoint/2010/main" val="689659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bizjournals.com/atlanta/search/results?q=Johnny%20Isakson"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bizjournals.com/atlanta/search/results?q=David%20Perdu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708" indent="-174708">
              <a:buFont typeface="Arial" charset="0"/>
              <a:buChar char="•"/>
            </a:pPr>
            <a:endParaRPr lang="en-US" altLang="en-US" dirty="0">
              <a:latin typeface="Arial" charset="0"/>
              <a:ea typeface="Arial" charset="0"/>
              <a:cs typeface="Arial" charset="0"/>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8102" indent="-285755">
              <a:defRPr>
                <a:solidFill>
                  <a:schemeClr val="tx1"/>
                </a:solidFill>
                <a:latin typeface="Calibri" panose="020F0502020204030204" pitchFamily="34" charset="0"/>
                <a:ea typeface="ＭＳ Ｐゴシック" panose="020B0600070205080204" pitchFamily="34" charset="-128"/>
              </a:defRPr>
            </a:lvl2pPr>
            <a:lvl3pPr marL="1152654" indent="-227963">
              <a:defRPr>
                <a:solidFill>
                  <a:schemeClr val="tx1"/>
                </a:solidFill>
                <a:latin typeface="Calibri" panose="020F0502020204030204" pitchFamily="34" charset="0"/>
                <a:ea typeface="ＭＳ Ｐゴシック" panose="020B0600070205080204" pitchFamily="34" charset="-128"/>
              </a:defRPr>
            </a:lvl3pPr>
            <a:lvl4pPr marL="1615001" indent="-227963">
              <a:defRPr>
                <a:solidFill>
                  <a:schemeClr val="tx1"/>
                </a:solidFill>
                <a:latin typeface="Calibri" panose="020F0502020204030204" pitchFamily="34" charset="0"/>
                <a:ea typeface="ＭＳ Ｐゴシック" panose="020B0600070205080204" pitchFamily="34" charset="-128"/>
              </a:defRPr>
            </a:lvl4pPr>
            <a:lvl5pPr marL="2077347" indent="-227963">
              <a:defRPr>
                <a:solidFill>
                  <a:schemeClr val="tx1"/>
                </a:solidFill>
                <a:latin typeface="Calibri" panose="020F0502020204030204" pitchFamily="34" charset="0"/>
                <a:ea typeface="ＭＳ Ｐゴシック" panose="020B0600070205080204" pitchFamily="34" charset="-128"/>
              </a:defRPr>
            </a:lvl5pPr>
            <a:lvl6pPr marL="2539692" indent="-227963" defTabSz="462346"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3002038" indent="-227963" defTabSz="462346"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64385" indent="-227963" defTabSz="462346"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926731" indent="-227963" defTabSz="462346"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2806ADE1-53CB-44F8-A1F4-94E38C1F24B3}" type="slidenum">
              <a:rPr lang="en-US" altLang="en-US">
                <a:solidFill>
                  <a:prstClr val="black"/>
                </a:solidFill>
              </a:rPr>
              <a:pPr/>
              <a:t>1</a:t>
            </a:fld>
            <a:endParaRPr lang="en-US" altLang="en-US" dirty="0">
              <a:solidFill>
                <a:prstClr val="black"/>
              </a:solidFill>
            </a:endParaRPr>
          </a:p>
        </p:txBody>
      </p:sp>
    </p:spTree>
    <p:extLst>
      <p:ext uri="{BB962C8B-B14F-4D97-AF65-F5344CB8AC3E}">
        <p14:creationId xmlns:p14="http://schemas.microsoft.com/office/powerpoint/2010/main" val="1754406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Metropolitan Atlanta Rapid Transit Authority (MARTA) plans to replace 83 percent of its bus and paratransit fleet over the next six years.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MARTA will introduce 432 buses and 208 Mobility vans from now until 2024. The new buses feature Wi-Fi, high definition security cameras, high capacity heating and air conditioning, including heated entry and exit floors to prevent </a:t>
            </a:r>
            <a:r>
              <a:rPr lang="en-US" sz="1200" kern="1200">
                <a:solidFill>
                  <a:schemeClr val="tx1"/>
                </a:solidFill>
                <a:effectLst/>
                <a:latin typeface="+mn-lt"/>
                <a:ea typeface="+mn-ea"/>
                <a:cs typeface="+mn-cs"/>
              </a:rPr>
              <a:t>icin. </a:t>
            </a:r>
            <a:r>
              <a:rPr lang="en-US" sz="1200" kern="1200" dirty="0">
                <a:solidFill>
                  <a:schemeClr val="tx1"/>
                </a:solidFill>
                <a:effectLst/>
                <a:latin typeface="+mn-lt"/>
                <a:ea typeface="+mn-ea"/>
                <a:cs typeface="+mn-cs"/>
              </a:rPr>
              <a:t>The new Mobility vans have three wheelchair positions, non-slip flooring, and ambulatory seats with three-point seatbelts.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new vehicles rolling out</a:t>
            </a:r>
            <a:r>
              <a:rPr lang="en-US" sz="1200" kern="1200" baseline="0" dirty="0">
                <a:solidFill>
                  <a:schemeClr val="tx1"/>
                </a:solidFill>
                <a:effectLst/>
                <a:latin typeface="+mn-lt"/>
                <a:ea typeface="+mn-ea"/>
                <a:cs typeface="+mn-cs"/>
              </a:rPr>
              <a:t> this month.</a:t>
            </a:r>
            <a:r>
              <a:rPr lang="en-US" sz="1200" kern="1200" dirty="0">
                <a:solidFill>
                  <a:schemeClr val="tx1"/>
                </a:solidFill>
                <a:effectLst/>
                <a:latin typeface="+mn-lt"/>
                <a:ea typeface="+mn-ea"/>
                <a:cs typeface="+mn-cs"/>
              </a:rPr>
              <a:t> They were paid for with the local sales tax collected in Fulton, DeKalb, and Clayton Counties, and the City of Atlanta.</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AA3D75-F2DE-9547-A0A8-D0D12BEDB5C9}" type="slidenum">
              <a:rPr lang="en-US" smtClean="0"/>
              <a:t>10</a:t>
            </a:fld>
            <a:endParaRPr lang="en-US"/>
          </a:p>
        </p:txBody>
      </p:sp>
    </p:spTree>
    <p:extLst>
      <p:ext uri="{BB962C8B-B14F-4D97-AF65-F5344CB8AC3E}">
        <p14:creationId xmlns:p14="http://schemas.microsoft.com/office/powerpoint/2010/main" val="94323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3D75-F2DE-9547-A0A8-D0D12BEDB5C9}" type="slidenum">
              <a:rPr lang="en-US" smtClean="0"/>
              <a:t>11</a:t>
            </a:fld>
            <a:endParaRPr lang="en-US"/>
          </a:p>
        </p:txBody>
      </p:sp>
    </p:spTree>
    <p:extLst>
      <p:ext uri="{BB962C8B-B14F-4D97-AF65-F5344CB8AC3E}">
        <p14:creationId xmlns:p14="http://schemas.microsoft.com/office/powerpoint/2010/main" val="737353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pPr>
              <a:spcBef>
                <a:spcPts val="0"/>
              </a:spcBef>
              <a:defRPr/>
            </a:pPr>
            <a:r>
              <a:rPr lang="en-US" dirty="0">
                <a:cs typeface="Arial" panose="020B0604020202020204" pitchFamily="34" charset="0"/>
              </a:rPr>
              <a:t>MARTA is refreshing the Ride with Respect Campaign to:</a:t>
            </a:r>
          </a:p>
          <a:p>
            <a:pPr marL="172719" indent="-172719">
              <a:spcBef>
                <a:spcPts val="0"/>
              </a:spcBef>
              <a:buFont typeface="Arial" panose="020B0604020202020204" pitchFamily="34" charset="0"/>
              <a:buChar char="•"/>
              <a:defRPr/>
            </a:pPr>
            <a:r>
              <a:rPr lang="en-US" dirty="0">
                <a:cs typeface="Arial" panose="020B0604020202020204" pitchFamily="34" charset="0"/>
              </a:rPr>
              <a:t>Reassure patrons that MARTA is committed to their safety and comfort  </a:t>
            </a:r>
          </a:p>
          <a:p>
            <a:pPr marL="172719" indent="-172719">
              <a:spcBef>
                <a:spcPts val="0"/>
              </a:spcBef>
              <a:buFont typeface="Arial" panose="020B0604020202020204" pitchFamily="34" charset="0"/>
              <a:buChar char="•"/>
              <a:defRPr/>
            </a:pPr>
            <a:r>
              <a:rPr lang="en-US" dirty="0">
                <a:cs typeface="Arial" panose="020B0604020202020204" pitchFamily="34" charset="0"/>
              </a:rPr>
              <a:t>Reinforce the fact that MARTA takes code violations seriously </a:t>
            </a:r>
          </a:p>
          <a:p>
            <a:pPr marL="172719" indent="-172719">
              <a:spcBef>
                <a:spcPts val="0"/>
              </a:spcBef>
              <a:buFont typeface="Arial" panose="020B0604020202020204" pitchFamily="34" charset="0"/>
              <a:buChar char="•"/>
              <a:defRPr/>
            </a:pPr>
            <a:r>
              <a:rPr lang="en-US" dirty="0">
                <a:cs typeface="Arial" panose="020B0604020202020204" pitchFamily="34" charset="0"/>
              </a:rPr>
              <a:t>Improve service delivery by creating a positive transit experience</a:t>
            </a:r>
          </a:p>
          <a:p>
            <a:pPr marL="172719" indent="-172719">
              <a:spcBef>
                <a:spcPts val="0"/>
              </a:spcBef>
              <a:buFont typeface="Arial" panose="020B0604020202020204" pitchFamily="34" charset="0"/>
              <a:buChar char="•"/>
              <a:defRPr/>
            </a:pPr>
            <a:r>
              <a:rPr lang="en-US" dirty="0">
                <a:cs typeface="Arial" panose="020B0604020202020204" pitchFamily="34" charset="0"/>
              </a:rPr>
              <a:t>Attract new patrons and increase the frequency of current riders  </a:t>
            </a:r>
          </a:p>
          <a:p>
            <a:pPr marL="172719" indent="-172719">
              <a:spcBef>
                <a:spcPts val="0"/>
              </a:spcBef>
              <a:buFont typeface="Arial" panose="020B0604020202020204" pitchFamily="34" charset="0"/>
              <a:buChar char="•"/>
              <a:defRPr/>
            </a:pPr>
            <a:r>
              <a:rPr lang="en-US" dirty="0">
                <a:cs typeface="Arial" panose="020B0604020202020204" pitchFamily="34" charset="0"/>
              </a:rPr>
              <a:t>Strengthen the overall image of MARTA </a:t>
            </a:r>
          </a:p>
          <a:p>
            <a:pPr>
              <a:defRPr/>
            </a:pPr>
            <a:endParaRPr lang="en-US" dirty="0">
              <a:cs typeface="Arial" panose="020B0604020202020204" pitchFamily="34" charset="0"/>
            </a:endParaRPr>
          </a:p>
          <a:p>
            <a:pPr>
              <a:spcBef>
                <a:spcPts val="0"/>
              </a:spcBef>
              <a:spcAft>
                <a:spcPts val="0"/>
              </a:spcAft>
              <a:defRPr/>
            </a:pPr>
            <a:r>
              <a:rPr lang="en-US" dirty="0">
                <a:ea typeface="Times New Roman" panose="02020603050405020304" pitchFamily="18" charset="0"/>
                <a:cs typeface="Arial" panose="020B0604020202020204" pitchFamily="34" charset="0"/>
              </a:rPr>
              <a:t>The campaign will include: </a:t>
            </a:r>
          </a:p>
          <a:p>
            <a:pPr marL="287865" indent="-287865">
              <a:spcBef>
                <a:spcPts val="0"/>
              </a:spcBef>
              <a:spcAft>
                <a:spcPts val="0"/>
              </a:spcAft>
              <a:buFont typeface="Arial" panose="020B0604020202020204" pitchFamily="34" charset="0"/>
              <a:buChar char="•"/>
              <a:defRPr/>
            </a:pPr>
            <a:r>
              <a:rPr lang="en-US" dirty="0">
                <a:ea typeface="Times New Roman" panose="02020603050405020304" pitchFamily="18" charset="0"/>
                <a:cs typeface="Arial" panose="020B0604020202020204" pitchFamily="34" charset="0"/>
              </a:rPr>
              <a:t>Transit system advertising</a:t>
            </a:r>
          </a:p>
          <a:p>
            <a:pPr marL="287865" indent="-287865">
              <a:spcBef>
                <a:spcPts val="0"/>
              </a:spcBef>
              <a:spcAft>
                <a:spcPts val="0"/>
              </a:spcAft>
              <a:buFont typeface="Arial" panose="020B0604020202020204" pitchFamily="34" charset="0"/>
              <a:buChar char="•"/>
              <a:defRPr/>
            </a:pPr>
            <a:r>
              <a:rPr lang="en-US" dirty="0">
                <a:ea typeface="Times New Roman" panose="02020603050405020304" pitchFamily="18" charset="0"/>
                <a:cs typeface="Arial" panose="020B0604020202020204" pitchFamily="34" charset="0"/>
              </a:rPr>
              <a:t>Printed materials (brochures, flyers)</a:t>
            </a:r>
            <a:endParaRPr lang="en-US" dirty="0">
              <a:cs typeface="Arial" panose="020B0604020202020204" pitchFamily="34" charset="0"/>
            </a:endParaRPr>
          </a:p>
          <a:p>
            <a:pPr marL="287865" indent="-287865">
              <a:spcBef>
                <a:spcPts val="0"/>
              </a:spcBef>
              <a:spcAft>
                <a:spcPts val="0"/>
              </a:spcAft>
              <a:buFont typeface="Arial" panose="020B0604020202020204" pitchFamily="34" charset="0"/>
              <a:buChar char="•"/>
              <a:defRPr/>
            </a:pPr>
            <a:r>
              <a:rPr lang="en-US" dirty="0">
                <a:ea typeface="Times New Roman" panose="02020603050405020304" pitchFamily="18" charset="0"/>
                <a:cs typeface="Arial" panose="020B0604020202020204" pitchFamily="34" charset="0"/>
              </a:rPr>
              <a:t>Digital  and social media advertising</a:t>
            </a:r>
            <a:endParaRPr lang="en-US" dirty="0">
              <a:cs typeface="Arial" panose="020B0604020202020204" pitchFamily="34" charset="0"/>
            </a:endParaRPr>
          </a:p>
          <a:p>
            <a:pPr marL="287865" indent="-287865">
              <a:spcBef>
                <a:spcPts val="0"/>
              </a:spcBef>
              <a:spcAft>
                <a:spcPts val="0"/>
              </a:spcAft>
              <a:buFont typeface="Arial" panose="020B0604020202020204" pitchFamily="34" charset="0"/>
              <a:buChar char="•"/>
              <a:defRPr/>
            </a:pPr>
            <a:r>
              <a:rPr lang="en-US" dirty="0">
                <a:ea typeface="Times New Roman" panose="02020603050405020304" pitchFamily="18" charset="0"/>
                <a:cs typeface="Arial" panose="020B0604020202020204" pitchFamily="34" charset="0"/>
              </a:rPr>
              <a:t>Radio ads</a:t>
            </a:r>
            <a:endParaRPr lang="en-US" dirty="0">
              <a:cs typeface="Arial" panose="020B0604020202020204" pitchFamily="34" charset="0"/>
            </a:endParaRPr>
          </a:p>
          <a:p>
            <a:pPr marL="287865" indent="-287865">
              <a:spcBef>
                <a:spcPts val="0"/>
              </a:spcBef>
              <a:spcAft>
                <a:spcPts val="0"/>
              </a:spcAft>
              <a:buFont typeface="Arial" panose="020B0604020202020204" pitchFamily="34" charset="0"/>
              <a:buChar char="•"/>
              <a:defRPr/>
            </a:pPr>
            <a:r>
              <a:rPr lang="en-US" dirty="0">
                <a:ea typeface="Times New Roman" panose="02020603050405020304" pitchFamily="18" charset="0"/>
                <a:cs typeface="Arial" panose="020B0604020202020204" pitchFamily="34" charset="0"/>
              </a:rPr>
              <a:t>Newspaper ads  </a:t>
            </a:r>
            <a:endParaRPr lang="en-US" dirty="0">
              <a:cs typeface="Arial" panose="020B0604020202020204" pitchFamily="34" charset="0"/>
            </a:endParaRPr>
          </a:p>
          <a:p>
            <a:pPr marL="287865" indent="-287865">
              <a:spcBef>
                <a:spcPts val="0"/>
              </a:spcBef>
              <a:spcAft>
                <a:spcPts val="0"/>
              </a:spcAft>
              <a:buFont typeface="Arial" panose="020B0604020202020204" pitchFamily="34" charset="0"/>
              <a:buChar char="•"/>
              <a:defRPr/>
            </a:pPr>
            <a:r>
              <a:rPr lang="en-US" dirty="0">
                <a:ea typeface="Times New Roman" panose="02020603050405020304" pitchFamily="18" charset="0"/>
                <a:cs typeface="Arial" panose="020B0604020202020204" pitchFamily="34" charset="0"/>
              </a:rPr>
              <a:t>Local cable TV ads  </a:t>
            </a:r>
            <a:endParaRPr lang="en-US" dirty="0">
              <a:cs typeface="Arial" panose="020B0604020202020204" pitchFamily="34" charset="0"/>
            </a:endParaRPr>
          </a:p>
          <a:p>
            <a:pPr marL="287865" indent="-287865">
              <a:spcBef>
                <a:spcPts val="0"/>
              </a:spcBef>
              <a:spcAft>
                <a:spcPts val="0"/>
              </a:spcAft>
              <a:buFont typeface="Arial" panose="020B0604020202020204" pitchFamily="34" charset="0"/>
              <a:buChar char="•"/>
              <a:defRPr/>
            </a:pPr>
            <a:r>
              <a:rPr lang="en-US" dirty="0">
                <a:ea typeface="Times New Roman" panose="02020603050405020304" pitchFamily="18" charset="0"/>
                <a:cs typeface="Arial" panose="020B0604020202020204" pitchFamily="34" charset="0"/>
              </a:rPr>
              <a:t>Press releases </a:t>
            </a:r>
            <a:endParaRPr lang="en-US" dirty="0">
              <a:cs typeface="Arial" panose="020B0604020202020204" pitchFamily="34"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AA3D75-F2DE-9547-A0A8-D0D12BEDB5C9}" type="slidenum">
              <a:rPr lang="en-US" smtClean="0"/>
              <a:t>12</a:t>
            </a:fld>
            <a:endParaRPr lang="en-US"/>
          </a:p>
        </p:txBody>
      </p:sp>
    </p:spTree>
    <p:extLst>
      <p:ext uri="{BB962C8B-B14F-4D97-AF65-F5344CB8AC3E}">
        <p14:creationId xmlns:p14="http://schemas.microsoft.com/office/powerpoint/2010/main" val="3622623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err="1">
                <a:solidFill>
                  <a:schemeClr val="tx1"/>
                </a:solidFill>
                <a:effectLst/>
                <a:latin typeface="+mn-lt"/>
                <a:ea typeface="+mn-ea"/>
                <a:cs typeface="+mn-cs"/>
              </a:rPr>
              <a:t>Artbound</a:t>
            </a:r>
            <a:r>
              <a:rPr lang="en-US" sz="1200" b="1" u="sng" kern="1200" dirty="0">
                <a:solidFill>
                  <a:schemeClr val="tx1"/>
                </a:solidFill>
                <a:effectLst/>
                <a:latin typeface="+mn-lt"/>
                <a:ea typeface="+mn-ea"/>
                <a:cs typeface="+mn-cs"/>
              </a:rPr>
              <a:t> LIVE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Program launched November 16, 2017</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54 live music offerings were presented in six stations during the 6-week period until January 1.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Participating Stations: </a:t>
            </a:r>
          </a:p>
          <a:p>
            <a:pPr lvl="1"/>
            <a:r>
              <a:rPr lang="en-US" sz="1200" kern="1200" dirty="0">
                <a:solidFill>
                  <a:schemeClr val="tx1"/>
                </a:solidFill>
                <a:effectLst/>
                <a:latin typeface="+mn-lt"/>
                <a:ea typeface="+mn-ea"/>
                <a:cs typeface="+mn-cs"/>
              </a:rPr>
              <a:t>Five Points</a:t>
            </a:r>
          </a:p>
          <a:p>
            <a:pPr lvl="1"/>
            <a:r>
              <a:rPr lang="en-US" sz="1200" kern="1200" dirty="0">
                <a:solidFill>
                  <a:schemeClr val="tx1"/>
                </a:solidFill>
                <a:effectLst/>
                <a:latin typeface="+mn-lt"/>
                <a:ea typeface="+mn-ea"/>
                <a:cs typeface="+mn-cs"/>
              </a:rPr>
              <a:t>West End</a:t>
            </a:r>
          </a:p>
          <a:p>
            <a:pPr lvl="1"/>
            <a:r>
              <a:rPr lang="en-US" sz="1200" kern="1200" dirty="0">
                <a:solidFill>
                  <a:schemeClr val="tx1"/>
                </a:solidFill>
                <a:effectLst/>
                <a:latin typeface="+mn-lt"/>
                <a:ea typeface="+mn-ea"/>
                <a:cs typeface="+mn-cs"/>
              </a:rPr>
              <a:t>Kensington</a:t>
            </a:r>
          </a:p>
          <a:p>
            <a:pPr lvl="1"/>
            <a:r>
              <a:rPr lang="en-US" sz="1200" kern="1200" dirty="0">
                <a:solidFill>
                  <a:schemeClr val="tx1"/>
                </a:solidFill>
                <a:effectLst/>
                <a:latin typeface="+mn-lt"/>
                <a:ea typeface="+mn-ea"/>
                <a:cs typeface="+mn-cs"/>
              </a:rPr>
              <a:t>Lindbergh</a:t>
            </a:r>
          </a:p>
          <a:p>
            <a:pPr lvl="1"/>
            <a:r>
              <a:rPr lang="en-US" sz="1200" kern="1200" dirty="0">
                <a:solidFill>
                  <a:schemeClr val="tx1"/>
                </a:solidFill>
                <a:effectLst/>
                <a:latin typeface="+mn-lt"/>
                <a:ea typeface="+mn-ea"/>
                <a:cs typeface="+mn-cs"/>
              </a:rPr>
              <a:t>North Springs</a:t>
            </a:r>
          </a:p>
          <a:p>
            <a:pPr lvl="1"/>
            <a:r>
              <a:rPr lang="en-US" sz="1200" kern="1200" dirty="0">
                <a:solidFill>
                  <a:schemeClr val="tx1"/>
                </a:solidFill>
                <a:effectLst/>
                <a:latin typeface="+mn-lt"/>
                <a:ea typeface="+mn-ea"/>
                <a:cs typeface="+mn-cs"/>
              </a:rPr>
              <a:t>H.E. Holmes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Music begins again March 16 – April 30</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MWF at Five Points until May 1 when full schedule resumes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Gold Line station (besides Lindbergh) will be added this summer</a:t>
            </a:r>
          </a:p>
          <a:p>
            <a:endParaRPr lang="en-US" dirty="0"/>
          </a:p>
        </p:txBody>
      </p:sp>
      <p:sp>
        <p:nvSpPr>
          <p:cNvPr id="4" name="Slide Number Placeholder 3"/>
          <p:cNvSpPr>
            <a:spLocks noGrp="1"/>
          </p:cNvSpPr>
          <p:nvPr>
            <p:ph type="sldNum" sz="quarter" idx="10"/>
          </p:nvPr>
        </p:nvSpPr>
        <p:spPr/>
        <p:txBody>
          <a:bodyPr/>
          <a:lstStyle/>
          <a:p>
            <a:fld id="{5FAA3D75-F2DE-9547-A0A8-D0D12BEDB5C9}" type="slidenum">
              <a:rPr lang="en-US" smtClean="0"/>
              <a:t>13</a:t>
            </a:fld>
            <a:endParaRPr lang="en-US"/>
          </a:p>
        </p:txBody>
      </p:sp>
    </p:spTree>
    <p:extLst>
      <p:ext uri="{BB962C8B-B14F-4D97-AF65-F5344CB8AC3E}">
        <p14:creationId xmlns:p14="http://schemas.microsoft.com/office/powerpoint/2010/main" val="2536497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Saturday, March 24</a:t>
            </a:r>
          </a:p>
          <a:p>
            <a:r>
              <a:rPr lang="en-US" dirty="0"/>
              <a:t>Ribbon cutting at 1:30 pm. </a:t>
            </a:r>
          </a:p>
          <a:p>
            <a:r>
              <a:rPr lang="en-US" dirty="0"/>
              <a:t>Ashby Block Party – 2:00 pm – 5:00 pm</a:t>
            </a:r>
          </a:p>
        </p:txBody>
      </p:sp>
      <p:sp>
        <p:nvSpPr>
          <p:cNvPr id="4" name="Slide Number Placeholder 3"/>
          <p:cNvSpPr>
            <a:spLocks noGrp="1"/>
          </p:cNvSpPr>
          <p:nvPr>
            <p:ph type="sldNum" sz="quarter" idx="10"/>
          </p:nvPr>
        </p:nvSpPr>
        <p:spPr/>
        <p:txBody>
          <a:bodyPr/>
          <a:lstStyle/>
          <a:p>
            <a:fld id="{5FAA3D75-F2DE-9547-A0A8-D0D12BEDB5C9}" type="slidenum">
              <a:rPr lang="en-US" smtClean="0"/>
              <a:t>14</a:t>
            </a:fld>
            <a:endParaRPr lang="en-US"/>
          </a:p>
        </p:txBody>
      </p:sp>
    </p:spTree>
    <p:extLst>
      <p:ext uri="{BB962C8B-B14F-4D97-AF65-F5344CB8AC3E}">
        <p14:creationId xmlns:p14="http://schemas.microsoft.com/office/powerpoint/2010/main" val="4130643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66713" y="712788"/>
            <a:ext cx="6346825" cy="35702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3" name="Shape 93"/>
          <p:cNvSpPr txBox="1">
            <a:spLocks noGrp="1"/>
          </p:cNvSpPr>
          <p:nvPr>
            <p:ph type="body" idx="1"/>
          </p:nvPr>
        </p:nvSpPr>
        <p:spPr>
          <a:xfrm>
            <a:off x="707712" y="4521587"/>
            <a:ext cx="5661659" cy="4283607"/>
          </a:xfrm>
          <a:prstGeom prst="rect">
            <a:avLst/>
          </a:prstGeom>
          <a:noFill/>
          <a:ln>
            <a:noFill/>
          </a:ln>
        </p:spPr>
        <p:txBody>
          <a:bodyPr lIns="90943" tIns="45458" rIns="90943" bIns="45458" anchor="t" anchorCtr="0">
            <a:noAutofit/>
          </a:bodyPr>
          <a:lstStyle/>
          <a:p>
            <a:pPr>
              <a:buSzPct val="25000"/>
            </a:pPr>
            <a:endParaRPr dirty="0"/>
          </a:p>
        </p:txBody>
      </p:sp>
      <p:sp>
        <p:nvSpPr>
          <p:cNvPr id="94" name="Shape 94"/>
          <p:cNvSpPr txBox="1">
            <a:spLocks noGrp="1"/>
          </p:cNvSpPr>
          <p:nvPr>
            <p:ph type="sldNum" idx="12"/>
          </p:nvPr>
        </p:nvSpPr>
        <p:spPr>
          <a:xfrm>
            <a:off x="4008717" y="9041526"/>
            <a:ext cx="3066731" cy="475957"/>
          </a:xfrm>
          <a:prstGeom prst="rect">
            <a:avLst/>
          </a:prstGeom>
          <a:noFill/>
          <a:ln>
            <a:noFill/>
          </a:ln>
        </p:spPr>
        <p:txBody>
          <a:bodyPr lIns="90943" tIns="45458" rIns="90943" bIns="45458" anchor="b" anchorCtr="0">
            <a:noAutofit/>
          </a:bodyPr>
          <a:lstStyle/>
          <a:p>
            <a:pPr algn="r">
              <a:buSzPct val="25000"/>
            </a:pPr>
            <a:fld id="{00000000-1234-1234-1234-123412341234}" type="slidenum">
              <a:rPr lang="en-US">
                <a:solidFill>
                  <a:schemeClr val="dk1"/>
                </a:solidFill>
                <a:latin typeface="Calibri"/>
                <a:ea typeface="Calibri"/>
                <a:cs typeface="Calibri"/>
                <a:sym typeface="Calibri"/>
              </a:rPr>
              <a:pPr algn="r">
                <a:buSzPct val="25000"/>
              </a:pPr>
              <a:t>15</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9210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Per long-term</a:t>
            </a:r>
            <a:r>
              <a:rPr lang="en-US" altLang="en-US" baseline="0" dirty="0"/>
              <a:t> plans, the four main high-capacity expansion projects that remain on MARTA’s horizon include light rail on Clifton Corridor (DeKalb), bus rapid transit and heavy rail along I-20 E (DeKalb), bus rapid transit in managed lanes along GA 400 N (Fulton) and a high-capacity option in Clayton County.</a:t>
            </a:r>
            <a:endParaRPr lang="en-US"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30250" indent="-280988">
              <a:spcBef>
                <a:spcPct val="30000"/>
              </a:spcBef>
              <a:defRPr sz="1200">
                <a:solidFill>
                  <a:schemeClr val="tx1"/>
                </a:solidFill>
                <a:latin typeface="Calibri" panose="020F0502020204030204" pitchFamily="34" charset="0"/>
                <a:ea typeface="MS PGothic" panose="020B0600070205080204" pitchFamily="34" charset="-128"/>
              </a:defRPr>
            </a:lvl2pPr>
            <a:lvl3pPr marL="1125538" indent="-223838">
              <a:spcBef>
                <a:spcPct val="30000"/>
              </a:spcBef>
              <a:defRPr sz="1200">
                <a:solidFill>
                  <a:schemeClr val="tx1"/>
                </a:solidFill>
                <a:latin typeface="Calibri" panose="020F0502020204030204" pitchFamily="34" charset="0"/>
                <a:ea typeface="MS PGothic" panose="020B0600070205080204" pitchFamily="34" charset="-128"/>
              </a:defRPr>
            </a:lvl3pPr>
            <a:lvl4pPr marL="1574800" indent="-223838">
              <a:spcBef>
                <a:spcPct val="30000"/>
              </a:spcBef>
              <a:defRPr sz="1200">
                <a:solidFill>
                  <a:schemeClr val="tx1"/>
                </a:solidFill>
                <a:latin typeface="Calibri" panose="020F0502020204030204" pitchFamily="34" charset="0"/>
                <a:ea typeface="MS PGothic" panose="020B0600070205080204" pitchFamily="34" charset="-128"/>
              </a:defRPr>
            </a:lvl4pPr>
            <a:lvl5pPr marL="2025650" indent="-223838">
              <a:spcBef>
                <a:spcPct val="30000"/>
              </a:spcBef>
              <a:defRPr sz="1200">
                <a:solidFill>
                  <a:schemeClr val="tx1"/>
                </a:solidFill>
                <a:latin typeface="Calibri" panose="020F0502020204030204" pitchFamily="34" charset="0"/>
                <a:ea typeface="MS PGothic" panose="020B0600070205080204" pitchFamily="34" charset="-128"/>
              </a:defRPr>
            </a:lvl5pPr>
            <a:lvl6pPr marL="2482850" indent="-223838"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40050" indent="-223838"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97250" indent="-223838"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54450" indent="-223838"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AFB24ED-CCA4-4BC8-8C09-50668EC2DB5E}" type="slidenum">
              <a:rPr lang="en-US" altLang="en-US" smtClean="0"/>
              <a:pPr>
                <a:spcBef>
                  <a:spcPct val="0"/>
                </a:spcBef>
              </a:pPr>
              <a:t>16</a:t>
            </a:fld>
            <a:endParaRPr lang="en-US" altLang="en-US" dirty="0"/>
          </a:p>
        </p:txBody>
      </p:sp>
    </p:spTree>
    <p:extLst>
      <p:ext uri="{BB962C8B-B14F-4D97-AF65-F5344CB8AC3E}">
        <p14:creationId xmlns:p14="http://schemas.microsoft.com/office/powerpoint/2010/main" val="2812267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dirty="0">
                <a:latin typeface="+mn-lt"/>
              </a:rPr>
              <a:t>Current</a:t>
            </a:r>
            <a:r>
              <a:rPr lang="en-US" sz="1200" b="1" baseline="0" dirty="0">
                <a:latin typeface="+mn-lt"/>
              </a:rPr>
              <a:t> state: </a:t>
            </a:r>
          </a:p>
          <a:p>
            <a:pPr marL="628650" lvl="1" indent="-171450">
              <a:spcBef>
                <a:spcPts val="0"/>
              </a:spcBef>
              <a:buFont typeface="Arial" panose="020B0604020202020204" pitchFamily="34" charset="0"/>
              <a:buChar char="•"/>
            </a:pPr>
            <a:r>
              <a:rPr lang="en-US" altLang="en-US" sz="1200" dirty="0">
                <a:latin typeface="+mn-lt"/>
                <a:cs typeface="Arial" panose="020B0604020202020204" pitchFamily="34" charset="0"/>
              </a:rPr>
              <a:t>O &amp; M IGA governs roles and responsibilities</a:t>
            </a:r>
          </a:p>
          <a:p>
            <a:pPr marL="628650" lvl="1" indent="-171450">
              <a:spcBef>
                <a:spcPts val="0"/>
              </a:spcBef>
              <a:buFont typeface="Arial" panose="020B0604020202020204" pitchFamily="34" charset="0"/>
              <a:buChar char="•"/>
            </a:pPr>
            <a:r>
              <a:rPr lang="en-US" altLang="en-US" sz="1200" dirty="0">
                <a:latin typeface="+mn-lt"/>
                <a:cs typeface="Arial" panose="020B0604020202020204" pitchFamily="34" charset="0"/>
              </a:rPr>
              <a:t>ASC is operated directly by City of Atlanta employees</a:t>
            </a:r>
          </a:p>
          <a:p>
            <a:pPr marL="628650" lvl="1" indent="-171450">
              <a:spcBef>
                <a:spcPts val="0"/>
              </a:spcBef>
              <a:buFont typeface="Arial" panose="020B0604020202020204" pitchFamily="34" charset="0"/>
              <a:buChar char="•"/>
            </a:pPr>
            <a:r>
              <a:rPr lang="en-US" altLang="en-US" sz="1200" dirty="0">
                <a:latin typeface="+mn-lt"/>
                <a:cs typeface="Arial" panose="020B0604020202020204" pitchFamily="34" charset="0"/>
              </a:rPr>
              <a:t>MARTA Director of Streetcar Services provides technical oversight, reporting to MARTA COO</a:t>
            </a:r>
          </a:p>
          <a:p>
            <a:pPr marL="628650" lvl="1" indent="-171450">
              <a:spcBef>
                <a:spcPts val="0"/>
              </a:spcBef>
              <a:buFont typeface="Arial" panose="020B0604020202020204" pitchFamily="34" charset="0"/>
              <a:buChar char="•"/>
            </a:pPr>
            <a:r>
              <a:rPr lang="en-US" altLang="en-US" sz="1200" dirty="0">
                <a:latin typeface="+mn-lt"/>
                <a:cs typeface="Arial" panose="020B0604020202020204" pitchFamily="34" charset="0"/>
              </a:rPr>
              <a:t>Monthly Executive Management meetings are held involving all project partners</a:t>
            </a:r>
          </a:p>
          <a:p>
            <a:pPr marL="628650" lvl="1" indent="-171450">
              <a:spcBef>
                <a:spcPts val="0"/>
              </a:spcBef>
              <a:buFont typeface="Arial" panose="020B0604020202020204" pitchFamily="34" charset="0"/>
              <a:buChar char="•"/>
            </a:pPr>
            <a:r>
              <a:rPr lang="en-US" altLang="en-US" sz="1200" dirty="0">
                <a:latin typeface="+mn-lt"/>
                <a:cs typeface="Arial" panose="020B0604020202020204" pitchFamily="34" charset="0"/>
              </a:rPr>
              <a:t>Engagement with GDOT occurring on a frequent basis</a:t>
            </a:r>
          </a:p>
          <a:p>
            <a:pPr marL="628650" lvl="1" indent="-171450">
              <a:spcBef>
                <a:spcPts val="0"/>
              </a:spcBef>
              <a:buFont typeface="Arial" panose="020B0604020202020204" pitchFamily="34" charset="0"/>
              <a:buChar char="•"/>
            </a:pPr>
            <a:r>
              <a:rPr lang="en-US" altLang="en-US" sz="1200" dirty="0">
                <a:latin typeface="+mn-lt"/>
                <a:cs typeface="Arial" panose="020B0604020202020204" pitchFamily="34" charset="0"/>
              </a:rPr>
              <a:t>Funding comprises FTA CMAQ funds, Rental car fees and partner support from the ADID</a:t>
            </a:r>
          </a:p>
          <a:p>
            <a:pPr lvl="1">
              <a:spcBef>
                <a:spcPts val="472"/>
              </a:spcBef>
            </a:pPr>
            <a:endParaRPr lang="en-US" altLang="en-US" sz="1200" dirty="0">
              <a:latin typeface="+mn-lt"/>
              <a:cs typeface="Arial" panose="020B0604020202020204" pitchFamily="34" charset="0"/>
            </a:endParaRPr>
          </a:p>
          <a:p>
            <a:pPr marL="283546" indent="-283546">
              <a:buFont typeface="Arial" panose="020B0604020202020204" pitchFamily="34" charset="0"/>
              <a:buChar char="•"/>
            </a:pPr>
            <a:r>
              <a:rPr lang="en-US" altLang="en-US" sz="1200" b="1" dirty="0">
                <a:latin typeface="+mn-lt"/>
                <a:cs typeface="Arial" panose="020B0604020202020204" pitchFamily="34" charset="0"/>
              </a:rPr>
              <a:t>Financial: </a:t>
            </a:r>
            <a:r>
              <a:rPr lang="en-US" sz="1200" b="1" dirty="0">
                <a:latin typeface="+mn-lt"/>
              </a:rPr>
              <a:t>Development of Transition Program Financial Plans for three Authority fiscal areas:</a:t>
            </a:r>
          </a:p>
          <a:p>
            <a:pPr marL="737219" lvl="1" indent="-283546">
              <a:buFont typeface="Arial" panose="020B0604020202020204" pitchFamily="34" charset="0"/>
              <a:buChar char="•"/>
            </a:pPr>
            <a:r>
              <a:rPr lang="en-US" sz="1200" dirty="0">
                <a:latin typeface="+mn-lt"/>
              </a:rPr>
              <a:t>Transition Mobilization Plan; capital + operating</a:t>
            </a:r>
          </a:p>
          <a:p>
            <a:pPr marL="737219" lvl="1" indent="-283546">
              <a:buFont typeface="Arial" panose="020B0604020202020204" pitchFamily="34" charset="0"/>
              <a:buChar char="•"/>
            </a:pPr>
            <a:r>
              <a:rPr lang="en-US" sz="1200" dirty="0">
                <a:latin typeface="+mn-lt"/>
              </a:rPr>
              <a:t>Streetcar Operating Budget</a:t>
            </a:r>
          </a:p>
          <a:p>
            <a:pPr marL="737219" lvl="1" indent="-283546">
              <a:buFont typeface="Arial" panose="020B0604020202020204" pitchFamily="34" charset="0"/>
              <a:buChar char="•"/>
            </a:pPr>
            <a:r>
              <a:rPr lang="en-US" sz="1200" dirty="0">
                <a:latin typeface="+mn-lt"/>
              </a:rPr>
              <a:t>Streetcar Capital Budget</a:t>
            </a:r>
          </a:p>
          <a:p>
            <a:pPr lvl="1">
              <a:spcBef>
                <a:spcPts val="472"/>
              </a:spcBef>
            </a:pPr>
            <a:endParaRPr lang="en-US" altLang="en-US" sz="1200" dirty="0">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fld id="{5FAA3D75-F2DE-9547-A0A8-D0D12BEDB5C9}" type="slidenum">
              <a:rPr lang="en-US" smtClean="0"/>
              <a:t>17</a:t>
            </a:fld>
            <a:endParaRPr lang="en-US"/>
          </a:p>
        </p:txBody>
      </p:sp>
    </p:spTree>
    <p:extLst>
      <p:ext uri="{BB962C8B-B14F-4D97-AF65-F5344CB8AC3E}">
        <p14:creationId xmlns:p14="http://schemas.microsoft.com/office/powerpoint/2010/main" val="2064991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811213" y="1152525"/>
            <a:ext cx="5543550"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E7922AD8-D8EB-934F-8917-B0D5B21D457B}" type="slidenum">
              <a:rPr lang="en-US" smtClean="0"/>
              <a:pPr>
                <a:defRPr/>
              </a:pPr>
              <a:t>18</a:t>
            </a:fld>
            <a:endParaRPr lang="en-US" dirty="0"/>
          </a:p>
        </p:txBody>
      </p:sp>
    </p:spTree>
    <p:extLst>
      <p:ext uri="{BB962C8B-B14F-4D97-AF65-F5344CB8AC3E}">
        <p14:creationId xmlns:p14="http://schemas.microsoft.com/office/powerpoint/2010/main" val="2921425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MARTA has received a $12.6 million federal grant to help fund a planned bus-rapid transit (BRT) project connecting the Summerhill area of Atlanta with Midtown.</a:t>
            </a:r>
            <a:r>
              <a:rPr lang="en-US" baseline="0" dirty="0"/>
              <a:t> </a:t>
            </a:r>
            <a:r>
              <a:rPr lang="en-US" dirty="0"/>
              <a:t>The 9.4-mile BRT route will connect a neighborhood anchored by Georgia State University to MARTA’s heavy rail system and the Atlanta Streetcar network. </a:t>
            </a:r>
          </a:p>
          <a:p>
            <a:endParaRPr lang="en-US" dirty="0"/>
          </a:p>
          <a:p>
            <a:r>
              <a:rPr lang="en-US" dirty="0"/>
              <a:t>The federal money will come through the National Infrastructure Investments Transportation Investment Generating Economic Recovery (TIGER) discretionary grants program.</a:t>
            </a:r>
          </a:p>
          <a:p>
            <a:r>
              <a:rPr lang="en-US" dirty="0"/>
              <a:t>“Passengers, drivers and so many others will benefit from this grant, which will address mobility, access and safety challenges in some of our vital Atlanta transportation corridors,” said U.S. Sen. </a:t>
            </a:r>
            <a:r>
              <a:rPr lang="en-US" dirty="0">
                <a:hlinkClick r:id="rId3"/>
              </a:rPr>
              <a:t>Johnny Isakson</a:t>
            </a:r>
            <a:r>
              <a:rPr lang="en-US" dirty="0"/>
              <a:t>, R-Ga., who supported the grant. “The project, once completed, will offer much better links between neighborhoods, office buildings, higher education institutions and medical facilities that area residents rely on daily."</a:t>
            </a:r>
          </a:p>
          <a:p>
            <a:endParaRPr lang="en-US" dirty="0"/>
          </a:p>
          <a:p>
            <a:r>
              <a:rPr lang="en-US" dirty="0"/>
              <a:t>Sen. </a:t>
            </a:r>
            <a:r>
              <a:rPr lang="en-US" dirty="0">
                <a:hlinkClick r:id="rId4"/>
              </a:rPr>
              <a:t>David Perdue</a:t>
            </a:r>
            <a:r>
              <a:rPr lang="en-US" dirty="0"/>
              <a:t>, R-Ga., credited MARTA with playing an important role in moving people around following the collapse of the Interstate 85 bridge over Piedmont Road last March. U.S. Secretary of Transportation Elaine Chao attended the dedication of the new bridge there last June.</a:t>
            </a:r>
          </a:p>
          <a:p>
            <a:r>
              <a:rPr lang="en-US" dirty="0"/>
              <a:t>It’s great to see the federal government not only recognizes the value of MARTA but also is willing to invest further in this infrastructure asset," Perdue said. "I applaud President </a:t>
            </a:r>
          </a:p>
          <a:p>
            <a:r>
              <a:rPr lang="en-US" dirty="0"/>
              <a:t>Trump and Secretary Chao for making this project a priority.”</a:t>
            </a:r>
          </a:p>
          <a:p>
            <a:endParaRPr lang="en-US" dirty="0"/>
          </a:p>
          <a:p>
            <a:r>
              <a:rPr lang="en-US" dirty="0"/>
              <a:t>The project also will include the purchase of five new BRT vehicles that will operate in a mix of exclusive and shared roadways and the installation of some 30 transit station locations.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AA3D75-F2DE-9547-A0A8-D0D12BEDB5C9}" type="slidenum">
              <a:rPr lang="en-US" smtClean="0"/>
              <a:t>19</a:t>
            </a:fld>
            <a:endParaRPr lang="en-US"/>
          </a:p>
        </p:txBody>
      </p:sp>
    </p:spTree>
    <p:extLst>
      <p:ext uri="{BB962C8B-B14F-4D97-AF65-F5344CB8AC3E}">
        <p14:creationId xmlns:p14="http://schemas.microsoft.com/office/powerpoint/2010/main" val="1118279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38867" indent="-284304">
              <a:spcBef>
                <a:spcPct val="30000"/>
              </a:spcBef>
              <a:defRPr sz="1200">
                <a:solidFill>
                  <a:schemeClr val="tx1"/>
                </a:solidFill>
                <a:latin typeface="Calibri" panose="020F0502020204030204" pitchFamily="34" charset="0"/>
                <a:ea typeface="MS PGothic" panose="020B0600070205080204" pitchFamily="34" charset="-128"/>
              </a:defRPr>
            </a:lvl2pPr>
            <a:lvl3pPr marL="1138819" indent="-226479">
              <a:spcBef>
                <a:spcPct val="30000"/>
              </a:spcBef>
              <a:defRPr sz="1200">
                <a:solidFill>
                  <a:schemeClr val="tx1"/>
                </a:solidFill>
                <a:latin typeface="Calibri" panose="020F0502020204030204" pitchFamily="34" charset="0"/>
                <a:ea typeface="MS PGothic" panose="020B0600070205080204" pitchFamily="34" charset="-128"/>
              </a:defRPr>
            </a:lvl3pPr>
            <a:lvl4pPr marL="1593383" indent="-226479">
              <a:spcBef>
                <a:spcPct val="30000"/>
              </a:spcBef>
              <a:defRPr sz="1200">
                <a:solidFill>
                  <a:schemeClr val="tx1"/>
                </a:solidFill>
                <a:latin typeface="Calibri" panose="020F0502020204030204" pitchFamily="34" charset="0"/>
                <a:ea typeface="MS PGothic" panose="020B0600070205080204" pitchFamily="34" charset="-128"/>
              </a:defRPr>
            </a:lvl4pPr>
            <a:lvl5pPr marL="2049553" indent="-226479">
              <a:spcBef>
                <a:spcPct val="30000"/>
              </a:spcBef>
              <a:defRPr sz="1200">
                <a:solidFill>
                  <a:schemeClr val="tx1"/>
                </a:solidFill>
                <a:latin typeface="Calibri" panose="020F0502020204030204" pitchFamily="34" charset="0"/>
                <a:ea typeface="MS PGothic" panose="020B0600070205080204" pitchFamily="34" charset="-128"/>
              </a:defRPr>
            </a:lvl5pPr>
            <a:lvl6pPr marL="2512148" indent="-226479" defTabSz="46259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4743" indent="-226479" defTabSz="46259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37338" indent="-226479" defTabSz="46259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99933" indent="-226479" defTabSz="46259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AFB24ED-CCA4-4BC8-8C09-50668EC2DB5E}" type="slidenum">
              <a:rPr lang="en-US" altLang="en-US" smtClean="0"/>
              <a:pPr>
                <a:spcBef>
                  <a:spcPct val="0"/>
                </a:spcBef>
              </a:pPr>
              <a:t>2</a:t>
            </a:fld>
            <a:endParaRPr lang="en-US" altLang="en-US" dirty="0"/>
          </a:p>
        </p:txBody>
      </p:sp>
    </p:spTree>
    <p:extLst>
      <p:ext uri="{BB962C8B-B14F-4D97-AF65-F5344CB8AC3E}">
        <p14:creationId xmlns:p14="http://schemas.microsoft.com/office/powerpoint/2010/main" val="823321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3D75-F2DE-9547-A0A8-D0D12BEDB5C9}" type="slidenum">
              <a:rPr lang="en-US" smtClean="0"/>
              <a:t>20</a:t>
            </a:fld>
            <a:endParaRPr lang="en-US"/>
          </a:p>
        </p:txBody>
      </p:sp>
    </p:spTree>
    <p:extLst>
      <p:ext uri="{BB962C8B-B14F-4D97-AF65-F5344CB8AC3E}">
        <p14:creationId xmlns:p14="http://schemas.microsoft.com/office/powerpoint/2010/main" val="1433027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452438" y="703263"/>
            <a:ext cx="6261100" cy="3522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Clr>
                <a:schemeClr val="tx1">
                  <a:lumMod val="75000"/>
                </a:schemeClr>
              </a:buClr>
              <a:buNone/>
            </a:pPr>
            <a:r>
              <a:rPr lang="en-US" sz="2800" dirty="0">
                <a:latin typeface="Calibri" panose="020F0502020204030204" pitchFamily="34" charset="0"/>
                <a:cs typeface="Calibri" panose="020F0502020204030204" pitchFamily="34" charset="0"/>
              </a:rPr>
              <a:t>Started in February 2017</a:t>
            </a:r>
          </a:p>
          <a:p>
            <a:pPr marL="0" indent="0" defTabSz="342900">
              <a:lnSpc>
                <a:spcPct val="80000"/>
              </a:lnSpc>
              <a:spcBef>
                <a:spcPts val="450"/>
              </a:spcBef>
              <a:spcAft>
                <a:spcPts val="600"/>
              </a:spcAft>
              <a:buNone/>
              <a:defRPr/>
            </a:pPr>
            <a:r>
              <a:rPr lang="en-US" sz="1900" dirty="0">
                <a:latin typeface="Calibri" panose="020F0502020204030204" pitchFamily="34" charset="0"/>
                <a:cs typeface="Calibri" panose="020F0502020204030204" pitchFamily="34" charset="0"/>
              </a:rPr>
              <a:t>Bus service improvements</a:t>
            </a:r>
          </a:p>
          <a:p>
            <a:pPr lvl="1" defTabSz="342900">
              <a:lnSpc>
                <a:spcPct val="80000"/>
              </a:lnSpc>
              <a:spcBef>
                <a:spcPts val="450"/>
              </a:spcBef>
              <a:spcAft>
                <a:spcPts val="600"/>
              </a:spcAft>
              <a:buFont typeface="Courier New" panose="02070309020205020404" pitchFamily="49" charset="0"/>
              <a:buChar char="o"/>
              <a:defRPr/>
            </a:pPr>
            <a:r>
              <a:rPr lang="en-US" sz="1900" dirty="0">
                <a:latin typeface="Calibri" panose="020F0502020204030204" pitchFamily="34" charset="0"/>
                <a:cs typeface="Calibri" panose="020F0502020204030204" pitchFamily="34" charset="0"/>
              </a:rPr>
              <a:t>28 route improvements</a:t>
            </a:r>
          </a:p>
          <a:p>
            <a:pPr lvl="1" defTabSz="342900">
              <a:lnSpc>
                <a:spcPct val="80000"/>
              </a:lnSpc>
              <a:spcBef>
                <a:spcPts val="450"/>
              </a:spcBef>
              <a:spcAft>
                <a:spcPts val="600"/>
              </a:spcAft>
              <a:buFont typeface="Courier New" panose="02070309020205020404" pitchFamily="49" charset="0"/>
              <a:buChar char="o"/>
              <a:defRPr/>
            </a:pPr>
            <a:r>
              <a:rPr lang="en-US" sz="1900" dirty="0">
                <a:latin typeface="Calibri" panose="020F0502020204030204" pitchFamily="34" charset="0"/>
                <a:cs typeface="Calibri" panose="020F0502020204030204" pitchFamily="34" charset="0"/>
              </a:rPr>
              <a:t>2 new routes</a:t>
            </a:r>
          </a:p>
          <a:p>
            <a:pPr marL="914400" lvl="2" indent="0" defTabSz="342900">
              <a:lnSpc>
                <a:spcPct val="80000"/>
              </a:lnSpc>
              <a:spcBef>
                <a:spcPts val="450"/>
              </a:spcBef>
              <a:spcAft>
                <a:spcPts val="600"/>
              </a:spcAft>
              <a:buNone/>
              <a:defRPr/>
            </a:pPr>
            <a:r>
              <a:rPr lang="en-US" sz="1900" dirty="0">
                <a:latin typeface="Calibri" panose="020F0502020204030204" pitchFamily="34" charset="0"/>
                <a:cs typeface="Calibri" panose="020F0502020204030204" pitchFamily="34" charset="0"/>
              </a:rPr>
              <a:t>- </a:t>
            </a:r>
            <a:r>
              <a:rPr lang="en-US" sz="1900" dirty="0" err="1">
                <a:latin typeface="Calibri" panose="020F0502020204030204" pitchFamily="34" charset="0"/>
                <a:cs typeface="Calibri" panose="020F0502020204030204" pitchFamily="34" charset="0"/>
              </a:rPr>
              <a:t>Rt</a:t>
            </a:r>
            <a:r>
              <a:rPr lang="en-US" sz="1900" dirty="0">
                <a:latin typeface="Calibri" panose="020F0502020204030204" pitchFamily="34" charset="0"/>
                <a:cs typeface="Calibri" panose="020F0502020204030204" pitchFamily="34" charset="0"/>
              </a:rPr>
              <a:t># 94 Northside Drive</a:t>
            </a:r>
          </a:p>
          <a:p>
            <a:pPr marL="914400" lvl="2" indent="0" defTabSz="342900">
              <a:lnSpc>
                <a:spcPct val="80000"/>
              </a:lnSpc>
              <a:spcBef>
                <a:spcPts val="450"/>
              </a:spcBef>
              <a:spcAft>
                <a:spcPts val="600"/>
              </a:spcAft>
              <a:buNone/>
              <a:defRPr/>
            </a:pPr>
            <a:r>
              <a:rPr lang="en-US" sz="1900" dirty="0">
                <a:latin typeface="Calibri" panose="020F0502020204030204" pitchFamily="34" charset="0"/>
                <a:cs typeface="Calibri" panose="020F0502020204030204" pitchFamily="34" charset="0"/>
              </a:rPr>
              <a:t>- </a:t>
            </a:r>
            <a:r>
              <a:rPr lang="en-US" sz="1900" dirty="0" err="1">
                <a:latin typeface="Calibri" panose="020F0502020204030204" pitchFamily="34" charset="0"/>
                <a:cs typeface="Calibri" panose="020F0502020204030204" pitchFamily="34" charset="0"/>
              </a:rPr>
              <a:t>Rt</a:t>
            </a:r>
            <a:r>
              <a:rPr lang="en-US" sz="1900" dirty="0">
                <a:latin typeface="Calibri" panose="020F0502020204030204" pitchFamily="34" charset="0"/>
                <a:cs typeface="Calibri" panose="020F0502020204030204" pitchFamily="34" charset="0"/>
              </a:rPr>
              <a:t># 865 Dollar Mill/Plainville</a:t>
            </a:r>
          </a:p>
          <a:p>
            <a:pPr lvl="1">
              <a:buFont typeface="Courier New" panose="02070309020205020404" pitchFamily="49" charset="0"/>
              <a:buChar char="o"/>
            </a:pPr>
            <a:r>
              <a:rPr lang="en-US" sz="1900" dirty="0"/>
              <a:t>1 new express route (</a:t>
            </a:r>
            <a:r>
              <a:rPr lang="en-US" sz="1900" dirty="0" err="1"/>
              <a:t>Rt</a:t>
            </a:r>
            <a:r>
              <a:rPr lang="en-US" sz="1900" dirty="0"/>
              <a:t># 295 - Metropolitan Campus Express)</a:t>
            </a:r>
          </a:p>
          <a:p>
            <a:pPr lvl="1">
              <a:buFont typeface="Courier New" panose="02070309020205020404" pitchFamily="49" charset="0"/>
              <a:buChar char="o"/>
            </a:pPr>
            <a:r>
              <a:rPr lang="en-US" sz="1900" dirty="0"/>
              <a:t>3 routes with service frequency and span aligned with rail </a:t>
            </a:r>
          </a:p>
          <a:p>
            <a:pPr lvl="1">
              <a:buFont typeface="Courier New" panose="02070309020205020404" pitchFamily="49" charset="0"/>
              <a:buChar char="o"/>
            </a:pPr>
            <a:r>
              <a:rPr lang="en-US" sz="1900" dirty="0"/>
              <a:t>14 routes with increased service frequencies</a:t>
            </a:r>
          </a:p>
          <a:p>
            <a:pPr lvl="1">
              <a:buFont typeface="Courier New" panose="02070309020205020404" pitchFamily="49" charset="0"/>
              <a:buChar char="o"/>
            </a:pPr>
            <a:r>
              <a:rPr lang="en-US" sz="1900" dirty="0"/>
              <a:t>15 routes with increased spans of service</a:t>
            </a:r>
          </a:p>
          <a:p>
            <a:pPr lvl="1">
              <a:buFont typeface="Courier New" panose="02070309020205020404" pitchFamily="49" charset="0"/>
              <a:buChar char="o"/>
            </a:pPr>
            <a:r>
              <a:rPr lang="en-US" sz="1900" dirty="0"/>
              <a:t>13 routes modified for more streamlined services</a:t>
            </a:r>
          </a:p>
          <a:p>
            <a:endParaRPr lang="en-US" altLang="en-US" dirty="0">
              <a:latin typeface="+mn-lt"/>
              <a:cs typeface="Arial" panose="020B0604020202020204" pitchFamily="34" charset="0"/>
            </a:endParaRPr>
          </a:p>
          <a:p>
            <a:r>
              <a:rPr lang="en-US" altLang="en-US" dirty="0">
                <a:latin typeface="+mn-lt"/>
                <a:cs typeface="Arial" panose="020B0604020202020204" pitchFamily="34" charset="0"/>
              </a:rPr>
              <a:t>This new service will be the footprint in the corridor for establishing ridership to support the proposed BRT service which is included in the project list menu.  Additionally, Route 865 will be a new community circulator that will operate within the Dollar Mill and Plainville communities replacing the current 40 foot vehicles that operate within the neighborhoods yet continuing connection to Holmes station with improved service frequency.</a:t>
            </a:r>
          </a:p>
          <a:p>
            <a:endParaRPr lang="en-US" altLang="en-US" dirty="0">
              <a:latin typeface="+mn-lt"/>
              <a:cs typeface="Arial" panose="020B0604020202020204" pitchFamily="34" charset="0"/>
            </a:endParaRPr>
          </a:p>
          <a:p>
            <a:endParaRPr lang="en-US" altLang="en-US" dirty="0">
              <a:latin typeface="+mn-lt"/>
              <a:cs typeface="Arial" panose="020B0604020202020204" pitchFamily="34" charset="0"/>
            </a:endParaRPr>
          </a:p>
          <a:p>
            <a:endParaRPr lang="en-US" altLang="en-US" dirty="0">
              <a:latin typeface="+mn-lt"/>
              <a:cs typeface="Arial" panose="020B0604020202020204" pitchFamily="34" charset="0"/>
            </a:endParaRPr>
          </a:p>
          <a:p>
            <a:endParaRPr lang="en-US" altLang="en-US" dirty="0">
              <a:latin typeface="+mn-lt"/>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25577" indent="-277150">
              <a:defRPr>
                <a:solidFill>
                  <a:schemeClr val="tx1"/>
                </a:solidFill>
                <a:latin typeface="Calibri" panose="020F0502020204030204" pitchFamily="34" charset="0"/>
                <a:ea typeface="MS PGothic" panose="020B0600070205080204" pitchFamily="34" charset="-128"/>
              </a:defRPr>
            </a:lvl2pPr>
            <a:lvl3pPr marL="1117948" indent="-221098">
              <a:defRPr>
                <a:solidFill>
                  <a:schemeClr val="tx1"/>
                </a:solidFill>
                <a:latin typeface="Calibri" panose="020F0502020204030204" pitchFamily="34" charset="0"/>
                <a:ea typeface="MS PGothic" panose="020B0600070205080204" pitchFamily="34" charset="-128"/>
              </a:defRPr>
            </a:lvl3pPr>
            <a:lvl4pPr marL="1566373" indent="-221098">
              <a:defRPr>
                <a:solidFill>
                  <a:schemeClr val="tx1"/>
                </a:solidFill>
                <a:latin typeface="Calibri" panose="020F0502020204030204" pitchFamily="34" charset="0"/>
                <a:ea typeface="MS PGothic" panose="020B0600070205080204" pitchFamily="34" charset="-128"/>
              </a:defRPr>
            </a:lvl4pPr>
            <a:lvl5pPr marL="2014797" indent="-221098">
              <a:defRPr>
                <a:solidFill>
                  <a:schemeClr val="tx1"/>
                </a:solidFill>
                <a:latin typeface="Calibri" panose="020F0502020204030204" pitchFamily="34" charset="0"/>
                <a:ea typeface="MS PGothic" panose="020B0600070205080204" pitchFamily="34" charset="-128"/>
              </a:defRPr>
            </a:lvl5pPr>
            <a:lvl6pPr marL="2463222" indent="-221098" defTabSz="4484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11647" indent="-221098" defTabSz="4484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360073" indent="-221098" defTabSz="4484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08497" indent="-221098" defTabSz="4484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B2699EA-1935-4957-9157-C3679A2CC8D6}" type="slidenum">
              <a:rPr lang="en-US" altLang="en-US"/>
              <a:pPr/>
              <a:t>21</a:t>
            </a:fld>
            <a:endParaRPr lang="en-US" altLang="en-US"/>
          </a:p>
        </p:txBody>
      </p:sp>
    </p:spTree>
    <p:extLst>
      <p:ext uri="{BB962C8B-B14F-4D97-AF65-F5344CB8AC3E}">
        <p14:creationId xmlns:p14="http://schemas.microsoft.com/office/powerpoint/2010/main" val="1775076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r>
              <a:rPr lang="en-US" dirty="0"/>
              <a:t>MARTA</a:t>
            </a:r>
            <a:r>
              <a:rPr lang="en-US" baseline="0" dirty="0"/>
              <a:t> recently partnered with Councilmember Felicia Moore, residents of Marietta High Rise and Atlanta Housing Authority on October 3</a:t>
            </a:r>
            <a:r>
              <a:rPr lang="en-US" baseline="30000" dirty="0"/>
              <a:t>rd</a:t>
            </a:r>
            <a:r>
              <a:rPr lang="en-US" baseline="0" dirty="0"/>
              <a:t> to host a ribbon cutting ceremony for the installation of a new bus shelter at Marietta Road &amp; Bolton Road.</a:t>
            </a:r>
            <a:endParaRPr lang="en-US" dirty="0"/>
          </a:p>
        </p:txBody>
      </p:sp>
      <p:sp>
        <p:nvSpPr>
          <p:cNvPr id="4" name="Slide Number Placeholder 3"/>
          <p:cNvSpPr>
            <a:spLocks noGrp="1"/>
          </p:cNvSpPr>
          <p:nvPr>
            <p:ph type="sldNum" sz="quarter" idx="10"/>
          </p:nvPr>
        </p:nvSpPr>
        <p:spPr/>
        <p:txBody>
          <a:bodyPr/>
          <a:lstStyle/>
          <a:p>
            <a:fld id="{5FAA3D75-F2DE-9547-A0A8-D0D12BEDB5C9}" type="slidenum">
              <a:rPr lang="en-US" smtClean="0"/>
              <a:t>22</a:t>
            </a:fld>
            <a:endParaRPr lang="en-US"/>
          </a:p>
        </p:txBody>
      </p:sp>
    </p:spTree>
    <p:extLst>
      <p:ext uri="{BB962C8B-B14F-4D97-AF65-F5344CB8AC3E}">
        <p14:creationId xmlns:p14="http://schemas.microsoft.com/office/powerpoint/2010/main" val="3844100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AA3D75-F2DE-9547-A0A8-D0D12BEDB5C9}" type="slidenum">
              <a:rPr lang="en-US" smtClean="0"/>
              <a:t>23</a:t>
            </a:fld>
            <a:endParaRPr lang="en-US"/>
          </a:p>
        </p:txBody>
      </p:sp>
    </p:spTree>
    <p:extLst>
      <p:ext uri="{BB962C8B-B14F-4D97-AF65-F5344CB8AC3E}">
        <p14:creationId xmlns:p14="http://schemas.microsoft.com/office/powerpoint/2010/main" val="796413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AA3D75-F2DE-9547-A0A8-D0D12BEDB5C9}" type="slidenum">
              <a:rPr lang="en-US" smtClean="0"/>
              <a:t>24</a:t>
            </a:fld>
            <a:endParaRPr lang="en-US"/>
          </a:p>
        </p:txBody>
      </p:sp>
    </p:spTree>
    <p:extLst>
      <p:ext uri="{BB962C8B-B14F-4D97-AF65-F5344CB8AC3E}">
        <p14:creationId xmlns:p14="http://schemas.microsoft.com/office/powerpoint/2010/main" val="2831332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3D75-F2DE-9547-A0A8-D0D12BEDB5C9}" type="slidenum">
              <a:rPr lang="en-US" smtClean="0"/>
              <a:t>25</a:t>
            </a:fld>
            <a:endParaRPr lang="en-US"/>
          </a:p>
        </p:txBody>
      </p:sp>
    </p:spTree>
    <p:extLst>
      <p:ext uri="{BB962C8B-B14F-4D97-AF65-F5344CB8AC3E}">
        <p14:creationId xmlns:p14="http://schemas.microsoft.com/office/powerpoint/2010/main" val="599628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3D75-F2DE-9547-A0A8-D0D12BEDB5C9}" type="slidenum">
              <a:rPr lang="en-US" smtClean="0"/>
              <a:t>26</a:t>
            </a:fld>
            <a:endParaRPr lang="en-US"/>
          </a:p>
        </p:txBody>
      </p:sp>
    </p:spTree>
    <p:extLst>
      <p:ext uri="{BB962C8B-B14F-4D97-AF65-F5344CB8AC3E}">
        <p14:creationId xmlns:p14="http://schemas.microsoft.com/office/powerpoint/2010/main" val="2580508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811213" y="1152525"/>
            <a:ext cx="5543550"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E7922AD8-D8EB-934F-8917-B0D5B21D457B}" type="slidenum">
              <a:rPr lang="en-US" smtClean="0"/>
              <a:pPr>
                <a:defRPr/>
              </a:pPr>
              <a:t>27</a:t>
            </a:fld>
            <a:endParaRPr lang="en-US" dirty="0"/>
          </a:p>
        </p:txBody>
      </p:sp>
    </p:spTree>
    <p:extLst>
      <p:ext uri="{BB962C8B-B14F-4D97-AF65-F5344CB8AC3E}">
        <p14:creationId xmlns:p14="http://schemas.microsoft.com/office/powerpoint/2010/main" val="1301378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811213" y="1152525"/>
            <a:ext cx="5543550"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E7922AD8-D8EB-934F-8917-B0D5B21D457B}" type="slidenum">
              <a:rPr lang="en-US" smtClean="0"/>
              <a:pPr>
                <a:defRPr/>
              </a:pPr>
              <a:t>28</a:t>
            </a:fld>
            <a:endParaRPr lang="en-US" dirty="0"/>
          </a:p>
        </p:txBody>
      </p:sp>
    </p:spTree>
    <p:extLst>
      <p:ext uri="{BB962C8B-B14F-4D97-AF65-F5344CB8AC3E}">
        <p14:creationId xmlns:p14="http://schemas.microsoft.com/office/powerpoint/2010/main" val="36150286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811213" y="1152525"/>
            <a:ext cx="5543550"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E7922AD8-D8EB-934F-8917-B0D5B21D457B}" type="slidenum">
              <a:rPr lang="en-US" smtClean="0"/>
              <a:pPr>
                <a:defRPr/>
              </a:pPr>
              <a:t>29</a:t>
            </a:fld>
            <a:endParaRPr lang="en-US" dirty="0"/>
          </a:p>
        </p:txBody>
      </p:sp>
    </p:spTree>
    <p:extLst>
      <p:ext uri="{BB962C8B-B14F-4D97-AF65-F5344CB8AC3E}">
        <p14:creationId xmlns:p14="http://schemas.microsoft.com/office/powerpoint/2010/main" val="3588210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38867" indent="-284304">
              <a:spcBef>
                <a:spcPct val="30000"/>
              </a:spcBef>
              <a:defRPr sz="1200">
                <a:solidFill>
                  <a:schemeClr val="tx1"/>
                </a:solidFill>
                <a:latin typeface="Calibri" panose="020F0502020204030204" pitchFamily="34" charset="0"/>
                <a:ea typeface="MS PGothic" panose="020B0600070205080204" pitchFamily="34" charset="-128"/>
              </a:defRPr>
            </a:lvl2pPr>
            <a:lvl3pPr marL="1138819" indent="-226479">
              <a:spcBef>
                <a:spcPct val="30000"/>
              </a:spcBef>
              <a:defRPr sz="1200">
                <a:solidFill>
                  <a:schemeClr val="tx1"/>
                </a:solidFill>
                <a:latin typeface="Calibri" panose="020F0502020204030204" pitchFamily="34" charset="0"/>
                <a:ea typeface="MS PGothic" panose="020B0600070205080204" pitchFamily="34" charset="-128"/>
              </a:defRPr>
            </a:lvl3pPr>
            <a:lvl4pPr marL="1593383" indent="-226479">
              <a:spcBef>
                <a:spcPct val="30000"/>
              </a:spcBef>
              <a:defRPr sz="1200">
                <a:solidFill>
                  <a:schemeClr val="tx1"/>
                </a:solidFill>
                <a:latin typeface="Calibri" panose="020F0502020204030204" pitchFamily="34" charset="0"/>
                <a:ea typeface="MS PGothic" panose="020B0600070205080204" pitchFamily="34" charset="-128"/>
              </a:defRPr>
            </a:lvl4pPr>
            <a:lvl5pPr marL="2049553" indent="-226479">
              <a:spcBef>
                <a:spcPct val="30000"/>
              </a:spcBef>
              <a:defRPr sz="1200">
                <a:solidFill>
                  <a:schemeClr val="tx1"/>
                </a:solidFill>
                <a:latin typeface="Calibri" panose="020F0502020204030204" pitchFamily="34" charset="0"/>
                <a:ea typeface="MS PGothic" panose="020B0600070205080204" pitchFamily="34" charset="-128"/>
              </a:defRPr>
            </a:lvl5pPr>
            <a:lvl6pPr marL="2512148" indent="-226479" defTabSz="46259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4743" indent="-226479" defTabSz="46259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37338" indent="-226479" defTabSz="46259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99933" indent="-226479" defTabSz="46259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AFB24ED-CCA4-4BC8-8C09-50668EC2DB5E}" type="slidenum">
              <a:rPr lang="en-US" altLang="en-US" smtClean="0"/>
              <a:pPr>
                <a:spcBef>
                  <a:spcPct val="0"/>
                </a:spcBef>
              </a:pPr>
              <a:t>3</a:t>
            </a:fld>
            <a:endParaRPr lang="en-US" altLang="en-US" dirty="0"/>
          </a:p>
        </p:txBody>
      </p:sp>
    </p:spTree>
    <p:extLst>
      <p:ext uri="{BB962C8B-B14F-4D97-AF65-F5344CB8AC3E}">
        <p14:creationId xmlns:p14="http://schemas.microsoft.com/office/powerpoint/2010/main" val="32723842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811213" y="1152525"/>
            <a:ext cx="5543550"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E7922AD8-D8EB-934F-8917-B0D5B21D457B}" type="slidenum">
              <a:rPr lang="en-US" smtClean="0"/>
              <a:pPr>
                <a:defRPr/>
              </a:pPr>
              <a:t>30</a:t>
            </a:fld>
            <a:endParaRPr lang="en-US" dirty="0"/>
          </a:p>
        </p:txBody>
      </p:sp>
    </p:spTree>
    <p:extLst>
      <p:ext uri="{BB962C8B-B14F-4D97-AF65-F5344CB8AC3E}">
        <p14:creationId xmlns:p14="http://schemas.microsoft.com/office/powerpoint/2010/main" val="21853429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1717" indent="-289122">
              <a:defRPr>
                <a:solidFill>
                  <a:schemeClr val="tx1"/>
                </a:solidFill>
                <a:latin typeface="Calibri" panose="020F0502020204030204" pitchFamily="34" charset="0"/>
                <a:ea typeface="MS PGothic" panose="020B0600070205080204" pitchFamily="34" charset="-128"/>
              </a:defRPr>
            </a:lvl2pPr>
            <a:lvl3pPr marL="1156487" indent="-231297">
              <a:defRPr>
                <a:solidFill>
                  <a:schemeClr val="tx1"/>
                </a:solidFill>
                <a:latin typeface="Calibri" panose="020F0502020204030204" pitchFamily="34" charset="0"/>
                <a:ea typeface="MS PGothic" panose="020B0600070205080204" pitchFamily="34" charset="-128"/>
              </a:defRPr>
            </a:lvl3pPr>
            <a:lvl4pPr marL="1619082" indent="-231297">
              <a:defRPr>
                <a:solidFill>
                  <a:schemeClr val="tx1"/>
                </a:solidFill>
                <a:latin typeface="Calibri" panose="020F0502020204030204" pitchFamily="34" charset="0"/>
                <a:ea typeface="MS PGothic" panose="020B0600070205080204" pitchFamily="34" charset="-128"/>
              </a:defRPr>
            </a:lvl4pPr>
            <a:lvl5pPr marL="2081677" indent="-231297">
              <a:defRPr>
                <a:solidFill>
                  <a:schemeClr val="tx1"/>
                </a:solidFill>
                <a:latin typeface="Calibri" panose="020F0502020204030204" pitchFamily="34" charset="0"/>
                <a:ea typeface="MS PGothic" panose="020B0600070205080204" pitchFamily="34" charset="-128"/>
              </a:defRPr>
            </a:lvl5pPr>
            <a:lvl6pPr marL="2544272" indent="-231297" defTabSz="46259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6867" indent="-231297" defTabSz="46259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9462" indent="-231297" defTabSz="46259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32057" indent="-231297" defTabSz="46259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D21540A-D8DD-41F9-9901-B8141B5004F6}" type="slidenum">
              <a:rPr lang="en-US" altLang="en-US" smtClean="0"/>
              <a:pPr/>
              <a:t>31</a:t>
            </a:fld>
            <a:endParaRPr lang="en-US" altLang="en-US" dirty="0"/>
          </a:p>
        </p:txBody>
      </p:sp>
    </p:spTree>
    <p:extLst>
      <p:ext uri="{BB962C8B-B14F-4D97-AF65-F5344CB8AC3E}">
        <p14:creationId xmlns:p14="http://schemas.microsoft.com/office/powerpoint/2010/main" val="3340534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639763" y="1160463"/>
            <a:ext cx="5578475" cy="31384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US" dirty="0">
                <a:latin typeface="+mn-lt"/>
                <a:cs typeface="+mn-cs"/>
              </a:rPr>
              <a:t>Last</a:t>
            </a:r>
            <a:r>
              <a:rPr lang="en-US" baseline="0" dirty="0">
                <a:latin typeface="+mn-lt"/>
                <a:cs typeface="+mn-cs"/>
              </a:rPr>
              <a:t> Thursday, the Georgia General Assembly passed HB 930, sweeping legislation that will create a Regional Transit Authority serving 13 metro counties, including the current MARTA jurisdictions.  The top-line as this development relates to MARTA and Clayton County is that </a:t>
            </a:r>
            <a:r>
              <a:rPr lang="en-US" b="1" baseline="0" dirty="0">
                <a:latin typeface="+mn-lt"/>
                <a:cs typeface="+mn-cs"/>
              </a:rPr>
              <a:t>nothing about MARTA’s arrangements with Clayton, nothing about MARTA’s pursuit of high capacity transit for the county and nothing about the way MARTA governs itself or works with the Federal government on expanding the current MARTA system </a:t>
            </a:r>
            <a:r>
              <a:rPr lang="en-US" b="1" u="sng" baseline="0" dirty="0">
                <a:latin typeface="+mn-lt"/>
                <a:cs typeface="+mn-cs"/>
              </a:rPr>
              <a:t>will change</a:t>
            </a:r>
            <a:r>
              <a:rPr lang="en-US" b="1" baseline="0" dirty="0">
                <a:latin typeface="+mn-lt"/>
                <a:cs typeface="+mn-cs"/>
              </a:rPr>
              <a:t>. </a:t>
            </a:r>
            <a:r>
              <a:rPr lang="en-US" b="0" baseline="0" dirty="0">
                <a:latin typeface="+mn-lt"/>
                <a:cs typeface="+mn-cs"/>
              </a:rPr>
              <a:t> MARTA retains full autonomy inside its own footprint and it retains full autonomy over pursuit of expansion inside its own footprint.</a:t>
            </a:r>
          </a:p>
          <a:p>
            <a:pPr marL="0" indent="0">
              <a:buFont typeface="Arial" panose="020B0604020202020204" pitchFamily="34" charset="0"/>
              <a:buNone/>
            </a:pPr>
            <a:endParaRPr lang="en-US" b="0" baseline="0" dirty="0">
              <a:latin typeface="+mn-lt"/>
              <a:cs typeface="+mn-cs"/>
            </a:endParaRPr>
          </a:p>
          <a:p>
            <a:pPr marL="0" indent="0">
              <a:buFont typeface="Arial" panose="020B0604020202020204" pitchFamily="34" charset="0"/>
              <a:buNone/>
            </a:pPr>
            <a:r>
              <a:rPr lang="en-US" b="0" baseline="0" dirty="0">
                <a:latin typeface="+mn-lt"/>
                <a:cs typeface="+mn-cs"/>
              </a:rPr>
              <a:t>The ATL, as it is currently named, will operate as an arm of GRTA with the </a:t>
            </a:r>
            <a:r>
              <a:rPr lang="en-US" b="1" baseline="0" dirty="0">
                <a:latin typeface="+mn-lt"/>
                <a:cs typeface="+mn-cs"/>
              </a:rPr>
              <a:t>sole purpose of helping unify transit across the region, increase funding opportunities both though the state and the federal government and oversee a </a:t>
            </a:r>
            <a:r>
              <a:rPr lang="en-US" b="1" u="sng" baseline="0" dirty="0">
                <a:latin typeface="+mn-lt"/>
                <a:cs typeface="+mn-cs"/>
              </a:rPr>
              <a:t>unified transit plan for the Atlanta metro region, including MARTA’s vision and existing project list</a:t>
            </a:r>
            <a:r>
              <a:rPr lang="en-US" b="1" u="none" baseline="0" dirty="0">
                <a:latin typeface="+mn-lt"/>
                <a:cs typeface="+mn-cs"/>
              </a:rPr>
              <a:t>.</a:t>
            </a:r>
          </a:p>
          <a:p>
            <a:pPr marL="0" indent="0">
              <a:buFont typeface="Arial" panose="020B0604020202020204" pitchFamily="34" charset="0"/>
              <a:buNone/>
            </a:pPr>
            <a:endParaRPr lang="en-US" b="1" u="none" baseline="0" dirty="0">
              <a:latin typeface="+mn-lt"/>
              <a:cs typeface="+mn-cs"/>
            </a:endParaRPr>
          </a:p>
          <a:p>
            <a:pPr marL="0" indent="0">
              <a:buFont typeface="Arial" panose="020B0604020202020204" pitchFamily="34" charset="0"/>
              <a:buNone/>
            </a:pPr>
            <a:r>
              <a:rPr lang="en-US" b="0" u="none" baseline="0" dirty="0">
                <a:latin typeface="+mn-lt"/>
                <a:cs typeface="+mn-cs"/>
              </a:rPr>
              <a:t>In addition, Governor Deal has pledged $100 million in state bonds for this year’s state budget per the passage of this bill.  We expect this funding to be distributed in a fashion similar to the Go Transit! bonds that were competitively awarded to systems across the state in 2016.  You may recall MARTA received $30M in Go Transit! funding that was subsequently used to update our Audio/Visual Information Systems (AVIS) system-wide.</a:t>
            </a:r>
            <a:endParaRPr lang="en-US" b="0" dirty="0">
              <a:latin typeface="Helvetica" panose="020B0604020202020204" pitchFamily="34" charset="0"/>
              <a:cs typeface="Helvetica" panose="020B0604020202020204" pitchFamily="34" charset="0"/>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33168" indent="-282111">
              <a:spcBef>
                <a:spcPct val="30000"/>
              </a:spcBef>
              <a:defRPr sz="1200">
                <a:solidFill>
                  <a:schemeClr val="tx1"/>
                </a:solidFill>
                <a:latin typeface="Calibri" panose="020F0502020204030204" pitchFamily="34" charset="0"/>
                <a:ea typeface="MS PGothic" panose="020B0600070205080204" pitchFamily="34" charset="-128"/>
              </a:defRPr>
            </a:lvl2pPr>
            <a:lvl3pPr marL="1130035" indent="-224732">
              <a:spcBef>
                <a:spcPct val="30000"/>
              </a:spcBef>
              <a:defRPr sz="1200">
                <a:solidFill>
                  <a:schemeClr val="tx1"/>
                </a:solidFill>
                <a:latin typeface="Calibri" panose="020F0502020204030204" pitchFamily="34" charset="0"/>
                <a:ea typeface="MS PGothic" panose="020B0600070205080204" pitchFamily="34" charset="-128"/>
              </a:defRPr>
            </a:lvl3pPr>
            <a:lvl4pPr marL="1581093" indent="-224732">
              <a:spcBef>
                <a:spcPct val="30000"/>
              </a:spcBef>
              <a:defRPr sz="1200">
                <a:solidFill>
                  <a:schemeClr val="tx1"/>
                </a:solidFill>
                <a:latin typeface="Calibri" panose="020F0502020204030204" pitchFamily="34" charset="0"/>
                <a:ea typeface="MS PGothic" panose="020B0600070205080204" pitchFamily="34" charset="-128"/>
              </a:defRPr>
            </a:lvl4pPr>
            <a:lvl5pPr marL="2033745" indent="-224732">
              <a:spcBef>
                <a:spcPct val="30000"/>
              </a:spcBef>
              <a:defRPr sz="1200">
                <a:solidFill>
                  <a:schemeClr val="tx1"/>
                </a:solidFill>
                <a:latin typeface="Calibri" panose="020F0502020204030204" pitchFamily="34" charset="0"/>
                <a:ea typeface="MS PGothic" panose="020B0600070205080204" pitchFamily="34" charset="-128"/>
              </a:defRPr>
            </a:lvl5pPr>
            <a:lvl6pPr marL="2492772" indent="-224732" defTabSz="4590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51798" indent="-224732" defTabSz="4590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0825" indent="-224732" defTabSz="4590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69852" indent="-224732" defTabSz="4590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AFB24ED-CCA4-4BC8-8C09-50668EC2DB5E}" type="slidenum">
              <a:rPr lang="en-US" altLang="en-US" smtClean="0"/>
              <a:pPr>
                <a:spcBef>
                  <a:spcPct val="0"/>
                </a:spcBef>
              </a:pPr>
              <a:t>4</a:t>
            </a:fld>
            <a:endParaRPr lang="en-US" altLang="en-US" dirty="0"/>
          </a:p>
        </p:txBody>
      </p:sp>
    </p:spTree>
    <p:extLst>
      <p:ext uri="{BB962C8B-B14F-4D97-AF65-F5344CB8AC3E}">
        <p14:creationId xmlns:p14="http://schemas.microsoft.com/office/powerpoint/2010/main" val="1158483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639763" y="1160463"/>
            <a:ext cx="5578475" cy="31384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lvl="1" indent="0">
              <a:buClr>
                <a:srgbClr val="008CCC"/>
              </a:buClr>
              <a:buFont typeface="Arial" panose="020B0604020202020204" pitchFamily="34" charset="0"/>
              <a:buNone/>
            </a:pPr>
            <a:r>
              <a:rPr lang="en-US" dirty="0">
                <a:latin typeface="Helvetica" panose="020B0604020202020204" pitchFamily="34" charset="0"/>
                <a:cs typeface="Helvetica" panose="020B0604020202020204" pitchFamily="34" charset="0"/>
              </a:rPr>
              <a:t>On</a:t>
            </a:r>
            <a:r>
              <a:rPr lang="en-US" baseline="0" dirty="0">
                <a:latin typeface="Helvetica" panose="020B0604020202020204" pitchFamily="34" charset="0"/>
                <a:cs typeface="Helvetica" panose="020B0604020202020204" pitchFamily="34" charset="0"/>
              </a:rPr>
              <a:t> March 23, President Trump signed a federal omnibus spending package into law for FY 2018.  The top-lines for MARTA with regard to this legislation are that </a:t>
            </a:r>
            <a:r>
              <a:rPr lang="en-US" b="1" baseline="0" dirty="0">
                <a:latin typeface="Helvetica" panose="020B0604020202020204" pitchFamily="34" charset="0"/>
                <a:cs typeface="Helvetica" panose="020B0604020202020204" pitchFamily="34" charset="0"/>
              </a:rPr>
              <a:t>MARTA will see increases in funding for state of good repair projects as we as bus &amp; bus facilities needs.  </a:t>
            </a:r>
            <a:r>
              <a:rPr lang="en-US" b="0" baseline="0" dirty="0">
                <a:latin typeface="Helvetica" panose="020B0604020202020204" pitchFamily="34" charset="0"/>
                <a:cs typeface="Helvetica" panose="020B0604020202020204" pitchFamily="34" charset="0"/>
              </a:rPr>
              <a:t>We’re also encouraged at the increases across the board for transit generally, including in the TIGER Grant program (of which MARTA just won one) and Capital Investment Grant program (from which expansion funding generally comes).</a:t>
            </a:r>
            <a:endParaRPr lang="en-US" dirty="0">
              <a:latin typeface="Helvetica" panose="020B0604020202020204" pitchFamily="34" charset="0"/>
              <a:cs typeface="Helvetica" panose="020B0604020202020204" pitchFamily="34" charset="0"/>
            </a:endParaRPr>
          </a:p>
          <a:p>
            <a:endParaRPr lang="en-US"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33168" indent="-282111">
              <a:spcBef>
                <a:spcPct val="30000"/>
              </a:spcBef>
              <a:defRPr sz="1200">
                <a:solidFill>
                  <a:schemeClr val="tx1"/>
                </a:solidFill>
                <a:latin typeface="Calibri" panose="020F0502020204030204" pitchFamily="34" charset="0"/>
                <a:ea typeface="MS PGothic" panose="020B0600070205080204" pitchFamily="34" charset="-128"/>
              </a:defRPr>
            </a:lvl2pPr>
            <a:lvl3pPr marL="1130035" indent="-224732">
              <a:spcBef>
                <a:spcPct val="30000"/>
              </a:spcBef>
              <a:defRPr sz="1200">
                <a:solidFill>
                  <a:schemeClr val="tx1"/>
                </a:solidFill>
                <a:latin typeface="Calibri" panose="020F0502020204030204" pitchFamily="34" charset="0"/>
                <a:ea typeface="MS PGothic" panose="020B0600070205080204" pitchFamily="34" charset="-128"/>
              </a:defRPr>
            </a:lvl3pPr>
            <a:lvl4pPr marL="1581093" indent="-224732">
              <a:spcBef>
                <a:spcPct val="30000"/>
              </a:spcBef>
              <a:defRPr sz="1200">
                <a:solidFill>
                  <a:schemeClr val="tx1"/>
                </a:solidFill>
                <a:latin typeface="Calibri" panose="020F0502020204030204" pitchFamily="34" charset="0"/>
                <a:ea typeface="MS PGothic" panose="020B0600070205080204" pitchFamily="34" charset="-128"/>
              </a:defRPr>
            </a:lvl4pPr>
            <a:lvl5pPr marL="2033745" indent="-224732">
              <a:spcBef>
                <a:spcPct val="30000"/>
              </a:spcBef>
              <a:defRPr sz="1200">
                <a:solidFill>
                  <a:schemeClr val="tx1"/>
                </a:solidFill>
                <a:latin typeface="Calibri" panose="020F0502020204030204" pitchFamily="34" charset="0"/>
                <a:ea typeface="MS PGothic" panose="020B0600070205080204" pitchFamily="34" charset="-128"/>
              </a:defRPr>
            </a:lvl5pPr>
            <a:lvl6pPr marL="2492772" indent="-224732" defTabSz="4590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51798" indent="-224732" defTabSz="4590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0825" indent="-224732" defTabSz="4590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69852" indent="-224732" defTabSz="45902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AFB24ED-CCA4-4BC8-8C09-50668EC2DB5E}" type="slidenum">
              <a:rPr lang="en-US" altLang="en-US" smtClean="0"/>
              <a:pPr>
                <a:spcBef>
                  <a:spcPct val="0"/>
                </a:spcBef>
              </a:pPr>
              <a:t>5</a:t>
            </a:fld>
            <a:endParaRPr lang="en-US" altLang="en-US" dirty="0"/>
          </a:p>
        </p:txBody>
      </p:sp>
    </p:spTree>
    <p:extLst>
      <p:ext uri="{BB962C8B-B14F-4D97-AF65-F5344CB8AC3E}">
        <p14:creationId xmlns:p14="http://schemas.microsoft.com/office/powerpoint/2010/main" val="2191612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AA3D75-F2DE-9547-A0A8-D0D12BEDB5C9}" type="slidenum">
              <a:rPr lang="en-US" smtClean="0"/>
              <a:t>6</a:t>
            </a:fld>
            <a:endParaRPr lang="en-US"/>
          </a:p>
        </p:txBody>
      </p:sp>
    </p:spTree>
    <p:extLst>
      <p:ext uri="{BB962C8B-B14F-4D97-AF65-F5344CB8AC3E}">
        <p14:creationId xmlns:p14="http://schemas.microsoft.com/office/powerpoint/2010/main" val="3108152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AA3D75-F2DE-9547-A0A8-D0D12BEDB5C9}" type="slidenum">
              <a:rPr lang="en-US" smtClean="0"/>
              <a:t>7</a:t>
            </a:fld>
            <a:endParaRPr lang="en-US"/>
          </a:p>
        </p:txBody>
      </p:sp>
    </p:spTree>
    <p:extLst>
      <p:ext uri="{BB962C8B-B14F-4D97-AF65-F5344CB8AC3E}">
        <p14:creationId xmlns:p14="http://schemas.microsoft.com/office/powerpoint/2010/main" val="4114691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kern="1200" dirty="0">
                <a:solidFill>
                  <a:schemeClr val="tx1"/>
                </a:solidFill>
                <a:effectLst/>
                <a:latin typeface="+mn-lt"/>
                <a:ea typeface="+mn-ea"/>
                <a:cs typeface="+mn-cs"/>
              </a:rPr>
              <a:t>Implementation update</a:t>
            </a:r>
            <a:r>
              <a:rPr lang="en-US"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On June 19, 2017 MARTA’s Office of Vertical Transportation launched an ongoing initiative to overhaul our vertical transportation system – elevators and escalators. The MARTA portfolio of vertical transportation equipment includes a total of 150 escalators and 115 elevators.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Elevators and escalators could be out for several months at a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complete, elevators will be more aesthetically pleasing, with graffiti-resistant wall panels, a more durable design and brighter LED lighting.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Escalators will have new tread and handrails installed - electrical mechanical systems will be replaced.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 date we have completed both elevators at the West Lake, H.E. Holmes, and West End MARTA Stations. Two escalators at Peachtree Center and one escalator at Five Points are complete. Under a former rehabilitation initiative, we modernized 10 escalators out of 24 at Peachtree Center and 8 out of 28 escalators at Five Points station.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We’re currently working on elevators at North Avenue , King Memorial, Ashby, and Oakland City Stations.  Escalator work is underway at CNN/Dome, Five Points, and East Point Stations.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plan to modernize approximately 12 elevators and 12 escalators over the next 8.5 years.</a:t>
            </a:r>
          </a:p>
          <a:p>
            <a:pPr marR="0" lvl="0" algn="l" defTabSz="914400" rtl="0" eaLnBrk="1" fontAlgn="auto" latinLnBrk="0" hangingPunct="1">
              <a:lnSpc>
                <a:spcPct val="100000"/>
              </a:lnSpc>
              <a:spcBef>
                <a:spcPts val="0"/>
              </a:spcBef>
              <a:spcAft>
                <a:spcPts val="0"/>
              </a:spcAft>
              <a:buClrTx/>
              <a:buSzTx/>
              <a:tabLst/>
              <a:defRPr/>
            </a:pP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Elevators will typically be out-of-service for approximately  8 - 10 weeks and escalators for 14 - 20 weeks depending on the length of travel (height).</a:t>
            </a:r>
          </a:p>
          <a:p>
            <a:pPr marR="0" lvl="0" algn="l" defTabSz="914400" rtl="0" eaLnBrk="1" fontAlgn="auto" latinLnBrk="0" hangingPunct="1">
              <a:lnSpc>
                <a:spcPct val="100000"/>
              </a:lnSpc>
              <a:spcBef>
                <a:spcPts val="0"/>
              </a:spcBef>
              <a:spcAft>
                <a:spcPts val="0"/>
              </a:spcAft>
              <a:buClrTx/>
              <a:buSzTx/>
              <a:tabLst/>
              <a:defRPr/>
            </a:pP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We ask for the public’s patience and understanding as we continue with this major capital project initiative.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1" u="sng" kern="1200" dirty="0">
                <a:solidFill>
                  <a:schemeClr val="tx1"/>
                </a:solidFill>
                <a:effectLst/>
                <a:latin typeface="+mn-lt"/>
                <a:ea typeface="+mn-ea"/>
                <a:cs typeface="+mn-cs"/>
              </a:rPr>
              <a:t>Are there alternatives offered for individuals with limited mobility who are unable to access stairs?:</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We have worked closely with our marketing partner, Jones Worley, and MARTA staff to provide many layers of informational signage, social media updates and postings on our websites. The communications and signage provide directions for those needing an elevator.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r>
              <a:rPr lang="en-US" sz="1200" b="1" i="1" u="sng" kern="1200" dirty="0">
                <a:solidFill>
                  <a:schemeClr val="tx1"/>
                </a:solidFill>
                <a:effectLst/>
                <a:latin typeface="+mn-lt"/>
                <a:ea typeface="+mn-ea"/>
                <a:cs typeface="+mn-cs"/>
              </a:rPr>
              <a:t>Other</a:t>
            </a:r>
            <a:r>
              <a:rPr lang="en-US" sz="1200" b="1" i="1" u="sng" kern="1200" baseline="0" dirty="0">
                <a:solidFill>
                  <a:schemeClr val="tx1"/>
                </a:solidFill>
                <a:effectLst/>
                <a:latin typeface="+mn-lt"/>
                <a:ea typeface="+mn-ea"/>
                <a:cs typeface="+mn-cs"/>
              </a:rPr>
              <a:t> station enhancements of note: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King Memorial – In Progress: Water-proofing and repainting of the station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King Memorial – Completed: Landscape enhancement is scheduled for Spring 2018</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mn-lt"/>
                <a:ea typeface="+mn-ea"/>
                <a:cs typeface="+mn-cs"/>
              </a:rPr>
              <a:t>On schedule. We are reviewing the designers proposal.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Ashby – Upcoming: Landscape enhancement is scheduled for Spring 2018</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West End – Upcoming: Landscape enhancement is scheduled for Spring 2018</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West End – Upcoming: Parking lot enhancement is scheduled for Summer 2018</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College Park: Upcoming: Sidewalk entrances to be enhanced Fall 2018</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Oakland City – Upcoming: Bus Loop landscape enhancement is scheduled for Spring 2018</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Garnett – Upcoming: New gutter installation by Summer 2018</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Inman Park – Upcoming: Pedestrian bridge upgrade by Fall 2018</a:t>
            </a:r>
          </a:p>
          <a:p>
            <a:endParaRPr lang="en-US" sz="1200" b="1" i="1" u="sng"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AA3D75-F2DE-9547-A0A8-D0D12BEDB5C9}" type="slidenum">
              <a:rPr lang="en-US" smtClean="0"/>
              <a:t>8</a:t>
            </a:fld>
            <a:endParaRPr lang="en-US"/>
          </a:p>
        </p:txBody>
      </p:sp>
    </p:spTree>
    <p:extLst>
      <p:ext uri="{BB962C8B-B14F-4D97-AF65-F5344CB8AC3E}">
        <p14:creationId xmlns:p14="http://schemas.microsoft.com/office/powerpoint/2010/main" val="610139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Wi-Fi is standard equipment on most mobile devices, and used for Internet access to surf the web, email, read on-line publications, and entertainment (music, movies, books, etc.)</a:t>
            </a:r>
          </a:p>
          <a:p>
            <a:r>
              <a:rPr lang="en-US" sz="1200" kern="1200" dirty="0">
                <a:solidFill>
                  <a:schemeClr val="tx1"/>
                </a:solidFill>
                <a:effectLst/>
                <a:latin typeface="+mn-lt"/>
                <a:ea typeface="+mn-ea"/>
                <a:cs typeface="+mn-cs"/>
              </a:rPr>
              <a:t>Cellular 3G/4G service for phones, which are cellular </a:t>
            </a:r>
            <a:r>
              <a:rPr lang="en-US" sz="1200" kern="1200" dirty="0" err="1">
                <a:solidFill>
                  <a:schemeClr val="tx1"/>
                </a:solidFill>
                <a:effectLst/>
                <a:latin typeface="+mn-lt"/>
                <a:ea typeface="+mn-ea"/>
                <a:cs typeface="+mn-cs"/>
              </a:rPr>
              <a:t>basedand</a:t>
            </a:r>
            <a:r>
              <a:rPr lang="en-US" sz="1200" kern="1200" dirty="0">
                <a:solidFill>
                  <a:schemeClr val="tx1"/>
                </a:solidFill>
                <a:effectLst/>
                <a:latin typeface="+mn-lt"/>
                <a:ea typeface="+mn-ea"/>
                <a:cs typeface="+mn-cs"/>
              </a:rPr>
              <a:t> used primarily for voice communication (complete by Dec 2018)</a:t>
            </a:r>
          </a:p>
          <a:p>
            <a:endParaRPr lang="en-US" sz="1200" kern="1200" dirty="0">
              <a:solidFill>
                <a:schemeClr val="tx1"/>
              </a:solidFill>
              <a:effectLst/>
              <a:latin typeface="+mn-lt"/>
              <a:ea typeface="+mn-ea"/>
              <a:cs typeface="+mn-cs"/>
            </a:endParaRPr>
          </a:p>
          <a:p>
            <a:r>
              <a:rPr lang="en-US" sz="1200" b="1" u="sng" kern="1200" dirty="0" err="1">
                <a:solidFill>
                  <a:schemeClr val="tx1"/>
                </a:solidFill>
                <a:effectLst/>
                <a:latin typeface="+mn-lt"/>
                <a:ea typeface="+mn-ea"/>
                <a:cs typeface="+mn-cs"/>
              </a:rPr>
              <a:t>WiFi</a:t>
            </a:r>
            <a:r>
              <a:rPr lang="en-US" sz="1200" b="1" u="sng" kern="1200" dirty="0">
                <a:solidFill>
                  <a:schemeClr val="tx1"/>
                </a:solidFill>
                <a:effectLst/>
                <a:latin typeface="+mn-lt"/>
                <a:ea typeface="+mn-ea"/>
                <a:cs typeface="+mn-cs"/>
              </a:rPr>
              <a:t> on MARTA Buses and Rail Cars </a:t>
            </a:r>
          </a:p>
          <a:p>
            <a:pPr marL="171450" indent="-171450">
              <a:buFont typeface="Arial" panose="020B0604020202020204" pitchFamily="34" charset="0"/>
              <a:buChar char="•"/>
            </a:pPr>
            <a:r>
              <a:rPr lang="en-US" dirty="0"/>
              <a:t>MARTA now has </a:t>
            </a:r>
            <a:r>
              <a:rPr lang="en-US" b="1" dirty="0"/>
              <a:t>free Wi-Fi Lite</a:t>
            </a:r>
            <a:r>
              <a:rPr lang="en-US" dirty="0"/>
              <a:t> on all buses and trains. </a:t>
            </a:r>
          </a:p>
          <a:p>
            <a:pPr marL="171450" indent="-171450">
              <a:buFont typeface="Arial" panose="020B0604020202020204" pitchFamily="34" charset="0"/>
              <a:buChar char="•"/>
            </a:pPr>
            <a:r>
              <a:rPr lang="en-US" dirty="0"/>
              <a:t>Riders can catch up on emails on the way to work, check stats on the way to a game or check in on the way to the airport. </a:t>
            </a:r>
          </a:p>
          <a:p>
            <a:endParaRPr lang="en-US" sz="1200" b="1" u="sng" kern="1200" dirty="0">
              <a:solidFill>
                <a:schemeClr val="tx1"/>
              </a:solidFill>
              <a:effectLst/>
              <a:latin typeface="+mn-lt"/>
              <a:ea typeface="+mn-ea"/>
              <a:cs typeface="+mn-cs"/>
            </a:endParaRPr>
          </a:p>
          <a:p>
            <a:endParaRPr lang="en-US" sz="1200" b="1" u="sng"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AA3D75-F2DE-9547-A0A8-D0D12BEDB5C9}" type="slidenum">
              <a:rPr lang="en-US" smtClean="0"/>
              <a:t>9</a:t>
            </a:fld>
            <a:endParaRPr lang="en-US"/>
          </a:p>
        </p:txBody>
      </p:sp>
    </p:spTree>
    <p:extLst>
      <p:ext uri="{BB962C8B-B14F-4D97-AF65-F5344CB8AC3E}">
        <p14:creationId xmlns:p14="http://schemas.microsoft.com/office/powerpoint/2010/main" val="36748422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2" name="Slide Number Placeholder 11"/>
          <p:cNvSpPr>
            <a:spLocks noGrp="1"/>
          </p:cNvSpPr>
          <p:nvPr>
            <p:ph type="sldNum" sz="quarter" idx="11"/>
          </p:nvPr>
        </p:nvSpPr>
        <p:spPr/>
        <p:txBody>
          <a:bodyPr/>
          <a:lstStyle/>
          <a:p>
            <a:pPr defTabSz="457200" fontAlgn="base">
              <a:spcBef>
                <a:spcPct val="0"/>
              </a:spcBef>
              <a:spcAft>
                <a:spcPct val="0"/>
              </a:spcAft>
            </a:pPr>
            <a:fld id="{C3B14273-4372-45A7-B3FD-384265EDEE13}" type="slidenum">
              <a:rPr lang="en-US" altLang="en-US" smtClean="0"/>
              <a:pPr defTabSz="457200" fontAlgn="base">
                <a:spcBef>
                  <a:spcPct val="0"/>
                </a:spcBef>
                <a:spcAft>
                  <a:spcPct val="0"/>
                </a:spcAft>
              </a:pPr>
              <a:t>‹#›</a:t>
            </a:fld>
            <a:endParaRPr lang="en-US" altLang="en-US" dirty="0"/>
          </a:p>
        </p:txBody>
      </p:sp>
      <p:sp>
        <p:nvSpPr>
          <p:cNvPr id="28" name="Text Placeholder 27"/>
          <p:cNvSpPr>
            <a:spLocks noGrp="1"/>
          </p:cNvSpPr>
          <p:nvPr>
            <p:ph type="body" sz="quarter" idx="12" hasCustomPrompt="1"/>
          </p:nvPr>
        </p:nvSpPr>
        <p:spPr>
          <a:xfrm>
            <a:off x="790575" y="2638425"/>
            <a:ext cx="4895850" cy="581025"/>
          </a:xfrm>
          <a:prstGeom prst="rect">
            <a:avLst/>
          </a:prstGeom>
        </p:spPr>
        <p:txBody>
          <a:bodyPr/>
          <a:lstStyle>
            <a:lvl1pPr marL="0" indent="0">
              <a:buNone/>
              <a:defRPr sz="3000" b="1" baseline="0">
                <a:solidFill>
                  <a:schemeClr val="bg1"/>
                </a:solidFill>
                <a:latin typeface="Helvetica" charset="0"/>
                <a:ea typeface="Helvetica" charset="0"/>
                <a:cs typeface="Helvetica" charset="0"/>
              </a:defRPr>
            </a:lvl1pPr>
          </a:lstStyle>
          <a:p>
            <a:pPr lvl="0"/>
            <a:r>
              <a:rPr lang="en-US" dirty="0"/>
              <a:t>Click to Insert Title</a:t>
            </a:r>
          </a:p>
        </p:txBody>
      </p:sp>
      <p:sp>
        <p:nvSpPr>
          <p:cNvPr id="29" name="Text Placeholder 27"/>
          <p:cNvSpPr>
            <a:spLocks noGrp="1"/>
          </p:cNvSpPr>
          <p:nvPr>
            <p:ph type="body" sz="quarter" idx="13" hasCustomPrompt="1"/>
          </p:nvPr>
        </p:nvSpPr>
        <p:spPr>
          <a:xfrm>
            <a:off x="790575" y="3219450"/>
            <a:ext cx="3267075" cy="428625"/>
          </a:xfrm>
          <a:prstGeom prst="rect">
            <a:avLst/>
          </a:prstGeom>
        </p:spPr>
        <p:txBody>
          <a:bodyPr/>
          <a:lstStyle>
            <a:lvl1pPr marL="0" indent="0">
              <a:buNone/>
              <a:defRPr sz="1700" b="1" baseline="0">
                <a:solidFill>
                  <a:schemeClr val="bg1"/>
                </a:solidFill>
                <a:latin typeface="Helvetica" charset="0"/>
                <a:ea typeface="Helvetica" charset="0"/>
                <a:cs typeface="Helvetica" charset="0"/>
              </a:defRPr>
            </a:lvl1pPr>
          </a:lstStyle>
          <a:p>
            <a:pPr lvl="0"/>
            <a:r>
              <a:rPr lang="en-US" dirty="0"/>
              <a:t>Click to Insert Date</a:t>
            </a:r>
          </a:p>
        </p:txBody>
      </p:sp>
      <p:pic>
        <p:nvPicPr>
          <p:cNvPr id="30" name="Picture 2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9101" y="4714875"/>
            <a:ext cx="3449320" cy="1222511"/>
          </a:xfrm>
          <a:prstGeom prst="rect">
            <a:avLst/>
          </a:prstGeom>
        </p:spPr>
      </p:pic>
      <p:sp>
        <p:nvSpPr>
          <p:cNvPr id="31" name="Text Placeholder 27"/>
          <p:cNvSpPr>
            <a:spLocks noGrp="1"/>
          </p:cNvSpPr>
          <p:nvPr>
            <p:ph type="body" sz="quarter" idx="14" hasCustomPrompt="1"/>
          </p:nvPr>
        </p:nvSpPr>
        <p:spPr>
          <a:xfrm>
            <a:off x="790575" y="5889761"/>
            <a:ext cx="9963150" cy="581025"/>
          </a:xfrm>
          <a:prstGeom prst="rect">
            <a:avLst/>
          </a:prstGeom>
        </p:spPr>
        <p:txBody>
          <a:bodyPr/>
          <a:lstStyle>
            <a:lvl1pPr marL="0" indent="0">
              <a:buNone/>
              <a:defRPr sz="2200" b="0" baseline="0">
                <a:solidFill>
                  <a:schemeClr val="tx1"/>
                </a:solidFill>
                <a:latin typeface="Helvetica" charset="0"/>
                <a:ea typeface="Helvetica" charset="0"/>
                <a:cs typeface="Helvetica" charset="0"/>
              </a:defRPr>
            </a:lvl1pPr>
          </a:lstStyle>
          <a:p>
            <a:pPr lvl="0"/>
            <a:r>
              <a:rPr lang="en-US" dirty="0"/>
              <a:t>Click to Insert Presenter Name and title</a:t>
            </a: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3_Title Only">
    <p:spTree>
      <p:nvGrpSpPr>
        <p:cNvPr id="1" name="Shape 18"/>
        <p:cNvGrpSpPr/>
        <p:nvPr/>
      </p:nvGrpSpPr>
      <p:grpSpPr>
        <a:xfrm>
          <a:off x="0" y="0"/>
          <a:ext cx="0" cy="0"/>
          <a:chOff x="0" y="0"/>
          <a:chExt cx="0" cy="0"/>
        </a:xfrm>
      </p:grpSpPr>
      <p:sp>
        <p:nvSpPr>
          <p:cNvPr id="19" name="Shape 19"/>
          <p:cNvSpPr txBox="1">
            <a:spLocks noGrp="1"/>
          </p:cNvSpPr>
          <p:nvPr>
            <p:ph type="sldNum" idx="12"/>
          </p:nvPr>
        </p:nvSpPr>
        <p:spPr>
          <a:xfrm>
            <a:off x="10526185" y="50802"/>
            <a:ext cx="1422399" cy="271462"/>
          </a:xfrm>
          <a:prstGeom prst="rect">
            <a:avLst/>
          </a:prstGeom>
          <a:noFill/>
          <a:ln>
            <a:noFill/>
          </a:ln>
        </p:spPr>
        <p:txBody>
          <a:bodyPr lIns="91425" tIns="45700" rIns="91425" bIns="45700" anchor="t" anchorCtr="0">
            <a:noAutofit/>
          </a:bodyPr>
          <a:lstStyle/>
          <a:p>
            <a:pPr>
              <a:buSzPct val="25000"/>
            </a:pPr>
            <a:fld id="{00000000-1234-1234-1234-123412341234}" type="slidenum">
              <a:rPr lang="en-US" sz="1000" b="0" smtClean="0">
                <a:solidFill>
                  <a:schemeClr val="lt1"/>
                </a:solidFill>
                <a:latin typeface="Arial"/>
                <a:ea typeface="Arial"/>
                <a:cs typeface="Arial"/>
                <a:sym typeface="Arial"/>
              </a:rPr>
              <a:pPr>
                <a:buSzPct val="25000"/>
              </a:pPr>
              <a:t>‹#›</a:t>
            </a:fld>
            <a:endParaRPr lang="en-US" sz="1000" b="0"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76816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927813-9FD8-4132-A95E-EC8158103325}" type="datetimeFigureOut">
              <a:rPr lang="en-US" smtClean="0"/>
              <a:t>4/25/2018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573015-14D7-4CA7-82E2-75D4A07235DB}" type="slidenum">
              <a:rPr lang="en-US" smtClean="0"/>
              <a:t>‹#›</a:t>
            </a:fld>
            <a:endParaRPr lang="en-US" dirty="0"/>
          </a:p>
        </p:txBody>
      </p:sp>
    </p:spTree>
    <p:extLst>
      <p:ext uri="{BB962C8B-B14F-4D97-AF65-F5344CB8AC3E}">
        <p14:creationId xmlns:p14="http://schemas.microsoft.com/office/powerpoint/2010/main" val="1659955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09512" y="685802"/>
            <a:ext cx="10272889"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309511" y="2667000"/>
            <a:ext cx="4986528"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95872" y="2667000"/>
            <a:ext cx="4986528"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927813-9FD8-4132-A95E-EC8158103325}" type="datetimeFigureOut">
              <a:rPr lang="en-US" smtClean="0"/>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573015-14D7-4CA7-82E2-75D4A07235DB}" type="slidenum">
              <a:rPr lang="en-US" smtClean="0"/>
              <a:t>‹#›</a:t>
            </a:fld>
            <a:endParaRPr lang="en-US" dirty="0"/>
          </a:p>
        </p:txBody>
      </p:sp>
    </p:spTree>
    <p:extLst>
      <p:ext uri="{BB962C8B-B14F-4D97-AF65-F5344CB8AC3E}">
        <p14:creationId xmlns:p14="http://schemas.microsoft.com/office/powerpoint/2010/main" val="555409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927813-9FD8-4132-A95E-EC8158103325}" type="datetimeFigureOut">
              <a:rPr lang="en-US" smtClean="0"/>
              <a:t>4/25/2018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7573015-14D7-4CA7-82E2-75D4A07235DB}" type="slidenum">
              <a:rPr lang="en-US" smtClean="0"/>
              <a:t>‹#›</a:t>
            </a:fld>
            <a:endParaRPr lang="en-US" dirty="0"/>
          </a:p>
        </p:txBody>
      </p:sp>
    </p:spTree>
    <p:extLst>
      <p:ext uri="{BB962C8B-B14F-4D97-AF65-F5344CB8AC3E}">
        <p14:creationId xmlns:p14="http://schemas.microsoft.com/office/powerpoint/2010/main" val="3010711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FC7B3C-914E-4B02-9326-C73B874D2730}"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8C91CF-22E8-45DB-B4B0-6E86032E5180}" type="slidenum">
              <a:rPr lang="en-US" smtClean="0"/>
              <a:t>‹#›</a:t>
            </a:fld>
            <a:endParaRPr lang="en-US"/>
          </a:p>
        </p:txBody>
      </p:sp>
    </p:spTree>
    <p:extLst>
      <p:ext uri="{BB962C8B-B14F-4D97-AF65-F5344CB8AC3E}">
        <p14:creationId xmlns:p14="http://schemas.microsoft.com/office/powerpoint/2010/main" val="3786000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64095"/>
          </a:xfrm>
          <a:prstGeom prst="rect">
            <a:avLst/>
          </a:prstGeom>
        </p:spPr>
      </p:pic>
      <p:sp>
        <p:nvSpPr>
          <p:cNvPr id="12" name="Slide Number Placeholder 11"/>
          <p:cNvSpPr>
            <a:spLocks noGrp="1"/>
          </p:cNvSpPr>
          <p:nvPr>
            <p:ph type="sldNum" sz="quarter" idx="11"/>
          </p:nvPr>
        </p:nvSpPr>
        <p:spPr/>
        <p:txBody>
          <a:bodyPr/>
          <a:lstStyle>
            <a:lvl1pPr>
              <a:defRPr>
                <a:solidFill>
                  <a:schemeClr val="bg1"/>
                </a:solidFill>
              </a:defRPr>
            </a:lvl1pPr>
          </a:lstStyle>
          <a:p>
            <a:pPr defTabSz="457200" fontAlgn="base">
              <a:spcBef>
                <a:spcPct val="0"/>
              </a:spcBef>
              <a:spcAft>
                <a:spcPct val="0"/>
              </a:spcAft>
            </a:pPr>
            <a:fld id="{C3B14273-4372-45A7-B3FD-384265EDEE13}" type="slidenum">
              <a:rPr lang="en-US" altLang="en-US" smtClean="0"/>
              <a:pPr defTabSz="457200" fontAlgn="base">
                <a:spcBef>
                  <a:spcPct val="0"/>
                </a:spcBef>
                <a:spcAft>
                  <a:spcPct val="0"/>
                </a:spcAft>
              </a:pPr>
              <a:t>‹#›</a:t>
            </a:fld>
            <a:endParaRPr lang="en-US" altLang="en-US" dirty="0"/>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64095"/>
          </a:xfrm>
          <a:prstGeom prst="rect">
            <a:avLst/>
          </a:prstGeom>
        </p:spPr>
      </p:pic>
      <p:sp>
        <p:nvSpPr>
          <p:cNvPr id="12" name="Slide Number Placeholder 11"/>
          <p:cNvSpPr>
            <a:spLocks noGrp="1"/>
          </p:cNvSpPr>
          <p:nvPr>
            <p:ph type="sldNum" sz="quarter" idx="11"/>
          </p:nvPr>
        </p:nvSpPr>
        <p:spPr/>
        <p:txBody>
          <a:bodyPr/>
          <a:lstStyle/>
          <a:p>
            <a:pPr defTabSz="457200" fontAlgn="base">
              <a:spcBef>
                <a:spcPct val="0"/>
              </a:spcBef>
              <a:spcAft>
                <a:spcPct val="0"/>
              </a:spcAft>
            </a:pPr>
            <a:fld id="{C3B14273-4372-45A7-B3FD-384265EDEE13}" type="slidenum">
              <a:rPr lang="en-US" altLang="en-US" smtClean="0"/>
              <a:pPr defTabSz="457200" fontAlgn="base">
                <a:spcBef>
                  <a:spcPct val="0"/>
                </a:spcBef>
                <a:spcAft>
                  <a:spcPct val="0"/>
                </a:spcAft>
              </a:pPr>
              <a:t>‹#›</a:t>
            </a:fld>
            <a:endParaRPr lang="en-US" altLang="en-US"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2" name="Slide Number Placeholder 11"/>
          <p:cNvSpPr>
            <a:spLocks noGrp="1"/>
          </p:cNvSpPr>
          <p:nvPr>
            <p:ph type="sldNum" sz="quarter" idx="11"/>
          </p:nvPr>
        </p:nvSpPr>
        <p:spPr/>
        <p:txBody>
          <a:bodyPr/>
          <a:lstStyle>
            <a:lvl1pPr>
              <a:defRPr>
                <a:solidFill>
                  <a:schemeClr val="bg1"/>
                </a:solidFill>
              </a:defRPr>
            </a:lvl1pPr>
          </a:lstStyle>
          <a:p>
            <a:pPr defTabSz="457200" fontAlgn="base">
              <a:spcBef>
                <a:spcPct val="0"/>
              </a:spcBef>
              <a:spcAft>
                <a:spcPct val="0"/>
              </a:spcAft>
            </a:pPr>
            <a:fld id="{C3B14273-4372-45A7-B3FD-384265EDEE13}" type="slidenum">
              <a:rPr lang="en-US" altLang="en-US" smtClean="0"/>
              <a:pPr defTabSz="457200" fontAlgn="base">
                <a:spcBef>
                  <a:spcPct val="0"/>
                </a:spcBef>
                <a:spcAft>
                  <a:spcPct val="0"/>
                </a:spcAft>
              </a:pPr>
              <a:t>‹#›</a:t>
            </a:fld>
            <a:endParaRPr lang="en-US" altLang="en-US" dirty="0"/>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715"/>
            <a:ext cx="12191998" cy="6860665"/>
          </a:xfrm>
          <a:prstGeom prst="rect">
            <a:avLst/>
          </a:prstGeom>
        </p:spPr>
      </p:pic>
      <p:sp>
        <p:nvSpPr>
          <p:cNvPr id="12" name="Slide Number Placeholder 11"/>
          <p:cNvSpPr>
            <a:spLocks noGrp="1"/>
          </p:cNvSpPr>
          <p:nvPr>
            <p:ph type="sldNum" sz="quarter" idx="11"/>
          </p:nvPr>
        </p:nvSpPr>
        <p:spPr/>
        <p:txBody>
          <a:bodyPr/>
          <a:lstStyle>
            <a:lvl1pPr>
              <a:defRPr>
                <a:solidFill>
                  <a:schemeClr val="bg1"/>
                </a:solidFill>
              </a:defRPr>
            </a:lvl1pPr>
          </a:lstStyle>
          <a:p>
            <a:pPr defTabSz="457200" fontAlgn="base">
              <a:spcBef>
                <a:spcPct val="0"/>
              </a:spcBef>
              <a:spcAft>
                <a:spcPct val="0"/>
              </a:spcAft>
            </a:pPr>
            <a:fld id="{C3B14273-4372-45A7-B3FD-384265EDEE13}" type="slidenum">
              <a:rPr lang="en-US" altLang="en-US" smtClean="0"/>
              <a:pPr defTabSz="457200" fontAlgn="base">
                <a:spcBef>
                  <a:spcPct val="0"/>
                </a:spcBef>
                <a:spcAft>
                  <a:spcPct val="0"/>
                </a:spcAft>
              </a:pPr>
              <a:t>‹#›</a:t>
            </a:fld>
            <a:endParaRPr lang="en-US" altLang="en-US"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80004" y="0"/>
            <a:ext cx="2547407" cy="902854"/>
          </a:xfrm>
          <a:prstGeom prst="rect">
            <a:avLst/>
          </a:prstGeom>
        </p:spPr>
      </p:pic>
      <p:grpSp>
        <p:nvGrpSpPr>
          <p:cNvPr id="7" name="Group 6"/>
          <p:cNvGrpSpPr/>
          <p:nvPr userDrawn="1"/>
        </p:nvGrpSpPr>
        <p:grpSpPr>
          <a:xfrm>
            <a:off x="256253" y="724705"/>
            <a:ext cx="11587762" cy="615222"/>
            <a:chOff x="323160" y="1780354"/>
            <a:chExt cx="11587762" cy="615222"/>
          </a:xfrm>
        </p:grpSpPr>
        <p:sp>
          <p:nvSpPr>
            <p:cNvPr id="8" name="Freeform 7"/>
            <p:cNvSpPr/>
            <p:nvPr userDrawn="1"/>
          </p:nvSpPr>
          <p:spPr>
            <a:xfrm>
              <a:off x="323160" y="1780354"/>
              <a:ext cx="1271372" cy="615222"/>
            </a:xfrm>
            <a:custGeom>
              <a:avLst/>
              <a:gdLst>
                <a:gd name="connsiteX0" fmla="*/ 576503 w 1202490"/>
                <a:gd name="connsiteY0" fmla="*/ 0 h 581890"/>
                <a:gd name="connsiteX1" fmla="*/ 1202490 w 1202490"/>
                <a:gd name="connsiteY1" fmla="*/ 0 h 581890"/>
                <a:gd name="connsiteX2" fmla="*/ 625988 w 1202490"/>
                <a:gd name="connsiteY2" fmla="*/ 581890 h 581890"/>
                <a:gd name="connsiteX3" fmla="*/ 0 w 1202490"/>
                <a:gd name="connsiteY3" fmla="*/ 581890 h 581890"/>
                <a:gd name="connsiteX4" fmla="*/ 576503 w 1202490"/>
                <a:gd name="connsiteY4" fmla="*/ 0 h 58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490" h="581890">
                  <a:moveTo>
                    <a:pt x="576503" y="0"/>
                  </a:moveTo>
                  <a:lnTo>
                    <a:pt x="1202490" y="0"/>
                  </a:lnTo>
                  <a:lnTo>
                    <a:pt x="625988" y="581890"/>
                  </a:lnTo>
                  <a:lnTo>
                    <a:pt x="0" y="581890"/>
                  </a:lnTo>
                  <a:lnTo>
                    <a:pt x="576503"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929110" y="1784071"/>
              <a:ext cx="10981812"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11" name="Text Placeholder 10"/>
          <p:cNvSpPr>
            <a:spLocks noGrp="1"/>
          </p:cNvSpPr>
          <p:nvPr>
            <p:ph type="body" sz="quarter" idx="10" hasCustomPrompt="1"/>
          </p:nvPr>
        </p:nvSpPr>
        <p:spPr>
          <a:xfrm>
            <a:off x="1257299" y="893329"/>
            <a:ext cx="10586715" cy="628650"/>
          </a:xfrm>
          <a:prstGeom prst="rect">
            <a:avLst/>
          </a:prstGeom>
        </p:spPr>
        <p:txBody>
          <a:bodyPr/>
          <a:lstStyle>
            <a:lvl1pPr marL="0" indent="0">
              <a:buNone/>
              <a:defRPr baseline="0">
                <a:solidFill>
                  <a:schemeClr val="tx1"/>
                </a:solidFill>
                <a:latin typeface="Helvetica" charset="0"/>
                <a:ea typeface="Helvetica" charset="0"/>
                <a:cs typeface="Helvetica" charset="0"/>
              </a:defRPr>
            </a:lvl1pPr>
          </a:lstStyle>
          <a:p>
            <a:pPr lvl="0"/>
            <a:r>
              <a:rPr lang="en-US" dirty="0"/>
              <a:t>Click to Edit Slide Title</a:t>
            </a:r>
          </a:p>
        </p:txBody>
      </p:sp>
      <p:sp>
        <p:nvSpPr>
          <p:cNvPr id="12" name="Slide Number Placeholder 11"/>
          <p:cNvSpPr>
            <a:spLocks noGrp="1"/>
          </p:cNvSpPr>
          <p:nvPr>
            <p:ph type="sldNum" sz="quarter" idx="11"/>
          </p:nvPr>
        </p:nvSpPr>
        <p:spPr/>
        <p:txBody>
          <a:bodyPr/>
          <a:lstStyle/>
          <a:p>
            <a:pPr defTabSz="457200" fontAlgn="base">
              <a:spcBef>
                <a:spcPct val="0"/>
              </a:spcBef>
              <a:spcAft>
                <a:spcPct val="0"/>
              </a:spcAft>
            </a:pPr>
            <a:fld id="{C3B14273-4372-45A7-B3FD-384265EDEE13}" type="slidenum">
              <a:rPr lang="en-US" altLang="en-US" smtClean="0"/>
              <a:pPr defTabSz="457200" fontAlgn="base">
                <a:spcBef>
                  <a:spcPct val="0"/>
                </a:spcBef>
                <a:spcAft>
                  <a:spcPct val="0"/>
                </a:spcAft>
              </a:pPr>
              <a:t>‹#›</a:t>
            </a:fld>
            <a:endParaRPr lang="en-US" altLang="en-US" dirty="0"/>
          </a:p>
        </p:txBody>
      </p:sp>
      <p:sp>
        <p:nvSpPr>
          <p:cNvPr id="13" name="Text Placeholder 4"/>
          <p:cNvSpPr>
            <a:spLocks noGrp="1"/>
          </p:cNvSpPr>
          <p:nvPr>
            <p:ph type="body" sz="quarter" idx="12" hasCustomPrompt="1"/>
          </p:nvPr>
        </p:nvSpPr>
        <p:spPr>
          <a:xfrm>
            <a:off x="1257300" y="1552575"/>
            <a:ext cx="10587038" cy="390525"/>
          </a:xfrm>
          <a:prstGeom prst="rect">
            <a:avLst/>
          </a:prstGeom>
        </p:spPr>
        <p:txBody>
          <a:bodyPr tIns="0" anchor="t" anchorCtr="0"/>
          <a:lstStyle>
            <a:lvl1pPr marL="0" indent="0">
              <a:buNone/>
              <a:defRPr sz="2000" b="1">
                <a:solidFill>
                  <a:schemeClr val="accent1"/>
                </a:solidFill>
                <a:latin typeface="Helvetica" charset="0"/>
                <a:ea typeface="Helvetica" charset="0"/>
                <a:cs typeface="Helvetica" charset="0"/>
              </a:defRPr>
            </a:lvl1pPr>
          </a:lstStyle>
          <a:p>
            <a:pPr lvl="0"/>
            <a:r>
              <a:rPr lang="en-US" dirty="0"/>
              <a:t>Click to Add Subtitle</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Gray">
    <p:spTree>
      <p:nvGrpSpPr>
        <p:cNvPr id="1" name=""/>
        <p:cNvGrpSpPr/>
        <p:nvPr/>
      </p:nvGrpSpPr>
      <p:grpSpPr>
        <a:xfrm>
          <a:off x="0" y="0"/>
          <a:ext cx="0" cy="0"/>
          <a:chOff x="0" y="0"/>
          <a:chExt cx="0" cy="0"/>
        </a:xfrm>
      </p:grpSpPr>
      <p:sp>
        <p:nvSpPr>
          <p:cNvPr id="3" name="Rectangle 2"/>
          <p:cNvSpPr/>
          <p:nvPr userDrawn="1"/>
        </p:nvSpPr>
        <p:spPr>
          <a:xfrm>
            <a:off x="0" y="2064632"/>
            <a:ext cx="12192000" cy="4793368"/>
          </a:xfrm>
          <a:prstGeom prst="rect">
            <a:avLst/>
          </a:prstGeom>
          <a:solidFill>
            <a:srgbClr val="F4F4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80004" y="0"/>
            <a:ext cx="2547407" cy="902854"/>
          </a:xfrm>
          <a:prstGeom prst="rect">
            <a:avLst/>
          </a:prstGeom>
        </p:spPr>
      </p:pic>
      <p:sp>
        <p:nvSpPr>
          <p:cNvPr id="12" name="Slide Number Placeholder 11"/>
          <p:cNvSpPr>
            <a:spLocks noGrp="1"/>
          </p:cNvSpPr>
          <p:nvPr>
            <p:ph type="sldNum" sz="quarter" idx="11"/>
          </p:nvPr>
        </p:nvSpPr>
        <p:spPr/>
        <p:txBody>
          <a:bodyPr/>
          <a:lstStyle/>
          <a:p>
            <a:pPr defTabSz="457200" fontAlgn="base">
              <a:spcBef>
                <a:spcPct val="0"/>
              </a:spcBef>
              <a:spcAft>
                <a:spcPct val="0"/>
              </a:spcAft>
            </a:pPr>
            <a:fld id="{C3B14273-4372-45A7-B3FD-384265EDEE13}" type="slidenum">
              <a:rPr lang="en-US" altLang="en-US" smtClean="0"/>
              <a:pPr defTabSz="457200" fontAlgn="base">
                <a:spcBef>
                  <a:spcPct val="0"/>
                </a:spcBef>
                <a:spcAft>
                  <a:spcPct val="0"/>
                </a:spcAft>
              </a:pPr>
              <a:t>‹#›</a:t>
            </a:fld>
            <a:endParaRPr lang="en-US" altLang="en-US" dirty="0"/>
          </a:p>
        </p:txBody>
      </p:sp>
      <p:grpSp>
        <p:nvGrpSpPr>
          <p:cNvPr id="13" name="Group 12"/>
          <p:cNvGrpSpPr/>
          <p:nvPr userDrawn="1"/>
        </p:nvGrpSpPr>
        <p:grpSpPr>
          <a:xfrm>
            <a:off x="256253" y="724705"/>
            <a:ext cx="11587762" cy="615222"/>
            <a:chOff x="323160" y="1780354"/>
            <a:chExt cx="11587762" cy="615222"/>
          </a:xfrm>
        </p:grpSpPr>
        <p:sp>
          <p:nvSpPr>
            <p:cNvPr id="14" name="Freeform 13"/>
            <p:cNvSpPr/>
            <p:nvPr userDrawn="1"/>
          </p:nvSpPr>
          <p:spPr>
            <a:xfrm>
              <a:off x="323160" y="1780354"/>
              <a:ext cx="1271372" cy="615222"/>
            </a:xfrm>
            <a:custGeom>
              <a:avLst/>
              <a:gdLst>
                <a:gd name="connsiteX0" fmla="*/ 576503 w 1202490"/>
                <a:gd name="connsiteY0" fmla="*/ 0 h 581890"/>
                <a:gd name="connsiteX1" fmla="*/ 1202490 w 1202490"/>
                <a:gd name="connsiteY1" fmla="*/ 0 h 581890"/>
                <a:gd name="connsiteX2" fmla="*/ 625988 w 1202490"/>
                <a:gd name="connsiteY2" fmla="*/ 581890 h 581890"/>
                <a:gd name="connsiteX3" fmla="*/ 0 w 1202490"/>
                <a:gd name="connsiteY3" fmla="*/ 581890 h 581890"/>
                <a:gd name="connsiteX4" fmla="*/ 576503 w 1202490"/>
                <a:gd name="connsiteY4" fmla="*/ 0 h 58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490" h="581890">
                  <a:moveTo>
                    <a:pt x="576503" y="0"/>
                  </a:moveTo>
                  <a:lnTo>
                    <a:pt x="1202490" y="0"/>
                  </a:lnTo>
                  <a:lnTo>
                    <a:pt x="625988" y="581890"/>
                  </a:lnTo>
                  <a:lnTo>
                    <a:pt x="0" y="581890"/>
                  </a:lnTo>
                  <a:lnTo>
                    <a:pt x="576503"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929110" y="1784071"/>
              <a:ext cx="10981812"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16" name="Text Placeholder 10"/>
          <p:cNvSpPr>
            <a:spLocks noGrp="1"/>
          </p:cNvSpPr>
          <p:nvPr>
            <p:ph type="body" sz="quarter" idx="10" hasCustomPrompt="1"/>
          </p:nvPr>
        </p:nvSpPr>
        <p:spPr>
          <a:xfrm>
            <a:off x="1257299" y="893329"/>
            <a:ext cx="10586715" cy="628650"/>
          </a:xfrm>
          <a:prstGeom prst="rect">
            <a:avLst/>
          </a:prstGeom>
        </p:spPr>
        <p:txBody>
          <a:bodyPr/>
          <a:lstStyle>
            <a:lvl1pPr marL="0" indent="0">
              <a:buNone/>
              <a:defRPr baseline="0">
                <a:solidFill>
                  <a:schemeClr val="tx1"/>
                </a:solidFill>
                <a:latin typeface="Helvetica" charset="0"/>
                <a:ea typeface="Helvetica" charset="0"/>
                <a:cs typeface="Helvetica" charset="0"/>
              </a:defRPr>
            </a:lvl1pPr>
          </a:lstStyle>
          <a:p>
            <a:pPr lvl="0"/>
            <a:r>
              <a:rPr lang="en-US" dirty="0"/>
              <a:t>Click to Edit Slide Title</a:t>
            </a:r>
          </a:p>
        </p:txBody>
      </p:sp>
      <p:sp>
        <p:nvSpPr>
          <p:cNvPr id="17" name="Text Placeholder 4"/>
          <p:cNvSpPr>
            <a:spLocks noGrp="1"/>
          </p:cNvSpPr>
          <p:nvPr>
            <p:ph type="body" sz="quarter" idx="12" hasCustomPrompt="1"/>
          </p:nvPr>
        </p:nvSpPr>
        <p:spPr>
          <a:xfrm>
            <a:off x="1257300" y="1552575"/>
            <a:ext cx="10587038" cy="390525"/>
          </a:xfrm>
          <a:prstGeom prst="rect">
            <a:avLst/>
          </a:prstGeom>
        </p:spPr>
        <p:txBody>
          <a:bodyPr tIns="0" anchor="t" anchorCtr="0"/>
          <a:lstStyle>
            <a:lvl1pPr marL="0" indent="0">
              <a:buNone/>
              <a:defRPr sz="2000" b="1">
                <a:solidFill>
                  <a:schemeClr val="accent1"/>
                </a:solidFill>
                <a:latin typeface="Helvetica" charset="0"/>
                <a:ea typeface="Helvetica" charset="0"/>
                <a:cs typeface="Helvetica" charset="0"/>
              </a:defRPr>
            </a:lvl1pPr>
          </a:lstStyle>
          <a:p>
            <a:pPr lvl="0"/>
            <a:r>
              <a:rPr lang="en-US" dirty="0"/>
              <a:t>Click to Add Subtitle</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Bullet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80004" y="0"/>
            <a:ext cx="2547407" cy="902854"/>
          </a:xfrm>
          <a:prstGeom prst="rect">
            <a:avLst/>
          </a:prstGeom>
        </p:spPr>
      </p:pic>
      <p:grpSp>
        <p:nvGrpSpPr>
          <p:cNvPr id="7" name="Group 6"/>
          <p:cNvGrpSpPr/>
          <p:nvPr userDrawn="1"/>
        </p:nvGrpSpPr>
        <p:grpSpPr>
          <a:xfrm>
            <a:off x="256253" y="724705"/>
            <a:ext cx="11587762" cy="615222"/>
            <a:chOff x="323160" y="1780354"/>
            <a:chExt cx="11587762" cy="615222"/>
          </a:xfrm>
        </p:grpSpPr>
        <p:sp>
          <p:nvSpPr>
            <p:cNvPr id="8" name="Freeform 7"/>
            <p:cNvSpPr/>
            <p:nvPr userDrawn="1"/>
          </p:nvSpPr>
          <p:spPr>
            <a:xfrm>
              <a:off x="323160" y="1780354"/>
              <a:ext cx="1271372" cy="615222"/>
            </a:xfrm>
            <a:custGeom>
              <a:avLst/>
              <a:gdLst>
                <a:gd name="connsiteX0" fmla="*/ 576503 w 1202490"/>
                <a:gd name="connsiteY0" fmla="*/ 0 h 581890"/>
                <a:gd name="connsiteX1" fmla="*/ 1202490 w 1202490"/>
                <a:gd name="connsiteY1" fmla="*/ 0 h 581890"/>
                <a:gd name="connsiteX2" fmla="*/ 625988 w 1202490"/>
                <a:gd name="connsiteY2" fmla="*/ 581890 h 581890"/>
                <a:gd name="connsiteX3" fmla="*/ 0 w 1202490"/>
                <a:gd name="connsiteY3" fmla="*/ 581890 h 581890"/>
                <a:gd name="connsiteX4" fmla="*/ 576503 w 1202490"/>
                <a:gd name="connsiteY4" fmla="*/ 0 h 58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490" h="581890">
                  <a:moveTo>
                    <a:pt x="576503" y="0"/>
                  </a:moveTo>
                  <a:lnTo>
                    <a:pt x="1202490" y="0"/>
                  </a:lnTo>
                  <a:lnTo>
                    <a:pt x="625988" y="581890"/>
                  </a:lnTo>
                  <a:lnTo>
                    <a:pt x="0" y="581890"/>
                  </a:lnTo>
                  <a:lnTo>
                    <a:pt x="576503" y="0"/>
                  </a:lnTo>
                  <a:close/>
                </a:path>
              </a:pathLst>
            </a:custGeom>
            <a:solidFill>
              <a:srgbClr val="008C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929110" y="1784071"/>
              <a:ext cx="10981812" cy="0"/>
            </a:xfrm>
            <a:prstGeom prst="line">
              <a:avLst/>
            </a:prstGeom>
            <a:ln w="12700">
              <a:solidFill>
                <a:srgbClr val="008CCC"/>
              </a:solidFill>
            </a:ln>
            <a:effectLst/>
          </p:spPr>
          <p:style>
            <a:lnRef idx="2">
              <a:schemeClr val="accent1"/>
            </a:lnRef>
            <a:fillRef idx="0">
              <a:schemeClr val="accent1"/>
            </a:fillRef>
            <a:effectRef idx="1">
              <a:schemeClr val="accent1"/>
            </a:effectRef>
            <a:fontRef idx="minor">
              <a:schemeClr val="tx1"/>
            </a:fontRef>
          </p:style>
        </p:cxnSp>
      </p:grpSp>
      <p:sp>
        <p:nvSpPr>
          <p:cNvPr id="11" name="Text Placeholder 10"/>
          <p:cNvSpPr>
            <a:spLocks noGrp="1"/>
          </p:cNvSpPr>
          <p:nvPr>
            <p:ph type="body" sz="quarter" idx="10" hasCustomPrompt="1"/>
          </p:nvPr>
        </p:nvSpPr>
        <p:spPr>
          <a:xfrm>
            <a:off x="1257299" y="893329"/>
            <a:ext cx="10586715" cy="628650"/>
          </a:xfrm>
          <a:prstGeom prst="rect">
            <a:avLst/>
          </a:prstGeom>
        </p:spPr>
        <p:txBody>
          <a:bodyPr/>
          <a:lstStyle>
            <a:lvl1pPr marL="0" indent="0">
              <a:buNone/>
              <a:defRPr baseline="0">
                <a:solidFill>
                  <a:schemeClr val="tx1"/>
                </a:solidFill>
                <a:latin typeface="Helvetica" charset="0"/>
                <a:ea typeface="Helvetica" charset="0"/>
                <a:cs typeface="Helvetica" charset="0"/>
              </a:defRPr>
            </a:lvl1pPr>
          </a:lstStyle>
          <a:p>
            <a:pPr lvl="0"/>
            <a:r>
              <a:rPr lang="en-US" dirty="0"/>
              <a:t>Click to Edit </a:t>
            </a:r>
            <a:r>
              <a:rPr lang="en-US"/>
              <a:t>Slide Title</a:t>
            </a:r>
            <a:endParaRPr lang="en-US" dirty="0"/>
          </a:p>
        </p:txBody>
      </p:sp>
      <p:sp>
        <p:nvSpPr>
          <p:cNvPr id="12" name="Slide Number Placeholder 11"/>
          <p:cNvSpPr>
            <a:spLocks noGrp="1"/>
          </p:cNvSpPr>
          <p:nvPr>
            <p:ph type="sldNum" sz="quarter" idx="11"/>
          </p:nvPr>
        </p:nvSpPr>
        <p:spPr/>
        <p:txBody>
          <a:bodyPr/>
          <a:lstStyle/>
          <a:p>
            <a:pPr defTabSz="457200" fontAlgn="base">
              <a:spcBef>
                <a:spcPct val="0"/>
              </a:spcBef>
              <a:spcAft>
                <a:spcPct val="0"/>
              </a:spcAft>
            </a:pPr>
            <a:fld id="{C3B14273-4372-45A7-B3FD-384265EDEE13}" type="slidenum">
              <a:rPr lang="en-US" altLang="en-US" smtClean="0"/>
              <a:pPr defTabSz="457200" fontAlgn="base">
                <a:spcBef>
                  <a:spcPct val="0"/>
                </a:spcBef>
                <a:spcAft>
                  <a:spcPct val="0"/>
                </a:spcAft>
              </a:pPr>
              <a:t>‹#›</a:t>
            </a:fld>
            <a:endParaRPr lang="en-US" altLang="en-US" dirty="0"/>
          </a:p>
        </p:txBody>
      </p:sp>
      <p:sp>
        <p:nvSpPr>
          <p:cNvPr id="13" name="Text Placeholder 4"/>
          <p:cNvSpPr>
            <a:spLocks noGrp="1"/>
          </p:cNvSpPr>
          <p:nvPr>
            <p:ph type="body" sz="quarter" idx="12" hasCustomPrompt="1"/>
          </p:nvPr>
        </p:nvSpPr>
        <p:spPr>
          <a:xfrm>
            <a:off x="1257300" y="1552575"/>
            <a:ext cx="10587038" cy="390525"/>
          </a:xfrm>
          <a:prstGeom prst="rect">
            <a:avLst/>
          </a:prstGeom>
        </p:spPr>
        <p:txBody>
          <a:bodyPr tIns="0" anchor="t" anchorCtr="0"/>
          <a:lstStyle>
            <a:lvl1pPr marL="0" indent="0">
              <a:buNone/>
              <a:defRPr sz="2000" b="1">
                <a:solidFill>
                  <a:srgbClr val="008CCC"/>
                </a:solidFill>
                <a:latin typeface="Helvetica" charset="0"/>
                <a:ea typeface="Helvetica" charset="0"/>
                <a:cs typeface="Helvetica" charset="0"/>
              </a:defRPr>
            </a:lvl1pPr>
          </a:lstStyle>
          <a:p>
            <a:pPr lvl="0"/>
            <a:r>
              <a:rPr lang="en-US" dirty="0"/>
              <a:t>Click to Add Subtitle</a:t>
            </a:r>
          </a:p>
        </p:txBody>
      </p:sp>
      <p:sp>
        <p:nvSpPr>
          <p:cNvPr id="4" name="Text Placeholder 3"/>
          <p:cNvSpPr>
            <a:spLocks noGrp="1"/>
          </p:cNvSpPr>
          <p:nvPr>
            <p:ph type="body" sz="quarter" idx="13"/>
          </p:nvPr>
        </p:nvSpPr>
        <p:spPr>
          <a:xfrm>
            <a:off x="1257300" y="2076450"/>
            <a:ext cx="5781675" cy="4152900"/>
          </a:xfrm>
          <a:prstGeom prst="rect">
            <a:avLst/>
          </a:prstGeom>
        </p:spPr>
        <p:txBody>
          <a:bodyPr/>
          <a:lstStyle>
            <a:lvl1pPr>
              <a:lnSpc>
                <a:spcPts val="3280"/>
              </a:lnSpc>
              <a:buClr>
                <a:schemeClr val="accent3"/>
              </a:buClr>
              <a:buSzPct val="130000"/>
              <a:defRPr sz="2400" b="1" baseline="0">
                <a:solidFill>
                  <a:schemeClr val="accent5"/>
                </a:solidFill>
                <a:latin typeface="Helvetica" charset="0"/>
                <a:ea typeface="Helvetica" charset="0"/>
                <a:cs typeface="Helvetica" charset="0"/>
              </a:defRPr>
            </a:lvl1pPr>
          </a:lstStyle>
          <a:p>
            <a:pPr lvl="0"/>
            <a:r>
              <a:rPr lang="en-US" dirty="0"/>
              <a:t>Click to edit</a:t>
            </a:r>
          </a:p>
        </p:txBody>
      </p:sp>
      <p:sp>
        <p:nvSpPr>
          <p:cNvPr id="10" name="Picture Placeholder 9"/>
          <p:cNvSpPr>
            <a:spLocks noGrp="1"/>
          </p:cNvSpPr>
          <p:nvPr>
            <p:ph type="pic" sz="quarter" idx="14" hasCustomPrompt="1"/>
          </p:nvPr>
        </p:nvSpPr>
        <p:spPr>
          <a:xfrm>
            <a:off x="7191375" y="2076450"/>
            <a:ext cx="4652963" cy="4143375"/>
          </a:xfrm>
          <a:prstGeom prst="rect">
            <a:avLst/>
          </a:prstGeom>
        </p:spPr>
        <p:txBody>
          <a:bodyPr/>
          <a:lstStyle>
            <a:lvl1pPr marL="0" indent="0">
              <a:buNone/>
              <a:defRPr sz="1400"/>
            </a:lvl1pPr>
          </a:lstStyle>
          <a:p>
            <a:r>
              <a:rPr lang="en-US" dirty="0"/>
              <a:t>Drag to insert picture</a:t>
            </a: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Blue Callout">
    <p:spTree>
      <p:nvGrpSpPr>
        <p:cNvPr id="1" name=""/>
        <p:cNvGrpSpPr/>
        <p:nvPr/>
      </p:nvGrpSpPr>
      <p:grpSpPr>
        <a:xfrm>
          <a:off x="0" y="0"/>
          <a:ext cx="0" cy="0"/>
          <a:chOff x="0" y="0"/>
          <a:chExt cx="0" cy="0"/>
        </a:xfrm>
      </p:grpSpPr>
      <p:sp>
        <p:nvSpPr>
          <p:cNvPr id="15" name="Rectangle 14"/>
          <p:cNvSpPr/>
          <p:nvPr userDrawn="1"/>
        </p:nvSpPr>
        <p:spPr>
          <a:xfrm>
            <a:off x="0" y="2064632"/>
            <a:ext cx="12192000" cy="4793368"/>
          </a:xfrm>
          <a:prstGeom prst="rect">
            <a:avLst/>
          </a:prstGeom>
          <a:solidFill>
            <a:srgbClr val="F4F4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80004" y="0"/>
            <a:ext cx="2547407" cy="902854"/>
          </a:xfrm>
          <a:prstGeom prst="rect">
            <a:avLst/>
          </a:prstGeom>
        </p:spPr>
      </p:pic>
      <p:grpSp>
        <p:nvGrpSpPr>
          <p:cNvPr id="7" name="Group 6"/>
          <p:cNvGrpSpPr/>
          <p:nvPr userDrawn="1"/>
        </p:nvGrpSpPr>
        <p:grpSpPr>
          <a:xfrm>
            <a:off x="256253" y="724705"/>
            <a:ext cx="11587762" cy="615222"/>
            <a:chOff x="323160" y="1780354"/>
            <a:chExt cx="11587762" cy="615222"/>
          </a:xfrm>
        </p:grpSpPr>
        <p:sp>
          <p:nvSpPr>
            <p:cNvPr id="8" name="Freeform 7"/>
            <p:cNvSpPr/>
            <p:nvPr userDrawn="1"/>
          </p:nvSpPr>
          <p:spPr>
            <a:xfrm>
              <a:off x="323160" y="1780354"/>
              <a:ext cx="1271372" cy="615222"/>
            </a:xfrm>
            <a:custGeom>
              <a:avLst/>
              <a:gdLst>
                <a:gd name="connsiteX0" fmla="*/ 576503 w 1202490"/>
                <a:gd name="connsiteY0" fmla="*/ 0 h 581890"/>
                <a:gd name="connsiteX1" fmla="*/ 1202490 w 1202490"/>
                <a:gd name="connsiteY1" fmla="*/ 0 h 581890"/>
                <a:gd name="connsiteX2" fmla="*/ 625988 w 1202490"/>
                <a:gd name="connsiteY2" fmla="*/ 581890 h 581890"/>
                <a:gd name="connsiteX3" fmla="*/ 0 w 1202490"/>
                <a:gd name="connsiteY3" fmla="*/ 581890 h 581890"/>
                <a:gd name="connsiteX4" fmla="*/ 576503 w 1202490"/>
                <a:gd name="connsiteY4" fmla="*/ 0 h 58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490" h="581890">
                  <a:moveTo>
                    <a:pt x="576503" y="0"/>
                  </a:moveTo>
                  <a:lnTo>
                    <a:pt x="1202490" y="0"/>
                  </a:lnTo>
                  <a:lnTo>
                    <a:pt x="625988" y="581890"/>
                  </a:lnTo>
                  <a:lnTo>
                    <a:pt x="0" y="581890"/>
                  </a:lnTo>
                  <a:lnTo>
                    <a:pt x="576503" y="0"/>
                  </a:lnTo>
                  <a:close/>
                </a:path>
              </a:pathLst>
            </a:custGeom>
            <a:solidFill>
              <a:srgbClr val="008C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929110" y="1784071"/>
              <a:ext cx="10981812" cy="0"/>
            </a:xfrm>
            <a:prstGeom prst="line">
              <a:avLst/>
            </a:prstGeom>
            <a:ln w="12700">
              <a:solidFill>
                <a:srgbClr val="008CCC"/>
              </a:solidFill>
            </a:ln>
            <a:effectLst/>
          </p:spPr>
          <p:style>
            <a:lnRef idx="2">
              <a:schemeClr val="accent1"/>
            </a:lnRef>
            <a:fillRef idx="0">
              <a:schemeClr val="accent1"/>
            </a:fillRef>
            <a:effectRef idx="1">
              <a:schemeClr val="accent1"/>
            </a:effectRef>
            <a:fontRef idx="minor">
              <a:schemeClr val="tx1"/>
            </a:fontRef>
          </p:style>
        </p:cxnSp>
      </p:grpSp>
      <p:sp>
        <p:nvSpPr>
          <p:cNvPr id="11" name="Text Placeholder 10"/>
          <p:cNvSpPr>
            <a:spLocks noGrp="1"/>
          </p:cNvSpPr>
          <p:nvPr>
            <p:ph type="body" sz="quarter" idx="10" hasCustomPrompt="1"/>
          </p:nvPr>
        </p:nvSpPr>
        <p:spPr>
          <a:xfrm>
            <a:off x="1257299" y="893329"/>
            <a:ext cx="10586715" cy="628650"/>
          </a:xfrm>
          <a:prstGeom prst="rect">
            <a:avLst/>
          </a:prstGeom>
        </p:spPr>
        <p:txBody>
          <a:bodyPr/>
          <a:lstStyle>
            <a:lvl1pPr marL="0" indent="0">
              <a:buNone/>
              <a:defRPr baseline="0">
                <a:solidFill>
                  <a:schemeClr val="tx1"/>
                </a:solidFill>
                <a:latin typeface="Helvetica" charset="0"/>
                <a:ea typeface="Helvetica" charset="0"/>
                <a:cs typeface="Helvetica" charset="0"/>
              </a:defRPr>
            </a:lvl1pPr>
          </a:lstStyle>
          <a:p>
            <a:pPr lvl="0"/>
            <a:r>
              <a:rPr lang="en-US" dirty="0"/>
              <a:t>Click to Edit </a:t>
            </a:r>
            <a:r>
              <a:rPr lang="en-US"/>
              <a:t>Slide Title</a:t>
            </a:r>
            <a:endParaRPr lang="en-US" dirty="0"/>
          </a:p>
        </p:txBody>
      </p:sp>
      <p:sp>
        <p:nvSpPr>
          <p:cNvPr id="12" name="Slide Number Placeholder 11"/>
          <p:cNvSpPr>
            <a:spLocks noGrp="1"/>
          </p:cNvSpPr>
          <p:nvPr>
            <p:ph type="sldNum" sz="quarter" idx="11"/>
          </p:nvPr>
        </p:nvSpPr>
        <p:spPr/>
        <p:txBody>
          <a:bodyPr/>
          <a:lstStyle/>
          <a:p>
            <a:pPr defTabSz="457200" fontAlgn="base">
              <a:spcBef>
                <a:spcPct val="0"/>
              </a:spcBef>
              <a:spcAft>
                <a:spcPct val="0"/>
              </a:spcAft>
            </a:pPr>
            <a:fld id="{C3B14273-4372-45A7-B3FD-384265EDEE13}" type="slidenum">
              <a:rPr lang="en-US" altLang="en-US" smtClean="0"/>
              <a:pPr defTabSz="457200" fontAlgn="base">
                <a:spcBef>
                  <a:spcPct val="0"/>
                </a:spcBef>
                <a:spcAft>
                  <a:spcPct val="0"/>
                </a:spcAft>
              </a:pPr>
              <a:t>‹#›</a:t>
            </a:fld>
            <a:endParaRPr lang="en-US" altLang="en-US" dirty="0"/>
          </a:p>
        </p:txBody>
      </p:sp>
      <p:sp>
        <p:nvSpPr>
          <p:cNvPr id="13" name="Text Placeholder 4"/>
          <p:cNvSpPr>
            <a:spLocks noGrp="1"/>
          </p:cNvSpPr>
          <p:nvPr>
            <p:ph type="body" sz="quarter" idx="12" hasCustomPrompt="1"/>
          </p:nvPr>
        </p:nvSpPr>
        <p:spPr>
          <a:xfrm>
            <a:off x="1257300" y="1552575"/>
            <a:ext cx="10587038" cy="390525"/>
          </a:xfrm>
          <a:prstGeom prst="rect">
            <a:avLst/>
          </a:prstGeom>
        </p:spPr>
        <p:txBody>
          <a:bodyPr tIns="0" anchor="t" anchorCtr="0"/>
          <a:lstStyle>
            <a:lvl1pPr marL="0" indent="0">
              <a:buNone/>
              <a:defRPr sz="2000" b="1">
                <a:solidFill>
                  <a:srgbClr val="008CCC"/>
                </a:solidFill>
                <a:latin typeface="Helvetica" charset="0"/>
                <a:ea typeface="Helvetica" charset="0"/>
                <a:cs typeface="Helvetica" charset="0"/>
              </a:defRPr>
            </a:lvl1pPr>
          </a:lstStyle>
          <a:p>
            <a:pPr lvl="0"/>
            <a:r>
              <a:rPr lang="en-US" dirty="0"/>
              <a:t>Click to Add Subtitle</a:t>
            </a:r>
          </a:p>
        </p:txBody>
      </p:sp>
      <p:sp>
        <p:nvSpPr>
          <p:cNvPr id="4" name="Text Placeholder 3"/>
          <p:cNvSpPr>
            <a:spLocks noGrp="1"/>
          </p:cNvSpPr>
          <p:nvPr>
            <p:ph type="body" sz="quarter" idx="13" hasCustomPrompt="1"/>
          </p:nvPr>
        </p:nvSpPr>
        <p:spPr>
          <a:xfrm>
            <a:off x="7381874" y="2371724"/>
            <a:ext cx="4462139" cy="3857625"/>
          </a:xfrm>
          <a:prstGeom prst="rect">
            <a:avLst/>
          </a:prstGeom>
        </p:spPr>
        <p:txBody>
          <a:bodyPr/>
          <a:lstStyle>
            <a:lvl1pPr marL="0" indent="0">
              <a:lnSpc>
                <a:spcPct val="100000"/>
              </a:lnSpc>
              <a:spcBef>
                <a:spcPts val="1776"/>
              </a:spcBef>
              <a:buClr>
                <a:schemeClr val="accent3"/>
              </a:buClr>
              <a:buSzPct val="130000"/>
              <a:buNone/>
              <a:defRPr sz="2200" b="0" baseline="0">
                <a:solidFill>
                  <a:schemeClr val="accent1"/>
                </a:solidFill>
                <a:latin typeface="Helvetica" charset="0"/>
                <a:ea typeface="Helvetica" charset="0"/>
                <a:cs typeface="Helvetica" charset="0"/>
              </a:defRPr>
            </a:lvl1pPr>
          </a:lstStyle>
          <a:p>
            <a:pPr lvl="0"/>
            <a:r>
              <a:rPr lang="en-US" dirty="0"/>
              <a:t>Click to edit text</a:t>
            </a:r>
          </a:p>
        </p:txBody>
      </p:sp>
      <p:sp>
        <p:nvSpPr>
          <p:cNvPr id="14" name="Picture Placeholder 9"/>
          <p:cNvSpPr>
            <a:spLocks noGrp="1"/>
          </p:cNvSpPr>
          <p:nvPr>
            <p:ph type="pic" sz="quarter" idx="14" hasCustomPrompt="1"/>
          </p:nvPr>
        </p:nvSpPr>
        <p:spPr>
          <a:xfrm>
            <a:off x="1257299" y="2371048"/>
            <a:ext cx="5876926" cy="3848777"/>
          </a:xfrm>
          <a:prstGeom prst="rect">
            <a:avLst/>
          </a:prstGeom>
        </p:spPr>
        <p:txBody>
          <a:bodyPr/>
          <a:lstStyle>
            <a:lvl1pPr marL="0" indent="0">
              <a:buNone/>
              <a:defRPr sz="1400"/>
            </a:lvl1pPr>
          </a:lstStyle>
          <a:p>
            <a:r>
              <a:rPr lang="en-US" dirty="0"/>
              <a:t>Drag to insert picture</a:t>
            </a: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Slide Number Placeholder 5"/>
          <p:cNvSpPr>
            <a:spLocks noGrp="1"/>
          </p:cNvSpPr>
          <p:nvPr>
            <p:ph type="sldNum" sz="quarter" idx="4"/>
          </p:nvPr>
        </p:nvSpPr>
        <p:spPr>
          <a:xfrm>
            <a:off x="11202869" y="6422527"/>
            <a:ext cx="67733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a:solidFill>
                  <a:schemeClr val="tx1"/>
                </a:solidFill>
                <a:latin typeface="Helvetica" charset="0"/>
                <a:ea typeface="Helvetica" charset="0"/>
                <a:cs typeface="Helvetica" charset="0"/>
              </a:defRPr>
            </a:lvl1pPr>
          </a:lstStyle>
          <a:p>
            <a:pPr defTabSz="457200" fontAlgn="base">
              <a:spcBef>
                <a:spcPct val="0"/>
              </a:spcBef>
              <a:spcAft>
                <a:spcPct val="0"/>
              </a:spcAft>
            </a:pPr>
            <a:fld id="{C3B14273-4372-45A7-B3FD-384265EDEE13}" type="slidenum">
              <a:rPr lang="en-US" altLang="en-US" smtClean="0"/>
              <a:pPr defTabSz="457200" fontAlgn="base">
                <a:spcBef>
                  <a:spcPct val="0"/>
                </a:spcBef>
                <a:spcAft>
                  <a:spcPct val="0"/>
                </a:spcAft>
              </a:pPr>
              <a:t>‹#›</a:t>
            </a:fld>
            <a:endParaRPr lang="en-US" altLang="en-US" dirty="0"/>
          </a:p>
        </p:txBody>
      </p:sp>
    </p:spTree>
    <p:extLst>
      <p:ext uri="{BB962C8B-B14F-4D97-AF65-F5344CB8AC3E}">
        <p14:creationId xmlns:p14="http://schemas.microsoft.com/office/powerpoint/2010/main" val="1356731807"/>
      </p:ext>
    </p:extLst>
  </p:cSld>
  <p:clrMap bg1="lt1" tx1="dk1" bg2="lt2" tx2="dk2" accent1="accent1" accent2="accent2" accent3="accent3" accent4="accent4" accent5="accent5" accent6="accent6" hlink="hlink" folHlink="folHlink"/>
  <p:sldLayoutIdLst>
    <p:sldLayoutId id="2147483666" r:id="rId1"/>
    <p:sldLayoutId id="2147483670" r:id="rId2"/>
    <p:sldLayoutId id="2147483667" r:id="rId3"/>
    <p:sldLayoutId id="2147483668" r:id="rId4"/>
    <p:sldLayoutId id="2147483669" r:id="rId5"/>
    <p:sldLayoutId id="2147483661" r:id="rId6"/>
    <p:sldLayoutId id="2147483664" r:id="rId7"/>
    <p:sldLayoutId id="2147483665" r:id="rId8"/>
    <p:sldLayoutId id="2147483671" r:id="rId9"/>
    <p:sldLayoutId id="2147483673" r:id="rId10"/>
    <p:sldLayoutId id="2147483674" r:id="rId11"/>
    <p:sldLayoutId id="2147483675" r:id="rId12"/>
    <p:sldLayoutId id="2147483676" r:id="rId13"/>
    <p:sldLayoutId id="2147483677" r:id="rId14"/>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23.wmf"/></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9.emf"/></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46.jpe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MARTA train and cars altered.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1" y="0"/>
            <a:ext cx="12235733" cy="4852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p:cNvSpPr>
            <a:spLocks noGrp="1"/>
          </p:cNvSpPr>
          <p:nvPr>
            <p:ph type="body" sz="quarter" idx="12"/>
          </p:nvPr>
        </p:nvSpPr>
        <p:spPr>
          <a:xfrm>
            <a:off x="5713581" y="1977219"/>
            <a:ext cx="6330196" cy="581025"/>
          </a:xfrm>
        </p:spPr>
        <p:txBody>
          <a:bodyPr/>
          <a:lstStyle/>
          <a:p>
            <a:r>
              <a:rPr lang="en-US" sz="3200" dirty="0">
                <a:latin typeface="Helvetica" panose="020B0604020202020204" pitchFamily="34" charset="0"/>
                <a:cs typeface="Helvetica" panose="020B0604020202020204" pitchFamily="34" charset="0"/>
              </a:rPr>
              <a:t>MARTA Jurisdictional Briefing City of Atlanta</a:t>
            </a:r>
          </a:p>
        </p:txBody>
      </p:sp>
      <p:sp>
        <p:nvSpPr>
          <p:cNvPr id="3" name="Text Placeholder 2"/>
          <p:cNvSpPr>
            <a:spLocks noGrp="1"/>
          </p:cNvSpPr>
          <p:nvPr>
            <p:ph type="body" sz="quarter" idx="13"/>
          </p:nvPr>
        </p:nvSpPr>
        <p:spPr>
          <a:xfrm>
            <a:off x="5755586" y="3219450"/>
            <a:ext cx="3267075" cy="428625"/>
          </a:xfrm>
        </p:spPr>
        <p:txBody>
          <a:bodyPr/>
          <a:lstStyle/>
          <a:p>
            <a:r>
              <a:rPr lang="en-US" dirty="0"/>
              <a:t>April 25, 2018</a:t>
            </a:r>
          </a:p>
        </p:txBody>
      </p:sp>
    </p:spTree>
    <p:extLst>
      <p:ext uri="{BB962C8B-B14F-4D97-AF65-F5344CB8AC3E}">
        <p14:creationId xmlns:p14="http://schemas.microsoft.com/office/powerpoint/2010/main" val="866023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04257" y="893329"/>
            <a:ext cx="10787743" cy="714671"/>
          </a:xfrm>
        </p:spPr>
        <p:txBody>
          <a:bodyPr/>
          <a:lstStyle/>
          <a:p>
            <a:pPr>
              <a:lnSpc>
                <a:spcPts val="3000"/>
              </a:lnSpc>
              <a:spcBef>
                <a:spcPts val="0"/>
              </a:spcBef>
            </a:pPr>
            <a:r>
              <a:rPr lang="en-US" altLang="en-US" dirty="0">
                <a:latin typeface="Helvetica" panose="020B0604020202020204" pitchFamily="34" charset="0"/>
                <a:cs typeface="Helvetica" panose="020B0604020202020204" pitchFamily="34" charset="0"/>
              </a:rPr>
              <a:t>BUS &amp; MOBILITY VAN REPLACEMENT </a:t>
            </a:r>
          </a:p>
          <a:p>
            <a:r>
              <a:rPr lang="en-US" altLang="en-US" dirty="0">
                <a:latin typeface="Helvetica" panose="020B0604020202020204" pitchFamily="34" charset="0"/>
                <a:cs typeface="Helvetica" panose="020B0604020202020204" pitchFamily="34" charset="0"/>
              </a:rPr>
              <a:t> </a:t>
            </a:r>
          </a:p>
          <a:p>
            <a:endParaRPr lang="en-US" dirty="0">
              <a:latin typeface="Helvetica" panose="020B0604020202020204" pitchFamily="34" charset="0"/>
              <a:cs typeface="Helvetica" panose="020B0604020202020204" pitchFamily="34" charset="0"/>
            </a:endParaRPr>
          </a:p>
        </p:txBody>
      </p:sp>
      <p:sp>
        <p:nvSpPr>
          <p:cNvPr id="11"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5192581-BFE5-4BD1-9B26-CAF4EAB5CB83}" type="slidenum">
              <a:rPr lang="en-US" altLang="en-US" smtClean="0">
                <a:solidFill>
                  <a:srgbClr val="898989"/>
                </a:solidFill>
                <a:latin typeface="Rockwell" panose="02060603020205020403" pitchFamily="18" charset="0"/>
              </a:rPr>
              <a:pPr/>
              <a:t>10</a:t>
            </a:fld>
            <a:endParaRPr lang="en-US" altLang="en-US" dirty="0">
              <a:solidFill>
                <a:srgbClr val="898989"/>
              </a:solidFill>
              <a:latin typeface="Rockwell" panose="02060603020205020403" pitchFamily="18" charset="0"/>
            </a:endParaRPr>
          </a:p>
        </p:txBody>
      </p:sp>
      <p:sp>
        <p:nvSpPr>
          <p:cNvPr id="5" name="Rectangle 4"/>
          <p:cNvSpPr/>
          <p:nvPr/>
        </p:nvSpPr>
        <p:spPr>
          <a:xfrm>
            <a:off x="1404257" y="1891605"/>
            <a:ext cx="6422572" cy="3970318"/>
          </a:xfrm>
          <a:prstGeom prst="rect">
            <a:avLst/>
          </a:prstGeom>
        </p:spPr>
        <p:txBody>
          <a:bodyPr wrap="square" anchor="t">
            <a:spAutoFit/>
          </a:bodyPr>
          <a:lstStyle/>
          <a:p>
            <a:pPr marL="285750" indent="-285750">
              <a:buClr>
                <a:srgbClr val="008CCC"/>
              </a:buClr>
              <a:buFont typeface="Arial" panose="020B0604020202020204" pitchFamily="34" charset="0"/>
              <a:buChar char="•"/>
            </a:pPr>
            <a:r>
              <a:rPr lang="en-US" dirty="0">
                <a:latin typeface="Helvetica" panose="020B0604020202020204" pitchFamily="34" charset="0"/>
                <a:cs typeface="Helvetica" panose="020B0604020202020204" pitchFamily="34" charset="0"/>
              </a:rPr>
              <a:t>The Authority will replace 83 percent of its current bus and paratransit fleet over the next 6 years</a:t>
            </a:r>
          </a:p>
          <a:p>
            <a:pPr marL="285750" indent="-285750">
              <a:buClr>
                <a:srgbClr val="008CCC"/>
              </a:buClr>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pPr marL="285750" indent="-285750">
              <a:buClr>
                <a:srgbClr val="008CCC"/>
              </a:buClr>
              <a:buFont typeface="Arial" panose="020B0604020202020204" pitchFamily="34" charset="0"/>
              <a:buChar char="•"/>
            </a:pPr>
            <a:r>
              <a:rPr lang="en-US" dirty="0">
                <a:latin typeface="Helvetica" panose="020B0604020202020204" pitchFamily="34" charset="0"/>
                <a:cs typeface="Helvetica" panose="020B0604020202020204" pitchFamily="34" charset="0"/>
              </a:rPr>
              <a:t>Between now and 2024, the Authority will introduce:</a:t>
            </a:r>
          </a:p>
          <a:p>
            <a:pPr lvl="1">
              <a:buClr>
                <a:schemeClr val="tx1">
                  <a:lumMod val="75000"/>
                </a:schemeClr>
              </a:buClr>
            </a:pPr>
            <a:r>
              <a:rPr lang="en-US" dirty="0">
                <a:latin typeface="Helvetica" panose="020B0604020202020204" pitchFamily="34" charset="0"/>
                <a:cs typeface="Helvetica" panose="020B0604020202020204" pitchFamily="34" charset="0"/>
              </a:rPr>
              <a:t>- 432 new buses</a:t>
            </a:r>
          </a:p>
          <a:p>
            <a:pPr lvl="1">
              <a:buClr>
                <a:schemeClr val="tx1">
                  <a:lumMod val="75000"/>
                </a:schemeClr>
              </a:buClr>
            </a:pPr>
            <a:r>
              <a:rPr lang="en-US" dirty="0">
                <a:latin typeface="Helvetica" panose="020B0604020202020204" pitchFamily="34" charset="0"/>
                <a:cs typeface="Helvetica" panose="020B0604020202020204" pitchFamily="34" charset="0"/>
              </a:rPr>
              <a:t>- 208 new paratransit vehicles</a:t>
            </a:r>
          </a:p>
          <a:p>
            <a:pPr>
              <a:buClr>
                <a:schemeClr val="tx1">
                  <a:lumMod val="75000"/>
                </a:schemeClr>
              </a:buClr>
            </a:pPr>
            <a:endParaRPr lang="en-US" dirty="0">
              <a:latin typeface="Helvetica" panose="020B0604020202020204" pitchFamily="34" charset="0"/>
              <a:cs typeface="Helvetica" panose="020B0604020202020204" pitchFamily="34" charset="0"/>
            </a:endParaRPr>
          </a:p>
          <a:p>
            <a:pPr marL="285750" indent="-285750">
              <a:buClr>
                <a:srgbClr val="008CCC"/>
              </a:buClr>
              <a:buFont typeface="Arial" panose="020B0604020202020204" pitchFamily="34" charset="0"/>
              <a:buChar char="•"/>
            </a:pPr>
            <a:r>
              <a:rPr lang="en-US" dirty="0">
                <a:latin typeface="Helvetica" panose="020B0604020202020204" pitchFamily="34" charset="0"/>
                <a:cs typeface="Helvetica" panose="020B0604020202020204" pitchFamily="34" charset="0"/>
              </a:rPr>
              <a:t>The new vehicles will feature:</a:t>
            </a:r>
          </a:p>
          <a:p>
            <a:pPr lvl="1">
              <a:buClr>
                <a:schemeClr val="tx1">
                  <a:lumMod val="75000"/>
                </a:schemeClr>
              </a:buClr>
            </a:pPr>
            <a:r>
              <a:rPr lang="en-US" dirty="0">
                <a:latin typeface="Helvetica" panose="020B0604020202020204" pitchFamily="34" charset="0"/>
                <a:cs typeface="Helvetica" panose="020B0604020202020204" pitchFamily="34" charset="0"/>
              </a:rPr>
              <a:t>- Wi-Fi</a:t>
            </a:r>
          </a:p>
          <a:p>
            <a:pPr lvl="1">
              <a:buClr>
                <a:schemeClr val="tx1">
                  <a:lumMod val="75000"/>
                </a:schemeClr>
              </a:buClr>
            </a:pPr>
            <a:r>
              <a:rPr lang="en-US" dirty="0">
                <a:latin typeface="Helvetica" panose="020B0604020202020204" pitchFamily="34" charset="0"/>
                <a:cs typeface="Helvetica" panose="020B0604020202020204" pitchFamily="34" charset="0"/>
              </a:rPr>
              <a:t>- High-definition security cameras</a:t>
            </a:r>
          </a:p>
          <a:p>
            <a:pPr lvl="1">
              <a:buClr>
                <a:schemeClr val="tx1">
                  <a:lumMod val="75000"/>
                </a:schemeClr>
              </a:buClr>
            </a:pPr>
            <a:r>
              <a:rPr lang="en-US" dirty="0">
                <a:latin typeface="Helvetica" panose="020B0604020202020204" pitchFamily="34" charset="0"/>
                <a:cs typeface="Helvetica" panose="020B0604020202020204" pitchFamily="34" charset="0"/>
              </a:rPr>
              <a:t>- High-capacity heating and air conditioning</a:t>
            </a:r>
          </a:p>
          <a:p>
            <a:pPr marL="742950" lvl="1" indent="-285750">
              <a:buClr>
                <a:schemeClr val="tx1">
                  <a:lumMod val="75000"/>
                </a:schemeClr>
              </a:buClr>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pPr marL="742950" lvl="1" indent="-285750">
              <a:buClr>
                <a:schemeClr val="tx1">
                  <a:lumMod val="75000"/>
                </a:schemeClr>
              </a:buClr>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pPr marL="742950" lvl="1" indent="-285750">
              <a:buClr>
                <a:schemeClr val="tx1">
                  <a:lumMod val="75000"/>
                </a:schemeClr>
              </a:buClr>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p:txBody>
      </p:sp>
      <p:pic>
        <p:nvPicPr>
          <p:cNvPr id="6" name="Picture 5">
            <a:extLst>
              <a:ext uri="{FF2B5EF4-FFF2-40B4-BE49-F238E27FC236}">
                <a16:creationId xmlns:a16="http://schemas.microsoft.com/office/drawing/2014/main" xmlns="" id="{2BB3ABC3-5D29-4A54-8152-D638C9C9A0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6828" y="1608000"/>
            <a:ext cx="3745411" cy="2162235"/>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xmlns="" id="{882693BD-CECB-4630-B847-D80F5F2F19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26829" y="3861675"/>
            <a:ext cx="3745411" cy="21858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03767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latin typeface="Helvetica" panose="020B0604020202020204" pitchFamily="34" charset="0"/>
                <a:ea typeface="Rockwell" charset="0"/>
                <a:cs typeface="Helvetica" panose="020B0604020202020204" pitchFamily="34" charset="0"/>
              </a:rPr>
              <a:t> </a:t>
            </a:r>
          </a:p>
          <a:p>
            <a:endParaRPr lang="en-US" dirty="0">
              <a:latin typeface="Helvetica" panose="020B0604020202020204" pitchFamily="34" charset="0"/>
              <a:cs typeface="Helvetica" panose="020B0604020202020204" pitchFamily="34" charset="0"/>
            </a:endParaRPr>
          </a:p>
        </p:txBody>
      </p:sp>
      <p:sp>
        <p:nvSpPr>
          <p:cNvPr id="6"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5192581-BFE5-4BD1-9B26-CAF4EAB5CB83}" type="slidenum">
              <a:rPr lang="en-US" altLang="en-US" smtClean="0">
                <a:solidFill>
                  <a:srgbClr val="898989"/>
                </a:solidFill>
                <a:latin typeface="Rockwell" panose="02060603020205020403" pitchFamily="18" charset="0"/>
              </a:rPr>
              <a:pPr/>
              <a:t>11</a:t>
            </a:fld>
            <a:endParaRPr lang="en-US" altLang="en-US" dirty="0">
              <a:solidFill>
                <a:srgbClr val="898989"/>
              </a:solidFill>
              <a:latin typeface="Rockwell" panose="02060603020205020403" pitchFamily="18" charset="0"/>
            </a:endParaRPr>
          </a:p>
        </p:txBody>
      </p:sp>
      <p:sp>
        <p:nvSpPr>
          <p:cNvPr id="7" name="Text Placeholder 1">
            <a:extLst>
              <a:ext uri="{FF2B5EF4-FFF2-40B4-BE49-F238E27FC236}">
                <a16:creationId xmlns:a16="http://schemas.microsoft.com/office/drawing/2014/main" xmlns="" id="{5685977F-2690-4220-AAB3-2F70096BE5F0}"/>
              </a:ext>
            </a:extLst>
          </p:cNvPr>
          <p:cNvSpPr>
            <a:spLocks noGrp="1"/>
          </p:cNvSpPr>
          <p:nvPr>
            <p:ph type="body" sz="quarter" idx="10"/>
          </p:nvPr>
        </p:nvSpPr>
        <p:spPr>
          <a:xfrm>
            <a:off x="1404257" y="893329"/>
            <a:ext cx="10787743" cy="714671"/>
          </a:xfrm>
        </p:spPr>
        <p:txBody>
          <a:bodyPr/>
          <a:lstStyle/>
          <a:p>
            <a:pPr>
              <a:lnSpc>
                <a:spcPts val="3000"/>
              </a:lnSpc>
              <a:spcBef>
                <a:spcPts val="0"/>
              </a:spcBef>
            </a:pPr>
            <a:r>
              <a:rPr lang="en-US" altLang="en-US" dirty="0">
                <a:latin typeface="Helvetica" panose="020B0604020202020204" pitchFamily="34" charset="0"/>
                <a:cs typeface="Helvetica" panose="020B0604020202020204" pitchFamily="34" charset="0"/>
              </a:rPr>
              <a:t>RIDE WITH RESPECT SUSPENSION RESULTS</a:t>
            </a:r>
          </a:p>
          <a:p>
            <a:r>
              <a:rPr lang="en-US" altLang="en-US" dirty="0">
                <a:latin typeface="Helvetica" panose="020B0604020202020204" pitchFamily="34" charset="0"/>
                <a:cs typeface="Helvetica" panose="020B0604020202020204" pitchFamily="34" charset="0"/>
              </a:rPr>
              <a:t> </a:t>
            </a:r>
          </a:p>
          <a:p>
            <a:endParaRPr lang="en-US" dirty="0">
              <a:latin typeface="Helvetica" panose="020B0604020202020204" pitchFamily="34" charset="0"/>
              <a:cs typeface="Helvetica" panose="020B0604020202020204" pitchFamily="34" charset="0"/>
            </a:endParaRPr>
          </a:p>
        </p:txBody>
      </p:sp>
      <p:sp>
        <p:nvSpPr>
          <p:cNvPr id="9" name="Rectangle 1">
            <a:extLst>
              <a:ext uri="{FF2B5EF4-FFF2-40B4-BE49-F238E27FC236}">
                <a16:creationId xmlns:a16="http://schemas.microsoft.com/office/drawing/2014/main" xmlns="" id="{A30069F5-5EAB-4FF9-8545-9707BEFD2EA8}"/>
              </a:ext>
            </a:extLst>
          </p:cNvPr>
          <p:cNvSpPr>
            <a:spLocks noChangeArrowheads="1"/>
          </p:cNvSpPr>
          <p:nvPr/>
        </p:nvSpPr>
        <p:spPr bwMode="auto">
          <a:xfrm>
            <a:off x="850900" y="1762125"/>
            <a:ext cx="8816975" cy="20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indent="282575">
              <a:defRPr>
                <a:solidFill>
                  <a:schemeClr val="tx1"/>
                </a:solidFill>
                <a:latin typeface="Calibri" panose="020F0502020204030204" pitchFamily="34" charset="0"/>
              </a:defRPr>
            </a:lvl3pPr>
            <a:lvl4pPr indent="282575">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742950" lvl="1" indent="-285750" eaLnBrk="1" hangingPunct="1">
              <a:buClr>
                <a:schemeClr val="accent1"/>
              </a:buClr>
              <a:buFont typeface="Arial" panose="020B0604020202020204" pitchFamily="34" charset="0"/>
              <a:buChar char="•"/>
            </a:pPr>
            <a:endParaRPr lang="en-US" altLang="en-US" i="1" dirty="0">
              <a:latin typeface="Helvetica" panose="020B0604020202020204" pitchFamily="34" charset="0"/>
              <a:ea typeface="ＭＳ Ｐゴシック" panose="020B0600070205080204" pitchFamily="34" charset="-128"/>
              <a:cs typeface="Helvetica" panose="020B0604020202020204" pitchFamily="34" charset="0"/>
            </a:endParaRPr>
          </a:p>
          <a:p>
            <a:pPr marL="1200150" lvl="2" indent="-285750" eaLnBrk="1" hangingPunct="1">
              <a:spcBef>
                <a:spcPts val="600"/>
              </a:spcBef>
              <a:spcAft>
                <a:spcPts val="600"/>
              </a:spcAft>
              <a:buClr>
                <a:schemeClr val="accent1"/>
              </a:buClr>
              <a:buFont typeface="Arial" panose="020B0604020202020204" pitchFamily="34" charset="0"/>
              <a:buChar char="•"/>
            </a:pPr>
            <a:r>
              <a:rPr lang="en-US" altLang="en-US" dirty="0">
                <a:latin typeface="Helvetica" panose="020B0604020202020204" pitchFamily="34" charset="0"/>
                <a:ea typeface="ＭＳ Ｐゴシック" panose="020B0600070205080204" pitchFamily="34" charset="-128"/>
                <a:cs typeface="Helvetica" panose="020B0604020202020204" pitchFamily="34" charset="0"/>
              </a:rPr>
              <a:t>13,449 total suspensions</a:t>
            </a:r>
            <a:r>
              <a:rPr lang="en-US" altLang="en-US" b="1" dirty="0">
                <a:latin typeface="Helvetica" panose="020B0604020202020204" pitchFamily="34" charset="0"/>
                <a:ea typeface="ＭＳ Ｐゴシック" panose="020B0600070205080204" pitchFamily="34" charset="-128"/>
                <a:cs typeface="Helvetica" panose="020B0604020202020204" pitchFamily="34" charset="0"/>
              </a:rPr>
              <a:t> 	</a:t>
            </a:r>
          </a:p>
          <a:p>
            <a:pPr marL="1200150" lvl="2" indent="-285750" eaLnBrk="1" hangingPunct="1">
              <a:spcBef>
                <a:spcPts val="600"/>
              </a:spcBef>
              <a:spcAft>
                <a:spcPts val="600"/>
              </a:spcAft>
              <a:buClr>
                <a:schemeClr val="accent1"/>
              </a:buClr>
              <a:buFont typeface="Arial" panose="020B0604020202020204" pitchFamily="34" charset="0"/>
              <a:buChar char="•"/>
            </a:pPr>
            <a:r>
              <a:rPr lang="en-US" altLang="en-US" dirty="0">
                <a:latin typeface="Helvetica" panose="020B0604020202020204" pitchFamily="34" charset="0"/>
                <a:ea typeface="ＭＳ Ｐゴシック" panose="020B0600070205080204" pitchFamily="34" charset="-128"/>
                <a:cs typeface="Helvetica" panose="020B0604020202020204" pitchFamily="34" charset="0"/>
              </a:rPr>
              <a:t>6,576 fare evasion suspensions</a:t>
            </a:r>
            <a:endParaRPr lang="en-US" altLang="en-US" b="1" dirty="0">
              <a:latin typeface="Helvetica" panose="020B0604020202020204" pitchFamily="34" charset="0"/>
              <a:ea typeface="ＭＳ Ｐゴシック" panose="020B0600070205080204" pitchFamily="34" charset="-128"/>
              <a:cs typeface="Helvetica" panose="020B0604020202020204" pitchFamily="34" charset="0"/>
            </a:endParaRPr>
          </a:p>
          <a:p>
            <a:pPr marL="1200150" lvl="2" indent="-285750" eaLnBrk="1" hangingPunct="1">
              <a:spcBef>
                <a:spcPts val="600"/>
              </a:spcBef>
              <a:spcAft>
                <a:spcPts val="600"/>
              </a:spcAft>
              <a:buClr>
                <a:schemeClr val="accent1"/>
              </a:buClr>
              <a:buFont typeface="Arial" panose="020B0604020202020204" pitchFamily="34" charset="0"/>
              <a:buChar char="•"/>
            </a:pPr>
            <a:r>
              <a:rPr lang="en-US" altLang="en-US" dirty="0">
                <a:latin typeface="Helvetica" panose="020B0604020202020204" pitchFamily="34" charset="0"/>
                <a:ea typeface="ＭＳ Ｐゴシック" panose="020B0600070205080204" pitchFamily="34" charset="-128"/>
                <a:cs typeface="Helvetica" panose="020B0604020202020204" pitchFamily="34" charset="0"/>
              </a:rPr>
              <a:t>960 appeals 	  </a:t>
            </a:r>
          </a:p>
          <a:p>
            <a:pPr marL="1200150" lvl="2" indent="-285750" eaLnBrk="1" hangingPunct="1">
              <a:spcBef>
                <a:spcPts val="600"/>
              </a:spcBef>
              <a:spcAft>
                <a:spcPts val="600"/>
              </a:spcAft>
              <a:buClr>
                <a:schemeClr val="accent1"/>
              </a:buClr>
              <a:buFont typeface="Arial" panose="020B0604020202020204" pitchFamily="34" charset="0"/>
              <a:buChar char="•"/>
            </a:pPr>
            <a:r>
              <a:rPr lang="en-US" altLang="en-US" dirty="0">
                <a:latin typeface="Helvetica" panose="020B0604020202020204" pitchFamily="34" charset="0"/>
                <a:ea typeface="ＭＳ Ｐゴシック" panose="020B0600070205080204" pitchFamily="34" charset="-128"/>
                <a:cs typeface="Helvetica" panose="020B0604020202020204" pitchFamily="34" charset="0"/>
              </a:rPr>
              <a:t>947 repeat offenders </a:t>
            </a:r>
            <a:r>
              <a:rPr lang="en-US" altLang="en-US" sz="2000" dirty="0">
                <a:ea typeface="ＭＳ Ｐゴシック" panose="020B0600070205080204" pitchFamily="34" charset="-128"/>
                <a:cs typeface="Calibri" panose="020F0502020204030204" pitchFamily="34" charset="0"/>
              </a:rPr>
              <a:t>	</a:t>
            </a:r>
          </a:p>
        </p:txBody>
      </p:sp>
      <p:pic>
        <p:nvPicPr>
          <p:cNvPr id="2" name="Picture 1">
            <a:extLst>
              <a:ext uri="{FF2B5EF4-FFF2-40B4-BE49-F238E27FC236}">
                <a16:creationId xmlns:a16="http://schemas.microsoft.com/office/drawing/2014/main" xmlns="" id="{132336C1-9519-454B-9A9B-F364C38F7C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4257" y="3757363"/>
            <a:ext cx="8364437" cy="1908213"/>
          </a:xfrm>
          <a:prstGeom prst="rect">
            <a:avLst/>
          </a:prstGeom>
        </p:spPr>
      </p:pic>
      <p:sp>
        <p:nvSpPr>
          <p:cNvPr id="3" name="Rectangle 2">
            <a:extLst>
              <a:ext uri="{FF2B5EF4-FFF2-40B4-BE49-F238E27FC236}">
                <a16:creationId xmlns:a16="http://schemas.microsoft.com/office/drawing/2014/main" xmlns="" id="{0228FC18-A2D6-47BC-B0C8-D8E563C84D34}"/>
              </a:ext>
            </a:extLst>
          </p:cNvPr>
          <p:cNvSpPr/>
          <p:nvPr/>
        </p:nvSpPr>
        <p:spPr>
          <a:xfrm>
            <a:off x="1549356" y="5276334"/>
            <a:ext cx="333296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Data: November 9, 2013 – February 14, 2018 </a:t>
            </a:r>
          </a:p>
        </p:txBody>
      </p:sp>
    </p:spTree>
    <p:extLst>
      <p:ext uri="{BB962C8B-B14F-4D97-AF65-F5344CB8AC3E}">
        <p14:creationId xmlns:p14="http://schemas.microsoft.com/office/powerpoint/2010/main" val="419696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04257" y="893329"/>
            <a:ext cx="10787743" cy="714671"/>
          </a:xfrm>
        </p:spPr>
        <p:txBody>
          <a:bodyPr/>
          <a:lstStyle/>
          <a:p>
            <a:pPr>
              <a:lnSpc>
                <a:spcPts val="3000"/>
              </a:lnSpc>
              <a:spcBef>
                <a:spcPts val="0"/>
              </a:spcBef>
            </a:pPr>
            <a:r>
              <a:rPr lang="en-US" altLang="en-US" dirty="0">
                <a:latin typeface="Helvetica" panose="020B0604020202020204" pitchFamily="34" charset="0"/>
                <a:cs typeface="Helvetica" panose="020B0604020202020204" pitchFamily="34" charset="0"/>
              </a:rPr>
              <a:t>RIDE WITH RESPECT REFRESH </a:t>
            </a:r>
          </a:p>
          <a:p>
            <a:r>
              <a:rPr lang="en-US" altLang="en-US" dirty="0">
                <a:latin typeface="Helvetica" panose="020B0604020202020204" pitchFamily="34" charset="0"/>
                <a:cs typeface="Helvetica" panose="020B0604020202020204" pitchFamily="34" charset="0"/>
              </a:rPr>
              <a:t> </a:t>
            </a:r>
          </a:p>
          <a:p>
            <a:endParaRPr lang="en-US" dirty="0">
              <a:latin typeface="Helvetica" panose="020B0604020202020204" pitchFamily="34" charset="0"/>
              <a:cs typeface="Helvetica" panose="020B0604020202020204" pitchFamily="34" charset="0"/>
            </a:endParaRPr>
          </a:p>
        </p:txBody>
      </p:sp>
      <p:sp>
        <p:nvSpPr>
          <p:cNvPr id="11"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5192581-BFE5-4BD1-9B26-CAF4EAB5CB83}" type="slidenum">
              <a:rPr lang="en-US" altLang="en-US" smtClean="0">
                <a:solidFill>
                  <a:srgbClr val="898989"/>
                </a:solidFill>
                <a:latin typeface="Rockwell" panose="02060603020205020403" pitchFamily="18" charset="0"/>
              </a:rPr>
              <a:pPr/>
              <a:t>12</a:t>
            </a:fld>
            <a:endParaRPr lang="en-US" altLang="en-US" dirty="0">
              <a:solidFill>
                <a:srgbClr val="898989"/>
              </a:solidFill>
              <a:latin typeface="Rockwell" panose="02060603020205020403" pitchFamily="18" charset="0"/>
            </a:endParaRPr>
          </a:p>
        </p:txBody>
      </p:sp>
      <p:sp>
        <p:nvSpPr>
          <p:cNvPr id="5" name="Rectangle 4">
            <a:extLst/>
          </p:cNvPr>
          <p:cNvSpPr/>
          <p:nvPr/>
        </p:nvSpPr>
        <p:spPr>
          <a:xfrm>
            <a:off x="1350818" y="1560015"/>
            <a:ext cx="5638800" cy="4278094"/>
          </a:xfrm>
          <a:prstGeom prst="rect">
            <a:avLst/>
          </a:prstGeom>
        </p:spPr>
        <p:txBody>
          <a:bodyPr>
            <a:spAutoFit/>
          </a:bodyPr>
          <a:lstStyle/>
          <a:p>
            <a:pPr>
              <a:defRPr/>
            </a:pPr>
            <a:r>
              <a:rPr lang="en-US" dirty="0">
                <a:latin typeface="Helvetica" panose="020B0604020202020204" pitchFamily="34" charset="0"/>
                <a:cs typeface="Helvetica" panose="020B0604020202020204" pitchFamily="34" charset="0"/>
              </a:rPr>
              <a:t>MARTA is refreshing the Ride with Respect Campaign to:</a:t>
            </a:r>
          </a:p>
          <a:p>
            <a:pPr>
              <a:defRPr/>
            </a:pPr>
            <a:endParaRPr lang="en-US" dirty="0">
              <a:latin typeface="Helvetica" panose="020B0604020202020204" pitchFamily="34" charset="0"/>
              <a:cs typeface="Helvetica" panose="020B0604020202020204" pitchFamily="34" charset="0"/>
            </a:endParaRPr>
          </a:p>
          <a:p>
            <a:pPr marL="285750" indent="-285750">
              <a:buClr>
                <a:srgbClr val="008CCC"/>
              </a:buClr>
              <a:buFont typeface="Arial" panose="020B0604020202020204" pitchFamily="34" charset="0"/>
              <a:buChar char="•"/>
              <a:defRPr/>
            </a:pPr>
            <a:r>
              <a:rPr lang="en-US" dirty="0">
                <a:latin typeface="Helvetica" panose="020B0604020202020204" pitchFamily="34" charset="0"/>
                <a:cs typeface="Helvetica" panose="020B0604020202020204" pitchFamily="34" charset="0"/>
              </a:rPr>
              <a:t>Reassure patrons that MARTA is committed to their safety and comfort  </a:t>
            </a:r>
          </a:p>
          <a:p>
            <a:pPr marL="285750" indent="-285750">
              <a:buClr>
                <a:srgbClr val="008CCC"/>
              </a:buClr>
              <a:buFont typeface="Arial" panose="020B0604020202020204" pitchFamily="34" charset="0"/>
              <a:buChar char="•"/>
              <a:defRPr/>
            </a:pPr>
            <a:endParaRPr lang="en-US" dirty="0">
              <a:latin typeface="Helvetica" panose="020B0604020202020204" pitchFamily="34" charset="0"/>
              <a:cs typeface="Helvetica" panose="020B0604020202020204" pitchFamily="34" charset="0"/>
            </a:endParaRPr>
          </a:p>
          <a:p>
            <a:pPr marL="285750" indent="-285750">
              <a:buClr>
                <a:srgbClr val="008CCC"/>
              </a:buClr>
              <a:buFont typeface="Arial" panose="020B0604020202020204" pitchFamily="34" charset="0"/>
              <a:buChar char="•"/>
              <a:defRPr/>
            </a:pPr>
            <a:r>
              <a:rPr lang="en-US" dirty="0">
                <a:latin typeface="Helvetica" panose="020B0604020202020204" pitchFamily="34" charset="0"/>
                <a:cs typeface="Helvetica" panose="020B0604020202020204" pitchFamily="34" charset="0"/>
              </a:rPr>
              <a:t>Reinforce the fact that MARTA takes code violations seriously </a:t>
            </a:r>
          </a:p>
          <a:p>
            <a:pPr marL="285750" indent="-285750">
              <a:buClr>
                <a:srgbClr val="008CCC"/>
              </a:buClr>
              <a:buFont typeface="Arial" panose="020B0604020202020204" pitchFamily="34" charset="0"/>
              <a:buChar char="•"/>
              <a:defRPr/>
            </a:pPr>
            <a:endParaRPr lang="en-US" dirty="0">
              <a:latin typeface="Helvetica" panose="020B0604020202020204" pitchFamily="34" charset="0"/>
              <a:cs typeface="Helvetica" panose="020B0604020202020204" pitchFamily="34" charset="0"/>
            </a:endParaRPr>
          </a:p>
          <a:p>
            <a:pPr marL="285750" indent="-285750">
              <a:buClr>
                <a:srgbClr val="008CCC"/>
              </a:buClr>
              <a:buFont typeface="Arial" panose="020B0604020202020204" pitchFamily="34" charset="0"/>
              <a:buChar char="•"/>
              <a:defRPr/>
            </a:pPr>
            <a:r>
              <a:rPr lang="en-US" dirty="0">
                <a:latin typeface="Helvetica" panose="020B0604020202020204" pitchFamily="34" charset="0"/>
                <a:cs typeface="Helvetica" panose="020B0604020202020204" pitchFamily="34" charset="0"/>
              </a:rPr>
              <a:t>Improve service delivery by creating a positive transit experience</a:t>
            </a:r>
          </a:p>
          <a:p>
            <a:pPr marL="285750" indent="-285750">
              <a:buClr>
                <a:srgbClr val="008CCC"/>
              </a:buClr>
              <a:buFont typeface="Arial" panose="020B0604020202020204" pitchFamily="34" charset="0"/>
              <a:buChar char="•"/>
              <a:defRPr/>
            </a:pPr>
            <a:endParaRPr lang="en-US" dirty="0">
              <a:latin typeface="Helvetica" panose="020B0604020202020204" pitchFamily="34" charset="0"/>
              <a:cs typeface="Helvetica" panose="020B0604020202020204" pitchFamily="34" charset="0"/>
            </a:endParaRPr>
          </a:p>
          <a:p>
            <a:pPr marL="285750" indent="-285750">
              <a:buClr>
                <a:srgbClr val="008CCC"/>
              </a:buClr>
              <a:buFont typeface="Arial" panose="020B0604020202020204" pitchFamily="34" charset="0"/>
              <a:buChar char="•"/>
              <a:defRPr/>
            </a:pPr>
            <a:r>
              <a:rPr lang="en-US" dirty="0">
                <a:latin typeface="Helvetica" panose="020B0604020202020204" pitchFamily="34" charset="0"/>
                <a:cs typeface="Helvetica" panose="020B0604020202020204" pitchFamily="34" charset="0"/>
              </a:rPr>
              <a:t>Attract new patrons and increase the frequency of current riders </a:t>
            </a:r>
            <a:r>
              <a:rPr lang="en-US" sz="2000" dirty="0"/>
              <a:t> </a:t>
            </a:r>
          </a:p>
          <a:p>
            <a:pPr marL="285750" indent="-285750">
              <a:buFont typeface="Arial" panose="020B0604020202020204" pitchFamily="34" charset="0"/>
              <a:buChar char="•"/>
              <a:defRPr/>
            </a:pPr>
            <a:endParaRPr lang="en-US" dirty="0"/>
          </a:p>
        </p:txBody>
      </p:sp>
      <p:grpSp>
        <p:nvGrpSpPr>
          <p:cNvPr id="4" name="Group 3">
            <a:extLst>
              <a:ext uri="{FF2B5EF4-FFF2-40B4-BE49-F238E27FC236}">
                <a16:creationId xmlns:a16="http://schemas.microsoft.com/office/drawing/2014/main" xmlns="" id="{A715BA45-5BAC-4767-9982-A90C7989CBB2}"/>
              </a:ext>
            </a:extLst>
          </p:cNvPr>
          <p:cNvGrpSpPr/>
          <p:nvPr/>
        </p:nvGrpSpPr>
        <p:grpSpPr>
          <a:xfrm>
            <a:off x="8049275" y="1688501"/>
            <a:ext cx="3257550" cy="3593120"/>
            <a:chOff x="6096000" y="2660650"/>
            <a:chExt cx="2847975" cy="3141663"/>
          </a:xfrm>
        </p:grpSpPr>
        <p:pic>
          <p:nvPicPr>
            <p:cNvPr id="13" name="Picture 3">
              <a:extLst>
                <a:ext uri="{FF2B5EF4-FFF2-40B4-BE49-F238E27FC236}">
                  <a16:creationId xmlns:a16="http://schemas.microsoft.com/office/drawing/2014/main" xmlns="" id="{738EA47D-94EC-4BAD-AF40-331C4472321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2660650"/>
              <a:ext cx="1400175" cy="1485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a:extLst>
                <a:ext uri="{FF2B5EF4-FFF2-40B4-BE49-F238E27FC236}">
                  <a16:creationId xmlns:a16="http://schemas.microsoft.com/office/drawing/2014/main" xmlns="" id="{43978E6C-7A27-42D4-BE9F-B48BE43DBA2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0" y="3859213"/>
              <a:ext cx="1406525" cy="9921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a:extLst>
                <a:ext uri="{FF2B5EF4-FFF2-40B4-BE49-F238E27FC236}">
                  <a16:creationId xmlns:a16="http://schemas.microsoft.com/office/drawing/2014/main" xmlns="" id="{B285AD99-F6CA-4728-B61D-4F7E86565A8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26338" y="2670175"/>
              <a:ext cx="1417637" cy="923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a:extLst>
                <a:ext uri="{FF2B5EF4-FFF2-40B4-BE49-F238E27FC236}">
                  <a16:creationId xmlns:a16="http://schemas.microsoft.com/office/drawing/2014/main" xmlns="" id="{9BEA32A6-5CDD-4E48-B1B0-83844B4051F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04125" y="4991100"/>
              <a:ext cx="1339850" cy="8112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a:extLst>
                <a:ext uri="{FF2B5EF4-FFF2-40B4-BE49-F238E27FC236}">
                  <a16:creationId xmlns:a16="http://schemas.microsoft.com/office/drawing/2014/main" xmlns="" id="{3CC6018F-013F-4C1E-8FB6-CCF2C6104EA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561263" y="3744913"/>
              <a:ext cx="1355725" cy="1079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2">
              <a:extLst>
                <a:ext uri="{FF2B5EF4-FFF2-40B4-BE49-F238E27FC236}">
                  <a16:creationId xmlns:a16="http://schemas.microsoft.com/office/drawing/2014/main" xmlns="" id="{18BD6611-BA07-4E9C-8710-DF2DF41D7419}"/>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0" y="4914900"/>
              <a:ext cx="1400175" cy="887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44280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293600" cy="68580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0375" y="4674880"/>
            <a:ext cx="5686425" cy="1133475"/>
          </a:xfrm>
          <a:prstGeom prst="rect">
            <a:avLst/>
          </a:prstGeom>
        </p:spPr>
      </p:pic>
    </p:spTree>
    <p:extLst>
      <p:ext uri="{BB962C8B-B14F-4D97-AF65-F5344CB8AC3E}">
        <p14:creationId xmlns:p14="http://schemas.microsoft.com/office/powerpoint/2010/main" val="3316371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1628" y="320511"/>
            <a:ext cx="3794760" cy="3930978"/>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98385" y="320511"/>
            <a:ext cx="3794760" cy="3930978"/>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075142" y="320511"/>
            <a:ext cx="3794760" cy="3930978"/>
          </a:xfrm>
          <a:prstGeom prst="rect">
            <a:avLst/>
          </a:prstGeom>
        </p:spPr>
      </p:pic>
      <p:sp>
        <p:nvSpPr>
          <p:cNvPr id="2" name="Title 1"/>
          <p:cNvSpPr>
            <a:spLocks noGrp="1"/>
          </p:cNvSpPr>
          <p:nvPr>
            <p:ph type="title"/>
          </p:nvPr>
        </p:nvSpPr>
        <p:spPr>
          <a:xfrm>
            <a:off x="642761" y="4521083"/>
            <a:ext cx="10906008" cy="1115415"/>
          </a:xfrm>
        </p:spPr>
        <p:txBody>
          <a:bodyPr vert="horz" lIns="91440" tIns="45720" rIns="91440" bIns="45720" rtlCol="0" anchor="b">
            <a:normAutofit fontScale="90000"/>
          </a:bodyPr>
          <a:lstStyle/>
          <a:p>
            <a:pPr algn="ctr"/>
            <a:r>
              <a:rPr lang="en-US" sz="6000" dirty="0">
                <a:solidFill>
                  <a:schemeClr val="accent5">
                    <a:lumMod val="50000"/>
                  </a:schemeClr>
                </a:solidFill>
                <a:latin typeface="Euphemia" panose="020B0503040102020104" pitchFamily="34" charset="0"/>
              </a:rPr>
              <a:t>En Route Murals: Ashby Station</a:t>
            </a:r>
          </a:p>
        </p:txBody>
      </p:sp>
      <p:sp>
        <p:nvSpPr>
          <p:cNvPr id="3" name="TextBox 2"/>
          <p:cNvSpPr txBox="1"/>
          <p:nvPr/>
        </p:nvSpPr>
        <p:spPr>
          <a:xfrm>
            <a:off x="2717340" y="5778706"/>
            <a:ext cx="6336064" cy="830997"/>
          </a:xfrm>
          <a:prstGeom prst="rect">
            <a:avLst/>
          </a:prstGeom>
          <a:noFill/>
        </p:spPr>
        <p:txBody>
          <a:bodyPr wrap="square" rtlCol="0">
            <a:spAutoFit/>
          </a:bodyPr>
          <a:lstStyle/>
          <a:p>
            <a:pPr algn="ctr"/>
            <a:r>
              <a:rPr lang="en-US" sz="4800" i="1" dirty="0">
                <a:solidFill>
                  <a:schemeClr val="accent5">
                    <a:lumMod val="75000"/>
                  </a:schemeClr>
                </a:solidFill>
              </a:rPr>
              <a:t>The People Could Fly </a:t>
            </a:r>
          </a:p>
        </p:txBody>
      </p:sp>
    </p:spTree>
    <p:extLst>
      <p:ext uri="{BB962C8B-B14F-4D97-AF65-F5344CB8AC3E}">
        <p14:creationId xmlns:p14="http://schemas.microsoft.com/office/powerpoint/2010/main" val="1224207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8" name="Shape 98"/>
          <p:cNvSpPr txBox="1">
            <a:spLocks noGrp="1"/>
          </p:cNvSpPr>
          <p:nvPr>
            <p:ph type="sldNum" sz="quarter" idx="11"/>
          </p:nvPr>
        </p:nvSpPr>
        <p:spPr>
          <a:prstGeom prst="rect">
            <a:avLst/>
          </a:prstGeom>
          <a:noFill/>
          <a:ln>
            <a:noFill/>
          </a:ln>
        </p:spPr>
        <p:txBody>
          <a:bodyPr vert="horz" wrap="square" lIns="91425" tIns="45700" rIns="91425" bIns="45700" numCol="1" anchor="t" anchorCtr="0" compatLnSpc="1">
            <a:prstTxWarp prst="textNoShape">
              <a:avLst/>
            </a:prstTxWarp>
            <a:noAutofit/>
          </a:bodyPr>
          <a:lstStyle/>
          <a:p>
            <a:pPr>
              <a:buSzPct val="25000"/>
            </a:pPr>
            <a:fld id="{00000000-1234-1234-1234-123412341234}" type="slidenum">
              <a:rPr lang="en-US" sz="1000" b="0">
                <a:solidFill>
                  <a:schemeClr val="lt1"/>
                </a:solidFill>
                <a:latin typeface="Arial"/>
                <a:ea typeface="Arial"/>
                <a:cs typeface="Arial"/>
                <a:sym typeface="Arial"/>
              </a:rPr>
              <a:pPr>
                <a:buSzPct val="25000"/>
              </a:pPr>
              <a:t>15</a:t>
            </a:fld>
            <a:endParaRPr lang="en-US" sz="1000" b="0" dirty="0">
              <a:solidFill>
                <a:schemeClr val="lt1"/>
              </a:solidFill>
              <a:latin typeface="Arial"/>
              <a:ea typeface="Arial"/>
              <a:cs typeface="Arial"/>
              <a:sym typeface="Aria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6555" y="1195787"/>
            <a:ext cx="7549081" cy="4761728"/>
          </a:xfrm>
          <a:prstGeom prst="rect">
            <a:avLst/>
          </a:prstGeom>
        </p:spPr>
      </p:pic>
    </p:spTree>
    <p:extLst>
      <p:ext uri="{BB962C8B-B14F-4D97-AF65-F5344CB8AC3E}">
        <p14:creationId xmlns:p14="http://schemas.microsoft.com/office/powerpoint/2010/main" val="1263044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524000" y="833439"/>
            <a:ext cx="9144000" cy="307975"/>
          </a:xfrm>
          <a:prstGeom prst="rect">
            <a:avLst/>
          </a:prstGeom>
        </p:spPr>
        <p:txBody>
          <a:bodyPr>
            <a:spAutoFit/>
          </a:bodyPr>
          <a:lstStyle/>
          <a:p>
            <a:pPr algn="ctr">
              <a:spcBef>
                <a:spcPct val="20000"/>
              </a:spcBef>
              <a:defRPr/>
            </a:pPr>
            <a:endParaRPr lang="en-US" sz="1400" kern="0" dirty="0">
              <a:solidFill>
                <a:srgbClr val="000000"/>
              </a:solidFill>
              <a:latin typeface="Arial"/>
              <a:cs typeface="Arial"/>
            </a:endParaRPr>
          </a:p>
        </p:txBody>
      </p:sp>
      <p:sp>
        <p:nvSpPr>
          <p:cNvPr id="2" name="Text Placeholder 1"/>
          <p:cNvSpPr>
            <a:spLocks noGrp="1"/>
          </p:cNvSpPr>
          <p:nvPr>
            <p:ph type="body" sz="quarter" idx="10"/>
          </p:nvPr>
        </p:nvSpPr>
        <p:spPr/>
        <p:txBody>
          <a:bodyPr/>
          <a:lstStyle/>
          <a:p>
            <a:r>
              <a:rPr lang="en-US" dirty="0">
                <a:latin typeface="Helvetica" panose="020B0604020202020204" pitchFamily="34" charset="0"/>
                <a:cs typeface="Helvetica" panose="020B0604020202020204" pitchFamily="34" charset="0"/>
              </a:rPr>
              <a:t>REGIONAL EXPANSION – RAIL </a:t>
            </a:r>
          </a:p>
        </p:txBody>
      </p:sp>
      <p:sp>
        <p:nvSpPr>
          <p:cNvPr id="8"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5192581-BFE5-4BD1-9B26-CAF4EAB5CB83}" type="slidenum">
              <a:rPr lang="en-US" altLang="en-US" smtClean="0">
                <a:solidFill>
                  <a:srgbClr val="898989"/>
                </a:solidFill>
                <a:latin typeface="Rockwell" panose="02060603020205020403" pitchFamily="18" charset="0"/>
              </a:rPr>
              <a:pPr/>
              <a:t>16</a:t>
            </a:fld>
            <a:endParaRPr lang="en-US" altLang="en-US" dirty="0">
              <a:solidFill>
                <a:srgbClr val="898989"/>
              </a:solidFill>
              <a:latin typeface="Rockwell" panose="02060603020205020403" pitchFamily="18"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9305" y="2118943"/>
            <a:ext cx="2884834" cy="4111717"/>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92564" y="2116780"/>
            <a:ext cx="2875436" cy="4081023"/>
          </a:xfrm>
          <a:prstGeom prst="rect">
            <a:avLst/>
          </a:prstGeom>
          <a:ln>
            <a:noFill/>
          </a:ln>
          <a:effectLst>
            <a:outerShdw blurRad="292100" dist="139700" dir="2700000" algn="tl" rotWithShape="0">
              <a:srgbClr val="333333">
                <a:alpha val="65000"/>
              </a:srgbClr>
            </a:outerShdw>
          </a:effectLst>
        </p:spPr>
      </p:pic>
      <p:sp>
        <p:nvSpPr>
          <p:cNvPr id="10" name="TextBox 9"/>
          <p:cNvSpPr txBox="1">
            <a:spLocks noChangeArrowheads="1"/>
          </p:cNvSpPr>
          <p:nvPr/>
        </p:nvSpPr>
        <p:spPr bwMode="auto">
          <a:xfrm>
            <a:off x="1307023" y="1655116"/>
            <a:ext cx="28242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indent="0" eaLnBrk="1" hangingPunct="1">
              <a:defRPr/>
            </a:pPr>
            <a:r>
              <a:rPr lang="en-US" altLang="en-US" sz="2400" dirty="0">
                <a:latin typeface="Helvetica" panose="020B0604020202020204" pitchFamily="34" charset="0"/>
                <a:cs typeface="Helvetica" panose="020B0604020202020204" pitchFamily="34" charset="0"/>
              </a:rPr>
              <a:t>Existing</a:t>
            </a:r>
          </a:p>
        </p:txBody>
      </p:sp>
      <p:sp>
        <p:nvSpPr>
          <p:cNvPr id="11" name="TextBox 10"/>
          <p:cNvSpPr txBox="1">
            <a:spLocks noChangeArrowheads="1"/>
          </p:cNvSpPr>
          <p:nvPr/>
        </p:nvSpPr>
        <p:spPr bwMode="auto">
          <a:xfrm>
            <a:off x="7697190" y="1655115"/>
            <a:ext cx="28242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indent="0" eaLnBrk="1" hangingPunct="1">
              <a:defRPr/>
            </a:pPr>
            <a:r>
              <a:rPr lang="en-US" altLang="en-US" sz="2400" dirty="0">
                <a:latin typeface="Helvetica" panose="020B0604020202020204" pitchFamily="34" charset="0"/>
                <a:cs typeface="Helvetica" panose="020B0604020202020204" pitchFamily="34" charset="0"/>
              </a:rPr>
              <a:t>Future</a:t>
            </a:r>
          </a:p>
        </p:txBody>
      </p:sp>
    </p:spTree>
    <p:extLst>
      <p:ext uri="{BB962C8B-B14F-4D97-AF65-F5344CB8AC3E}">
        <p14:creationId xmlns:p14="http://schemas.microsoft.com/office/powerpoint/2010/main" val="382740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altLang="en-US" dirty="0">
                <a:latin typeface="Helvetica" panose="020B0604020202020204" pitchFamily="34" charset="0"/>
                <a:cs typeface="Helvetica" panose="020B0604020202020204" pitchFamily="34" charset="0"/>
              </a:rPr>
              <a:t>ATLANTA STREETCAR </a:t>
            </a:r>
          </a:p>
          <a:p>
            <a:endParaRPr lang="en-US" sz="2400" dirty="0">
              <a:latin typeface="Helvetica" panose="020B0604020202020204" pitchFamily="34" charset="0"/>
              <a:cs typeface="Helvetica" panose="020B0604020202020204" pitchFamily="34" charset="0"/>
            </a:endParaRPr>
          </a:p>
        </p:txBody>
      </p:sp>
      <p:sp>
        <p:nvSpPr>
          <p:cNvPr id="8" name="Slide Number Placeholder 1"/>
          <p:cNvSpPr>
            <a:spLocks noGrp="1"/>
          </p:cNvSpPr>
          <p:nvPr>
            <p:ph type="sldNum" sz="quarter" idx="1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fld id="{C5192581-BFE5-4BD1-9B26-CAF4EAB5CB83}" type="slidenum">
              <a:rPr lang="en-US" altLang="en-US" sz="1000">
                <a:solidFill>
                  <a:srgbClr val="898989"/>
                </a:solidFill>
                <a:latin typeface="Rockwell" panose="02060603020205020403" pitchFamily="18" charset="0"/>
              </a:rPr>
              <a:pPr algn="r"/>
              <a:t>17</a:t>
            </a:fld>
            <a:endParaRPr lang="en-US" altLang="en-US" sz="1000" dirty="0">
              <a:solidFill>
                <a:srgbClr val="898989"/>
              </a:solidFill>
              <a:latin typeface="Rockwell" panose="02060603020205020403" pitchFamily="18" charset="0"/>
            </a:endParaRPr>
          </a:p>
        </p:txBody>
      </p:sp>
      <p:sp>
        <p:nvSpPr>
          <p:cNvPr id="5" name="Rectangle 4"/>
          <p:cNvSpPr/>
          <p:nvPr/>
        </p:nvSpPr>
        <p:spPr>
          <a:xfrm>
            <a:off x="1257299" y="1768952"/>
            <a:ext cx="5436634" cy="3703578"/>
          </a:xfrm>
          <a:prstGeom prst="rect">
            <a:avLst/>
          </a:prstGeom>
        </p:spPr>
        <p:txBody>
          <a:bodyPr wrap="square">
            <a:spAutoFit/>
          </a:bodyPr>
          <a:lstStyle/>
          <a:p>
            <a:pPr>
              <a:buClr>
                <a:schemeClr val="tx1">
                  <a:lumMod val="75000"/>
                </a:schemeClr>
              </a:buClr>
            </a:pPr>
            <a:r>
              <a:rPr lang="en-US" b="1" dirty="0">
                <a:latin typeface="Helvetica" panose="020B0604020202020204" pitchFamily="34" charset="0"/>
                <a:cs typeface="Helvetica" panose="020B0604020202020204" pitchFamily="34" charset="0"/>
              </a:rPr>
              <a:t>Highlights</a:t>
            </a:r>
            <a:endParaRPr lang="en-US" dirty="0">
              <a:latin typeface="Helvetica" panose="020B0604020202020204" pitchFamily="34" charset="0"/>
              <a:cs typeface="Helvetica" panose="020B0604020202020204" pitchFamily="34" charset="0"/>
            </a:endParaRPr>
          </a:p>
          <a:p>
            <a:pPr marL="742950" lvl="1" indent="-285750">
              <a:buClr>
                <a:srgbClr val="008CCC"/>
              </a:buClr>
              <a:buFont typeface="Arial" panose="020B0604020202020204" pitchFamily="34" charset="0"/>
              <a:buChar char="•"/>
            </a:pPr>
            <a:r>
              <a:rPr lang="en-US" dirty="0">
                <a:latin typeface="Helvetica" panose="020B0604020202020204" pitchFamily="34" charset="0"/>
                <a:cs typeface="Helvetica" panose="020B0604020202020204" pitchFamily="34" charset="0"/>
              </a:rPr>
              <a:t>IGA approved in September 2017</a:t>
            </a:r>
          </a:p>
          <a:p>
            <a:pPr marL="742950" lvl="1" indent="-285750">
              <a:buClr>
                <a:srgbClr val="008CCC"/>
              </a:buClr>
              <a:buFont typeface="Arial" panose="020B0604020202020204" pitchFamily="34" charset="0"/>
              <a:buChar char="•"/>
            </a:pPr>
            <a:r>
              <a:rPr lang="en-US" dirty="0">
                <a:latin typeface="Helvetica" panose="020B0604020202020204" pitchFamily="34" charset="0"/>
                <a:cs typeface="Helvetica" panose="020B0604020202020204" pitchFamily="34" charset="0"/>
              </a:rPr>
              <a:t>Work closely with GDOT &amp; FTA</a:t>
            </a:r>
          </a:p>
          <a:p>
            <a:pPr marL="742950" lvl="1" indent="-285750">
              <a:buClr>
                <a:srgbClr val="008CCC"/>
              </a:buClr>
              <a:buFont typeface="Arial" panose="020B0604020202020204" pitchFamily="34" charset="0"/>
              <a:buChar char="•"/>
            </a:pPr>
            <a:r>
              <a:rPr lang="en-US" dirty="0">
                <a:latin typeface="Helvetica" panose="020B0604020202020204" pitchFamily="34" charset="0"/>
                <a:cs typeface="Helvetica" panose="020B0604020202020204" pitchFamily="34" charset="0"/>
              </a:rPr>
              <a:t>Complete three phase transition by fall 2018</a:t>
            </a:r>
          </a:p>
          <a:p>
            <a:pPr lvl="2">
              <a:buClr>
                <a:schemeClr val="tx1">
                  <a:lumMod val="75000"/>
                </a:schemeClr>
              </a:buClr>
            </a:pPr>
            <a:r>
              <a:rPr lang="en-US" dirty="0">
                <a:latin typeface="Helvetica" panose="020B0604020202020204" pitchFamily="34" charset="0"/>
                <a:cs typeface="Helvetica" panose="020B0604020202020204" pitchFamily="34" charset="0"/>
              </a:rPr>
              <a:t>- Assets/operations</a:t>
            </a:r>
          </a:p>
          <a:p>
            <a:pPr lvl="2">
              <a:buClr>
                <a:schemeClr val="tx1">
                  <a:lumMod val="75000"/>
                </a:schemeClr>
              </a:buClr>
            </a:pPr>
            <a:r>
              <a:rPr lang="en-US" dirty="0">
                <a:latin typeface="Helvetica" panose="020B0604020202020204" pitchFamily="34" charset="0"/>
                <a:cs typeface="Helvetica" panose="020B0604020202020204" pitchFamily="34" charset="0"/>
              </a:rPr>
              <a:t>- Financial</a:t>
            </a:r>
          </a:p>
          <a:p>
            <a:pPr lvl="2">
              <a:buClr>
                <a:schemeClr val="tx1">
                  <a:lumMod val="75000"/>
                </a:schemeClr>
              </a:buClr>
            </a:pPr>
            <a:r>
              <a:rPr lang="en-US" dirty="0">
                <a:latin typeface="Helvetica" panose="020B0604020202020204" pitchFamily="34" charset="0"/>
                <a:cs typeface="Helvetica" panose="020B0604020202020204" pitchFamily="34" charset="0"/>
              </a:rPr>
              <a:t>- Regulatory</a:t>
            </a:r>
          </a:p>
          <a:p>
            <a:pPr>
              <a:lnSpc>
                <a:spcPts val="2200"/>
              </a:lnSpc>
              <a:buClr>
                <a:schemeClr val="tx1">
                  <a:lumMod val="75000"/>
                </a:schemeClr>
              </a:buClr>
            </a:pPr>
            <a:endParaRPr lang="en-US" dirty="0">
              <a:latin typeface="Helvetica" panose="020B0604020202020204" pitchFamily="34" charset="0"/>
              <a:cs typeface="Helvetica" panose="020B0604020202020204" pitchFamily="34" charset="0"/>
            </a:endParaRPr>
          </a:p>
          <a:p>
            <a:pPr>
              <a:buClr>
                <a:schemeClr val="tx1">
                  <a:lumMod val="75000"/>
                </a:schemeClr>
              </a:buClr>
            </a:pPr>
            <a:r>
              <a:rPr lang="en-US" b="1" dirty="0">
                <a:latin typeface="Helvetica" panose="020B0604020202020204" pitchFamily="34" charset="0"/>
                <a:cs typeface="Helvetica" panose="020B0604020202020204" pitchFamily="34" charset="0"/>
              </a:rPr>
              <a:t>Goals</a:t>
            </a:r>
            <a:endParaRPr lang="en-US" dirty="0">
              <a:latin typeface="Helvetica" panose="020B0604020202020204" pitchFamily="34" charset="0"/>
              <a:cs typeface="Helvetica" panose="020B0604020202020204" pitchFamily="34" charset="0"/>
            </a:endParaRPr>
          </a:p>
          <a:p>
            <a:pPr marL="742950" lvl="1" indent="-285750">
              <a:buClr>
                <a:srgbClr val="008CCC"/>
              </a:buClr>
              <a:buFont typeface="Arial" panose="020B0604020202020204" pitchFamily="34" charset="0"/>
              <a:buChar char="•"/>
            </a:pPr>
            <a:r>
              <a:rPr lang="en-US" dirty="0">
                <a:latin typeface="Helvetica" panose="020B0604020202020204" pitchFamily="34" charset="0"/>
                <a:cs typeface="Helvetica" panose="020B0604020202020204" pitchFamily="34" charset="0"/>
              </a:rPr>
              <a:t>Address all safety and operational concerns</a:t>
            </a:r>
          </a:p>
          <a:p>
            <a:pPr marL="742950" lvl="1" indent="-285750">
              <a:buClr>
                <a:srgbClr val="008CCC"/>
              </a:buClr>
              <a:buFont typeface="Arial" panose="020B0604020202020204" pitchFamily="34" charset="0"/>
              <a:buChar char="•"/>
            </a:pPr>
            <a:r>
              <a:rPr lang="en-US" dirty="0">
                <a:latin typeface="Helvetica" panose="020B0604020202020204" pitchFamily="34" charset="0"/>
                <a:cs typeface="Helvetica" panose="020B0604020202020204" pitchFamily="34" charset="0"/>
              </a:rPr>
              <a:t>Efficient operations, reducing costs</a:t>
            </a:r>
          </a:p>
          <a:p>
            <a:pPr marL="742950" lvl="1" indent="-285750">
              <a:buClr>
                <a:srgbClr val="008CCC"/>
              </a:buClr>
              <a:buFont typeface="Arial" panose="020B0604020202020204" pitchFamily="34" charset="0"/>
              <a:buChar char="•"/>
            </a:pPr>
            <a:r>
              <a:rPr lang="en-US" dirty="0">
                <a:latin typeface="Helvetica" panose="020B0604020202020204" pitchFamily="34" charset="0"/>
                <a:cs typeface="Helvetica" panose="020B0604020202020204" pitchFamily="34" charset="0"/>
              </a:rPr>
              <a:t>Implement ridership growth program</a:t>
            </a:r>
          </a:p>
          <a:p>
            <a:pPr>
              <a:lnSpc>
                <a:spcPts val="2200"/>
              </a:lnSpc>
              <a:buClr>
                <a:schemeClr val="tx1">
                  <a:lumMod val="75000"/>
                </a:schemeClr>
              </a:buClr>
            </a:pPr>
            <a:endParaRPr lang="en-US" dirty="0">
              <a:latin typeface="Helvetica" panose="020B0604020202020204" pitchFamily="34" charset="0"/>
              <a:cs typeface="Helvetica" panose="020B0604020202020204" pitchFamily="34"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5458" y="2009212"/>
            <a:ext cx="4297411" cy="32230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92542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a:spLocks noChangeArrowheads="1"/>
          </p:cNvSpPr>
          <p:nvPr/>
        </p:nvSpPr>
        <p:spPr bwMode="auto">
          <a:xfrm>
            <a:off x="3219453" y="39691"/>
            <a:ext cx="80327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dirty="0">
                <a:solidFill>
                  <a:srgbClr val="FFFFFF"/>
                </a:solidFill>
                <a:latin typeface="Helvetica" panose="020B0604020202020204" pitchFamily="34" charset="0"/>
                <a:cs typeface="Helvetica" panose="020B0604020202020204" pitchFamily="34" charset="0"/>
              </a:rPr>
              <a:t>MORE MARTA Public Involvement Plan</a:t>
            </a:r>
          </a:p>
        </p:txBody>
      </p:sp>
      <p:sp>
        <p:nvSpPr>
          <p:cNvPr id="2" name="Slide Number Placeholder 1"/>
          <p:cNvSpPr>
            <a:spLocks noGrp="1"/>
          </p:cNvSpPr>
          <p:nvPr>
            <p:ph type="sldNum" sz="quarter" idx="11"/>
          </p:nvPr>
        </p:nvSpPr>
        <p:spPr/>
        <p:txBody>
          <a:bodyPr/>
          <a:lstStyle/>
          <a:p>
            <a:pPr>
              <a:defRPr/>
            </a:pPr>
            <a:fld id="{C5D0835A-86B2-8948-9F73-2CDB20863C77}" type="slidenum">
              <a:rPr lang="en-US" sz="1400">
                <a:latin typeface="Helvetica" panose="020B0604020202020204" pitchFamily="34" charset="0"/>
                <a:cs typeface="Helvetica" panose="020B0604020202020204" pitchFamily="34" charset="0"/>
              </a:rPr>
              <a:pPr>
                <a:defRPr/>
              </a:pPr>
              <a:t>18</a:t>
            </a:fld>
            <a:endParaRPr lang="en-US" sz="1400" dirty="0">
              <a:latin typeface="Helvetica" panose="020B0604020202020204" pitchFamily="34" charset="0"/>
              <a:cs typeface="Helvetica" panose="020B0604020202020204" pitchFamily="34" charset="0"/>
            </a:endParaRPr>
          </a:p>
        </p:txBody>
      </p:sp>
      <p:sp>
        <p:nvSpPr>
          <p:cNvPr id="20" name="Text Placeholder 3"/>
          <p:cNvSpPr>
            <a:spLocks noGrp="1"/>
          </p:cNvSpPr>
          <p:nvPr>
            <p:ph type="body" sz="quarter" idx="10"/>
          </p:nvPr>
        </p:nvSpPr>
        <p:spPr>
          <a:xfrm>
            <a:off x="1257300" y="893329"/>
            <a:ext cx="10586715" cy="628650"/>
          </a:xfrm>
        </p:spPr>
        <p:txBody>
          <a:bodyPr/>
          <a:lstStyle/>
          <a:p>
            <a:r>
              <a:rPr lang="en-US" dirty="0"/>
              <a:t>FINANCIAL SUMMARY</a:t>
            </a:r>
          </a:p>
        </p:txBody>
      </p:sp>
      <p:sp>
        <p:nvSpPr>
          <p:cNvPr id="6" name="Rectangle 5"/>
          <p:cNvSpPr/>
          <p:nvPr/>
        </p:nvSpPr>
        <p:spPr>
          <a:xfrm>
            <a:off x="1257297" y="2219528"/>
            <a:ext cx="10586718" cy="2031325"/>
          </a:xfrm>
          <a:prstGeom prst="rect">
            <a:avLst/>
          </a:prstGeom>
        </p:spPr>
        <p:txBody>
          <a:bodyPr wrap="square">
            <a:spAutoFit/>
          </a:bodyPr>
          <a:lstStyle/>
          <a:p>
            <a:pPr marL="285750" indent="-285750">
              <a:buClr>
                <a:schemeClr val="accent1"/>
              </a:buClr>
              <a:buFont typeface="Arial" panose="020B0604020202020204" pitchFamily="34" charset="0"/>
              <a:buChar char="•"/>
            </a:pPr>
            <a:r>
              <a:rPr lang="en-US" b="1" dirty="0">
                <a:latin typeface="Helvetica" panose="020B0604020202020204" pitchFamily="34" charset="0"/>
                <a:cs typeface="Helvetica" panose="020B0604020202020204" pitchFamily="34" charset="0"/>
              </a:rPr>
              <a:t>Revenues</a:t>
            </a:r>
            <a:r>
              <a:rPr lang="en-US" dirty="0">
                <a:latin typeface="Helvetica" panose="020B0604020202020204" pitchFamily="34" charset="0"/>
                <a:cs typeface="Helvetica" panose="020B0604020202020204" pitchFamily="34" charset="0"/>
              </a:rPr>
              <a:t>:</a:t>
            </a:r>
          </a:p>
          <a:p>
            <a:pPr marL="742950" lvl="1" indent="-285750">
              <a:buClr>
                <a:schemeClr val="tx1">
                  <a:lumMod val="75000"/>
                </a:schemeClr>
              </a:buClr>
              <a:buFont typeface="Courier New" panose="02070309020205020404" pitchFamily="49" charset="0"/>
              <a:buChar char="▬"/>
            </a:pPr>
            <a:r>
              <a:rPr lang="en-US" dirty="0">
                <a:latin typeface="Helvetica" panose="020B0604020202020204" pitchFamily="34" charset="0"/>
                <a:cs typeface="Helvetica" panose="020B0604020202020204" pitchFamily="34" charset="0"/>
              </a:rPr>
              <a:t>Sales tax is forecasted to raise $65M per year (current year dollars)</a:t>
            </a:r>
          </a:p>
          <a:p>
            <a:pPr marL="742950" lvl="1" indent="-285750">
              <a:buClr>
                <a:schemeClr val="tx1">
                  <a:lumMod val="75000"/>
                </a:schemeClr>
              </a:buClr>
              <a:buFont typeface="Courier New" panose="02070309020205020404" pitchFamily="49" charset="0"/>
              <a:buChar char="▬"/>
            </a:pPr>
            <a:r>
              <a:rPr lang="en-US" dirty="0">
                <a:latin typeface="Helvetica" panose="020B0604020202020204" pitchFamily="34" charset="0"/>
                <a:cs typeface="Helvetica" panose="020B0604020202020204" pitchFamily="34" charset="0"/>
              </a:rPr>
              <a:t>Collections started in April 2017</a:t>
            </a:r>
          </a:p>
          <a:p>
            <a:pPr>
              <a:buClr>
                <a:schemeClr val="tx1">
                  <a:lumMod val="75000"/>
                </a:schemeClr>
              </a:buClr>
            </a:pPr>
            <a:endParaRPr lang="en-US" b="1" dirty="0">
              <a:latin typeface="Helvetica" panose="020B0604020202020204" pitchFamily="34" charset="0"/>
              <a:cs typeface="Helvetica" panose="020B0604020202020204" pitchFamily="34" charset="0"/>
            </a:endParaRPr>
          </a:p>
          <a:p>
            <a:pPr marL="285750" indent="-285750">
              <a:buClr>
                <a:schemeClr val="tx1">
                  <a:lumMod val="75000"/>
                </a:schemeClr>
              </a:buClr>
              <a:buFont typeface="Arial" panose="020B0604020202020204" pitchFamily="34" charset="0"/>
              <a:buChar char="•"/>
            </a:pPr>
            <a:r>
              <a:rPr lang="en-US" b="1" dirty="0">
                <a:latin typeface="Helvetica" panose="020B0604020202020204" pitchFamily="34" charset="0"/>
                <a:cs typeface="Helvetica" panose="020B0604020202020204" pitchFamily="34" charset="0"/>
              </a:rPr>
              <a:t>Expenditures</a:t>
            </a:r>
          </a:p>
          <a:p>
            <a:pPr marL="742950" lvl="1" indent="-285750">
              <a:buClr>
                <a:schemeClr val="tx1">
                  <a:lumMod val="75000"/>
                </a:schemeClr>
              </a:buClr>
              <a:buFont typeface="Courier New" panose="02070309020205020404" pitchFamily="49" charset="0"/>
              <a:buChar char="▬"/>
            </a:pPr>
            <a:r>
              <a:rPr lang="en-US" dirty="0">
                <a:latin typeface="Helvetica" panose="020B0604020202020204" pitchFamily="34" charset="0"/>
                <a:cs typeface="Helvetica" panose="020B0604020202020204" pitchFamily="34" charset="0"/>
              </a:rPr>
              <a:t>Enhanced bus service totaling approximately $11.4M</a:t>
            </a:r>
          </a:p>
          <a:p>
            <a:pPr marL="742950" lvl="1" indent="-285750">
              <a:buClr>
                <a:schemeClr val="tx1">
                  <a:lumMod val="75000"/>
                </a:schemeClr>
              </a:buClr>
              <a:buFont typeface="Courier New" panose="02070309020205020404" pitchFamily="49" charset="0"/>
              <a:buChar char="▬"/>
            </a:pPr>
            <a:r>
              <a:rPr lang="en-US" dirty="0">
                <a:latin typeface="Helvetica" panose="020B0604020202020204" pitchFamily="34" charset="0"/>
                <a:cs typeface="Helvetica" panose="020B0604020202020204" pitchFamily="34" charset="0"/>
              </a:rPr>
              <a:t>Atlanta Streetcar operations since July 2017 (pending invoice form City of Atlanta)</a:t>
            </a:r>
          </a:p>
        </p:txBody>
      </p:sp>
    </p:spTree>
    <p:extLst>
      <p:ext uri="{BB962C8B-B14F-4D97-AF65-F5344CB8AC3E}">
        <p14:creationId xmlns:p14="http://schemas.microsoft.com/office/powerpoint/2010/main" val="29762458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04257" y="893329"/>
            <a:ext cx="10787743" cy="714671"/>
          </a:xfrm>
        </p:spPr>
        <p:txBody>
          <a:bodyPr/>
          <a:lstStyle/>
          <a:p>
            <a:pPr>
              <a:lnSpc>
                <a:spcPts val="3000"/>
              </a:lnSpc>
              <a:spcBef>
                <a:spcPts val="0"/>
              </a:spcBef>
            </a:pPr>
            <a:r>
              <a:rPr lang="en-US" altLang="en-US" dirty="0">
                <a:latin typeface="Helvetica" panose="020B0604020202020204" pitchFamily="34" charset="0"/>
                <a:cs typeface="Helvetica" panose="020B0604020202020204" pitchFamily="34" charset="0"/>
              </a:rPr>
              <a:t>FEDERAL TIGER GRANT AWARD </a:t>
            </a:r>
          </a:p>
          <a:p>
            <a:r>
              <a:rPr lang="en-US" altLang="en-US" dirty="0">
                <a:latin typeface="Helvetica" panose="020B0604020202020204" pitchFamily="34" charset="0"/>
                <a:cs typeface="Helvetica" panose="020B0604020202020204" pitchFamily="34" charset="0"/>
              </a:rPr>
              <a:t> </a:t>
            </a:r>
          </a:p>
          <a:p>
            <a:endParaRPr lang="en-US" dirty="0">
              <a:latin typeface="Helvetica" panose="020B0604020202020204" pitchFamily="34" charset="0"/>
              <a:cs typeface="Helvetica" panose="020B0604020202020204" pitchFamily="34" charset="0"/>
            </a:endParaRPr>
          </a:p>
        </p:txBody>
      </p:sp>
      <p:sp>
        <p:nvSpPr>
          <p:cNvPr id="11"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5192581-BFE5-4BD1-9B26-CAF4EAB5CB83}" type="slidenum">
              <a:rPr lang="en-US" altLang="en-US" smtClean="0">
                <a:solidFill>
                  <a:srgbClr val="898989"/>
                </a:solidFill>
                <a:latin typeface="Rockwell" panose="02060603020205020403" pitchFamily="18" charset="0"/>
              </a:rPr>
              <a:pPr/>
              <a:t>19</a:t>
            </a:fld>
            <a:endParaRPr lang="en-US" altLang="en-US" dirty="0">
              <a:solidFill>
                <a:srgbClr val="898989"/>
              </a:solidFill>
              <a:latin typeface="Rockwell" panose="02060603020205020403" pitchFamily="18" charset="0"/>
            </a:endParaRPr>
          </a:p>
        </p:txBody>
      </p:sp>
      <p:sp>
        <p:nvSpPr>
          <p:cNvPr id="5" name="Rectangle 4"/>
          <p:cNvSpPr/>
          <p:nvPr/>
        </p:nvSpPr>
        <p:spPr>
          <a:xfrm>
            <a:off x="1404257" y="2076082"/>
            <a:ext cx="6422572" cy="2031325"/>
          </a:xfrm>
          <a:prstGeom prst="rect">
            <a:avLst/>
          </a:prstGeom>
        </p:spPr>
        <p:txBody>
          <a:bodyPr wrap="square" anchor="t">
            <a:spAutoFit/>
          </a:bodyPr>
          <a:lstStyle/>
          <a:p>
            <a:pPr marL="285750" indent="-285750">
              <a:buClr>
                <a:srgbClr val="008CCC"/>
              </a:buClr>
              <a:buFont typeface="Arial" panose="020B0604020202020204" pitchFamily="34" charset="0"/>
              <a:buChar char="•"/>
            </a:pPr>
            <a:r>
              <a:rPr lang="en-US" dirty="0">
                <a:latin typeface="Helvetica" panose="020B0604020202020204" pitchFamily="34" charset="0"/>
                <a:cs typeface="Helvetica" panose="020B0604020202020204" pitchFamily="34" charset="0"/>
              </a:rPr>
              <a:t>$12.6M Federal Grant for Bus Rapid Transit (BRT) project connecting Summerhill/GA State with Midtown</a:t>
            </a:r>
          </a:p>
          <a:p>
            <a:pPr marL="285750" indent="-285750">
              <a:buClr>
                <a:srgbClr val="008CCC"/>
              </a:buClr>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pPr marL="285750" indent="-285750">
              <a:buClr>
                <a:srgbClr val="008CCC"/>
              </a:buClr>
              <a:buFont typeface="Arial" panose="020B0604020202020204" pitchFamily="34" charset="0"/>
              <a:buChar char="•"/>
            </a:pPr>
            <a:r>
              <a:rPr lang="en-US" dirty="0">
                <a:latin typeface="Helvetica" panose="020B0604020202020204" pitchFamily="34" charset="0"/>
                <a:cs typeface="Helvetica" panose="020B0604020202020204" pitchFamily="34" charset="0"/>
              </a:rPr>
              <a:t>Grant also provides funds for five new BRT vehicles</a:t>
            </a:r>
          </a:p>
          <a:p>
            <a:pPr marL="285750" indent="-285750">
              <a:buClr>
                <a:srgbClr val="008CCC"/>
              </a:buClr>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pPr marL="285750" indent="-285750">
              <a:buClr>
                <a:srgbClr val="008CCC"/>
              </a:buClr>
              <a:buFont typeface="Arial" panose="020B0604020202020204" pitchFamily="34" charset="0"/>
              <a:buChar char="•"/>
            </a:pPr>
            <a:r>
              <a:rPr lang="en-US" dirty="0">
                <a:latin typeface="Helvetica" panose="020B0604020202020204" pitchFamily="34" charset="0"/>
                <a:cs typeface="Helvetica" panose="020B0604020202020204" pitchFamily="34" charset="0"/>
              </a:rPr>
              <a:t>Final 9.4-mile route will operate in a mix of exclusive and shared roadways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48947" y="1172527"/>
            <a:ext cx="3131212" cy="525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125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524000" y="833439"/>
            <a:ext cx="9144000" cy="307975"/>
          </a:xfrm>
          <a:prstGeom prst="rect">
            <a:avLst/>
          </a:prstGeom>
        </p:spPr>
        <p:txBody>
          <a:bodyPr>
            <a:spAutoFit/>
          </a:bodyPr>
          <a:lstStyle/>
          <a:p>
            <a:pPr algn="ctr">
              <a:spcBef>
                <a:spcPct val="20000"/>
              </a:spcBef>
              <a:defRPr/>
            </a:pPr>
            <a:endParaRPr lang="en-US" sz="1400" kern="0" dirty="0">
              <a:solidFill>
                <a:srgbClr val="000000"/>
              </a:solidFill>
              <a:latin typeface="Arial"/>
              <a:cs typeface="Arial"/>
            </a:endParaRPr>
          </a:p>
        </p:txBody>
      </p:sp>
      <p:sp>
        <p:nvSpPr>
          <p:cNvPr id="4" name="Content Placeholder 2"/>
          <p:cNvSpPr txBox="1">
            <a:spLocks/>
          </p:cNvSpPr>
          <p:nvPr/>
        </p:nvSpPr>
        <p:spPr>
          <a:xfrm>
            <a:off x="1695640" y="1695211"/>
            <a:ext cx="7999013" cy="461349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Clr>
                <a:srgbClr val="0070C0"/>
              </a:buClr>
              <a:buSzPct val="100000"/>
              <a:buNone/>
              <a:defRPr/>
            </a:pPr>
            <a:endParaRPr lang="en-US" altLang="en-US" sz="1600" dirty="0">
              <a:latin typeface="Helvetica" panose="020B0604020202020204" pitchFamily="34" charset="0"/>
              <a:ea typeface="ＭＳ Ｐゴシック" pitchFamily="34" charset="-128"/>
              <a:cs typeface="Helvetica" panose="020B0604020202020204" pitchFamily="34" charset="0"/>
            </a:endParaRPr>
          </a:p>
          <a:p>
            <a:pPr marL="0" indent="0" eaLnBrk="1" hangingPunct="1">
              <a:buClr>
                <a:srgbClr val="0070C0"/>
              </a:buClr>
              <a:buSzPct val="100000"/>
              <a:buNone/>
              <a:defRPr/>
            </a:pPr>
            <a:endParaRPr lang="en-US" altLang="en-US" sz="1600" dirty="0">
              <a:latin typeface="Helvetica" panose="020B0604020202020204" pitchFamily="34" charset="0"/>
              <a:ea typeface="ＭＳ Ｐゴシック" pitchFamily="34" charset="-128"/>
              <a:cs typeface="Helvetica" panose="020B0604020202020204" pitchFamily="34" charset="0"/>
            </a:endParaRPr>
          </a:p>
          <a:p>
            <a:pPr eaLnBrk="1" hangingPunct="1">
              <a:lnSpc>
                <a:spcPct val="150000"/>
              </a:lnSpc>
              <a:buClr>
                <a:srgbClr val="0070C0"/>
              </a:buClr>
              <a:buSzPct val="100000"/>
              <a:buFont typeface="Arial" panose="020B0604020202020204" pitchFamily="34" charset="0"/>
              <a:buChar char="•"/>
              <a:defRPr/>
            </a:pPr>
            <a:r>
              <a:rPr lang="en-US" altLang="en-US" dirty="0">
                <a:latin typeface="Helvetica" panose="020B0604020202020204" pitchFamily="34" charset="0"/>
                <a:ea typeface="ＭＳ Ｐゴシック" pitchFamily="34" charset="-128"/>
                <a:cs typeface="Helvetica" panose="020B0604020202020204" pitchFamily="34" charset="0"/>
              </a:rPr>
              <a:t>Legislative Outlook</a:t>
            </a:r>
            <a:endParaRPr lang="en-US" altLang="en-US" sz="2000" dirty="0">
              <a:latin typeface="Helvetica" panose="020B0604020202020204" pitchFamily="34" charset="0"/>
              <a:ea typeface="ＭＳ Ｐゴシック" pitchFamily="34" charset="-128"/>
              <a:cs typeface="Helvetica" panose="020B0604020202020204" pitchFamily="34" charset="0"/>
            </a:endParaRPr>
          </a:p>
          <a:p>
            <a:pPr eaLnBrk="1" hangingPunct="1">
              <a:lnSpc>
                <a:spcPct val="150000"/>
              </a:lnSpc>
              <a:buClr>
                <a:srgbClr val="0070C0"/>
              </a:buClr>
              <a:buSzPct val="100000"/>
              <a:buFont typeface="Arial" panose="020B0604020202020204" pitchFamily="34" charset="0"/>
              <a:buChar char="•"/>
              <a:defRPr/>
            </a:pPr>
            <a:r>
              <a:rPr lang="en-US" altLang="en-US" dirty="0">
                <a:latin typeface="Helvetica" panose="020B0604020202020204" pitchFamily="34" charset="0"/>
                <a:ea typeface="ＭＳ Ｐゴシック" pitchFamily="34" charset="-128"/>
                <a:cs typeface="Helvetica" panose="020B0604020202020204" pitchFamily="34" charset="0"/>
              </a:rPr>
              <a:t>State of Service</a:t>
            </a:r>
          </a:p>
          <a:p>
            <a:pPr marL="0" indent="0" eaLnBrk="1" hangingPunct="1">
              <a:buClr>
                <a:srgbClr val="0070C0"/>
              </a:buClr>
              <a:buSzPct val="100000"/>
              <a:buNone/>
              <a:defRPr/>
            </a:pPr>
            <a:endParaRPr lang="en-US" altLang="en-US" sz="1600" dirty="0">
              <a:latin typeface="Helvetica" panose="020B0604020202020204" pitchFamily="34" charset="0"/>
              <a:ea typeface="ＭＳ Ｐゴシック" pitchFamily="34" charset="-128"/>
              <a:cs typeface="Helvetica" panose="020B0604020202020204" pitchFamily="34" charset="0"/>
            </a:endParaRPr>
          </a:p>
          <a:p>
            <a:pPr eaLnBrk="1" hangingPunct="1">
              <a:buClr>
                <a:srgbClr val="0070C0"/>
              </a:buClr>
              <a:buSzPct val="100000"/>
              <a:buFont typeface="Arial" panose="020B0604020202020204" pitchFamily="34" charset="0"/>
              <a:buChar char="•"/>
              <a:defRPr/>
            </a:pPr>
            <a:endParaRPr lang="en-US" altLang="en-US" dirty="0">
              <a:latin typeface="Helvetica" panose="020B0604020202020204" pitchFamily="34" charset="0"/>
              <a:ea typeface="ＭＳ Ｐゴシック" pitchFamily="34" charset="-128"/>
              <a:cs typeface="Helvetica" panose="020B0604020202020204" pitchFamily="34" charset="0"/>
            </a:endParaRPr>
          </a:p>
          <a:p>
            <a:pPr eaLnBrk="1" hangingPunct="1">
              <a:buClr>
                <a:srgbClr val="0070C0"/>
              </a:buClr>
              <a:buSzPct val="100000"/>
              <a:buFont typeface="Arial" panose="020B0604020202020204" pitchFamily="34" charset="0"/>
              <a:buChar char="•"/>
              <a:defRPr/>
            </a:pPr>
            <a:endParaRPr lang="en-US" altLang="en-US" sz="1200" dirty="0">
              <a:latin typeface="Helvetica" panose="020B0604020202020204" pitchFamily="34" charset="0"/>
              <a:ea typeface="ＭＳ Ｐゴシック" pitchFamily="34" charset="-128"/>
              <a:cs typeface="Helvetica" panose="020B0604020202020204" pitchFamily="34" charset="0"/>
            </a:endParaRPr>
          </a:p>
          <a:p>
            <a:pPr marL="0" indent="0" eaLnBrk="1" hangingPunct="1">
              <a:buClr>
                <a:srgbClr val="0070C0"/>
              </a:buClr>
              <a:buSzPct val="100000"/>
              <a:buNone/>
              <a:defRPr/>
            </a:pPr>
            <a:endParaRPr lang="en-US" altLang="en-US" dirty="0">
              <a:latin typeface="Helvetica" panose="020B0604020202020204" pitchFamily="34" charset="0"/>
              <a:ea typeface="ＭＳ Ｐゴシック" pitchFamily="34" charset="-128"/>
              <a:cs typeface="Helvetica" panose="020B0604020202020204" pitchFamily="34" charset="0"/>
            </a:endParaRPr>
          </a:p>
          <a:p>
            <a:pPr marL="0" indent="0" eaLnBrk="1" hangingPunct="1">
              <a:buClr>
                <a:srgbClr val="0070C0"/>
              </a:buClr>
              <a:buSzPct val="100000"/>
              <a:buNone/>
              <a:defRPr/>
            </a:pPr>
            <a:r>
              <a:rPr lang="en-US" altLang="en-US" dirty="0">
                <a:latin typeface="Helvetica" panose="020B0604020202020204" pitchFamily="34" charset="0"/>
                <a:ea typeface="ＭＳ Ｐゴシック" pitchFamily="34" charset="-128"/>
                <a:cs typeface="Helvetica" panose="020B0604020202020204" pitchFamily="34" charset="0"/>
              </a:rPr>
              <a:t/>
            </a:r>
            <a:br>
              <a:rPr lang="en-US" altLang="en-US" dirty="0">
                <a:latin typeface="Helvetica" panose="020B0604020202020204" pitchFamily="34" charset="0"/>
                <a:ea typeface="ＭＳ Ｐゴシック" pitchFamily="34" charset="-128"/>
                <a:cs typeface="Helvetica" panose="020B0604020202020204" pitchFamily="34" charset="0"/>
              </a:rPr>
            </a:br>
            <a:endParaRPr lang="en-US" altLang="en-US" dirty="0">
              <a:latin typeface="Helvetica" panose="020B0604020202020204" pitchFamily="34" charset="0"/>
              <a:ea typeface="ＭＳ Ｐゴシック" pitchFamily="34" charset="-128"/>
              <a:cs typeface="Helvetica" panose="020B0604020202020204" pitchFamily="34" charset="0"/>
            </a:endParaRPr>
          </a:p>
          <a:p>
            <a:pPr marL="0" indent="0" eaLnBrk="1" hangingPunct="1">
              <a:buClr>
                <a:srgbClr val="0070C0"/>
              </a:buClr>
              <a:buSzPct val="100000"/>
              <a:buNone/>
              <a:defRPr/>
            </a:pPr>
            <a:r>
              <a:rPr lang="en-US" altLang="en-US" dirty="0">
                <a:latin typeface="Helvetica" panose="020B0604020202020204" pitchFamily="34" charset="0"/>
                <a:ea typeface="ＭＳ Ｐゴシック" pitchFamily="34" charset="-128"/>
                <a:cs typeface="Helvetica" panose="020B0604020202020204" pitchFamily="34" charset="0"/>
              </a:rPr>
              <a:t/>
            </a:r>
            <a:br>
              <a:rPr lang="en-US" altLang="en-US" dirty="0">
                <a:latin typeface="Helvetica" panose="020B0604020202020204" pitchFamily="34" charset="0"/>
                <a:ea typeface="ＭＳ Ｐゴシック" pitchFamily="34" charset="-128"/>
                <a:cs typeface="Helvetica" panose="020B0604020202020204" pitchFamily="34" charset="0"/>
              </a:rPr>
            </a:br>
            <a:endParaRPr lang="en-US" altLang="en-US" dirty="0">
              <a:latin typeface="Helvetica" panose="020B0604020202020204" pitchFamily="34" charset="0"/>
              <a:ea typeface="ＭＳ Ｐゴシック" pitchFamily="34" charset="-128"/>
              <a:cs typeface="Helvetica" panose="020B0604020202020204" pitchFamily="34" charset="0"/>
            </a:endParaRPr>
          </a:p>
          <a:p>
            <a:pPr marL="0" indent="0" eaLnBrk="1" hangingPunct="1">
              <a:buClr>
                <a:srgbClr val="0070C0"/>
              </a:buClr>
              <a:buSzPct val="100000"/>
              <a:buNone/>
              <a:defRPr/>
            </a:pPr>
            <a:r>
              <a:rPr lang="en-US" altLang="en-US" dirty="0">
                <a:latin typeface="Helvetica" panose="020B0604020202020204" pitchFamily="34" charset="0"/>
                <a:ea typeface="ＭＳ Ｐゴシック" pitchFamily="34" charset="-128"/>
                <a:cs typeface="Helvetica" panose="020B0604020202020204" pitchFamily="34" charset="0"/>
              </a:rPr>
              <a:t/>
            </a:r>
            <a:br>
              <a:rPr lang="en-US" altLang="en-US" dirty="0">
                <a:latin typeface="Helvetica" panose="020B0604020202020204" pitchFamily="34" charset="0"/>
                <a:ea typeface="ＭＳ Ｐゴシック" pitchFamily="34" charset="-128"/>
                <a:cs typeface="Helvetica" panose="020B0604020202020204" pitchFamily="34" charset="0"/>
              </a:rPr>
            </a:br>
            <a:endParaRPr lang="en-US" altLang="en-US" dirty="0">
              <a:latin typeface="Helvetica" panose="020B0604020202020204" pitchFamily="34" charset="0"/>
              <a:ea typeface="ＭＳ Ｐゴシック" pitchFamily="34" charset="-128"/>
              <a:cs typeface="Helvetica" panose="020B0604020202020204" pitchFamily="34" charset="0"/>
            </a:endParaRPr>
          </a:p>
          <a:p>
            <a:pPr eaLnBrk="1" hangingPunct="1">
              <a:buClr>
                <a:srgbClr val="0070C0"/>
              </a:buClr>
              <a:buSzPct val="100000"/>
              <a:buFont typeface="Wingdings" pitchFamily="2" charset="2"/>
              <a:buChar char="§"/>
              <a:defRPr/>
            </a:pPr>
            <a:endParaRPr lang="en-US" altLang="en-US" dirty="0">
              <a:latin typeface="Helvetica" panose="020B0604020202020204" pitchFamily="34" charset="0"/>
              <a:ea typeface="ＭＳ Ｐゴシック" pitchFamily="34" charset="-128"/>
              <a:cs typeface="Helvetica" panose="020B0604020202020204" pitchFamily="34" charset="0"/>
            </a:endParaRPr>
          </a:p>
          <a:p>
            <a:pPr eaLnBrk="1" hangingPunct="1">
              <a:buClr>
                <a:srgbClr val="0070C0"/>
              </a:buClr>
              <a:buSzPct val="100000"/>
              <a:buFont typeface="Wingdings" pitchFamily="2" charset="2"/>
              <a:buChar char="§"/>
              <a:defRPr/>
            </a:pPr>
            <a:endParaRPr lang="en-US" altLang="en-US" dirty="0">
              <a:latin typeface="Helvetica" panose="020B0604020202020204" pitchFamily="34" charset="0"/>
              <a:ea typeface="ＭＳ Ｐゴシック" pitchFamily="34" charset="-128"/>
              <a:cs typeface="Helvetica" panose="020B0604020202020204" pitchFamily="34" charset="0"/>
            </a:endParaRPr>
          </a:p>
          <a:p>
            <a:pPr marL="0" indent="0" eaLnBrk="1" hangingPunct="1">
              <a:buClr>
                <a:prstClr val="black"/>
              </a:buClr>
              <a:buSzPct val="150000"/>
              <a:buNone/>
              <a:defRPr/>
            </a:pPr>
            <a:endParaRPr lang="en-US" altLang="en-US" b="1" dirty="0">
              <a:latin typeface="Helvetica" panose="020B0604020202020204" pitchFamily="34" charset="0"/>
              <a:ea typeface="ＭＳ Ｐゴシック" pitchFamily="34" charset="-128"/>
              <a:cs typeface="Helvetica" panose="020B0604020202020204" pitchFamily="34" charset="0"/>
            </a:endParaRPr>
          </a:p>
          <a:p>
            <a:pPr marL="0" indent="0" eaLnBrk="1" hangingPunct="1">
              <a:buClr>
                <a:prstClr val="black"/>
              </a:buClr>
              <a:buSzPct val="150000"/>
              <a:buNone/>
              <a:defRPr/>
            </a:pPr>
            <a:endParaRPr lang="en-US" altLang="en-US" b="1" dirty="0">
              <a:latin typeface="Helvetica" panose="020B0604020202020204" pitchFamily="34" charset="0"/>
              <a:ea typeface="ＭＳ Ｐゴシック" pitchFamily="34" charset="-128"/>
              <a:cs typeface="Helvetica" panose="020B0604020202020204" pitchFamily="34" charset="0"/>
            </a:endParaRPr>
          </a:p>
          <a:p>
            <a:pPr marL="0" indent="0" eaLnBrk="1" hangingPunct="1">
              <a:buClr>
                <a:prstClr val="black"/>
              </a:buClr>
              <a:buSzPct val="150000"/>
              <a:buNone/>
              <a:defRPr/>
            </a:pPr>
            <a:endParaRPr lang="en-US" altLang="en-US" sz="3000" b="1" dirty="0">
              <a:latin typeface="Helvetica" panose="020B0604020202020204" pitchFamily="34" charset="0"/>
              <a:ea typeface="ＭＳ Ｐゴシック" pitchFamily="34" charset="-128"/>
              <a:cs typeface="Helvetica" panose="020B0604020202020204" pitchFamily="34" charset="0"/>
            </a:endParaRPr>
          </a:p>
          <a:p>
            <a:pPr eaLnBrk="1" hangingPunct="1">
              <a:lnSpc>
                <a:spcPct val="130000"/>
              </a:lnSpc>
              <a:buClr>
                <a:prstClr val="black"/>
              </a:buClr>
              <a:buSzPct val="150000"/>
              <a:buFont typeface="Arial" charset="0"/>
              <a:buNone/>
              <a:defRPr/>
            </a:pPr>
            <a:endParaRPr lang="en-US" altLang="en-US" sz="2400" dirty="0">
              <a:latin typeface="Helvetica" panose="020B0604020202020204" pitchFamily="34" charset="0"/>
              <a:ea typeface="ＭＳ Ｐゴシック" pitchFamily="34" charset="-128"/>
              <a:cs typeface="Helvetica" panose="020B0604020202020204" pitchFamily="34" charset="0"/>
            </a:endParaRPr>
          </a:p>
          <a:p>
            <a:pPr eaLnBrk="1" hangingPunct="1">
              <a:defRPr/>
            </a:pPr>
            <a:endParaRPr lang="en-US" altLang="en-US" dirty="0">
              <a:latin typeface="Helvetica" panose="020B0604020202020204" pitchFamily="34" charset="0"/>
              <a:ea typeface="ＭＳ Ｐゴシック" pitchFamily="34" charset="-128"/>
              <a:cs typeface="Helvetica" panose="020B0604020202020204" pitchFamily="34" charset="0"/>
            </a:endParaRPr>
          </a:p>
        </p:txBody>
      </p:sp>
      <p:sp>
        <p:nvSpPr>
          <p:cNvPr id="2" name="Text Placeholder 1"/>
          <p:cNvSpPr>
            <a:spLocks noGrp="1"/>
          </p:cNvSpPr>
          <p:nvPr>
            <p:ph type="body" sz="quarter" idx="10"/>
          </p:nvPr>
        </p:nvSpPr>
        <p:spPr/>
        <p:txBody>
          <a:bodyPr/>
          <a:lstStyle/>
          <a:p>
            <a:r>
              <a:rPr lang="en-US" altLang="en-US" dirty="0">
                <a:latin typeface="Helvetica" panose="020B0604020202020204" pitchFamily="34" charset="0"/>
                <a:cs typeface="Helvetica" panose="020B0604020202020204" pitchFamily="34" charset="0"/>
              </a:rPr>
              <a:t>PRESENTATION OVERVIEW</a:t>
            </a:r>
            <a:endParaRPr lang="en-US" dirty="0">
              <a:latin typeface="Helvetica" panose="020B0604020202020204" pitchFamily="34" charset="0"/>
              <a:cs typeface="Helvetica" panose="020B0604020202020204" pitchFamily="34" charset="0"/>
            </a:endParaRPr>
          </a:p>
          <a:p>
            <a:endParaRPr lang="en-US" dirty="0"/>
          </a:p>
        </p:txBody>
      </p:sp>
      <p:sp>
        <p:nvSpPr>
          <p:cNvPr id="7"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5192581-BFE5-4BD1-9B26-CAF4EAB5CB83}" type="slidenum">
              <a:rPr lang="en-US" altLang="en-US" smtClean="0">
                <a:solidFill>
                  <a:srgbClr val="898989"/>
                </a:solidFill>
                <a:latin typeface="Rockwell" panose="02060603020205020403" pitchFamily="18" charset="0"/>
              </a:rPr>
              <a:pPr/>
              <a:t>2</a:t>
            </a:fld>
            <a:endParaRPr lang="en-US" altLang="en-US" dirty="0">
              <a:solidFill>
                <a:srgbClr val="898989"/>
              </a:solidFill>
              <a:latin typeface="Rockwell" panose="02060603020205020403" pitchFamily="18" charset="0"/>
            </a:endParaRPr>
          </a:p>
        </p:txBody>
      </p:sp>
    </p:spTree>
    <p:extLst>
      <p:ext uri="{BB962C8B-B14F-4D97-AF65-F5344CB8AC3E}">
        <p14:creationId xmlns:p14="http://schemas.microsoft.com/office/powerpoint/2010/main" val="38791765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altLang="en-US">
                <a:latin typeface="Helvetica" panose="020B0604020202020204" pitchFamily="34" charset="0"/>
                <a:cs typeface="Helvetica" panose="020B0604020202020204" pitchFamily="34" charset="0"/>
              </a:rPr>
              <a:t>MORE MARTA</a:t>
            </a:r>
          </a:p>
          <a:p>
            <a:endParaRPr lang="en-US" sz="2400" dirty="0">
              <a:latin typeface="Helvetica" panose="020B0604020202020204" pitchFamily="34" charset="0"/>
              <a:cs typeface="Helvetica" panose="020B0604020202020204" pitchFamily="34" charset="0"/>
            </a:endParaRPr>
          </a:p>
        </p:txBody>
      </p:sp>
      <p:sp>
        <p:nvSpPr>
          <p:cNvPr id="8" name="Slide Number Placeholder 1"/>
          <p:cNvSpPr>
            <a:spLocks noGrp="1"/>
          </p:cNvSpPr>
          <p:nvPr>
            <p:ph type="sldNum" sz="quarter" idx="1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fld id="{C5192581-BFE5-4BD1-9B26-CAF4EAB5CB83}" type="slidenum">
              <a:rPr lang="en-US" altLang="en-US" sz="1000">
                <a:solidFill>
                  <a:srgbClr val="898989"/>
                </a:solidFill>
                <a:latin typeface="Rockwell" panose="02060603020205020403" pitchFamily="18" charset="0"/>
              </a:rPr>
              <a:pPr algn="r"/>
              <a:t>20</a:t>
            </a:fld>
            <a:endParaRPr lang="en-US" altLang="en-US" sz="1000" dirty="0">
              <a:solidFill>
                <a:srgbClr val="898989"/>
              </a:solidFill>
              <a:latin typeface="Rockwell" panose="02060603020205020403" pitchFamily="18" charset="0"/>
            </a:endParaRPr>
          </a:p>
        </p:txBody>
      </p:sp>
      <p:sp>
        <p:nvSpPr>
          <p:cNvPr id="5" name="Rectangle 4"/>
          <p:cNvSpPr/>
          <p:nvPr/>
        </p:nvSpPr>
        <p:spPr>
          <a:xfrm>
            <a:off x="1257299" y="1768954"/>
            <a:ext cx="5436634" cy="3426579"/>
          </a:xfrm>
          <a:prstGeom prst="rect">
            <a:avLst/>
          </a:prstGeom>
        </p:spPr>
        <p:txBody>
          <a:bodyPr wrap="square">
            <a:spAutoFit/>
          </a:bodyPr>
          <a:lstStyle/>
          <a:p>
            <a:pPr marL="285750" indent="-285750">
              <a:buClr>
                <a:schemeClr val="tx1">
                  <a:lumMod val="75000"/>
                </a:schemeClr>
              </a:buClr>
              <a:buFont typeface="Arial" panose="020B0604020202020204" pitchFamily="34" charset="0"/>
              <a:buChar char="•"/>
            </a:pPr>
            <a:r>
              <a:rPr lang="en-US" b="1" dirty="0">
                <a:latin typeface="Helvetica" panose="020B0604020202020204" pitchFamily="34" charset="0"/>
                <a:cs typeface="Helvetica" panose="020B0604020202020204" pitchFamily="34" charset="0"/>
              </a:rPr>
              <a:t>Highlights</a:t>
            </a:r>
            <a:r>
              <a:rPr lang="en-US" dirty="0">
                <a:latin typeface="Helvetica" panose="020B0604020202020204" pitchFamily="34" charset="0"/>
                <a:cs typeface="Helvetica" panose="020B0604020202020204" pitchFamily="34" charset="0"/>
              </a:rPr>
              <a:t>:</a:t>
            </a:r>
          </a:p>
          <a:p>
            <a:pPr marL="742950" lvl="1" indent="-285750">
              <a:buClr>
                <a:schemeClr val="tx1">
                  <a:lumMod val="75000"/>
                </a:schemeClr>
              </a:buClr>
              <a:buFont typeface="Wingdings" panose="05000000000000000000" pitchFamily="2" charset="2"/>
              <a:buChar char="ü"/>
            </a:pPr>
            <a:r>
              <a:rPr lang="en-US" dirty="0">
                <a:latin typeface="Helvetica" panose="020B0604020202020204" pitchFamily="34" charset="0"/>
                <a:cs typeface="Helvetica" panose="020B0604020202020204" pitchFamily="34" charset="0"/>
              </a:rPr>
              <a:t>IGA approved in January 2018</a:t>
            </a:r>
          </a:p>
          <a:p>
            <a:pPr marL="1200150" lvl="2" indent="-285750">
              <a:buClr>
                <a:schemeClr val="tx1">
                  <a:lumMod val="75000"/>
                </a:schemeClr>
              </a:buClr>
              <a:buFont typeface="Wingdings" panose="05000000000000000000" pitchFamily="2" charset="2"/>
              <a:buChar char="ü"/>
            </a:pPr>
            <a:r>
              <a:rPr lang="en-US" dirty="0">
                <a:latin typeface="Helvetica" panose="020B0604020202020204" pitchFamily="34" charset="0"/>
                <a:cs typeface="Helvetica" panose="020B0604020202020204" pitchFamily="34" charset="0"/>
              </a:rPr>
              <a:t>Planning, design, construction, and operations of transit expansion with City</a:t>
            </a:r>
          </a:p>
          <a:p>
            <a:pPr marL="1200150" lvl="2" indent="-285750">
              <a:buClr>
                <a:schemeClr val="tx1">
                  <a:lumMod val="75000"/>
                </a:schemeClr>
              </a:buClr>
              <a:buFont typeface="Wingdings" panose="05000000000000000000" pitchFamily="2" charset="2"/>
              <a:buChar char="ü"/>
            </a:pPr>
            <a:r>
              <a:rPr lang="en-US" dirty="0">
                <a:latin typeface="Helvetica" panose="020B0604020202020204" pitchFamily="34" charset="0"/>
                <a:cs typeface="Helvetica" panose="020B0604020202020204" pitchFamily="34" charset="0"/>
              </a:rPr>
              <a:t>Program management</a:t>
            </a:r>
          </a:p>
          <a:p>
            <a:pPr marL="1200150" lvl="2" indent="-285750">
              <a:buClr>
                <a:schemeClr val="tx1">
                  <a:lumMod val="75000"/>
                </a:schemeClr>
              </a:buClr>
              <a:buFont typeface="Wingdings" panose="05000000000000000000" pitchFamily="2" charset="2"/>
              <a:buChar char="ü"/>
            </a:pPr>
            <a:r>
              <a:rPr lang="en-US" dirty="0">
                <a:latin typeface="Helvetica" panose="020B0604020202020204" pitchFamily="34" charset="0"/>
                <a:cs typeface="Helvetica" panose="020B0604020202020204" pitchFamily="34" charset="0"/>
              </a:rPr>
              <a:t>Public outreach</a:t>
            </a:r>
          </a:p>
          <a:p>
            <a:pPr>
              <a:lnSpc>
                <a:spcPts val="2200"/>
              </a:lnSpc>
              <a:buClr>
                <a:schemeClr val="tx1">
                  <a:lumMod val="75000"/>
                </a:schemeClr>
              </a:buClr>
            </a:pPr>
            <a:endParaRPr lang="en-US" dirty="0">
              <a:latin typeface="Helvetica" panose="020B0604020202020204" pitchFamily="34" charset="0"/>
              <a:cs typeface="Helvetica" panose="020B0604020202020204" pitchFamily="34" charset="0"/>
            </a:endParaRPr>
          </a:p>
          <a:p>
            <a:pPr marL="285750" indent="-285750">
              <a:buClr>
                <a:schemeClr val="tx1">
                  <a:lumMod val="75000"/>
                </a:schemeClr>
              </a:buClr>
              <a:buFont typeface="Arial" panose="020B0604020202020204" pitchFamily="34" charset="0"/>
              <a:buChar char="•"/>
            </a:pPr>
            <a:r>
              <a:rPr lang="en-US" b="1" dirty="0">
                <a:latin typeface="Helvetica" panose="020B0604020202020204" pitchFamily="34" charset="0"/>
                <a:cs typeface="Helvetica" panose="020B0604020202020204" pitchFamily="34" charset="0"/>
              </a:rPr>
              <a:t>Program Management</a:t>
            </a:r>
            <a:r>
              <a:rPr lang="en-US" dirty="0">
                <a:latin typeface="Helvetica" panose="020B0604020202020204" pitchFamily="34" charset="0"/>
                <a:cs typeface="Helvetica" panose="020B0604020202020204" pitchFamily="34" charset="0"/>
              </a:rPr>
              <a:t>:</a:t>
            </a:r>
          </a:p>
          <a:p>
            <a:pPr marL="742950" lvl="1" indent="-285750">
              <a:buClr>
                <a:schemeClr val="tx1">
                  <a:lumMod val="75000"/>
                </a:schemeClr>
              </a:buClr>
              <a:buFont typeface="Wingdings" panose="05000000000000000000" pitchFamily="2" charset="2"/>
              <a:buChar char="ü"/>
            </a:pPr>
            <a:r>
              <a:rPr lang="en-US" dirty="0">
                <a:latin typeface="Helvetica" panose="020B0604020202020204" pitchFamily="34" charset="0"/>
                <a:cs typeface="Helvetica" panose="020B0604020202020204" pitchFamily="34" charset="0"/>
              </a:rPr>
              <a:t>Bus and rail service improvements</a:t>
            </a:r>
          </a:p>
          <a:p>
            <a:pPr marL="742950" lvl="1" indent="-285750">
              <a:buClr>
                <a:schemeClr val="tx1">
                  <a:lumMod val="75000"/>
                </a:schemeClr>
              </a:buClr>
              <a:buFont typeface="Wingdings" panose="05000000000000000000" pitchFamily="2" charset="2"/>
              <a:buChar char="ü"/>
            </a:pPr>
            <a:r>
              <a:rPr lang="en-US" dirty="0">
                <a:latin typeface="Helvetica" panose="020B0604020202020204" pitchFamily="34" charset="0"/>
                <a:cs typeface="Helvetica" panose="020B0604020202020204" pitchFamily="34" charset="0"/>
              </a:rPr>
              <a:t>Minor capital investment projects</a:t>
            </a:r>
          </a:p>
          <a:p>
            <a:pPr marL="742950" lvl="1" indent="-285750">
              <a:buClr>
                <a:schemeClr val="tx1">
                  <a:lumMod val="75000"/>
                </a:schemeClr>
              </a:buClr>
              <a:buFont typeface="Wingdings" panose="05000000000000000000" pitchFamily="2" charset="2"/>
              <a:buChar char="ü"/>
            </a:pPr>
            <a:r>
              <a:rPr lang="en-US" dirty="0">
                <a:latin typeface="Helvetica" panose="020B0604020202020204" pitchFamily="34" charset="0"/>
                <a:cs typeface="Helvetica" panose="020B0604020202020204" pitchFamily="34" charset="0"/>
              </a:rPr>
              <a:t>Major capital investment projects</a:t>
            </a:r>
          </a:p>
          <a:p>
            <a:pPr>
              <a:lnSpc>
                <a:spcPts val="2200"/>
              </a:lnSpc>
              <a:buClr>
                <a:schemeClr val="tx1">
                  <a:lumMod val="75000"/>
                </a:schemeClr>
              </a:buClr>
            </a:pPr>
            <a:endParaRPr lang="en-US" dirty="0">
              <a:latin typeface="Helvetica" panose="020B0604020202020204" pitchFamily="34" charset="0"/>
              <a:cs typeface="Helvetica" panose="020B0604020202020204"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5364" y="1894913"/>
            <a:ext cx="4438650" cy="2959100"/>
          </a:xfrm>
          <a:prstGeom prst="rect">
            <a:avLst/>
          </a:prstGeom>
          <a:ln w="19050">
            <a:solidFill>
              <a:schemeClr val="tx1"/>
            </a:solidFill>
          </a:ln>
        </p:spPr>
      </p:pic>
    </p:spTree>
    <p:extLst>
      <p:ext uri="{BB962C8B-B14F-4D97-AF65-F5344CB8AC3E}">
        <p14:creationId xmlns:p14="http://schemas.microsoft.com/office/powerpoint/2010/main" val="42664571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590" y="833442"/>
            <a:ext cx="12188825" cy="307975"/>
          </a:xfrm>
          <a:prstGeom prst="rect">
            <a:avLst/>
          </a:prstGeom>
        </p:spPr>
        <p:txBody>
          <a:bodyPr>
            <a:spAutoFit/>
          </a:bodyPr>
          <a:lstStyle/>
          <a:p>
            <a:pPr algn="ctr">
              <a:spcBef>
                <a:spcPct val="20000"/>
              </a:spcBef>
              <a:defRPr/>
            </a:pPr>
            <a:endParaRPr lang="en-US" sz="1400" kern="0" dirty="0">
              <a:solidFill>
                <a:srgbClr val="000000"/>
              </a:solidFill>
              <a:latin typeface="Arial"/>
              <a:cs typeface="Arial"/>
            </a:endParaRPr>
          </a:p>
        </p:txBody>
      </p:sp>
      <p:sp>
        <p:nvSpPr>
          <p:cNvPr id="4100" name="TextBox 19"/>
          <p:cNvSpPr txBox="1">
            <a:spLocks noChangeArrowheads="1"/>
          </p:cNvSpPr>
          <p:nvPr/>
        </p:nvSpPr>
        <p:spPr bwMode="auto">
          <a:xfrm>
            <a:off x="1590" y="373063"/>
            <a:ext cx="12188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ltLang="en-US" sz="3200" b="1" dirty="0">
                <a:solidFill>
                  <a:srgbClr val="000000"/>
                </a:solidFill>
                <a:cs typeface="Arial" charset="0"/>
              </a:rPr>
              <a:t>  </a:t>
            </a:r>
            <a:r>
              <a:rPr lang="en-US" altLang="en-US" sz="3200" b="1" spc="-300" dirty="0">
                <a:solidFill>
                  <a:srgbClr val="000000"/>
                </a:solidFill>
                <a:cs typeface="Arial" charset="0"/>
              </a:rPr>
              <a:t> </a:t>
            </a:r>
            <a:endParaRPr lang="en-US" sz="3200" b="1" dirty="0">
              <a:solidFill>
                <a:srgbClr val="000090"/>
              </a:solidFill>
              <a:latin typeface="Arial" charset="0"/>
              <a:cs typeface="Arial" charset="0"/>
            </a:endParaRPr>
          </a:p>
        </p:txBody>
      </p:sp>
      <p:sp>
        <p:nvSpPr>
          <p:cNvPr id="7" name="Content Placeholder 2"/>
          <p:cNvSpPr txBox="1">
            <a:spLocks/>
          </p:cNvSpPr>
          <p:nvPr/>
        </p:nvSpPr>
        <p:spPr>
          <a:xfrm>
            <a:off x="1274798" y="1812758"/>
            <a:ext cx="6342552" cy="481664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342900">
              <a:lnSpc>
                <a:spcPct val="80000"/>
              </a:lnSpc>
              <a:spcBef>
                <a:spcPts val="450"/>
              </a:spcBef>
              <a:spcAft>
                <a:spcPts val="600"/>
              </a:spcAft>
              <a:defRPr/>
            </a:pPr>
            <a:r>
              <a:rPr lang="en-US" sz="2000" b="1" dirty="0">
                <a:latin typeface="Helvetica" panose="020B0604020202020204" pitchFamily="34" charset="0"/>
                <a:cs typeface="Helvetica" panose="020B0604020202020204" pitchFamily="34" charset="0"/>
              </a:rPr>
              <a:t>Bus service improvements</a:t>
            </a:r>
          </a:p>
          <a:p>
            <a:pPr lvl="1" defTabSz="342900">
              <a:lnSpc>
                <a:spcPct val="80000"/>
              </a:lnSpc>
              <a:spcBef>
                <a:spcPts val="450"/>
              </a:spcBef>
              <a:spcAft>
                <a:spcPts val="600"/>
              </a:spcAft>
              <a:defRPr/>
            </a:pPr>
            <a:r>
              <a:rPr lang="en-US" sz="1800" dirty="0">
                <a:latin typeface="Helvetica" panose="020B0604020202020204" pitchFamily="34" charset="0"/>
                <a:cs typeface="Helvetica" panose="020B0604020202020204" pitchFamily="34" charset="0"/>
              </a:rPr>
              <a:t>28 route improvements</a:t>
            </a:r>
          </a:p>
          <a:p>
            <a:pPr lvl="1" defTabSz="342900">
              <a:lnSpc>
                <a:spcPct val="80000"/>
              </a:lnSpc>
              <a:spcBef>
                <a:spcPts val="450"/>
              </a:spcBef>
              <a:spcAft>
                <a:spcPts val="600"/>
              </a:spcAft>
              <a:defRPr/>
            </a:pPr>
            <a:r>
              <a:rPr lang="en-US" sz="1800" dirty="0">
                <a:latin typeface="Helvetica" panose="020B0604020202020204" pitchFamily="34" charset="0"/>
                <a:cs typeface="Helvetica" panose="020B0604020202020204" pitchFamily="34" charset="0"/>
              </a:rPr>
              <a:t>2 new routes</a:t>
            </a:r>
          </a:p>
          <a:p>
            <a:pPr lvl="2" defTabSz="342900">
              <a:lnSpc>
                <a:spcPct val="80000"/>
              </a:lnSpc>
              <a:spcBef>
                <a:spcPts val="450"/>
              </a:spcBef>
              <a:spcAft>
                <a:spcPts val="600"/>
              </a:spcAft>
              <a:defRPr/>
            </a:pPr>
            <a:r>
              <a:rPr lang="en-US" sz="1800" dirty="0">
                <a:latin typeface="Helvetica" panose="020B0604020202020204" pitchFamily="34" charset="0"/>
                <a:cs typeface="Helvetica" panose="020B0604020202020204" pitchFamily="34" charset="0"/>
              </a:rPr>
              <a:t>Northside Drive</a:t>
            </a:r>
          </a:p>
          <a:p>
            <a:pPr lvl="2" defTabSz="342900">
              <a:lnSpc>
                <a:spcPct val="80000"/>
              </a:lnSpc>
              <a:spcBef>
                <a:spcPts val="450"/>
              </a:spcBef>
              <a:spcAft>
                <a:spcPts val="600"/>
              </a:spcAft>
              <a:defRPr/>
            </a:pPr>
            <a:r>
              <a:rPr lang="en-US" sz="1800" dirty="0">
                <a:latin typeface="Helvetica" panose="020B0604020202020204" pitchFamily="34" charset="0"/>
                <a:cs typeface="Helvetica" panose="020B0604020202020204" pitchFamily="34" charset="0"/>
              </a:rPr>
              <a:t>Dollar Mill/Plainville</a:t>
            </a:r>
          </a:p>
          <a:p>
            <a:pPr defTabSz="342900">
              <a:lnSpc>
                <a:spcPct val="80000"/>
              </a:lnSpc>
              <a:spcBef>
                <a:spcPts val="450"/>
              </a:spcBef>
              <a:spcAft>
                <a:spcPts val="600"/>
              </a:spcAft>
              <a:defRPr/>
            </a:pPr>
            <a:endParaRPr lang="en-US" sz="2400" b="1" dirty="0">
              <a:latin typeface="Helvetica" panose="020B0604020202020204" pitchFamily="34" charset="0"/>
              <a:cs typeface="Helvetica" panose="020B0604020202020204" pitchFamily="34" charset="0"/>
            </a:endParaRPr>
          </a:p>
          <a:p>
            <a:pPr defTabSz="342900">
              <a:lnSpc>
                <a:spcPct val="80000"/>
              </a:lnSpc>
              <a:spcBef>
                <a:spcPts val="450"/>
              </a:spcBef>
              <a:spcAft>
                <a:spcPts val="600"/>
              </a:spcAft>
              <a:defRPr/>
            </a:pPr>
            <a:r>
              <a:rPr lang="en-US" sz="2000" b="1" dirty="0">
                <a:latin typeface="Helvetica" panose="020B0604020202020204" pitchFamily="34" charset="0"/>
                <a:cs typeface="Helvetica" panose="020B0604020202020204" pitchFamily="34" charset="0"/>
              </a:rPr>
              <a:t>Service improvements include</a:t>
            </a:r>
          </a:p>
          <a:p>
            <a:pPr lvl="1" defTabSz="342900">
              <a:lnSpc>
                <a:spcPct val="80000"/>
              </a:lnSpc>
              <a:spcBef>
                <a:spcPts val="450"/>
              </a:spcBef>
              <a:spcAft>
                <a:spcPts val="600"/>
              </a:spcAft>
              <a:defRPr/>
            </a:pPr>
            <a:r>
              <a:rPr lang="en-US" sz="1800" dirty="0">
                <a:latin typeface="Helvetica" panose="020B0604020202020204" pitchFamily="34" charset="0"/>
                <a:cs typeface="Helvetica" panose="020B0604020202020204" pitchFamily="34" charset="0"/>
              </a:rPr>
              <a:t>New types of buses (e.g. circulators)</a:t>
            </a:r>
          </a:p>
          <a:p>
            <a:pPr lvl="1" defTabSz="342900">
              <a:lnSpc>
                <a:spcPct val="80000"/>
              </a:lnSpc>
              <a:spcBef>
                <a:spcPts val="450"/>
              </a:spcBef>
              <a:spcAft>
                <a:spcPts val="600"/>
              </a:spcAft>
              <a:defRPr/>
            </a:pPr>
            <a:r>
              <a:rPr lang="en-US" sz="1800" dirty="0">
                <a:latin typeface="Helvetica" panose="020B0604020202020204" pitchFamily="34" charset="0"/>
                <a:cs typeface="Helvetica" panose="020B0604020202020204" pitchFamily="34" charset="0"/>
              </a:rPr>
              <a:t>More frequent service</a:t>
            </a:r>
          </a:p>
          <a:p>
            <a:pPr lvl="1" defTabSz="342900">
              <a:lnSpc>
                <a:spcPct val="80000"/>
              </a:lnSpc>
              <a:spcBef>
                <a:spcPts val="450"/>
              </a:spcBef>
              <a:spcAft>
                <a:spcPts val="600"/>
              </a:spcAft>
              <a:defRPr/>
            </a:pPr>
            <a:r>
              <a:rPr lang="en-US" sz="1800" dirty="0">
                <a:latin typeface="Helvetica" panose="020B0604020202020204" pitchFamily="34" charset="0"/>
                <a:cs typeface="Helvetica" panose="020B0604020202020204" pitchFamily="34" charset="0"/>
              </a:rPr>
              <a:t>Late night/weekends</a:t>
            </a:r>
          </a:p>
          <a:p>
            <a:pPr lvl="1" defTabSz="342900">
              <a:lnSpc>
                <a:spcPct val="80000"/>
              </a:lnSpc>
              <a:spcBef>
                <a:spcPts val="450"/>
              </a:spcBef>
              <a:spcAft>
                <a:spcPts val="600"/>
              </a:spcAft>
              <a:defRPr/>
            </a:pPr>
            <a:r>
              <a:rPr lang="en-US" sz="1800" dirty="0">
                <a:latin typeface="Helvetica" panose="020B0604020202020204" pitchFamily="34" charset="0"/>
                <a:cs typeface="Helvetica" panose="020B0604020202020204" pitchFamily="34" charset="0"/>
              </a:rPr>
              <a:t>Amenities</a:t>
            </a:r>
          </a:p>
        </p:txBody>
      </p:sp>
      <p:sp>
        <p:nvSpPr>
          <p:cNvPr id="9" name="Slide Number Placeholder 2"/>
          <p:cNvSpPr txBox="1">
            <a:spLocks/>
          </p:cNvSpPr>
          <p:nvPr/>
        </p:nvSpPr>
        <p:spPr bwMode="auto">
          <a:xfrm>
            <a:off x="13104975" y="39693"/>
            <a:ext cx="488431" cy="2716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1pPr>
            <a:lvl2pPr marL="742950" indent="-28575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2pPr>
            <a:lvl3pPr marL="11430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3pPr>
            <a:lvl4pPr marL="16002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4pPr>
            <a:lvl5pPr marL="20574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8pPr>
            <a:lvl9pPr marL="38862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9pPr>
          </a:lstStyle>
          <a:p>
            <a:pPr eaLnBrk="1" hangingPunct="1"/>
            <a:fld id="{7CE04F77-3767-944B-8C6E-170E30D9CAF4}" type="slidenum">
              <a:rPr lang="en-US" sz="1000">
                <a:solidFill>
                  <a:schemeClr val="bg1"/>
                </a:solidFill>
                <a:latin typeface="Arial" charset="0"/>
                <a:cs typeface="Arial" charset="0"/>
              </a:rPr>
              <a:pPr eaLnBrk="1" hangingPunct="1"/>
              <a:t>21</a:t>
            </a:fld>
            <a:endParaRPr lang="en-US" sz="1000" dirty="0">
              <a:solidFill>
                <a:schemeClr val="bg1"/>
              </a:solidFill>
              <a:latin typeface="Arial" charset="0"/>
              <a:cs typeface="Arial" charset="0"/>
            </a:endParaRPr>
          </a:p>
        </p:txBody>
      </p:sp>
      <p:sp>
        <p:nvSpPr>
          <p:cNvPr id="11" name="TextBox 5"/>
          <p:cNvSpPr txBox="1">
            <a:spLocks noChangeArrowheads="1"/>
          </p:cNvSpPr>
          <p:nvPr/>
        </p:nvSpPr>
        <p:spPr bwMode="auto">
          <a:xfrm>
            <a:off x="4021661" y="38875"/>
            <a:ext cx="803065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dirty="0">
                <a:solidFill>
                  <a:srgbClr val="FFFFFF"/>
                </a:solidFill>
                <a:latin typeface="Arial" charset="0"/>
                <a:cs typeface="Arial" charset="0"/>
              </a:rPr>
              <a:t>MORE MARTA Program </a:t>
            </a:r>
          </a:p>
        </p:txBody>
      </p:sp>
      <p:sp>
        <p:nvSpPr>
          <p:cNvPr id="14" name="Text Placeholder 1"/>
          <p:cNvSpPr>
            <a:spLocks noGrp="1"/>
          </p:cNvSpPr>
          <p:nvPr>
            <p:ph type="body" sz="quarter" idx="10"/>
          </p:nvPr>
        </p:nvSpPr>
        <p:spPr>
          <a:xfrm>
            <a:off x="1404258" y="893331"/>
            <a:ext cx="10787743" cy="714671"/>
          </a:xfrm>
        </p:spPr>
        <p:txBody>
          <a:bodyPr/>
          <a:lstStyle/>
          <a:p>
            <a:pPr>
              <a:lnSpc>
                <a:spcPts val="3000"/>
              </a:lnSpc>
              <a:spcBef>
                <a:spcPts val="0"/>
              </a:spcBef>
            </a:pPr>
            <a:r>
              <a:rPr lang="en-US" altLang="en-US" dirty="0">
                <a:latin typeface="Helvetica" panose="020B0604020202020204" pitchFamily="34" charset="0"/>
                <a:cs typeface="Helvetica" panose="020B0604020202020204" pitchFamily="34" charset="0"/>
              </a:rPr>
              <a:t>PROGRESS TO DATE – BUS </a:t>
            </a:r>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93359" y="1417642"/>
            <a:ext cx="4302666" cy="4931539"/>
          </a:xfrm>
          <a:prstGeom prst="rect">
            <a:avLst/>
          </a:prstGeom>
        </p:spPr>
      </p:pic>
      <p:sp>
        <p:nvSpPr>
          <p:cNvPr id="13" name="Slide Number Placeholder 1"/>
          <p:cNvSpPr>
            <a:spLocks noGrp="1"/>
          </p:cNvSpPr>
          <p:nvPr>
            <p:ph type="sldNum" sz="quarter" idx="11"/>
          </p:nvPr>
        </p:nvSpPr>
        <p:spPr bwMode="auto">
          <a:xfrm>
            <a:off x="11202869" y="6422527"/>
            <a:ext cx="67733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r>
              <a:rPr lang="en-US" altLang="en-US" sz="1000" dirty="0">
                <a:solidFill>
                  <a:srgbClr val="898989"/>
                </a:solidFill>
                <a:latin typeface="Rockwell" panose="02060603020205020403" pitchFamily="18" charset="0"/>
              </a:rPr>
              <a:t>21</a:t>
            </a:r>
          </a:p>
        </p:txBody>
      </p:sp>
    </p:spTree>
    <p:extLst>
      <p:ext uri="{BB962C8B-B14F-4D97-AF65-F5344CB8AC3E}">
        <p14:creationId xmlns:p14="http://schemas.microsoft.com/office/powerpoint/2010/main" val="6023257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altLang="en-US" dirty="0">
                <a:latin typeface="Helvetica" panose="020B0604020202020204" pitchFamily="34" charset="0"/>
                <a:cs typeface="Helvetica" panose="020B0604020202020204" pitchFamily="34" charset="0"/>
              </a:rPr>
              <a:t>BUS STOP AMENITIES PROGRAM </a:t>
            </a:r>
          </a:p>
          <a:p>
            <a:endParaRPr lang="en-US" sz="2400" dirty="0">
              <a:latin typeface="Helvetica" panose="020B0604020202020204" pitchFamily="34" charset="0"/>
              <a:cs typeface="Helvetica" panose="020B0604020202020204" pitchFamily="34" charset="0"/>
            </a:endParaRPr>
          </a:p>
        </p:txBody>
      </p:sp>
      <p:sp>
        <p:nvSpPr>
          <p:cNvPr id="8" name="Slide Number Placeholder 1"/>
          <p:cNvSpPr>
            <a:spLocks noGrp="1"/>
          </p:cNvSpPr>
          <p:nvPr>
            <p:ph type="sldNum" sz="quarter" idx="1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fld id="{C5192581-BFE5-4BD1-9B26-CAF4EAB5CB83}" type="slidenum">
              <a:rPr lang="en-US" altLang="en-US" sz="1000">
                <a:solidFill>
                  <a:srgbClr val="898989"/>
                </a:solidFill>
                <a:latin typeface="Rockwell" panose="02060603020205020403" pitchFamily="18" charset="0"/>
              </a:rPr>
              <a:pPr algn="r"/>
              <a:t>22</a:t>
            </a:fld>
            <a:endParaRPr lang="en-US" altLang="en-US" sz="1000" dirty="0">
              <a:solidFill>
                <a:srgbClr val="898989"/>
              </a:solidFill>
              <a:latin typeface="Rockwell" panose="02060603020205020403" pitchFamily="18" charset="0"/>
            </a:endParaRPr>
          </a:p>
        </p:txBody>
      </p:sp>
      <p:sp>
        <p:nvSpPr>
          <p:cNvPr id="5" name="Rectangle 4"/>
          <p:cNvSpPr/>
          <p:nvPr/>
        </p:nvSpPr>
        <p:spPr>
          <a:xfrm>
            <a:off x="1257299" y="1759890"/>
            <a:ext cx="6732156" cy="3416320"/>
          </a:xfrm>
          <a:prstGeom prst="rect">
            <a:avLst/>
          </a:prstGeom>
        </p:spPr>
        <p:txBody>
          <a:bodyPr wrap="square">
            <a:spAutoFit/>
          </a:bodyPr>
          <a:lstStyle/>
          <a:p>
            <a:pPr marL="285750" indent="-285750">
              <a:buClr>
                <a:schemeClr val="tx1">
                  <a:lumMod val="75000"/>
                </a:schemeClr>
              </a:buClr>
              <a:buFont typeface="Arial" panose="020B0604020202020204" pitchFamily="34" charset="0"/>
              <a:buChar char="•"/>
            </a:pPr>
            <a:r>
              <a:rPr lang="en-US" b="1" dirty="0">
                <a:latin typeface="Helvetica" panose="020B0604020202020204" pitchFamily="34" charset="0"/>
                <a:cs typeface="Helvetica" panose="020B0604020202020204" pitchFamily="34" charset="0"/>
              </a:rPr>
              <a:t>Existing conditions:</a:t>
            </a:r>
          </a:p>
          <a:p>
            <a:pPr marL="742950" lvl="1" indent="-285750">
              <a:buClr>
                <a:schemeClr val="tx1">
                  <a:lumMod val="75000"/>
                </a:schemeClr>
              </a:buClr>
              <a:buFont typeface="Wingdings" panose="05000000000000000000" pitchFamily="2" charset="2"/>
              <a:buChar char="ü"/>
            </a:pPr>
            <a:r>
              <a:rPr lang="en-US" dirty="0">
                <a:latin typeface="Helvetica" panose="020B0604020202020204" pitchFamily="34" charset="0"/>
                <a:cs typeface="Helvetica" panose="020B0604020202020204" pitchFamily="34" charset="0"/>
              </a:rPr>
              <a:t>9,016 total stops/shelters</a:t>
            </a:r>
          </a:p>
          <a:p>
            <a:pPr marL="742950" lvl="1" indent="-285750">
              <a:buClr>
                <a:schemeClr val="tx1">
                  <a:lumMod val="75000"/>
                </a:schemeClr>
              </a:buClr>
              <a:buFont typeface="Wingdings" panose="05000000000000000000" pitchFamily="2" charset="2"/>
              <a:buChar char="ü"/>
            </a:pPr>
            <a:r>
              <a:rPr lang="en-US" dirty="0">
                <a:latin typeface="Helvetica" panose="020B0604020202020204" pitchFamily="34" charset="0"/>
                <a:cs typeface="Helvetica" panose="020B0604020202020204" pitchFamily="34" charset="0"/>
              </a:rPr>
              <a:t>642 shelters</a:t>
            </a:r>
          </a:p>
          <a:p>
            <a:pPr marL="742950" lvl="1" indent="-285750">
              <a:buClr>
                <a:schemeClr val="tx1">
                  <a:lumMod val="75000"/>
                </a:schemeClr>
              </a:buClr>
              <a:buFont typeface="Wingdings" panose="05000000000000000000" pitchFamily="2" charset="2"/>
              <a:buChar char="ü"/>
            </a:pPr>
            <a:r>
              <a:rPr lang="en-US" dirty="0">
                <a:latin typeface="Helvetica" panose="020B0604020202020204" pitchFamily="34" charset="0"/>
                <a:cs typeface="Helvetica" panose="020B0604020202020204" pitchFamily="34" charset="0"/>
              </a:rPr>
              <a:t>143 benches</a:t>
            </a:r>
          </a:p>
          <a:p>
            <a:pPr marL="742950" lvl="1" indent="-285750">
              <a:buClr>
                <a:schemeClr val="tx1">
                  <a:lumMod val="75000"/>
                </a:schemeClr>
              </a:buClr>
              <a:buFont typeface="Wingdings" panose="05000000000000000000" pitchFamily="2" charset="2"/>
              <a:buChar char="ü"/>
            </a:pPr>
            <a:r>
              <a:rPr lang="en-US" dirty="0">
                <a:latin typeface="Helvetica" panose="020B0604020202020204" pitchFamily="34" charset="0"/>
                <a:cs typeface="Helvetica" panose="020B0604020202020204" pitchFamily="34" charset="0"/>
              </a:rPr>
              <a:t>28 </a:t>
            </a:r>
            <a:r>
              <a:rPr lang="en-US" dirty="0" err="1">
                <a:latin typeface="Helvetica" panose="020B0604020202020204" pitchFamily="34" charset="0"/>
                <a:cs typeface="Helvetica" panose="020B0604020202020204" pitchFamily="34" charset="0"/>
              </a:rPr>
              <a:t>Simme</a:t>
            </a:r>
            <a:r>
              <a:rPr lang="en-US" dirty="0">
                <a:latin typeface="Helvetica" panose="020B0604020202020204" pitchFamily="34" charset="0"/>
                <a:cs typeface="Helvetica" panose="020B0604020202020204" pitchFamily="34" charset="0"/>
              </a:rPr>
              <a:t> Seats</a:t>
            </a:r>
          </a:p>
          <a:p>
            <a:pPr lvl="1">
              <a:buClr>
                <a:schemeClr val="tx1">
                  <a:lumMod val="75000"/>
                </a:schemeClr>
              </a:buClr>
            </a:pPr>
            <a:endParaRPr lang="en-US" dirty="0">
              <a:latin typeface="Helvetica" panose="020B0604020202020204" pitchFamily="34" charset="0"/>
              <a:cs typeface="Helvetica" panose="020B0604020202020204" pitchFamily="34" charset="0"/>
            </a:endParaRPr>
          </a:p>
          <a:p>
            <a:pPr marL="285750" indent="-285750">
              <a:buClr>
                <a:schemeClr val="tx1">
                  <a:lumMod val="75000"/>
                </a:schemeClr>
              </a:buClr>
              <a:buFont typeface="Arial" panose="020B0604020202020204" pitchFamily="34" charset="0"/>
              <a:buChar char="•"/>
            </a:pPr>
            <a:r>
              <a:rPr lang="en-US" b="1" dirty="0">
                <a:latin typeface="Helvetica" panose="020B0604020202020204" pitchFamily="34" charset="0"/>
                <a:cs typeface="Helvetica" panose="020B0604020202020204" pitchFamily="34" charset="0"/>
              </a:rPr>
              <a:t>City of Atlanta amenities expansion:</a:t>
            </a:r>
          </a:p>
          <a:p>
            <a:pPr marL="742950" lvl="1" indent="-285750">
              <a:buClr>
                <a:schemeClr val="tx1">
                  <a:lumMod val="75000"/>
                </a:schemeClr>
              </a:buClr>
              <a:buFont typeface="Wingdings" panose="05000000000000000000" pitchFamily="2" charset="2"/>
              <a:buChar char="ü"/>
            </a:pPr>
            <a:r>
              <a:rPr lang="en-US" dirty="0">
                <a:latin typeface="Helvetica" panose="020B0604020202020204" pitchFamily="34" charset="0"/>
                <a:cs typeface="Helvetica" panose="020B0604020202020204" pitchFamily="34" charset="0"/>
              </a:rPr>
              <a:t>7 shelters opened within the last 12 months  </a:t>
            </a:r>
          </a:p>
          <a:p>
            <a:pPr marL="742950" lvl="1" indent="-285750">
              <a:buClr>
                <a:schemeClr val="tx1">
                  <a:lumMod val="75000"/>
                </a:schemeClr>
              </a:buClr>
              <a:buFont typeface="Wingdings" panose="05000000000000000000" pitchFamily="2" charset="2"/>
              <a:buChar char="ü"/>
            </a:pPr>
            <a:r>
              <a:rPr lang="en-US" dirty="0">
                <a:latin typeface="Helvetica" panose="020B0604020202020204" pitchFamily="34" charset="0"/>
                <a:cs typeface="Helvetica" panose="020B0604020202020204" pitchFamily="34" charset="0"/>
              </a:rPr>
              <a:t>32 shelters anticipated in 2018 </a:t>
            </a:r>
          </a:p>
          <a:p>
            <a:pPr lvl="1">
              <a:buClr>
                <a:schemeClr val="tx1">
                  <a:lumMod val="75000"/>
                </a:schemeClr>
              </a:buClr>
            </a:pPr>
            <a:endParaRPr lang="en-US" dirty="0">
              <a:latin typeface="Helvetica" panose="020B0604020202020204" pitchFamily="34" charset="0"/>
              <a:cs typeface="Helvetica" panose="020B0604020202020204" pitchFamily="34" charset="0"/>
            </a:endParaRPr>
          </a:p>
          <a:p>
            <a:pPr marL="285750" indent="-285750">
              <a:buClr>
                <a:schemeClr val="tx1">
                  <a:lumMod val="75000"/>
                </a:schemeClr>
              </a:buClr>
              <a:buFont typeface="Arial" panose="020B0604020202020204" pitchFamily="34" charset="0"/>
              <a:buChar char="•"/>
            </a:pPr>
            <a:r>
              <a:rPr lang="en-US" b="1" dirty="0">
                <a:latin typeface="Helvetica" panose="020B0604020202020204" pitchFamily="34" charset="0"/>
                <a:cs typeface="Helvetica" panose="020B0604020202020204" pitchFamily="34" charset="0"/>
              </a:rPr>
              <a:t>Concurrently developing comprehensive amenities program for MARTA service area </a:t>
            </a:r>
            <a:endParaRPr lang="en-US" dirty="0">
              <a:latin typeface="Helvetica" panose="020B0604020202020204" pitchFamily="34" charset="0"/>
              <a:cs typeface="Helvetica" panose="020B0604020202020204" pitchFamily="34"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88168" y="1961147"/>
            <a:ext cx="4215993" cy="3368842"/>
          </a:xfrm>
          <a:prstGeom prst="rect">
            <a:avLst/>
          </a:prstGeom>
          <a:ln w="28575">
            <a:solidFill>
              <a:schemeClr val="tx1"/>
            </a:solidFill>
          </a:ln>
        </p:spPr>
      </p:pic>
    </p:spTree>
    <p:extLst>
      <p:ext uri="{BB962C8B-B14F-4D97-AF65-F5344CB8AC3E}">
        <p14:creationId xmlns:p14="http://schemas.microsoft.com/office/powerpoint/2010/main" val="7058812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latin typeface="Helvetica" panose="020B0604020202020204" pitchFamily="34" charset="0"/>
                <a:cs typeface="Helvetica" panose="020B0604020202020204" pitchFamily="34" charset="0"/>
              </a:rPr>
              <a:t>TRANSIT AMENITIES – EXISTING CONDITIONS</a:t>
            </a:r>
          </a:p>
        </p:txBody>
      </p:sp>
      <p:sp>
        <p:nvSpPr>
          <p:cNvPr id="6"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5192581-BFE5-4BD1-9B26-CAF4EAB5CB83}" type="slidenum">
              <a:rPr lang="en-US" altLang="en-US" smtClean="0">
                <a:solidFill>
                  <a:srgbClr val="898989"/>
                </a:solidFill>
                <a:latin typeface="Rockwell" panose="02060603020205020403" pitchFamily="18" charset="0"/>
              </a:rPr>
              <a:pPr/>
              <a:t>23</a:t>
            </a:fld>
            <a:endParaRPr lang="en-US" altLang="en-US" dirty="0">
              <a:solidFill>
                <a:srgbClr val="898989"/>
              </a:solidFill>
              <a:latin typeface="Rockwell" panose="02060603020205020403" pitchFamily="18" charset="0"/>
            </a:endParaRPr>
          </a:p>
        </p:txBody>
      </p:sp>
      <p:sp>
        <p:nvSpPr>
          <p:cNvPr id="13" name="TextBox 12"/>
          <p:cNvSpPr txBox="1">
            <a:spLocks noChangeArrowheads="1"/>
          </p:cNvSpPr>
          <p:nvPr/>
        </p:nvSpPr>
        <p:spPr bwMode="auto">
          <a:xfrm>
            <a:off x="1257299" y="1656358"/>
            <a:ext cx="5275237" cy="120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Bef>
                <a:spcPts val="475"/>
              </a:spcBef>
              <a:buClr>
                <a:srgbClr val="008CCC"/>
              </a:buClr>
              <a:buFont typeface="Arial" panose="020B0604020202020204" pitchFamily="34" charset="0"/>
              <a:buChar char="•"/>
              <a:defRPr/>
            </a:pPr>
            <a:r>
              <a:rPr lang="en-US" altLang="en-US" sz="2400" dirty="0">
                <a:latin typeface="Helvetica" panose="020B0604020202020204" pitchFamily="34" charset="0"/>
                <a:cs typeface="Helvetica" panose="020B0604020202020204" pitchFamily="34" charset="0"/>
              </a:rPr>
              <a:t>277 bus stops in City of Atlanta have amenities today</a:t>
            </a:r>
          </a:p>
          <a:p>
            <a:pPr marL="457200" lvl="1" indent="0" eaLnBrk="1" hangingPunct="1">
              <a:spcBef>
                <a:spcPts val="475"/>
              </a:spcBef>
              <a:defRPr/>
            </a:pPr>
            <a:endParaRPr lang="en-US" altLang="en-US" sz="2000" dirty="0">
              <a:latin typeface="Rockwell" panose="02060603020205020403" pitchFamily="18" charset="0"/>
              <a:cs typeface="Arial" charset="0"/>
            </a:endParaRPr>
          </a:p>
        </p:txBody>
      </p:sp>
      <p:grpSp>
        <p:nvGrpSpPr>
          <p:cNvPr id="14" name="Group 13"/>
          <p:cNvGrpSpPr/>
          <p:nvPr/>
        </p:nvGrpSpPr>
        <p:grpSpPr>
          <a:xfrm>
            <a:off x="4329932" y="4972697"/>
            <a:ext cx="2775266" cy="1015663"/>
            <a:chOff x="1136927" y="3098997"/>
            <a:chExt cx="2775266" cy="1015663"/>
          </a:xfrm>
        </p:grpSpPr>
        <p:sp>
          <p:nvSpPr>
            <p:cNvPr id="15" name="Rectangle 14"/>
            <p:cNvSpPr/>
            <p:nvPr/>
          </p:nvSpPr>
          <p:spPr>
            <a:xfrm>
              <a:off x="1136927" y="3755026"/>
              <a:ext cx="601345" cy="288757"/>
            </a:xfrm>
            <a:prstGeom prst="rect">
              <a:avLst/>
            </a:prstGeom>
            <a:solidFill>
              <a:srgbClr val="005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latin typeface="Helvetica" panose="020B0604020202020204" pitchFamily="34" charset="0"/>
                  <a:cs typeface="Helvetica" panose="020B0604020202020204" pitchFamily="34" charset="0"/>
                </a:rPr>
                <a:t>231</a:t>
              </a:r>
            </a:p>
          </p:txBody>
        </p:sp>
        <p:sp>
          <p:nvSpPr>
            <p:cNvPr id="16" name="TextBox 3"/>
            <p:cNvSpPr txBox="1">
              <a:spLocks noChangeArrowheads="1"/>
            </p:cNvSpPr>
            <p:nvPr/>
          </p:nvSpPr>
          <p:spPr bwMode="auto">
            <a:xfrm>
              <a:off x="1808549" y="3098997"/>
              <a:ext cx="21036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indent="0" eaLnBrk="1" hangingPunct="1">
                <a:defRPr/>
              </a:pPr>
              <a:r>
                <a:rPr lang="en-US" altLang="en-US" sz="2000" dirty="0">
                  <a:solidFill>
                    <a:srgbClr val="6CAEFE"/>
                  </a:solidFill>
                  <a:latin typeface="Helvetica" panose="020B0604020202020204" pitchFamily="34" charset="0"/>
                  <a:cs typeface="Helvetica" panose="020B0604020202020204" pitchFamily="34" charset="0"/>
                </a:rPr>
                <a:t>Current seating</a:t>
              </a:r>
            </a:p>
            <a:p>
              <a:pPr marL="0" indent="0" eaLnBrk="1" hangingPunct="1">
                <a:defRPr/>
              </a:pPr>
              <a:endParaRPr lang="en-US" altLang="en-US" sz="2000" dirty="0">
                <a:latin typeface="Helvetica" panose="020B0604020202020204" pitchFamily="34" charset="0"/>
                <a:cs typeface="Helvetica" panose="020B0604020202020204" pitchFamily="34" charset="0"/>
              </a:endParaRPr>
            </a:p>
            <a:p>
              <a:pPr marL="0" indent="0" eaLnBrk="1" hangingPunct="1">
                <a:defRPr/>
              </a:pPr>
              <a:r>
                <a:rPr lang="en-US" altLang="en-US" sz="2000" dirty="0">
                  <a:solidFill>
                    <a:srgbClr val="005BE7"/>
                  </a:solidFill>
                  <a:latin typeface="Helvetica" panose="020B0604020202020204" pitchFamily="34" charset="0"/>
                  <a:cs typeface="Helvetica" panose="020B0604020202020204" pitchFamily="34" charset="0"/>
                </a:rPr>
                <a:t>Current shelters</a:t>
              </a:r>
            </a:p>
          </p:txBody>
        </p:sp>
        <p:sp>
          <p:nvSpPr>
            <p:cNvPr id="17" name="Rectangle 16"/>
            <p:cNvSpPr/>
            <p:nvPr/>
          </p:nvSpPr>
          <p:spPr>
            <a:xfrm>
              <a:off x="1136927" y="3098997"/>
              <a:ext cx="601345" cy="288757"/>
            </a:xfrm>
            <a:prstGeom prst="rect">
              <a:avLst/>
            </a:prstGeom>
            <a:solidFill>
              <a:srgbClr val="6CA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latin typeface="Helvetica" panose="020B0604020202020204" pitchFamily="34" charset="0"/>
                  <a:cs typeface="Helvetica" panose="020B0604020202020204" pitchFamily="34" charset="0"/>
                </a:rPr>
                <a:t>46</a:t>
              </a:r>
            </a:p>
          </p:txBody>
        </p:sp>
      </p:gr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83940" y="1656358"/>
            <a:ext cx="4766169" cy="4766169"/>
          </a:xfrm>
          <a:prstGeom prst="rect">
            <a:avLst/>
          </a:prstGeom>
        </p:spPr>
      </p:pic>
    </p:spTree>
    <p:extLst>
      <p:ext uri="{BB962C8B-B14F-4D97-AF65-F5344CB8AC3E}">
        <p14:creationId xmlns:p14="http://schemas.microsoft.com/office/powerpoint/2010/main" val="3905506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latin typeface="Helvetica" panose="020B0604020202020204" pitchFamily="34" charset="0"/>
                <a:cs typeface="Helvetica" panose="020B0604020202020204" pitchFamily="34" charset="0"/>
              </a:rPr>
              <a:t>TRANSIT AMENITIES – FUTURE EXPANSION</a:t>
            </a:r>
          </a:p>
        </p:txBody>
      </p:sp>
      <p:sp>
        <p:nvSpPr>
          <p:cNvPr id="6"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5192581-BFE5-4BD1-9B26-CAF4EAB5CB83}" type="slidenum">
              <a:rPr lang="en-US" altLang="en-US" smtClean="0">
                <a:solidFill>
                  <a:srgbClr val="898989"/>
                </a:solidFill>
                <a:latin typeface="Rockwell" panose="02060603020205020403" pitchFamily="18" charset="0"/>
              </a:rPr>
              <a:pPr/>
              <a:t>24</a:t>
            </a:fld>
            <a:endParaRPr lang="en-US" altLang="en-US" dirty="0">
              <a:solidFill>
                <a:srgbClr val="898989"/>
              </a:solidFill>
              <a:latin typeface="Rockwell" panose="02060603020205020403" pitchFamily="18" charset="0"/>
            </a:endParaRPr>
          </a:p>
        </p:txBody>
      </p:sp>
      <p:sp>
        <p:nvSpPr>
          <p:cNvPr id="13" name="TextBox 12"/>
          <p:cNvSpPr txBox="1">
            <a:spLocks noChangeArrowheads="1"/>
          </p:cNvSpPr>
          <p:nvPr/>
        </p:nvSpPr>
        <p:spPr bwMode="auto">
          <a:xfrm>
            <a:off x="1257299" y="1656358"/>
            <a:ext cx="5275237" cy="120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Bef>
                <a:spcPts val="475"/>
              </a:spcBef>
              <a:buClr>
                <a:srgbClr val="008CCC"/>
              </a:buClr>
              <a:buFont typeface="Arial" panose="020B0604020202020204" pitchFamily="34" charset="0"/>
              <a:buChar char="•"/>
              <a:defRPr/>
            </a:pPr>
            <a:r>
              <a:rPr lang="en-US" altLang="en-US" sz="2400" dirty="0">
                <a:latin typeface="Helvetica" panose="020B0604020202020204" pitchFamily="34" charset="0"/>
                <a:cs typeface="Helvetica" panose="020B0604020202020204" pitchFamily="34" charset="0"/>
              </a:rPr>
              <a:t>An additional 431 stops qualify for potential amenities in the future</a:t>
            </a:r>
          </a:p>
          <a:p>
            <a:pPr marL="457200" lvl="1" indent="0" eaLnBrk="1" hangingPunct="1">
              <a:spcBef>
                <a:spcPts val="475"/>
              </a:spcBef>
              <a:defRPr/>
            </a:pPr>
            <a:endParaRPr lang="en-US" altLang="en-US" sz="2000" dirty="0">
              <a:latin typeface="Rockwell" panose="02060603020205020403" pitchFamily="18" charset="0"/>
              <a:cs typeface="Arial" charset="0"/>
            </a:endParaRPr>
          </a:p>
        </p:txBody>
      </p:sp>
      <p:grpSp>
        <p:nvGrpSpPr>
          <p:cNvPr id="11" name="Group 10"/>
          <p:cNvGrpSpPr/>
          <p:nvPr/>
        </p:nvGrpSpPr>
        <p:grpSpPr>
          <a:xfrm>
            <a:off x="4333378" y="4508366"/>
            <a:ext cx="2759400" cy="1631216"/>
            <a:chOff x="1155656" y="3277766"/>
            <a:chExt cx="2704990" cy="1631216"/>
          </a:xfrm>
        </p:grpSpPr>
        <p:sp>
          <p:nvSpPr>
            <p:cNvPr id="12" name="Rectangle 11"/>
            <p:cNvSpPr/>
            <p:nvPr/>
          </p:nvSpPr>
          <p:spPr>
            <a:xfrm>
              <a:off x="1155657" y="4322888"/>
              <a:ext cx="601345" cy="288757"/>
            </a:xfrm>
            <a:prstGeom prst="rect">
              <a:avLst/>
            </a:prstGeom>
            <a:solidFill>
              <a:srgbClr val="4D0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latin typeface="Helvetica" panose="020B0604020202020204" pitchFamily="34" charset="0"/>
                  <a:cs typeface="Helvetica" panose="020B0604020202020204" pitchFamily="34" charset="0"/>
                </a:rPr>
                <a:t>126</a:t>
              </a:r>
            </a:p>
          </p:txBody>
        </p:sp>
        <p:sp>
          <p:nvSpPr>
            <p:cNvPr id="18" name="TextBox 3"/>
            <p:cNvSpPr txBox="1">
              <a:spLocks noChangeArrowheads="1"/>
            </p:cNvSpPr>
            <p:nvPr/>
          </p:nvSpPr>
          <p:spPr bwMode="auto">
            <a:xfrm>
              <a:off x="1757002" y="3277766"/>
              <a:ext cx="210364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indent="0" eaLnBrk="1" hangingPunct="1">
                <a:defRPr/>
              </a:pPr>
              <a:r>
                <a:rPr lang="en-US" altLang="en-US" sz="2000" dirty="0">
                  <a:solidFill>
                    <a:srgbClr val="B684D2"/>
                  </a:solidFill>
                  <a:latin typeface="Helvetica" panose="020B0604020202020204" pitchFamily="34" charset="0"/>
                  <a:cs typeface="Helvetica" panose="020B0604020202020204" pitchFamily="34" charset="0"/>
                </a:rPr>
                <a:t>Qualified for	 benches</a:t>
              </a:r>
            </a:p>
            <a:p>
              <a:pPr marL="0" indent="0" eaLnBrk="1" hangingPunct="1">
                <a:defRPr/>
              </a:pPr>
              <a:endParaRPr lang="en-US" altLang="en-US" sz="2000" dirty="0">
                <a:latin typeface="Helvetica" panose="020B0604020202020204" pitchFamily="34" charset="0"/>
                <a:cs typeface="Helvetica" panose="020B0604020202020204" pitchFamily="34" charset="0"/>
              </a:endParaRPr>
            </a:p>
            <a:p>
              <a:pPr marL="0" indent="0" eaLnBrk="1" hangingPunct="1">
                <a:defRPr/>
              </a:pPr>
              <a:r>
                <a:rPr lang="en-US" altLang="en-US" sz="2000" dirty="0">
                  <a:solidFill>
                    <a:srgbClr val="4D0074"/>
                  </a:solidFill>
                  <a:latin typeface="Helvetica" panose="020B0604020202020204" pitchFamily="34" charset="0"/>
                  <a:cs typeface="Helvetica" panose="020B0604020202020204" pitchFamily="34" charset="0"/>
                </a:rPr>
                <a:t>Qualified for</a:t>
              </a:r>
            </a:p>
            <a:p>
              <a:pPr marL="0" indent="0" eaLnBrk="1" hangingPunct="1">
                <a:defRPr/>
              </a:pPr>
              <a:r>
                <a:rPr lang="en-US" altLang="en-US" sz="2000" dirty="0">
                  <a:solidFill>
                    <a:srgbClr val="4D0074"/>
                  </a:solidFill>
                  <a:latin typeface="Helvetica" panose="020B0604020202020204" pitchFamily="34" charset="0"/>
                  <a:cs typeface="Helvetica" panose="020B0604020202020204" pitchFamily="34" charset="0"/>
                </a:rPr>
                <a:t>shelters</a:t>
              </a:r>
            </a:p>
          </p:txBody>
        </p:sp>
        <p:sp>
          <p:nvSpPr>
            <p:cNvPr id="19" name="Rectangle 18"/>
            <p:cNvSpPr/>
            <p:nvPr/>
          </p:nvSpPr>
          <p:spPr>
            <a:xfrm>
              <a:off x="1155656" y="3391169"/>
              <a:ext cx="601345" cy="288757"/>
            </a:xfrm>
            <a:prstGeom prst="rect">
              <a:avLst/>
            </a:prstGeom>
            <a:solidFill>
              <a:srgbClr val="B68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solidFill>
                  <a:latin typeface="Helvetica" panose="020B0604020202020204" pitchFamily="34" charset="0"/>
                  <a:cs typeface="Helvetica" panose="020B0604020202020204" pitchFamily="34" charset="0"/>
                </a:rPr>
                <a:t>305</a:t>
              </a:r>
            </a:p>
          </p:txBody>
        </p:sp>
      </p:gr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0426" y="1512751"/>
            <a:ext cx="4909776" cy="4909776"/>
          </a:xfrm>
          <a:prstGeom prst="rect">
            <a:avLst/>
          </a:prstGeom>
        </p:spPr>
      </p:pic>
    </p:spTree>
    <p:extLst>
      <p:ext uri="{BB962C8B-B14F-4D97-AF65-F5344CB8AC3E}">
        <p14:creationId xmlns:p14="http://schemas.microsoft.com/office/powerpoint/2010/main" val="19156238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altLang="en-US" dirty="0">
                <a:latin typeface="Helvetica" panose="020B0604020202020204" pitchFamily="34" charset="0"/>
                <a:cs typeface="Helvetica" panose="020B0604020202020204" pitchFamily="34" charset="0"/>
              </a:rPr>
              <a:t>PROGRESS TO DATE – HIGH CAPACITY TRANSIT</a:t>
            </a:r>
          </a:p>
          <a:p>
            <a:endParaRPr lang="en-US" sz="2400" dirty="0">
              <a:latin typeface="Helvetica" panose="020B0604020202020204" pitchFamily="34" charset="0"/>
              <a:cs typeface="Helvetica" panose="020B0604020202020204" pitchFamily="34" charset="0"/>
            </a:endParaRPr>
          </a:p>
        </p:txBody>
      </p:sp>
      <p:sp>
        <p:nvSpPr>
          <p:cNvPr id="8" name="Slide Number Placeholder 1"/>
          <p:cNvSpPr>
            <a:spLocks noGrp="1"/>
          </p:cNvSpPr>
          <p:nvPr>
            <p:ph type="sldNum" sz="quarter" idx="1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fld id="{C5192581-BFE5-4BD1-9B26-CAF4EAB5CB83}" type="slidenum">
              <a:rPr lang="en-US" altLang="en-US" sz="1000">
                <a:solidFill>
                  <a:srgbClr val="898989"/>
                </a:solidFill>
                <a:latin typeface="Rockwell" panose="02060603020205020403" pitchFamily="18" charset="0"/>
              </a:rPr>
              <a:pPr algn="r"/>
              <a:t>25</a:t>
            </a:fld>
            <a:endParaRPr lang="en-US" altLang="en-US" sz="1000" dirty="0">
              <a:solidFill>
                <a:srgbClr val="898989"/>
              </a:solidFill>
              <a:latin typeface="Rockwell" panose="02060603020205020403" pitchFamily="18" charset="0"/>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74655" y="1479141"/>
            <a:ext cx="3854141" cy="4943386"/>
          </a:xfrm>
          <a:prstGeom prst="rect">
            <a:avLst/>
          </a:prstGeom>
        </p:spPr>
      </p:pic>
      <p:sp>
        <p:nvSpPr>
          <p:cNvPr id="7" name="Rectangle 6"/>
          <p:cNvSpPr/>
          <p:nvPr/>
        </p:nvSpPr>
        <p:spPr>
          <a:xfrm>
            <a:off x="1257298" y="1768954"/>
            <a:ext cx="6423662" cy="3816429"/>
          </a:xfrm>
          <a:prstGeom prst="rect">
            <a:avLst/>
          </a:prstGeom>
        </p:spPr>
        <p:txBody>
          <a:bodyPr wrap="square">
            <a:spAutoFit/>
          </a:bodyPr>
          <a:lstStyle/>
          <a:p>
            <a:pPr marL="285750" indent="-285750">
              <a:buClr>
                <a:schemeClr val="tx1">
                  <a:lumMod val="75000"/>
                </a:schemeClr>
              </a:buClr>
              <a:buFont typeface="Arial" panose="020B0604020202020204" pitchFamily="34" charset="0"/>
              <a:buChar char="•"/>
            </a:pPr>
            <a:r>
              <a:rPr lang="en-US" sz="2000" b="1" dirty="0">
                <a:latin typeface="Helvetica" panose="020B0604020202020204" pitchFamily="34" charset="0"/>
                <a:cs typeface="Helvetica" panose="020B0604020202020204" pitchFamily="34" charset="0"/>
              </a:rPr>
              <a:t>Currently in detailed planning phase</a:t>
            </a:r>
            <a:r>
              <a:rPr lang="en-US" sz="2000" dirty="0">
                <a:latin typeface="Helvetica" panose="020B0604020202020204" pitchFamily="34" charset="0"/>
                <a:cs typeface="Helvetica" panose="020B0604020202020204" pitchFamily="34" charset="0"/>
              </a:rPr>
              <a:t>:</a:t>
            </a:r>
          </a:p>
          <a:p>
            <a:pPr marL="742950" lvl="1" indent="-285750">
              <a:buClr>
                <a:schemeClr val="tx1">
                  <a:lumMod val="75000"/>
                </a:schemeClr>
              </a:buClr>
              <a:buFont typeface="Courier New" panose="02070309020205020404" pitchFamily="49" charset="0"/>
              <a:buChar char="▬"/>
            </a:pPr>
            <a:r>
              <a:rPr lang="en-US" dirty="0">
                <a:latin typeface="Helvetica" panose="020B0604020202020204" pitchFamily="34" charset="0"/>
                <a:cs typeface="Helvetica" panose="020B0604020202020204" pitchFamily="34" charset="0"/>
              </a:rPr>
              <a:t>Atlanta </a:t>
            </a:r>
            <a:r>
              <a:rPr lang="en-US" dirty="0" err="1">
                <a:latin typeface="Helvetica" panose="020B0604020202020204" pitchFamily="34" charset="0"/>
                <a:cs typeface="Helvetica" panose="020B0604020202020204" pitchFamily="34" charset="0"/>
              </a:rPr>
              <a:t>BeltLine</a:t>
            </a:r>
            <a:r>
              <a:rPr lang="en-US" dirty="0">
                <a:latin typeface="Helvetica" panose="020B0604020202020204" pitchFamily="34" charset="0"/>
                <a:cs typeface="Helvetica" panose="020B0604020202020204" pitchFamily="34" charset="0"/>
              </a:rPr>
              <a:t> sections</a:t>
            </a:r>
          </a:p>
          <a:p>
            <a:pPr marL="742950" lvl="1" indent="-285750">
              <a:buClr>
                <a:schemeClr val="tx1">
                  <a:lumMod val="75000"/>
                </a:schemeClr>
              </a:buClr>
              <a:buFont typeface="Courier New" panose="02070309020205020404" pitchFamily="49" charset="0"/>
              <a:buChar char="▬"/>
            </a:pPr>
            <a:r>
              <a:rPr lang="en-US" dirty="0" err="1">
                <a:latin typeface="Helvetica" panose="020B0604020202020204" pitchFamily="34" charset="0"/>
                <a:cs typeface="Helvetica" panose="020B0604020202020204" pitchFamily="34" charset="0"/>
              </a:rPr>
              <a:t>Campbellton</a:t>
            </a:r>
            <a:r>
              <a:rPr lang="en-US" dirty="0">
                <a:latin typeface="Helvetica" panose="020B0604020202020204" pitchFamily="34" charset="0"/>
                <a:cs typeface="Helvetica" panose="020B0604020202020204" pitchFamily="34" charset="0"/>
              </a:rPr>
              <a:t> Corridor Transit Initiative*</a:t>
            </a:r>
          </a:p>
          <a:p>
            <a:pPr marL="742950" lvl="1" indent="-285750">
              <a:buClr>
                <a:schemeClr val="tx1">
                  <a:lumMod val="75000"/>
                </a:schemeClr>
              </a:buClr>
              <a:buFont typeface="Courier New" panose="02070309020205020404" pitchFamily="49" charset="0"/>
              <a:buChar char="▬"/>
            </a:pPr>
            <a:r>
              <a:rPr lang="en-US" dirty="0">
                <a:latin typeface="Helvetica" panose="020B0604020202020204" pitchFamily="34" charset="0"/>
                <a:cs typeface="Helvetica" panose="020B0604020202020204" pitchFamily="34" charset="0"/>
              </a:rPr>
              <a:t>Clifton Corridor Transit Initiative</a:t>
            </a:r>
          </a:p>
          <a:p>
            <a:pPr marL="742950" lvl="1" indent="-285750">
              <a:buClr>
                <a:schemeClr val="tx1">
                  <a:lumMod val="75000"/>
                </a:schemeClr>
              </a:buClr>
              <a:buFont typeface="Courier New" panose="02070309020205020404" pitchFamily="49" charset="0"/>
              <a:buChar char="▬"/>
            </a:pPr>
            <a:r>
              <a:rPr lang="en-US" dirty="0">
                <a:latin typeface="Helvetica" panose="020B0604020202020204" pitchFamily="34" charset="0"/>
                <a:cs typeface="Helvetica" panose="020B0604020202020204" pitchFamily="34" charset="0"/>
              </a:rPr>
              <a:t>Crosstown Downtown Line</a:t>
            </a:r>
          </a:p>
          <a:p>
            <a:pPr marL="742950" lvl="1" indent="-285750">
              <a:buClr>
                <a:schemeClr val="tx1">
                  <a:lumMod val="75000"/>
                </a:schemeClr>
              </a:buClr>
              <a:buFont typeface="Courier New" panose="02070309020205020404" pitchFamily="49" charset="0"/>
              <a:buChar char="▬"/>
            </a:pPr>
            <a:r>
              <a:rPr lang="en-US" dirty="0">
                <a:latin typeface="Helvetica" panose="020B0604020202020204" pitchFamily="34" charset="0"/>
                <a:cs typeface="Helvetica" panose="020B0604020202020204" pitchFamily="34" charset="0"/>
              </a:rPr>
              <a:t>Crosstown Midtown Line</a:t>
            </a:r>
          </a:p>
          <a:p>
            <a:pPr marL="742950" lvl="1" indent="-285750">
              <a:buClr>
                <a:schemeClr val="tx1">
                  <a:lumMod val="75000"/>
                </a:schemeClr>
              </a:buClr>
              <a:buFont typeface="Courier New" panose="02070309020205020404" pitchFamily="49" charset="0"/>
              <a:buChar char="▬"/>
            </a:pPr>
            <a:r>
              <a:rPr lang="en-US" dirty="0">
                <a:latin typeface="Helvetica" panose="020B0604020202020204" pitchFamily="34" charset="0"/>
                <a:cs typeface="Helvetica" panose="020B0604020202020204" pitchFamily="34" charset="0"/>
              </a:rPr>
              <a:t>I-20 East Transit Initiative</a:t>
            </a:r>
          </a:p>
          <a:p>
            <a:pPr>
              <a:buClr>
                <a:schemeClr val="tx1">
                  <a:lumMod val="75000"/>
                </a:schemeClr>
              </a:buClr>
            </a:pPr>
            <a:endParaRPr lang="en-US" sz="2000" b="1" dirty="0">
              <a:latin typeface="Helvetica" panose="020B0604020202020204" pitchFamily="34" charset="0"/>
              <a:cs typeface="Helvetica" panose="020B0604020202020204" pitchFamily="34" charset="0"/>
            </a:endParaRPr>
          </a:p>
          <a:p>
            <a:pPr>
              <a:buClr>
                <a:schemeClr val="tx1">
                  <a:lumMod val="75000"/>
                </a:schemeClr>
              </a:buClr>
            </a:pPr>
            <a:r>
              <a:rPr lang="en-US" sz="1400" i="1" dirty="0">
                <a:latin typeface="Helvetica" panose="020B0604020202020204" pitchFamily="34" charset="0"/>
                <a:cs typeface="Helvetica" panose="020B0604020202020204" pitchFamily="34" charset="0"/>
              </a:rPr>
              <a:t>* Initiating in 2018</a:t>
            </a:r>
          </a:p>
          <a:p>
            <a:pPr>
              <a:buClr>
                <a:schemeClr val="tx1">
                  <a:lumMod val="75000"/>
                </a:schemeClr>
              </a:buClr>
            </a:pPr>
            <a:endParaRPr lang="en-US" sz="2000" b="1" dirty="0">
              <a:latin typeface="Helvetica" panose="020B0604020202020204" pitchFamily="34" charset="0"/>
              <a:cs typeface="Helvetica" panose="020B0604020202020204" pitchFamily="34" charset="0"/>
            </a:endParaRPr>
          </a:p>
          <a:p>
            <a:pPr marL="285750" indent="-285750">
              <a:buClr>
                <a:schemeClr val="tx1">
                  <a:lumMod val="75000"/>
                </a:schemeClr>
              </a:buClr>
              <a:buFont typeface="Arial" panose="020B0604020202020204" pitchFamily="34" charset="0"/>
              <a:buChar char="•"/>
            </a:pPr>
            <a:r>
              <a:rPr lang="en-US" sz="2000" b="1" dirty="0">
                <a:latin typeface="Helvetica" panose="020B0604020202020204" pitchFamily="34" charset="0"/>
                <a:cs typeface="Helvetica" panose="020B0604020202020204" pitchFamily="34" charset="0"/>
              </a:rPr>
              <a:t>Evaluating nearer term bus rapid transit</a:t>
            </a:r>
          </a:p>
          <a:p>
            <a:pPr marL="742950" lvl="1" indent="-285750">
              <a:buClr>
                <a:schemeClr val="tx1">
                  <a:lumMod val="75000"/>
                </a:schemeClr>
              </a:buClr>
              <a:buFont typeface="Courier New" panose="02070309020205020404" pitchFamily="49" charset="0"/>
              <a:buChar char="▬"/>
            </a:pPr>
            <a:r>
              <a:rPr lang="en-US" dirty="0">
                <a:latin typeface="Helvetica" panose="020B0604020202020204" pitchFamily="34" charset="0"/>
                <a:cs typeface="Helvetica" panose="020B0604020202020204" pitchFamily="34" charset="0"/>
              </a:rPr>
              <a:t>Northside Drive </a:t>
            </a:r>
          </a:p>
          <a:p>
            <a:pPr marL="742950" lvl="1" indent="-285750">
              <a:buClr>
                <a:schemeClr val="tx1">
                  <a:lumMod val="75000"/>
                </a:schemeClr>
              </a:buClr>
              <a:buFont typeface="Courier New" panose="02070309020205020404" pitchFamily="49" charset="0"/>
              <a:buChar char="▬"/>
            </a:pPr>
            <a:r>
              <a:rPr lang="en-US" dirty="0">
                <a:latin typeface="Helvetica" panose="020B0604020202020204" pitchFamily="34" charset="0"/>
                <a:cs typeface="Helvetica" panose="020B0604020202020204" pitchFamily="34" charset="0"/>
              </a:rPr>
              <a:t>Capital Avenue / Hank Aaron Drive </a:t>
            </a:r>
          </a:p>
        </p:txBody>
      </p:sp>
    </p:spTree>
    <p:extLst>
      <p:ext uri="{BB962C8B-B14F-4D97-AF65-F5344CB8AC3E}">
        <p14:creationId xmlns:p14="http://schemas.microsoft.com/office/powerpoint/2010/main" val="21755458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p:cNvSpPr>
            <a:spLocks noGrp="1"/>
          </p:cNvSpPr>
          <p:nvPr>
            <p:ph type="sldNum" sz="quarter" idx="1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fld id="{C5192581-BFE5-4BD1-9B26-CAF4EAB5CB83}" type="slidenum">
              <a:rPr lang="en-US" altLang="en-US" sz="1000">
                <a:solidFill>
                  <a:srgbClr val="898989"/>
                </a:solidFill>
                <a:latin typeface="Rockwell" panose="02060603020205020403" pitchFamily="18" charset="0"/>
              </a:rPr>
              <a:pPr algn="r"/>
              <a:t>26</a:t>
            </a:fld>
            <a:endParaRPr lang="en-US" altLang="en-US" sz="1000" dirty="0">
              <a:solidFill>
                <a:srgbClr val="898989"/>
              </a:solidFill>
              <a:latin typeface="Rockwell" panose="02060603020205020403" pitchFamily="18" charset="0"/>
            </a:endParaRPr>
          </a:p>
        </p:txBody>
      </p:sp>
      <p:sp>
        <p:nvSpPr>
          <p:cNvPr id="9" name="Rectangle 8"/>
          <p:cNvSpPr/>
          <p:nvPr/>
        </p:nvSpPr>
        <p:spPr>
          <a:xfrm>
            <a:off x="1404258" y="1739351"/>
            <a:ext cx="8171645" cy="4093428"/>
          </a:xfrm>
          <a:prstGeom prst="rect">
            <a:avLst/>
          </a:prstGeom>
        </p:spPr>
        <p:txBody>
          <a:bodyPr wrap="square">
            <a:spAutoFit/>
          </a:bodyPr>
          <a:lstStyle/>
          <a:p>
            <a:pPr marL="285750" indent="-285750">
              <a:spcBef>
                <a:spcPts val="600"/>
              </a:spcBef>
              <a:spcAft>
                <a:spcPts val="600"/>
              </a:spcAft>
              <a:buClr>
                <a:schemeClr val="tx1">
                  <a:lumMod val="75000"/>
                </a:schemeClr>
              </a:buClr>
              <a:buFont typeface="Arial" panose="020B0604020202020204" pitchFamily="34" charset="0"/>
              <a:buChar char="•"/>
            </a:pPr>
            <a:r>
              <a:rPr lang="en-US" dirty="0">
                <a:latin typeface="Helvetica" panose="020B0604020202020204" pitchFamily="34" charset="0"/>
                <a:cs typeface="Helvetica" panose="020B0604020202020204" pitchFamily="34" charset="0"/>
              </a:rPr>
              <a:t>11 mile high capacity transit corridor</a:t>
            </a:r>
          </a:p>
          <a:p>
            <a:pPr marL="285750" indent="-285750">
              <a:spcBef>
                <a:spcPts val="600"/>
              </a:spcBef>
              <a:spcAft>
                <a:spcPts val="600"/>
              </a:spcAft>
              <a:buClr>
                <a:schemeClr val="tx1">
                  <a:lumMod val="75000"/>
                </a:schemeClr>
              </a:buClr>
              <a:buFont typeface="Arial" panose="020B0604020202020204" pitchFamily="34" charset="0"/>
              <a:buChar char="•"/>
            </a:pPr>
            <a:r>
              <a:rPr lang="en-US" dirty="0">
                <a:latin typeface="Helvetica" panose="020B0604020202020204" pitchFamily="34" charset="0"/>
                <a:cs typeface="Helvetica" panose="020B0604020202020204" pitchFamily="34" charset="0"/>
              </a:rPr>
              <a:t>Connects </a:t>
            </a:r>
            <a:r>
              <a:rPr lang="en-US" dirty="0" err="1">
                <a:latin typeface="Helvetica" panose="020B0604020202020204" pitchFamily="34" charset="0"/>
                <a:cs typeface="Helvetica" panose="020B0604020202020204" pitchFamily="34" charset="0"/>
              </a:rPr>
              <a:t>Greenbriar</a:t>
            </a:r>
            <a:r>
              <a:rPr lang="en-US" dirty="0">
                <a:latin typeface="Helvetica" panose="020B0604020202020204" pitchFamily="34" charset="0"/>
                <a:cs typeface="Helvetica" panose="020B0604020202020204" pitchFamily="34" charset="0"/>
              </a:rPr>
              <a:t> Mall with Fort McPherson redevelopment area</a:t>
            </a:r>
          </a:p>
          <a:p>
            <a:pPr marL="285750" indent="-285750">
              <a:spcBef>
                <a:spcPts val="600"/>
              </a:spcBef>
              <a:spcAft>
                <a:spcPts val="600"/>
              </a:spcAft>
              <a:buClr>
                <a:schemeClr val="tx1">
                  <a:lumMod val="75000"/>
                </a:schemeClr>
              </a:buClr>
              <a:buFont typeface="Arial" panose="020B0604020202020204" pitchFamily="34" charset="0"/>
              <a:buChar char="•"/>
            </a:pPr>
            <a:r>
              <a:rPr lang="en-US" dirty="0">
                <a:latin typeface="Helvetica" panose="020B0604020202020204" pitchFamily="34" charset="0"/>
                <a:cs typeface="Helvetica" panose="020B0604020202020204" pitchFamily="34" charset="0"/>
              </a:rPr>
              <a:t>Link into the MARTA heavy rail transit system</a:t>
            </a:r>
          </a:p>
          <a:p>
            <a:pPr marL="285750" indent="-285750">
              <a:spcBef>
                <a:spcPts val="600"/>
              </a:spcBef>
              <a:spcAft>
                <a:spcPts val="600"/>
              </a:spcAft>
              <a:buClr>
                <a:schemeClr val="tx1">
                  <a:lumMod val="75000"/>
                </a:schemeClr>
              </a:buClr>
              <a:buFont typeface="Arial" panose="020B0604020202020204" pitchFamily="34" charset="0"/>
              <a:buChar char="•"/>
            </a:pPr>
            <a:r>
              <a:rPr lang="en-US" dirty="0">
                <a:latin typeface="Helvetica" panose="020B0604020202020204" pitchFamily="34" charset="0"/>
                <a:cs typeface="Helvetica" panose="020B0604020202020204" pitchFamily="34" charset="0"/>
              </a:rPr>
              <a:t>Initiating a planning study MARTA to analyze:</a:t>
            </a:r>
          </a:p>
          <a:p>
            <a:pPr marL="742950" lvl="1" indent="-285750">
              <a:spcBef>
                <a:spcPts val="600"/>
              </a:spcBef>
              <a:spcAft>
                <a:spcPts val="600"/>
              </a:spcAft>
              <a:buClr>
                <a:schemeClr val="tx1">
                  <a:lumMod val="75000"/>
                </a:schemeClr>
              </a:buClr>
              <a:buFont typeface="Courier New" panose="02070309020205020404" pitchFamily="49" charset="0"/>
              <a:buChar char="o"/>
            </a:pPr>
            <a:r>
              <a:rPr lang="en-US" dirty="0">
                <a:latin typeface="Helvetica" panose="020B0604020202020204" pitchFamily="34" charset="0"/>
                <a:cs typeface="Helvetica" panose="020B0604020202020204" pitchFamily="34" charset="0"/>
              </a:rPr>
              <a:t>High capacity transit options (BRT or LRT)</a:t>
            </a:r>
          </a:p>
          <a:p>
            <a:pPr marL="742950" lvl="1" indent="-285750">
              <a:spcBef>
                <a:spcPts val="600"/>
              </a:spcBef>
              <a:spcAft>
                <a:spcPts val="600"/>
              </a:spcAft>
              <a:buClr>
                <a:schemeClr val="tx1">
                  <a:lumMod val="75000"/>
                </a:schemeClr>
              </a:buClr>
              <a:buFont typeface="Courier New" panose="02070309020205020404" pitchFamily="49" charset="0"/>
              <a:buChar char="o"/>
            </a:pPr>
            <a:r>
              <a:rPr lang="en-US" dirty="0">
                <a:latin typeface="Helvetica" panose="020B0604020202020204" pitchFamily="34" charset="0"/>
                <a:cs typeface="Helvetica" panose="020B0604020202020204" pitchFamily="34" charset="0"/>
              </a:rPr>
              <a:t>Alignments to include dedicated guideway and/or street running</a:t>
            </a:r>
          </a:p>
          <a:p>
            <a:pPr marL="285750" indent="-285750">
              <a:spcBef>
                <a:spcPts val="600"/>
              </a:spcBef>
              <a:spcAft>
                <a:spcPts val="600"/>
              </a:spcAft>
              <a:buClr>
                <a:schemeClr val="tx1">
                  <a:lumMod val="75000"/>
                </a:schemeClr>
              </a:buClr>
              <a:buFont typeface="Arial" panose="020B0604020202020204" pitchFamily="34" charset="0"/>
              <a:buChar char="•"/>
            </a:pPr>
            <a:r>
              <a:rPr lang="en-US" dirty="0">
                <a:latin typeface="Helvetica" panose="020B0604020202020204" pitchFamily="34" charset="0"/>
                <a:cs typeface="Helvetica" panose="020B0604020202020204" pitchFamily="34" charset="0"/>
              </a:rPr>
              <a:t>18-24 month study</a:t>
            </a:r>
          </a:p>
          <a:p>
            <a:pPr marL="285750" indent="-285750">
              <a:spcBef>
                <a:spcPts val="600"/>
              </a:spcBef>
              <a:spcAft>
                <a:spcPts val="600"/>
              </a:spcAft>
              <a:buClr>
                <a:schemeClr val="tx1">
                  <a:lumMod val="75000"/>
                </a:schemeClr>
              </a:buClr>
              <a:buFont typeface="Arial" panose="020B0604020202020204" pitchFamily="34" charset="0"/>
              <a:buChar char="•"/>
            </a:pPr>
            <a:r>
              <a:rPr lang="en-US" dirty="0">
                <a:latin typeface="Helvetica" panose="020B0604020202020204" pitchFamily="34" charset="0"/>
                <a:cs typeface="Helvetica" panose="020B0604020202020204" pitchFamily="34" charset="0"/>
              </a:rPr>
              <a:t>Route 83 on </a:t>
            </a:r>
            <a:r>
              <a:rPr lang="en-US" dirty="0" err="1">
                <a:latin typeface="Helvetica" panose="020B0604020202020204" pitchFamily="34" charset="0"/>
                <a:cs typeface="Helvetica" panose="020B0604020202020204" pitchFamily="34" charset="0"/>
              </a:rPr>
              <a:t>Campbellton</a:t>
            </a:r>
            <a:r>
              <a:rPr lang="en-US" dirty="0">
                <a:latin typeface="Helvetica" panose="020B0604020202020204" pitchFamily="34" charset="0"/>
                <a:cs typeface="Helvetica" panose="020B0604020202020204" pitchFamily="34" charset="0"/>
              </a:rPr>
              <a:t> Rd was upgraded to Arterial Rapid Transit (ART) service levels in Feb 2017 as part of the FAST Track Initiative</a:t>
            </a:r>
          </a:p>
          <a:p>
            <a:pPr marL="742950" lvl="1" indent="-285750">
              <a:spcBef>
                <a:spcPts val="600"/>
              </a:spcBef>
              <a:spcAft>
                <a:spcPts val="600"/>
              </a:spcAft>
              <a:buClr>
                <a:schemeClr val="tx1">
                  <a:lumMod val="75000"/>
                </a:schemeClr>
              </a:buClr>
              <a:buFont typeface="Courier New" panose="02070309020205020404" pitchFamily="49" charset="0"/>
              <a:buChar char="o"/>
            </a:pPr>
            <a:r>
              <a:rPr lang="en-US" dirty="0">
                <a:latin typeface="Helvetica" panose="020B0604020202020204" pitchFamily="34" charset="0"/>
                <a:cs typeface="Helvetica" panose="020B0604020202020204" pitchFamily="34" charset="0"/>
              </a:rPr>
              <a:t>Route 83 has 2</a:t>
            </a:r>
            <a:r>
              <a:rPr lang="en-US" baseline="30000" dirty="0">
                <a:latin typeface="Helvetica" panose="020B0604020202020204" pitchFamily="34" charset="0"/>
                <a:cs typeface="Helvetica" panose="020B0604020202020204" pitchFamily="34" charset="0"/>
              </a:rPr>
              <a:t>nd</a:t>
            </a:r>
            <a:r>
              <a:rPr lang="en-US" dirty="0">
                <a:latin typeface="Helvetica" panose="020B0604020202020204" pitchFamily="34" charset="0"/>
                <a:cs typeface="Helvetica" panose="020B0604020202020204" pitchFamily="34" charset="0"/>
              </a:rPr>
              <a:t> highest daily ridership in MARTA bus system</a:t>
            </a:r>
          </a:p>
        </p:txBody>
      </p:sp>
      <p:sp>
        <p:nvSpPr>
          <p:cNvPr id="10" name="Text Placeholder 1"/>
          <p:cNvSpPr>
            <a:spLocks noGrp="1"/>
          </p:cNvSpPr>
          <p:nvPr>
            <p:ph type="body" sz="quarter" idx="10"/>
          </p:nvPr>
        </p:nvSpPr>
        <p:spPr>
          <a:xfrm>
            <a:off x="1404258" y="893331"/>
            <a:ext cx="10787743" cy="714671"/>
          </a:xfrm>
        </p:spPr>
        <p:txBody>
          <a:bodyPr/>
          <a:lstStyle/>
          <a:p>
            <a:pPr>
              <a:lnSpc>
                <a:spcPts val="3000"/>
              </a:lnSpc>
              <a:spcBef>
                <a:spcPts val="0"/>
              </a:spcBef>
            </a:pPr>
            <a:r>
              <a:rPr lang="en-US" dirty="0">
                <a:latin typeface="Helvetica" panose="020B0604020202020204" pitchFamily="34" charset="0"/>
                <a:cs typeface="Helvetica" panose="020B0604020202020204" pitchFamily="34" charset="0"/>
              </a:rPr>
              <a:t>CAMPBELLTON CORRIDOR TRANSIT INITIATIVE / </a:t>
            </a:r>
          </a:p>
          <a:p>
            <a:pPr>
              <a:lnSpc>
                <a:spcPts val="3000"/>
              </a:lnSpc>
              <a:spcBef>
                <a:spcPts val="0"/>
              </a:spcBef>
            </a:pPr>
            <a:r>
              <a:rPr lang="en-US" dirty="0">
                <a:latin typeface="Helvetica" panose="020B0604020202020204" pitchFamily="34" charset="0"/>
                <a:cs typeface="Helvetica" panose="020B0604020202020204" pitchFamily="34" charset="0"/>
              </a:rPr>
              <a:t>LINK SOUTHWEST</a:t>
            </a:r>
            <a:endParaRPr lang="en-US" altLang="en-US" dirty="0">
              <a:latin typeface="Helvetica" panose="020B0604020202020204" pitchFamily="34" charset="0"/>
              <a:cs typeface="Helvetica" panose="020B0604020202020204" pitchFamily="34" charset="0"/>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608726" y="2111584"/>
            <a:ext cx="2376168" cy="2924181"/>
          </a:xfrm>
          <a:prstGeom prst="rect">
            <a:avLst/>
          </a:prstGeom>
        </p:spPr>
      </p:pic>
    </p:spTree>
    <p:extLst>
      <p:ext uri="{BB962C8B-B14F-4D97-AF65-F5344CB8AC3E}">
        <p14:creationId xmlns:p14="http://schemas.microsoft.com/office/powerpoint/2010/main" val="17941642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a:spLocks noChangeArrowheads="1"/>
          </p:cNvSpPr>
          <p:nvPr/>
        </p:nvSpPr>
        <p:spPr bwMode="auto">
          <a:xfrm>
            <a:off x="3219453" y="39691"/>
            <a:ext cx="80327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dirty="0">
                <a:solidFill>
                  <a:srgbClr val="FFFFFF"/>
                </a:solidFill>
                <a:latin typeface="+mn-lt"/>
                <a:cs typeface="Arial" charset="0"/>
              </a:rPr>
              <a:t>MORE MARTA Outreach Summary</a:t>
            </a:r>
          </a:p>
        </p:txBody>
      </p:sp>
      <p:sp>
        <p:nvSpPr>
          <p:cNvPr id="16" name="Text Placeholder 15"/>
          <p:cNvSpPr>
            <a:spLocks noGrp="1"/>
          </p:cNvSpPr>
          <p:nvPr>
            <p:ph type="body" sz="quarter" idx="10"/>
          </p:nvPr>
        </p:nvSpPr>
        <p:spPr>
          <a:xfrm>
            <a:off x="1436466" y="856668"/>
            <a:ext cx="10586715" cy="628650"/>
          </a:xfrm>
        </p:spPr>
        <p:txBody>
          <a:bodyPr/>
          <a:lstStyle/>
          <a:p>
            <a:r>
              <a:rPr lang="en-US" dirty="0"/>
              <a:t>MORE MARTA OUTREACH</a:t>
            </a:r>
          </a:p>
        </p:txBody>
      </p:sp>
      <p:sp>
        <p:nvSpPr>
          <p:cNvPr id="2" name="Slide Number Placeholder 1"/>
          <p:cNvSpPr>
            <a:spLocks noGrp="1"/>
          </p:cNvSpPr>
          <p:nvPr>
            <p:ph type="sldNum" sz="quarter" idx="11"/>
          </p:nvPr>
        </p:nvSpPr>
        <p:spPr/>
        <p:txBody>
          <a:bodyPr/>
          <a:lstStyle/>
          <a:p>
            <a:pPr>
              <a:defRPr/>
            </a:pPr>
            <a:fld id="{C5D0835A-86B2-8948-9F73-2CDB20863C77}" type="slidenum">
              <a:rPr lang="en-US" sz="1400">
                <a:latin typeface="+mn-lt"/>
              </a:rPr>
              <a:pPr>
                <a:defRPr/>
              </a:pPr>
              <a:t>27</a:t>
            </a:fld>
            <a:endParaRPr lang="en-US" sz="1400" dirty="0">
              <a:latin typeface="+mn-lt"/>
            </a:endParaRPr>
          </a:p>
        </p:txBody>
      </p:sp>
      <p:pic>
        <p:nvPicPr>
          <p:cNvPr id="57" name="Picture 5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9377" y="1485318"/>
            <a:ext cx="8380404" cy="5051369"/>
          </a:xfrm>
          <a:prstGeom prst="rect">
            <a:avLst/>
          </a:prstGeom>
        </p:spPr>
      </p:pic>
    </p:spTree>
    <p:extLst>
      <p:ext uri="{BB962C8B-B14F-4D97-AF65-F5344CB8AC3E}">
        <p14:creationId xmlns:p14="http://schemas.microsoft.com/office/powerpoint/2010/main" val="18608824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a:spLocks noChangeArrowheads="1"/>
          </p:cNvSpPr>
          <p:nvPr/>
        </p:nvSpPr>
        <p:spPr bwMode="auto">
          <a:xfrm>
            <a:off x="3219453" y="39691"/>
            <a:ext cx="80327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dirty="0">
                <a:solidFill>
                  <a:srgbClr val="FFFFFF"/>
                </a:solidFill>
                <a:latin typeface="+mn-lt"/>
                <a:cs typeface="Arial" charset="0"/>
              </a:rPr>
              <a:t>MORE MARTA Outreach Summary</a:t>
            </a:r>
          </a:p>
        </p:txBody>
      </p:sp>
      <p:sp>
        <p:nvSpPr>
          <p:cNvPr id="16" name="Text Placeholder 15"/>
          <p:cNvSpPr>
            <a:spLocks noGrp="1"/>
          </p:cNvSpPr>
          <p:nvPr>
            <p:ph type="body" sz="quarter" idx="10"/>
          </p:nvPr>
        </p:nvSpPr>
        <p:spPr>
          <a:xfrm>
            <a:off x="1436466" y="856668"/>
            <a:ext cx="10586715" cy="628650"/>
          </a:xfrm>
        </p:spPr>
        <p:txBody>
          <a:bodyPr/>
          <a:lstStyle/>
          <a:p>
            <a:r>
              <a:rPr lang="en-US" dirty="0"/>
              <a:t>MORE MARTA OUTREACH</a:t>
            </a:r>
          </a:p>
        </p:txBody>
      </p:sp>
      <p:sp>
        <p:nvSpPr>
          <p:cNvPr id="2" name="Slide Number Placeholder 1"/>
          <p:cNvSpPr>
            <a:spLocks noGrp="1"/>
          </p:cNvSpPr>
          <p:nvPr>
            <p:ph type="sldNum" sz="quarter" idx="11"/>
          </p:nvPr>
        </p:nvSpPr>
        <p:spPr/>
        <p:txBody>
          <a:bodyPr/>
          <a:lstStyle/>
          <a:p>
            <a:pPr>
              <a:defRPr/>
            </a:pPr>
            <a:fld id="{C5D0835A-86B2-8948-9F73-2CDB20863C77}" type="slidenum">
              <a:rPr lang="en-US" sz="1400">
                <a:latin typeface="+mn-lt"/>
              </a:rPr>
              <a:pPr>
                <a:defRPr/>
              </a:pPr>
              <a:t>28</a:t>
            </a:fld>
            <a:endParaRPr lang="en-US" sz="1400" dirty="0">
              <a:latin typeface="+mn-lt"/>
            </a:endParaRP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27285" y="4929455"/>
            <a:ext cx="1613241" cy="1818935"/>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31323" y="1678359"/>
            <a:ext cx="8309202" cy="3076535"/>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31322" y="4929455"/>
            <a:ext cx="1707124" cy="1812605"/>
          </a:xfrm>
          <a:prstGeom prst="rect">
            <a:avLst/>
          </a:prstGeom>
        </p:spPr>
      </p:pic>
      <p:pic>
        <p:nvPicPr>
          <p:cNvPr id="11" name="Picture 1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158215" y="4929453"/>
            <a:ext cx="1810382" cy="1818934"/>
          </a:xfrm>
          <a:prstGeom prst="rect">
            <a:avLst/>
          </a:prstGeom>
        </p:spPr>
      </p:pic>
      <p:cxnSp>
        <p:nvCxnSpPr>
          <p:cNvPr id="12" name="Straight Connector 11"/>
          <p:cNvCxnSpPr/>
          <p:nvPr/>
        </p:nvCxnSpPr>
        <p:spPr>
          <a:xfrm>
            <a:off x="4293010" y="5173033"/>
            <a:ext cx="0" cy="1569027"/>
          </a:xfrm>
          <a:prstGeom prst="line">
            <a:avLst/>
          </a:prstGeom>
          <a:ln>
            <a:solidFill>
              <a:srgbClr val="008CCC"/>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718548" y="5173033"/>
            <a:ext cx="0" cy="1569027"/>
          </a:xfrm>
          <a:prstGeom prst="line">
            <a:avLst/>
          </a:prstGeom>
          <a:ln>
            <a:solidFill>
              <a:srgbClr val="008CC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08779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a:spLocks noChangeArrowheads="1"/>
          </p:cNvSpPr>
          <p:nvPr/>
        </p:nvSpPr>
        <p:spPr bwMode="auto">
          <a:xfrm>
            <a:off x="3219453" y="39691"/>
            <a:ext cx="80327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dirty="0">
                <a:solidFill>
                  <a:srgbClr val="FFFFFF"/>
                </a:solidFill>
                <a:latin typeface="Helvetica" panose="020B0604020202020204" pitchFamily="34" charset="0"/>
                <a:cs typeface="Helvetica" panose="020B0604020202020204" pitchFamily="34" charset="0"/>
              </a:rPr>
              <a:t>MORE MARTA Public Involvement Plan</a:t>
            </a:r>
          </a:p>
        </p:txBody>
      </p:sp>
      <p:sp>
        <p:nvSpPr>
          <p:cNvPr id="2" name="Slide Number Placeholder 1"/>
          <p:cNvSpPr>
            <a:spLocks noGrp="1"/>
          </p:cNvSpPr>
          <p:nvPr>
            <p:ph type="sldNum" sz="quarter" idx="11"/>
          </p:nvPr>
        </p:nvSpPr>
        <p:spPr/>
        <p:txBody>
          <a:bodyPr/>
          <a:lstStyle/>
          <a:p>
            <a:pPr>
              <a:defRPr/>
            </a:pPr>
            <a:fld id="{C5D0835A-86B2-8948-9F73-2CDB20863C77}" type="slidenum">
              <a:rPr lang="en-US" sz="1400">
                <a:latin typeface="Helvetica" panose="020B0604020202020204" pitchFamily="34" charset="0"/>
                <a:cs typeface="Helvetica" panose="020B0604020202020204" pitchFamily="34" charset="0"/>
              </a:rPr>
              <a:pPr>
                <a:defRPr/>
              </a:pPr>
              <a:t>29</a:t>
            </a:fld>
            <a:endParaRPr lang="en-US" sz="1400" dirty="0">
              <a:latin typeface="Helvetica" panose="020B0604020202020204" pitchFamily="34" charset="0"/>
              <a:cs typeface="Helvetica" panose="020B0604020202020204" pitchFamily="34" charset="0"/>
            </a:endParaRPr>
          </a:p>
        </p:txBody>
      </p:sp>
      <p:sp>
        <p:nvSpPr>
          <p:cNvPr id="20" name="Text Placeholder 3"/>
          <p:cNvSpPr>
            <a:spLocks noGrp="1"/>
          </p:cNvSpPr>
          <p:nvPr>
            <p:ph type="body" sz="quarter" idx="10"/>
          </p:nvPr>
        </p:nvSpPr>
        <p:spPr>
          <a:xfrm>
            <a:off x="1257300" y="893329"/>
            <a:ext cx="10586715" cy="628650"/>
          </a:xfrm>
        </p:spPr>
        <p:txBody>
          <a:bodyPr/>
          <a:lstStyle/>
          <a:p>
            <a:r>
              <a:rPr lang="en-US" dirty="0"/>
              <a:t>2018 WORK PROGRAM</a:t>
            </a:r>
          </a:p>
        </p:txBody>
      </p:sp>
      <p:sp>
        <p:nvSpPr>
          <p:cNvPr id="6" name="Rectangle 5"/>
          <p:cNvSpPr/>
          <p:nvPr/>
        </p:nvSpPr>
        <p:spPr>
          <a:xfrm>
            <a:off x="1257297" y="1768954"/>
            <a:ext cx="10586718" cy="4524315"/>
          </a:xfrm>
          <a:prstGeom prst="rect">
            <a:avLst/>
          </a:prstGeom>
        </p:spPr>
        <p:txBody>
          <a:bodyPr wrap="square">
            <a:spAutoFit/>
          </a:bodyPr>
          <a:lstStyle/>
          <a:p>
            <a:pPr marL="285750" indent="-285750">
              <a:buClr>
                <a:schemeClr val="tx1">
                  <a:lumMod val="75000"/>
                </a:schemeClr>
              </a:buClr>
              <a:buFont typeface="Arial" panose="020B0604020202020204" pitchFamily="34" charset="0"/>
              <a:buChar char="•"/>
            </a:pPr>
            <a:r>
              <a:rPr lang="en-US" sz="2000" b="1" dirty="0">
                <a:latin typeface="Helvetica" panose="020B0604020202020204" pitchFamily="34" charset="0"/>
                <a:cs typeface="Helvetica" panose="020B0604020202020204" pitchFamily="34" charset="0"/>
              </a:rPr>
              <a:t>Atlanta Streetcar transition</a:t>
            </a:r>
          </a:p>
          <a:p>
            <a:pPr marL="285750" indent="-285750">
              <a:buClr>
                <a:schemeClr val="tx1">
                  <a:lumMod val="75000"/>
                </a:schemeClr>
              </a:buClr>
              <a:buFont typeface="Arial" panose="020B0604020202020204" pitchFamily="34" charset="0"/>
              <a:buChar char="•"/>
            </a:pPr>
            <a:r>
              <a:rPr lang="en-US" sz="2000" b="1" dirty="0">
                <a:latin typeface="Helvetica" panose="020B0604020202020204" pitchFamily="34" charset="0"/>
                <a:cs typeface="Helvetica" panose="020B0604020202020204" pitchFamily="34" charset="0"/>
              </a:rPr>
              <a:t>Bus service</a:t>
            </a:r>
            <a:endParaRPr lang="en-US" sz="2000" dirty="0">
              <a:latin typeface="Helvetica" panose="020B0604020202020204" pitchFamily="34" charset="0"/>
              <a:cs typeface="Helvetica" panose="020B0604020202020204" pitchFamily="34" charset="0"/>
            </a:endParaRPr>
          </a:p>
          <a:p>
            <a:pPr marL="742950" lvl="1" indent="-285750">
              <a:buClr>
                <a:schemeClr val="tx1">
                  <a:lumMod val="75000"/>
                </a:schemeClr>
              </a:buClr>
              <a:buFont typeface="Courier New" panose="02070309020205020404" pitchFamily="49" charset="0"/>
              <a:buChar char="▬"/>
            </a:pPr>
            <a:r>
              <a:rPr lang="en-US" dirty="0">
                <a:latin typeface="Helvetica" panose="020B0604020202020204" pitchFamily="34" charset="0"/>
                <a:cs typeface="Helvetica" panose="020B0604020202020204" pitchFamily="34" charset="0"/>
              </a:rPr>
              <a:t>Expanded service frequencies and span</a:t>
            </a:r>
          </a:p>
          <a:p>
            <a:pPr marL="742950" lvl="1" indent="-285750">
              <a:buClr>
                <a:schemeClr val="tx1">
                  <a:lumMod val="75000"/>
                </a:schemeClr>
              </a:buClr>
              <a:buFont typeface="Courier New" panose="02070309020205020404" pitchFamily="49" charset="0"/>
              <a:buChar char="▬"/>
            </a:pPr>
            <a:r>
              <a:rPr lang="en-US" dirty="0">
                <a:latin typeface="Helvetica" panose="020B0604020202020204" pitchFamily="34" charset="0"/>
                <a:cs typeface="Helvetica" panose="020B0604020202020204" pitchFamily="34" charset="0"/>
              </a:rPr>
              <a:t>Arterial Rapid Transit</a:t>
            </a:r>
          </a:p>
          <a:p>
            <a:pPr marL="742950" lvl="1" indent="-285750">
              <a:buClr>
                <a:schemeClr val="tx1">
                  <a:lumMod val="75000"/>
                </a:schemeClr>
              </a:buClr>
              <a:buFont typeface="Courier New" panose="02070309020205020404" pitchFamily="49" charset="0"/>
              <a:buChar char="▬"/>
            </a:pPr>
            <a:r>
              <a:rPr lang="en-US" dirty="0">
                <a:latin typeface="Helvetica" panose="020B0604020202020204" pitchFamily="34" charset="0"/>
                <a:cs typeface="Helvetica" panose="020B0604020202020204" pitchFamily="34" charset="0"/>
              </a:rPr>
              <a:t>Community circulators</a:t>
            </a:r>
          </a:p>
          <a:p>
            <a:pPr marL="342900" indent="-342900">
              <a:buClr>
                <a:schemeClr val="tx1">
                  <a:lumMod val="75000"/>
                </a:schemeClr>
              </a:buClr>
              <a:buFont typeface="Arial" panose="020B0604020202020204" pitchFamily="34" charset="0"/>
              <a:buChar char="•"/>
            </a:pPr>
            <a:r>
              <a:rPr lang="en-US" sz="2000" b="1" dirty="0">
                <a:latin typeface="Helvetica" panose="020B0604020202020204" pitchFamily="34" charset="0"/>
                <a:cs typeface="Helvetica" panose="020B0604020202020204" pitchFamily="34" charset="0"/>
              </a:rPr>
              <a:t>High capacity transit</a:t>
            </a:r>
          </a:p>
          <a:p>
            <a:pPr marL="742950" lvl="1" indent="-285750">
              <a:buClr>
                <a:schemeClr val="tx1">
                  <a:lumMod val="75000"/>
                </a:schemeClr>
              </a:buClr>
              <a:buFont typeface="Courier New" panose="02070309020205020404" pitchFamily="49" charset="0"/>
              <a:buChar char="▬"/>
            </a:pPr>
            <a:r>
              <a:rPr lang="en-US" dirty="0">
                <a:latin typeface="Helvetica" panose="020B0604020202020204" pitchFamily="34" charset="0"/>
                <a:cs typeface="Helvetica" panose="020B0604020202020204" pitchFamily="34" charset="0"/>
              </a:rPr>
              <a:t>Initiate </a:t>
            </a:r>
            <a:r>
              <a:rPr lang="en-US" dirty="0" err="1">
                <a:latin typeface="Helvetica" panose="020B0604020202020204" pitchFamily="34" charset="0"/>
                <a:cs typeface="Helvetica" panose="020B0604020202020204" pitchFamily="34" charset="0"/>
              </a:rPr>
              <a:t>Campbellton</a:t>
            </a:r>
            <a:r>
              <a:rPr lang="en-US" dirty="0">
                <a:latin typeface="Helvetica" panose="020B0604020202020204" pitchFamily="34" charset="0"/>
                <a:cs typeface="Helvetica" panose="020B0604020202020204" pitchFamily="34" charset="0"/>
              </a:rPr>
              <a:t> Corridor Transit Initiative (BRT/LRT)</a:t>
            </a:r>
          </a:p>
          <a:p>
            <a:pPr marL="742950" lvl="1" indent="-285750">
              <a:buClr>
                <a:schemeClr val="tx1">
                  <a:lumMod val="75000"/>
                </a:schemeClr>
              </a:buClr>
              <a:buFont typeface="Courier New" panose="02070309020205020404" pitchFamily="49" charset="0"/>
              <a:buChar char="▬"/>
            </a:pPr>
            <a:r>
              <a:rPr lang="en-US" dirty="0">
                <a:latin typeface="Helvetica" panose="020B0604020202020204" pitchFamily="34" charset="0"/>
                <a:cs typeface="Helvetica" panose="020B0604020202020204" pitchFamily="34" charset="0"/>
              </a:rPr>
              <a:t>Clifton Corridor Transit Initiative Project Development</a:t>
            </a:r>
          </a:p>
          <a:p>
            <a:pPr marL="742950" lvl="1" indent="-285750">
              <a:buClr>
                <a:schemeClr val="tx1">
                  <a:lumMod val="75000"/>
                </a:schemeClr>
              </a:buClr>
              <a:buFont typeface="Courier New" panose="02070309020205020404" pitchFamily="49" charset="0"/>
              <a:buChar char="▬"/>
            </a:pPr>
            <a:r>
              <a:rPr lang="en-US" dirty="0">
                <a:latin typeface="Helvetica" panose="020B0604020202020204" pitchFamily="34" charset="0"/>
                <a:cs typeface="Helvetica" panose="020B0604020202020204" pitchFamily="34" charset="0"/>
              </a:rPr>
              <a:t>Atlanta Streetcar Extension Design (east/west)</a:t>
            </a:r>
          </a:p>
          <a:p>
            <a:pPr marL="742950" lvl="1" indent="-285750">
              <a:buClr>
                <a:schemeClr val="tx1">
                  <a:lumMod val="75000"/>
                </a:schemeClr>
              </a:buClr>
              <a:buFont typeface="Courier New" panose="02070309020205020404" pitchFamily="49" charset="0"/>
              <a:buChar char="▬"/>
            </a:pPr>
            <a:r>
              <a:rPr lang="en-US" dirty="0">
                <a:latin typeface="Helvetica" panose="020B0604020202020204" pitchFamily="34" charset="0"/>
                <a:cs typeface="Helvetica" panose="020B0604020202020204" pitchFamily="34" charset="0"/>
              </a:rPr>
              <a:t>Capitol Avenue Bus Rapid Transit Project Definition (Summer Hill)</a:t>
            </a:r>
          </a:p>
          <a:p>
            <a:pPr marL="742950" lvl="1" indent="-285750">
              <a:buClr>
                <a:schemeClr val="tx1">
                  <a:lumMod val="75000"/>
                </a:schemeClr>
              </a:buClr>
              <a:buFont typeface="Courier New" panose="02070309020205020404" pitchFamily="49" charset="0"/>
              <a:buChar char="▬"/>
            </a:pPr>
            <a:r>
              <a:rPr lang="en-US" dirty="0">
                <a:latin typeface="Helvetica" panose="020B0604020202020204" pitchFamily="34" charset="0"/>
                <a:cs typeface="Helvetica" panose="020B0604020202020204" pitchFamily="34" charset="0"/>
              </a:rPr>
              <a:t>Northside Drive Bus Rapid Transit</a:t>
            </a:r>
          </a:p>
          <a:p>
            <a:pPr marL="342900" indent="-342900">
              <a:buClr>
                <a:schemeClr val="tx1">
                  <a:lumMod val="75000"/>
                </a:schemeClr>
              </a:buClr>
              <a:buFont typeface="Arial" panose="020B0604020202020204" pitchFamily="34" charset="0"/>
              <a:buChar char="•"/>
            </a:pPr>
            <a:r>
              <a:rPr lang="en-US" sz="2000" b="1" dirty="0">
                <a:latin typeface="Helvetica" panose="020B0604020202020204" pitchFamily="34" charset="0"/>
                <a:cs typeface="Helvetica" panose="020B0604020202020204" pitchFamily="34" charset="0"/>
              </a:rPr>
              <a:t>Other improvements</a:t>
            </a:r>
          </a:p>
          <a:p>
            <a:pPr marL="742950" lvl="1" indent="-285750">
              <a:buClr>
                <a:schemeClr val="tx1">
                  <a:lumMod val="75000"/>
                </a:schemeClr>
              </a:buClr>
              <a:buFont typeface="Courier New" panose="02070309020205020404" pitchFamily="49" charset="0"/>
              <a:buChar char="▬"/>
            </a:pPr>
            <a:r>
              <a:rPr lang="en-US" dirty="0" err="1">
                <a:latin typeface="Helvetica" panose="020B0604020202020204" pitchFamily="34" charset="0"/>
                <a:cs typeface="Helvetica" panose="020B0604020202020204" pitchFamily="34" charset="0"/>
              </a:rPr>
              <a:t>Reynoldstown</a:t>
            </a:r>
            <a:r>
              <a:rPr lang="en-US" dirty="0">
                <a:latin typeface="Helvetica" panose="020B0604020202020204" pitchFamily="34" charset="0"/>
                <a:cs typeface="Helvetica" panose="020B0604020202020204" pitchFamily="34" charset="0"/>
              </a:rPr>
              <a:t>/Inman Park pedestrian enhancements</a:t>
            </a:r>
          </a:p>
          <a:p>
            <a:pPr marL="742950" lvl="1" indent="-285750">
              <a:buClr>
                <a:schemeClr val="tx1">
                  <a:lumMod val="75000"/>
                </a:schemeClr>
              </a:buClr>
              <a:buFont typeface="Courier New" panose="02070309020205020404" pitchFamily="49" charset="0"/>
              <a:buChar char="▬"/>
            </a:pPr>
            <a:r>
              <a:rPr lang="en-US" dirty="0">
                <a:latin typeface="Helvetica" panose="020B0604020202020204" pitchFamily="34" charset="0"/>
                <a:cs typeface="Helvetica" panose="020B0604020202020204" pitchFamily="34" charset="0"/>
              </a:rPr>
              <a:t>Oakland City elevator access</a:t>
            </a:r>
          </a:p>
          <a:p>
            <a:pPr marL="742950" lvl="1" indent="-285750">
              <a:buClr>
                <a:schemeClr val="tx1">
                  <a:lumMod val="75000"/>
                </a:schemeClr>
              </a:buClr>
              <a:buFont typeface="Courier New" panose="02070309020205020404" pitchFamily="49" charset="0"/>
              <a:buChar char="▬"/>
            </a:pPr>
            <a:r>
              <a:rPr lang="en-US" dirty="0">
                <a:latin typeface="Helvetica" panose="020B0604020202020204" pitchFamily="34" charset="0"/>
                <a:cs typeface="Helvetica" panose="020B0604020202020204" pitchFamily="34" charset="0"/>
              </a:rPr>
              <a:t>Comprehensive shelter program</a:t>
            </a:r>
          </a:p>
        </p:txBody>
      </p:sp>
      <p:pic>
        <p:nvPicPr>
          <p:cNvPr id="8" name="Picture 7"/>
          <p:cNvPicPr>
            <a:picLocks noChangeAspect="1"/>
          </p:cNvPicPr>
          <p:nvPr/>
        </p:nvPicPr>
        <p:blipFill>
          <a:blip r:embed="rId3"/>
          <a:stretch>
            <a:fillRect/>
          </a:stretch>
        </p:blipFill>
        <p:spPr>
          <a:xfrm>
            <a:off x="10196645" y="1295127"/>
            <a:ext cx="1123950" cy="1200150"/>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04393" y="5574823"/>
            <a:ext cx="2400341" cy="847704"/>
          </a:xfrm>
          <a:prstGeom prst="rect">
            <a:avLst/>
          </a:prstGeom>
        </p:spPr>
      </p:pic>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58187" y="2825042"/>
            <a:ext cx="1985828" cy="2443817"/>
          </a:xfrm>
          <a:prstGeom prst="rect">
            <a:avLst/>
          </a:prstGeom>
        </p:spPr>
      </p:pic>
    </p:spTree>
    <p:extLst>
      <p:ext uri="{BB962C8B-B14F-4D97-AF65-F5344CB8AC3E}">
        <p14:creationId xmlns:p14="http://schemas.microsoft.com/office/powerpoint/2010/main" val="2744870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0" y="0"/>
            <a:ext cx="12089958" cy="6842407"/>
          </a:xfrm>
          <a:prstGeom prst="rect">
            <a:avLst/>
          </a:prstGeom>
        </p:spPr>
      </p:pic>
      <p:sp>
        <p:nvSpPr>
          <p:cNvPr id="19" name="Rectangle 18"/>
          <p:cNvSpPr/>
          <p:nvPr/>
        </p:nvSpPr>
        <p:spPr>
          <a:xfrm>
            <a:off x="1524000" y="833439"/>
            <a:ext cx="9144000" cy="307975"/>
          </a:xfrm>
          <a:prstGeom prst="rect">
            <a:avLst/>
          </a:prstGeom>
        </p:spPr>
        <p:txBody>
          <a:bodyPr>
            <a:spAutoFit/>
          </a:bodyPr>
          <a:lstStyle/>
          <a:p>
            <a:pPr algn="ctr">
              <a:spcBef>
                <a:spcPct val="20000"/>
              </a:spcBef>
              <a:defRPr/>
            </a:pPr>
            <a:endParaRPr lang="en-US" sz="1400" kern="0" dirty="0">
              <a:solidFill>
                <a:srgbClr val="000000"/>
              </a:solidFill>
              <a:latin typeface="Arial"/>
              <a:cs typeface="Arial"/>
            </a:endParaRPr>
          </a:p>
        </p:txBody>
      </p:sp>
      <p:sp>
        <p:nvSpPr>
          <p:cNvPr id="7" name="Slide Number Placeholder 1"/>
          <p:cNvSpPr>
            <a:spLocks noGrp="1"/>
          </p:cNvSpPr>
          <p:nvPr>
            <p:ph type="sldNum" sz="quarter" idx="10"/>
          </p:nvPr>
        </p:nvSpPr>
        <p:spPr bwMode="auto">
          <a:xfrm>
            <a:off x="9783628" y="6360115"/>
            <a:ext cx="50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5192581-BFE5-4BD1-9B26-CAF4EAB5CB83}" type="slidenum">
              <a:rPr lang="en-US" altLang="en-US" smtClean="0">
                <a:solidFill>
                  <a:srgbClr val="898989"/>
                </a:solidFill>
                <a:latin typeface="Rockwell" panose="02060603020205020403" pitchFamily="18" charset="0"/>
              </a:rPr>
              <a:pPr/>
              <a:t>3</a:t>
            </a:fld>
            <a:endParaRPr lang="en-US" altLang="en-US" dirty="0">
              <a:solidFill>
                <a:srgbClr val="898989"/>
              </a:solidFill>
              <a:latin typeface="Rockwell" panose="02060603020205020403" pitchFamily="18" charset="0"/>
            </a:endParaRPr>
          </a:p>
        </p:txBody>
      </p:sp>
      <p:pic>
        <p:nvPicPr>
          <p:cNvPr id="2" name="Picture 1"/>
          <p:cNvPicPr>
            <a:picLocks noChangeAspect="1"/>
          </p:cNvPicPr>
          <p:nvPr/>
        </p:nvPicPr>
        <p:blipFill>
          <a:blip r:embed="rId4"/>
          <a:stretch>
            <a:fillRect/>
          </a:stretch>
        </p:blipFill>
        <p:spPr>
          <a:xfrm>
            <a:off x="0" y="0"/>
            <a:ext cx="8351351" cy="6858000"/>
          </a:xfrm>
          <a:prstGeom prst="rect">
            <a:avLst/>
          </a:prstGeom>
        </p:spPr>
      </p:pic>
      <p:sp>
        <p:nvSpPr>
          <p:cNvPr id="8" name="TextBox 19"/>
          <p:cNvSpPr txBox="1">
            <a:spLocks noChangeArrowheads="1"/>
          </p:cNvSpPr>
          <p:nvPr/>
        </p:nvSpPr>
        <p:spPr bwMode="auto">
          <a:xfrm>
            <a:off x="1147628" y="4391220"/>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defRPr/>
            </a:pPr>
            <a:r>
              <a:rPr lang="en-US" altLang="en-US" sz="4000" b="1" dirty="0">
                <a:solidFill>
                  <a:schemeClr val="bg1"/>
                </a:solidFill>
                <a:latin typeface="Helvetica" panose="020B0604020202020204" pitchFamily="34" charset="0"/>
                <a:cs typeface="Helvetica" panose="020B0604020202020204" pitchFamily="34" charset="0"/>
              </a:rPr>
              <a:t>LEGISLATIVE OUTLOOK</a:t>
            </a:r>
            <a:endParaRPr lang="en-US" sz="40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9947133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a:spLocks noChangeArrowheads="1"/>
          </p:cNvSpPr>
          <p:nvPr/>
        </p:nvSpPr>
        <p:spPr bwMode="auto">
          <a:xfrm>
            <a:off x="3219453" y="39691"/>
            <a:ext cx="80327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dirty="0">
                <a:solidFill>
                  <a:srgbClr val="FFFFFF"/>
                </a:solidFill>
                <a:latin typeface="Helvetica" panose="020B0604020202020204" pitchFamily="34" charset="0"/>
                <a:cs typeface="Helvetica" panose="020B0604020202020204" pitchFamily="34" charset="0"/>
              </a:rPr>
              <a:t>MORE MARTA Public Involvement Plan</a:t>
            </a:r>
          </a:p>
        </p:txBody>
      </p:sp>
      <p:sp>
        <p:nvSpPr>
          <p:cNvPr id="2" name="Slide Number Placeholder 1"/>
          <p:cNvSpPr>
            <a:spLocks noGrp="1"/>
          </p:cNvSpPr>
          <p:nvPr>
            <p:ph type="sldNum" sz="quarter" idx="11"/>
          </p:nvPr>
        </p:nvSpPr>
        <p:spPr/>
        <p:txBody>
          <a:bodyPr/>
          <a:lstStyle/>
          <a:p>
            <a:pPr>
              <a:defRPr/>
            </a:pPr>
            <a:fld id="{C5D0835A-86B2-8948-9F73-2CDB20863C77}" type="slidenum">
              <a:rPr lang="en-US" sz="1400">
                <a:latin typeface="Helvetica" panose="020B0604020202020204" pitchFamily="34" charset="0"/>
                <a:cs typeface="Helvetica" panose="020B0604020202020204" pitchFamily="34" charset="0"/>
              </a:rPr>
              <a:pPr>
                <a:defRPr/>
              </a:pPr>
              <a:t>30</a:t>
            </a:fld>
            <a:endParaRPr lang="en-US" sz="1400" dirty="0">
              <a:latin typeface="Helvetica" panose="020B0604020202020204" pitchFamily="34" charset="0"/>
              <a:cs typeface="Helvetica" panose="020B0604020202020204" pitchFamily="34" charset="0"/>
            </a:endParaRPr>
          </a:p>
        </p:txBody>
      </p:sp>
      <p:sp>
        <p:nvSpPr>
          <p:cNvPr id="20" name="Text Placeholder 3"/>
          <p:cNvSpPr>
            <a:spLocks noGrp="1"/>
          </p:cNvSpPr>
          <p:nvPr>
            <p:ph type="body" sz="quarter" idx="10"/>
          </p:nvPr>
        </p:nvSpPr>
        <p:spPr>
          <a:xfrm>
            <a:off x="1257300" y="893329"/>
            <a:ext cx="10586715" cy="628650"/>
          </a:xfrm>
        </p:spPr>
        <p:txBody>
          <a:bodyPr/>
          <a:lstStyle/>
          <a:p>
            <a:r>
              <a:rPr lang="en-US" dirty="0"/>
              <a:t>NEXT STEPS</a:t>
            </a:r>
          </a:p>
        </p:txBody>
      </p:sp>
      <p:sp>
        <p:nvSpPr>
          <p:cNvPr id="21" name="Rectangle 20"/>
          <p:cNvSpPr/>
          <p:nvPr/>
        </p:nvSpPr>
        <p:spPr>
          <a:xfrm>
            <a:off x="1444868" y="2111582"/>
            <a:ext cx="8967917" cy="2708434"/>
          </a:xfrm>
          <a:prstGeom prst="rect">
            <a:avLst/>
          </a:prstGeom>
        </p:spPr>
        <p:txBody>
          <a:bodyPr wrap="square">
            <a:spAutoFit/>
          </a:bodyPr>
          <a:lstStyle/>
          <a:p>
            <a:pPr marL="285750" indent="-285750">
              <a:spcBef>
                <a:spcPts val="600"/>
              </a:spcBef>
              <a:spcAft>
                <a:spcPts val="600"/>
              </a:spcAft>
              <a:buClr>
                <a:schemeClr val="tx1">
                  <a:lumMod val="75000"/>
                </a:schemeClr>
              </a:buClr>
              <a:buFont typeface="Arial" panose="020B0604020202020204" pitchFamily="34" charset="0"/>
              <a:buChar char="•"/>
            </a:pPr>
            <a:r>
              <a:rPr lang="en-US" sz="2000" dirty="0">
                <a:latin typeface="Helvetica" panose="020B0604020202020204" pitchFamily="34" charset="0"/>
                <a:cs typeface="Helvetica" panose="020B0604020202020204" pitchFamily="34" charset="0"/>
              </a:rPr>
              <a:t>Review MORE MARTA survey data to inform project selection </a:t>
            </a:r>
          </a:p>
          <a:p>
            <a:pPr marL="800100" lvl="1" indent="-342900">
              <a:spcBef>
                <a:spcPts val="600"/>
              </a:spcBef>
              <a:spcAft>
                <a:spcPts val="600"/>
              </a:spcAft>
              <a:buClr>
                <a:schemeClr val="tx1">
                  <a:lumMod val="75000"/>
                </a:schemeClr>
              </a:buClr>
              <a:buFont typeface="Courier New" panose="02070309020205020404" pitchFamily="49" charset="0"/>
              <a:buChar char="o"/>
            </a:pPr>
            <a:r>
              <a:rPr lang="en-US" sz="2000" dirty="0">
                <a:latin typeface="Helvetica" panose="020B0604020202020204" pitchFamily="34" charset="0"/>
                <a:cs typeface="Helvetica" panose="020B0604020202020204" pitchFamily="34" charset="0"/>
              </a:rPr>
              <a:t>Identify preferred projects and service improvements</a:t>
            </a:r>
          </a:p>
          <a:p>
            <a:pPr marL="800100" lvl="1" indent="-342900">
              <a:spcBef>
                <a:spcPts val="600"/>
              </a:spcBef>
              <a:spcAft>
                <a:spcPts val="600"/>
              </a:spcAft>
              <a:buClr>
                <a:schemeClr val="tx1">
                  <a:lumMod val="75000"/>
                </a:schemeClr>
              </a:buClr>
              <a:buFont typeface="Courier New" panose="02070309020205020404" pitchFamily="49" charset="0"/>
              <a:buChar char="o"/>
            </a:pPr>
            <a:r>
              <a:rPr lang="en-US" sz="2000" dirty="0">
                <a:latin typeface="Helvetica" panose="020B0604020202020204" pitchFamily="34" charset="0"/>
                <a:cs typeface="Helvetica" panose="020B0604020202020204" pitchFamily="34" charset="0"/>
              </a:rPr>
              <a:t>Highlight projects preferences by neighborhood</a:t>
            </a:r>
          </a:p>
          <a:p>
            <a:pPr marL="285750" indent="-285750">
              <a:spcBef>
                <a:spcPts val="600"/>
              </a:spcBef>
              <a:spcAft>
                <a:spcPts val="600"/>
              </a:spcAft>
              <a:buClr>
                <a:schemeClr val="tx1">
                  <a:lumMod val="75000"/>
                </a:schemeClr>
              </a:buClr>
              <a:buFont typeface="Arial" panose="020B0604020202020204" pitchFamily="34" charset="0"/>
              <a:buChar char="•"/>
            </a:pPr>
            <a:r>
              <a:rPr lang="en-US" sz="2000" dirty="0">
                <a:latin typeface="Helvetica" panose="020B0604020202020204" pitchFamily="34" charset="0"/>
                <a:cs typeface="Helvetica" panose="020B0604020202020204" pitchFamily="34" charset="0"/>
              </a:rPr>
              <a:t>Develop More MARTA program options</a:t>
            </a:r>
          </a:p>
          <a:p>
            <a:pPr marL="285750" indent="-285750">
              <a:spcBef>
                <a:spcPts val="600"/>
              </a:spcBef>
              <a:spcAft>
                <a:spcPts val="600"/>
              </a:spcAft>
              <a:buClr>
                <a:schemeClr val="tx1">
                  <a:lumMod val="75000"/>
                </a:schemeClr>
              </a:buClr>
              <a:buFont typeface="Arial" panose="020B0604020202020204" pitchFamily="34" charset="0"/>
              <a:buChar char="•"/>
            </a:pPr>
            <a:r>
              <a:rPr lang="en-US" sz="2000" dirty="0">
                <a:latin typeface="Helvetica" panose="020B0604020202020204" pitchFamily="34" charset="0"/>
                <a:cs typeface="Helvetica" panose="020B0604020202020204" pitchFamily="34" charset="0"/>
              </a:rPr>
              <a:t>Review with City of Atlanta</a:t>
            </a:r>
          </a:p>
          <a:p>
            <a:pPr marL="285750" indent="-285750">
              <a:spcBef>
                <a:spcPts val="600"/>
              </a:spcBef>
              <a:spcAft>
                <a:spcPts val="600"/>
              </a:spcAft>
              <a:buClr>
                <a:schemeClr val="tx1">
                  <a:lumMod val="75000"/>
                </a:schemeClr>
              </a:buClr>
              <a:buFont typeface="Arial" panose="020B0604020202020204" pitchFamily="34" charset="0"/>
              <a:buChar char="•"/>
            </a:pPr>
            <a:r>
              <a:rPr lang="en-US" sz="2000" dirty="0">
                <a:latin typeface="Helvetica" panose="020B0604020202020204" pitchFamily="34" charset="0"/>
                <a:cs typeface="Helvetica" panose="020B0604020202020204" pitchFamily="34" charset="0"/>
              </a:rPr>
              <a:t>MARTA Board approval</a:t>
            </a:r>
          </a:p>
        </p:txBody>
      </p:sp>
    </p:spTree>
    <p:extLst>
      <p:ext uri="{BB962C8B-B14F-4D97-AF65-F5344CB8AC3E}">
        <p14:creationId xmlns:p14="http://schemas.microsoft.com/office/powerpoint/2010/main" val="11087630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524000" y="833439"/>
            <a:ext cx="9144000" cy="307975"/>
          </a:xfrm>
          <a:prstGeom prst="rect">
            <a:avLst/>
          </a:prstGeom>
        </p:spPr>
        <p:txBody>
          <a:bodyPr>
            <a:spAutoFit/>
          </a:bodyPr>
          <a:lstStyle/>
          <a:p>
            <a:pPr algn="ctr">
              <a:spcBef>
                <a:spcPct val="20000"/>
              </a:spcBef>
              <a:defRPr/>
            </a:pPr>
            <a:endParaRPr lang="en-US" sz="1400" kern="0" dirty="0">
              <a:solidFill>
                <a:srgbClr val="000000"/>
              </a:solidFill>
              <a:latin typeface="Arial"/>
              <a:cs typeface="Arial"/>
            </a:endParaRPr>
          </a:p>
        </p:txBody>
      </p:sp>
      <p:sp>
        <p:nvSpPr>
          <p:cNvPr id="4100" name="TextBox 19"/>
          <p:cNvSpPr txBox="1">
            <a:spLocks noChangeArrowheads="1"/>
          </p:cNvSpPr>
          <p:nvPr/>
        </p:nvSpPr>
        <p:spPr bwMode="auto">
          <a:xfrm>
            <a:off x="1140759" y="340192"/>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n-US" altLang="en-US" sz="3200" b="1" dirty="0">
                <a:solidFill>
                  <a:srgbClr val="000000"/>
                </a:solidFill>
                <a:cs typeface="Arial" charset="0"/>
              </a:rPr>
              <a:t>  </a:t>
            </a:r>
            <a:r>
              <a:rPr lang="en-US" altLang="en-US" sz="3200" b="1" spc="-300" dirty="0">
                <a:solidFill>
                  <a:srgbClr val="000000"/>
                </a:solidFill>
                <a:cs typeface="Arial" charset="0"/>
              </a:rPr>
              <a:t> </a:t>
            </a:r>
            <a:endParaRPr lang="en-US" sz="3200" b="1" dirty="0">
              <a:solidFill>
                <a:srgbClr val="000090"/>
              </a:solidFill>
              <a:latin typeface="Arial" charset="0"/>
              <a:cs typeface="Arial" charset="0"/>
            </a:endParaRPr>
          </a:p>
        </p:txBody>
      </p:sp>
      <p:sp>
        <p:nvSpPr>
          <p:cNvPr id="5" name="Content Placeholder 2"/>
          <p:cNvSpPr txBox="1">
            <a:spLocks/>
          </p:cNvSpPr>
          <p:nvPr/>
        </p:nvSpPr>
        <p:spPr>
          <a:xfrm>
            <a:off x="2895600" y="1777042"/>
            <a:ext cx="6400800" cy="369918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endParaRPr lang="en-US" sz="2400" b="1" dirty="0">
              <a:latin typeface="Helvetica" panose="020B0604020202020204" pitchFamily="34" charset="0"/>
              <a:cs typeface="Helvetica" panose="020B0604020202020204" pitchFamily="34" charset="0"/>
            </a:endParaRPr>
          </a:p>
          <a:p>
            <a:pPr marL="0" indent="0">
              <a:buNone/>
              <a:defRPr/>
            </a:pPr>
            <a:endParaRPr lang="en-US" b="1" dirty="0">
              <a:latin typeface="Helvetica" panose="020B0604020202020204" pitchFamily="34" charset="0"/>
              <a:cs typeface="Helvetica" panose="020B0604020202020204" pitchFamily="34" charset="0"/>
            </a:endParaRPr>
          </a:p>
          <a:p>
            <a:pPr marL="0" indent="0" algn="ctr">
              <a:buNone/>
              <a:defRPr/>
            </a:pPr>
            <a:r>
              <a:rPr lang="en-US" sz="7200" dirty="0">
                <a:latin typeface="Helvetica" panose="020B0604020202020204" pitchFamily="34" charset="0"/>
                <a:cs typeface="Helvetica" panose="020B0604020202020204" pitchFamily="34" charset="0"/>
              </a:rPr>
              <a:t>Questions</a:t>
            </a:r>
            <a:endParaRPr lang="en-US" sz="6600" dirty="0">
              <a:latin typeface="Helvetica" panose="020B0604020202020204" pitchFamily="34" charset="0"/>
              <a:cs typeface="Helvetica" panose="020B0604020202020204" pitchFamily="34" charset="0"/>
            </a:endParaRPr>
          </a:p>
          <a:p>
            <a:pPr marL="0" indent="0" eaLnBrk="1" hangingPunct="1">
              <a:buNone/>
              <a:defRPr/>
            </a:pPr>
            <a:endParaRPr lang="en-US" altLang="en-US" dirty="0">
              <a:latin typeface="Helvetica" panose="020B0604020202020204" pitchFamily="34" charset="0"/>
              <a:ea typeface="ＭＳ Ｐゴシック" pitchFamily="34" charset="-128"/>
              <a:cs typeface="Helvetica" panose="020B0604020202020204" pitchFamily="34" charset="0"/>
            </a:endParaRPr>
          </a:p>
        </p:txBody>
      </p:sp>
      <p:sp>
        <p:nvSpPr>
          <p:cNvPr id="7"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5192581-BFE5-4BD1-9B26-CAF4EAB5CB83}" type="slidenum">
              <a:rPr lang="en-US" altLang="en-US" smtClean="0">
                <a:solidFill>
                  <a:srgbClr val="898989"/>
                </a:solidFill>
                <a:latin typeface="Rockwell" panose="02060603020205020403" pitchFamily="18" charset="0"/>
              </a:rPr>
              <a:pPr/>
              <a:t>31</a:t>
            </a:fld>
            <a:endParaRPr lang="en-US" altLang="en-US" dirty="0">
              <a:solidFill>
                <a:srgbClr val="898989"/>
              </a:solidFill>
              <a:latin typeface="Rockwell" panose="02060603020205020403" pitchFamily="18" charset="0"/>
            </a:endParaRPr>
          </a:p>
        </p:txBody>
      </p:sp>
    </p:spTree>
    <p:extLst>
      <p:ext uri="{BB962C8B-B14F-4D97-AF65-F5344CB8AC3E}">
        <p14:creationId xmlns:p14="http://schemas.microsoft.com/office/powerpoint/2010/main" val="3015802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524000" y="833441"/>
            <a:ext cx="9144000" cy="307975"/>
          </a:xfrm>
          <a:prstGeom prst="rect">
            <a:avLst/>
          </a:prstGeom>
        </p:spPr>
        <p:txBody>
          <a:bodyPr>
            <a:spAutoFit/>
          </a:bodyPr>
          <a:lstStyle/>
          <a:p>
            <a:pPr algn="ctr">
              <a:spcBef>
                <a:spcPct val="20000"/>
              </a:spcBef>
              <a:defRPr/>
            </a:pPr>
            <a:endParaRPr lang="en-US" sz="1400" kern="0" dirty="0">
              <a:solidFill>
                <a:srgbClr val="000000"/>
              </a:solidFill>
              <a:latin typeface="Arial"/>
              <a:cs typeface="Arial"/>
            </a:endParaRPr>
          </a:p>
        </p:txBody>
      </p:sp>
      <p:sp>
        <p:nvSpPr>
          <p:cNvPr id="6" name="TextBox 5"/>
          <p:cNvSpPr txBox="1"/>
          <p:nvPr/>
        </p:nvSpPr>
        <p:spPr>
          <a:xfrm>
            <a:off x="633774" y="1791335"/>
            <a:ext cx="11210240" cy="3970318"/>
          </a:xfrm>
          <a:prstGeom prst="rect">
            <a:avLst/>
          </a:prstGeom>
          <a:noFill/>
        </p:spPr>
        <p:txBody>
          <a:bodyPr wrap="square" rtlCol="0">
            <a:spAutoFit/>
          </a:bodyPr>
          <a:lstStyle/>
          <a:p>
            <a:endParaRPr lang="en-US" dirty="0">
              <a:latin typeface="Helvetica" panose="020B0604020202020204" pitchFamily="34" charset="0"/>
              <a:cs typeface="Helvetica" panose="020B0604020202020204" pitchFamily="34" charset="0"/>
            </a:endParaRPr>
          </a:p>
          <a:p>
            <a:r>
              <a:rPr lang="en-US" b="1" dirty="0">
                <a:latin typeface="Helvetica" panose="020B0604020202020204" pitchFamily="34" charset="0"/>
                <a:cs typeface="Helvetica" panose="020B0604020202020204" pitchFamily="34" charset="0"/>
              </a:rPr>
              <a:t>State Legislative Update </a:t>
            </a:r>
            <a:r>
              <a:rPr lang="en-US" dirty="0">
                <a:latin typeface="Helvetica" panose="020B0604020202020204" pitchFamily="34" charset="0"/>
                <a:cs typeface="Helvetica" panose="020B0604020202020204" pitchFamily="34" charset="0"/>
              </a:rPr>
              <a:t>- HB 930</a:t>
            </a:r>
          </a:p>
          <a:p>
            <a:endParaRPr lang="en-US" dirty="0">
              <a:latin typeface="Helvetica" panose="020B0604020202020204" pitchFamily="34" charset="0"/>
              <a:cs typeface="Helvetica" panose="020B0604020202020204" pitchFamily="34" charset="0"/>
            </a:endParaRPr>
          </a:p>
          <a:p>
            <a:pPr marL="742950" lvl="1" indent="-285750">
              <a:buClr>
                <a:srgbClr val="008CCC"/>
              </a:buClr>
              <a:buFont typeface="Arial" panose="020B0604020202020204" pitchFamily="34" charset="0"/>
              <a:buChar char="•"/>
            </a:pPr>
            <a:r>
              <a:rPr lang="en-US" dirty="0">
                <a:latin typeface="Helvetica" panose="020B0604020202020204" pitchFamily="34" charset="0"/>
                <a:cs typeface="Helvetica" panose="020B0604020202020204" pitchFamily="34" charset="0"/>
              </a:rPr>
              <a:t>Regional governance and funding model to be “administratively attached” to GRTA under name “The ATL”</a:t>
            </a:r>
          </a:p>
          <a:p>
            <a:pPr marL="742950" lvl="1" indent="-285750">
              <a:buClr>
                <a:srgbClr val="008CCC"/>
              </a:buClr>
              <a:buFont typeface="Arial" panose="020B0604020202020204" pitchFamily="34" charset="0"/>
              <a:buChar char="•"/>
            </a:pPr>
            <a:r>
              <a:rPr lang="en-US" dirty="0">
                <a:latin typeface="Helvetica" panose="020B0604020202020204" pitchFamily="34" charset="0"/>
                <a:cs typeface="Helvetica" panose="020B0604020202020204" pitchFamily="34" charset="0"/>
              </a:rPr>
              <a:t>16-member board</a:t>
            </a:r>
          </a:p>
          <a:p>
            <a:pPr marL="742950" lvl="1" indent="-285750">
              <a:buClr>
                <a:srgbClr val="008CCC"/>
              </a:buClr>
              <a:buFont typeface="Arial" panose="020B0604020202020204" pitchFamily="34" charset="0"/>
              <a:buChar char="•"/>
            </a:pPr>
            <a:r>
              <a:rPr lang="en-US" dirty="0">
                <a:latin typeface="Helvetica" panose="020B0604020202020204" pitchFamily="34" charset="0"/>
                <a:cs typeface="Helvetica" panose="020B0604020202020204" pitchFamily="34" charset="0"/>
              </a:rPr>
              <a:t>13 counties divided into 10 “Transit Districts” with one designee to new ATL Board per district</a:t>
            </a:r>
          </a:p>
          <a:p>
            <a:pPr marL="742950" lvl="1" indent="-285750">
              <a:buClr>
                <a:srgbClr val="008CCC"/>
              </a:buClr>
              <a:buFont typeface="Arial" panose="020B0604020202020204" pitchFamily="34" charset="0"/>
              <a:buChar char="•"/>
            </a:pPr>
            <a:r>
              <a:rPr lang="en-US" dirty="0">
                <a:latin typeface="Helvetica" panose="020B0604020202020204" pitchFamily="34" charset="0"/>
                <a:cs typeface="Helvetica" panose="020B0604020202020204" pitchFamily="34" charset="0"/>
              </a:rPr>
              <a:t>Remaining Board members comprised of Gubernatorial appointee (Chair), 2 appointees each from Speaker and Lt. Gov. and GDOT Commissioner (ex-officio)</a:t>
            </a:r>
          </a:p>
          <a:p>
            <a:pPr marL="742950" lvl="1" indent="-285750">
              <a:buClr>
                <a:srgbClr val="008CCC"/>
              </a:buClr>
              <a:buFont typeface="Arial" panose="020B0604020202020204" pitchFamily="34" charset="0"/>
              <a:buChar char="•"/>
            </a:pPr>
            <a:r>
              <a:rPr lang="en-US" dirty="0">
                <a:latin typeface="Helvetica" panose="020B0604020202020204" pitchFamily="34" charset="0"/>
                <a:cs typeface="Helvetica" panose="020B0604020202020204" pitchFamily="34" charset="0"/>
              </a:rPr>
              <a:t>New counties can opt-in to the ATL by passing a one-cent transit referendum</a:t>
            </a:r>
          </a:p>
          <a:p>
            <a:pPr marL="742950" lvl="1" indent="-285750">
              <a:buClr>
                <a:srgbClr val="008CCC"/>
              </a:buClr>
              <a:buFont typeface="Arial" panose="020B0604020202020204" pitchFamily="34" charset="0"/>
              <a:buChar char="•"/>
            </a:pPr>
            <a:r>
              <a:rPr lang="en-US" dirty="0">
                <a:latin typeface="Helvetica" panose="020B0604020202020204" pitchFamily="34" charset="0"/>
                <a:cs typeface="Helvetica" panose="020B0604020202020204" pitchFamily="34" charset="0"/>
              </a:rPr>
              <a:t>MARTA autonomy in current footprint preserved, including pursuit of federal funding for expansion</a:t>
            </a:r>
          </a:p>
          <a:p>
            <a:pPr marL="742950" lvl="1" indent="-285750">
              <a:buClr>
                <a:srgbClr val="008CCC"/>
              </a:buClr>
              <a:buFont typeface="Arial" panose="020B0604020202020204" pitchFamily="34" charset="0"/>
              <a:buChar char="•"/>
            </a:pPr>
            <a:r>
              <a:rPr lang="en-US" dirty="0">
                <a:latin typeface="Helvetica" panose="020B0604020202020204" pitchFamily="34" charset="0"/>
                <a:cs typeface="Helvetica" panose="020B0604020202020204" pitchFamily="34" charset="0"/>
              </a:rPr>
              <a:t>MARTA designated as sole rail operator throughout both current system and any new jurisdictions that move forward with rail under The ATL model</a:t>
            </a:r>
          </a:p>
          <a:p>
            <a:pPr marL="742950" lvl="1" indent="-285750">
              <a:buClr>
                <a:schemeClr val="accent1"/>
              </a:buClr>
              <a:buFont typeface="Arial" panose="020B0604020202020204" pitchFamily="34" charset="0"/>
              <a:buChar char="•"/>
            </a:pPr>
            <a:r>
              <a:rPr lang="en-US" dirty="0">
                <a:latin typeface="Helvetica" panose="020B0604020202020204" pitchFamily="34" charset="0"/>
                <a:cs typeface="Helvetica" panose="020B0604020202020204" pitchFamily="34" charset="0"/>
              </a:rPr>
              <a:t>Gov. Deal pledged $100M in state bonds in this year’s state budget for transit per passage of this bill</a:t>
            </a:r>
          </a:p>
        </p:txBody>
      </p:sp>
      <p:sp>
        <p:nvSpPr>
          <p:cNvPr id="2" name="Text Placeholder 1"/>
          <p:cNvSpPr>
            <a:spLocks noGrp="1"/>
          </p:cNvSpPr>
          <p:nvPr>
            <p:ph type="body" sz="quarter" idx="10"/>
          </p:nvPr>
        </p:nvSpPr>
        <p:spPr/>
        <p:txBody>
          <a:bodyPr/>
          <a:lstStyle/>
          <a:p>
            <a:r>
              <a:rPr lang="en-US" dirty="0">
                <a:latin typeface="Helvetica" panose="020B0604020202020204" pitchFamily="34" charset="0"/>
                <a:cs typeface="Helvetica" panose="020B0604020202020204" pitchFamily="34" charset="0"/>
              </a:rPr>
              <a:t>STATE LEGISLATIVE OUTLOOK</a:t>
            </a:r>
          </a:p>
          <a:p>
            <a:endParaRPr lang="en-US" sz="1400" dirty="0">
              <a:latin typeface="Helvetica" panose="020B0604020202020204" pitchFamily="34" charset="0"/>
              <a:cs typeface="Helvetica" panose="020B0604020202020204" pitchFamily="34" charset="0"/>
            </a:endParaRPr>
          </a:p>
        </p:txBody>
      </p:sp>
      <p:sp>
        <p:nvSpPr>
          <p:cNvPr id="8"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5192581-BFE5-4BD1-9B26-CAF4EAB5CB83}" type="slidenum">
              <a:rPr lang="en-US" altLang="en-US" smtClean="0">
                <a:solidFill>
                  <a:srgbClr val="898989"/>
                </a:solidFill>
                <a:latin typeface="Rockwell" panose="02060603020205020403" pitchFamily="18" charset="0"/>
              </a:rPr>
              <a:pPr/>
              <a:t>4</a:t>
            </a:fld>
            <a:endParaRPr lang="en-US" altLang="en-US" dirty="0">
              <a:solidFill>
                <a:srgbClr val="898989"/>
              </a:solidFill>
              <a:latin typeface="Rockwell" panose="02060603020205020403" pitchFamily="18" charset="0"/>
            </a:endParaRPr>
          </a:p>
        </p:txBody>
      </p:sp>
    </p:spTree>
    <p:extLst>
      <p:ext uri="{BB962C8B-B14F-4D97-AF65-F5344CB8AC3E}">
        <p14:creationId xmlns:p14="http://schemas.microsoft.com/office/powerpoint/2010/main" val="1100261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524000" y="833441"/>
            <a:ext cx="9144000" cy="307975"/>
          </a:xfrm>
          <a:prstGeom prst="rect">
            <a:avLst/>
          </a:prstGeom>
        </p:spPr>
        <p:txBody>
          <a:bodyPr>
            <a:spAutoFit/>
          </a:bodyPr>
          <a:lstStyle/>
          <a:p>
            <a:pPr algn="ctr">
              <a:spcBef>
                <a:spcPct val="20000"/>
              </a:spcBef>
              <a:defRPr/>
            </a:pPr>
            <a:endParaRPr lang="en-US" sz="1400" kern="0" dirty="0">
              <a:solidFill>
                <a:srgbClr val="000000"/>
              </a:solidFill>
              <a:latin typeface="Arial"/>
              <a:cs typeface="Arial"/>
            </a:endParaRPr>
          </a:p>
        </p:txBody>
      </p:sp>
      <p:sp>
        <p:nvSpPr>
          <p:cNvPr id="6" name="TextBox 5"/>
          <p:cNvSpPr txBox="1"/>
          <p:nvPr/>
        </p:nvSpPr>
        <p:spPr>
          <a:xfrm>
            <a:off x="653271" y="1517649"/>
            <a:ext cx="11226931" cy="4524315"/>
          </a:xfrm>
          <a:prstGeom prst="rect">
            <a:avLst/>
          </a:prstGeom>
          <a:noFill/>
        </p:spPr>
        <p:txBody>
          <a:bodyPr wrap="square" rtlCol="0">
            <a:spAutoFit/>
          </a:bodyPr>
          <a:lstStyle/>
          <a:p>
            <a:endParaRPr lang="en-US" dirty="0">
              <a:latin typeface="Helvetica" panose="020B0604020202020204" pitchFamily="34" charset="0"/>
              <a:cs typeface="Helvetica" panose="020B0604020202020204" pitchFamily="34" charset="0"/>
            </a:endParaRPr>
          </a:p>
          <a:p>
            <a:r>
              <a:rPr lang="en-US" b="1" dirty="0">
                <a:latin typeface="Helvetica" panose="020B0604020202020204" pitchFamily="34" charset="0"/>
                <a:cs typeface="Helvetica" panose="020B0604020202020204" pitchFamily="34" charset="0"/>
              </a:rPr>
              <a:t>Federal Legislative Update </a:t>
            </a:r>
            <a:r>
              <a:rPr lang="en-US" dirty="0">
                <a:latin typeface="Helvetica" panose="020B0604020202020204" pitchFamily="34" charset="0"/>
                <a:cs typeface="Helvetica" panose="020B0604020202020204" pitchFamily="34" charset="0"/>
              </a:rPr>
              <a:t> </a:t>
            </a:r>
          </a:p>
          <a:p>
            <a:endParaRPr lang="en-US" dirty="0">
              <a:latin typeface="Helvetica" panose="020B0604020202020204" pitchFamily="34" charset="0"/>
              <a:cs typeface="Helvetica" panose="020B0604020202020204" pitchFamily="34" charset="0"/>
            </a:endParaRPr>
          </a:p>
          <a:p>
            <a:pPr marL="742950" lvl="1" indent="-285750">
              <a:buClr>
                <a:srgbClr val="008CCC"/>
              </a:buClr>
              <a:buFont typeface="Arial" panose="020B0604020202020204" pitchFamily="34" charset="0"/>
              <a:buChar char="•"/>
            </a:pPr>
            <a:r>
              <a:rPr lang="en-US" dirty="0">
                <a:latin typeface="Helvetica" panose="020B0604020202020204" pitchFamily="34" charset="0"/>
                <a:cs typeface="Helvetica" panose="020B0604020202020204" pitchFamily="34" charset="0"/>
              </a:rPr>
              <a:t>FY2018 Omnibus Appropriations enacted on March 23</a:t>
            </a:r>
          </a:p>
          <a:p>
            <a:pPr marL="742950" lvl="1" indent="-285750">
              <a:buClr>
                <a:srgbClr val="008CCC"/>
              </a:buClr>
              <a:buFont typeface="Arial" panose="020B0604020202020204" pitchFamily="34" charset="0"/>
              <a:buChar char="•"/>
            </a:pPr>
            <a:r>
              <a:rPr lang="en-US" dirty="0">
                <a:latin typeface="Helvetica" panose="020B0604020202020204" pitchFamily="34" charset="0"/>
                <a:cs typeface="Helvetica" panose="020B0604020202020204" pitchFamily="34" charset="0"/>
              </a:rPr>
              <a:t>The bill provides the FAST Act authorized levels of $10.3 billion for the formula-based programs funded out of the Mass Transit Account of the Highway Trust Fund</a:t>
            </a:r>
          </a:p>
          <a:p>
            <a:pPr marL="742950" lvl="1" indent="-285750">
              <a:buClr>
                <a:srgbClr val="008CCC"/>
              </a:buClr>
              <a:buFont typeface="Arial" panose="020B0604020202020204" pitchFamily="34" charset="0"/>
              <a:buChar char="•"/>
            </a:pPr>
            <a:r>
              <a:rPr lang="en-US" dirty="0">
                <a:latin typeface="Helvetica" panose="020B0604020202020204" pitchFamily="34" charset="0"/>
                <a:cs typeface="Helvetica" panose="020B0604020202020204" pitchFamily="34" charset="0"/>
              </a:rPr>
              <a:t>TIGER - funded at $1.5 billion which is $1 billion more than any other prior year. Notice of Funds Availability is to be published within 60 days or by May 23</a:t>
            </a:r>
          </a:p>
          <a:p>
            <a:pPr marL="742950" lvl="1" indent="-285750">
              <a:buClr>
                <a:srgbClr val="008CCC"/>
              </a:buClr>
              <a:buFont typeface="Arial" panose="020B0604020202020204" pitchFamily="34" charset="0"/>
              <a:buChar char="•"/>
            </a:pPr>
            <a:r>
              <a:rPr lang="en-US" dirty="0">
                <a:latin typeface="Helvetica" panose="020B0604020202020204" pitchFamily="34" charset="0"/>
                <a:cs typeface="Helvetica" panose="020B0604020202020204" pitchFamily="34" charset="0"/>
              </a:rPr>
              <a:t>Capital Investment Grants - A total of $2.6 billion for major capital investment grants. Federal funding capped at 51 percent of total project costs</a:t>
            </a:r>
          </a:p>
          <a:p>
            <a:pPr marL="742950" lvl="1" indent="-285750">
              <a:buClr>
                <a:srgbClr val="008CCC"/>
              </a:buClr>
              <a:buFont typeface="Arial" panose="020B0604020202020204" pitchFamily="34" charset="0"/>
              <a:buChar char="•"/>
            </a:pPr>
            <a:r>
              <a:rPr lang="en-US" dirty="0">
                <a:latin typeface="Helvetica" panose="020B0604020202020204" pitchFamily="34" charset="0"/>
                <a:cs typeface="Helvetica" panose="020B0604020202020204" pitchFamily="34" charset="0"/>
              </a:rPr>
              <a:t>Transit Infrastructure Grants - A total of $834 million over authorized funding is provided for the following:</a:t>
            </a:r>
          </a:p>
          <a:p>
            <a:pPr marL="1200150" lvl="2" indent="-285750">
              <a:buClr>
                <a:srgbClr val="008CCC"/>
              </a:buClr>
              <a:buFont typeface="Arial" panose="020B0604020202020204" pitchFamily="34" charset="0"/>
              <a:buChar char="•"/>
            </a:pPr>
            <a:r>
              <a:rPr lang="en-US" dirty="0">
                <a:latin typeface="Helvetica" panose="020B0604020202020204" pitchFamily="34" charset="0"/>
                <a:cs typeface="Helvetica" panose="020B0604020202020204" pitchFamily="34" charset="0"/>
              </a:rPr>
              <a:t>$400 million for bus and bus facilities</a:t>
            </a:r>
          </a:p>
          <a:p>
            <a:pPr marL="1200150" lvl="2" indent="-285750">
              <a:buClr>
                <a:srgbClr val="008CCC"/>
              </a:buClr>
              <a:buFont typeface="Arial" panose="020B0604020202020204" pitchFamily="34" charset="0"/>
              <a:buChar char="•"/>
            </a:pPr>
            <a:r>
              <a:rPr lang="en-US" dirty="0">
                <a:latin typeface="Helvetica" panose="020B0604020202020204" pitchFamily="34" charset="0"/>
                <a:cs typeface="Helvetica" panose="020B0604020202020204" pitchFamily="34" charset="0"/>
              </a:rPr>
              <a:t>$400 for state of good repair</a:t>
            </a:r>
          </a:p>
          <a:p>
            <a:pPr marL="1200150" lvl="2" indent="-285750">
              <a:buClr>
                <a:srgbClr val="008CCC"/>
              </a:buClr>
              <a:buFont typeface="Arial" panose="020B0604020202020204" pitchFamily="34" charset="0"/>
              <a:buChar char="•"/>
            </a:pPr>
            <a:r>
              <a:rPr lang="en-US" dirty="0">
                <a:latin typeface="Helvetica" panose="020B0604020202020204" pitchFamily="34" charset="0"/>
                <a:cs typeface="Helvetica" panose="020B0604020202020204" pitchFamily="34" charset="0"/>
              </a:rPr>
              <a:t>$30 million for increasing high density state formula monies</a:t>
            </a:r>
          </a:p>
          <a:p>
            <a:pPr marL="1200150" lvl="2" indent="-285750">
              <a:buClr>
                <a:srgbClr val="008CCC"/>
              </a:buClr>
              <a:buFont typeface="Arial" panose="020B0604020202020204" pitchFamily="34" charset="0"/>
              <a:buChar char="•"/>
            </a:pPr>
            <a:r>
              <a:rPr lang="en-US" dirty="0">
                <a:latin typeface="Helvetica" panose="020B0604020202020204" pitchFamily="34" charset="0"/>
                <a:cs typeface="Helvetica" panose="020B0604020202020204" pitchFamily="34" charset="0"/>
              </a:rPr>
              <a:t>$4 million for bus testing facility</a:t>
            </a:r>
          </a:p>
        </p:txBody>
      </p:sp>
      <p:sp>
        <p:nvSpPr>
          <p:cNvPr id="2" name="Text Placeholder 1"/>
          <p:cNvSpPr>
            <a:spLocks noGrp="1"/>
          </p:cNvSpPr>
          <p:nvPr>
            <p:ph type="body" sz="quarter" idx="10"/>
          </p:nvPr>
        </p:nvSpPr>
        <p:spPr/>
        <p:txBody>
          <a:bodyPr/>
          <a:lstStyle/>
          <a:p>
            <a:r>
              <a:rPr lang="en-US" dirty="0">
                <a:latin typeface="Helvetica" panose="020B0604020202020204" pitchFamily="34" charset="0"/>
                <a:cs typeface="Helvetica" panose="020B0604020202020204" pitchFamily="34" charset="0"/>
              </a:rPr>
              <a:t>FEDERAL LEGISLATIVE OUTLOOK</a:t>
            </a:r>
          </a:p>
          <a:p>
            <a:endParaRPr lang="en-US" sz="1400" dirty="0">
              <a:latin typeface="Helvetica" panose="020B0604020202020204" pitchFamily="34" charset="0"/>
              <a:cs typeface="Helvetica" panose="020B0604020202020204" pitchFamily="34" charset="0"/>
            </a:endParaRPr>
          </a:p>
        </p:txBody>
      </p:sp>
      <p:sp>
        <p:nvSpPr>
          <p:cNvPr id="8"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5192581-BFE5-4BD1-9B26-CAF4EAB5CB83}" type="slidenum">
              <a:rPr lang="en-US" altLang="en-US" smtClean="0">
                <a:solidFill>
                  <a:srgbClr val="898989"/>
                </a:solidFill>
                <a:latin typeface="Rockwell" panose="02060603020205020403" pitchFamily="18" charset="0"/>
              </a:rPr>
              <a:pPr/>
              <a:t>5</a:t>
            </a:fld>
            <a:endParaRPr lang="en-US" altLang="en-US" dirty="0">
              <a:solidFill>
                <a:srgbClr val="898989"/>
              </a:solidFill>
              <a:latin typeface="Rockwell" panose="02060603020205020403" pitchFamily="18" charset="0"/>
            </a:endParaRPr>
          </a:p>
        </p:txBody>
      </p:sp>
    </p:spTree>
    <p:extLst>
      <p:ext uri="{BB962C8B-B14F-4D97-AF65-F5344CB8AC3E}">
        <p14:creationId xmlns:p14="http://schemas.microsoft.com/office/powerpoint/2010/main" val="3722965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duotone>
              <a:prstClr val="black"/>
              <a:srgbClr val="7030A0">
                <a:tint val="45000"/>
                <a:satMod val="400000"/>
              </a:srgbClr>
            </a:duotone>
            <a:extLst>
              <a:ext uri="{28A0092B-C50C-407E-A947-70E740481C1C}">
                <a14:useLocalDpi xmlns:a14="http://schemas.microsoft.com/office/drawing/2010/main"/>
              </a:ext>
            </a:extLst>
          </a:blip>
          <a:srcRect/>
          <a:stretch/>
        </p:blipFill>
        <p:spPr>
          <a:xfrm>
            <a:off x="0" y="0"/>
            <a:ext cx="12192000" cy="6861085"/>
          </a:xfrm>
          <a:prstGeom prst="rect">
            <a:avLst/>
          </a:prstGeom>
        </p:spPr>
      </p:pic>
      <p:sp>
        <p:nvSpPr>
          <p:cNvPr id="4" name="Slide Number Placeholder 1"/>
          <p:cNvSpPr>
            <a:spLocks noGrp="1"/>
          </p:cNvSpPr>
          <p:nvPr>
            <p:ph type="sldNum" sz="quarter" idx="10"/>
          </p:nvPr>
        </p:nvSpPr>
        <p:spPr bwMode="auto">
          <a:xfrm>
            <a:off x="9783628" y="6360115"/>
            <a:ext cx="50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5192581-BFE5-4BD1-9B26-CAF4EAB5CB83}" type="slidenum">
              <a:rPr lang="en-US" altLang="en-US" smtClean="0">
                <a:solidFill>
                  <a:srgbClr val="898989"/>
                </a:solidFill>
                <a:latin typeface="Rockwell" panose="02060603020205020403" pitchFamily="18" charset="0"/>
              </a:rPr>
              <a:pPr/>
              <a:t>6</a:t>
            </a:fld>
            <a:endParaRPr lang="en-US" altLang="en-US" dirty="0">
              <a:solidFill>
                <a:srgbClr val="898989"/>
              </a:solidFill>
              <a:latin typeface="Rockwell" panose="02060603020205020403" pitchFamily="18" charset="0"/>
            </a:endParaRPr>
          </a:p>
        </p:txBody>
      </p:sp>
      <p:pic>
        <p:nvPicPr>
          <p:cNvPr id="8" name="Picture 7"/>
          <p:cNvPicPr>
            <a:picLocks noChangeAspect="1"/>
          </p:cNvPicPr>
          <p:nvPr/>
        </p:nvPicPr>
        <p:blipFill>
          <a:blip r:embed="rId4"/>
          <a:stretch>
            <a:fillRect/>
          </a:stretch>
        </p:blipFill>
        <p:spPr>
          <a:xfrm>
            <a:off x="0" y="0"/>
            <a:ext cx="8351351" cy="6858000"/>
          </a:xfrm>
          <a:prstGeom prst="rect">
            <a:avLst/>
          </a:prstGeom>
        </p:spPr>
      </p:pic>
      <p:sp>
        <p:nvSpPr>
          <p:cNvPr id="5" name="Title 1"/>
          <p:cNvSpPr txBox="1">
            <a:spLocks/>
          </p:cNvSpPr>
          <p:nvPr/>
        </p:nvSpPr>
        <p:spPr bwMode="auto">
          <a:xfrm>
            <a:off x="1176793" y="4322648"/>
            <a:ext cx="5637379"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altLang="en-US" b="1" dirty="0">
                <a:solidFill>
                  <a:schemeClr val="bg1"/>
                </a:solidFill>
                <a:latin typeface="Helvetica" panose="020B0604020202020204" pitchFamily="34" charset="0"/>
                <a:cs typeface="Helvetica" panose="020B0604020202020204" pitchFamily="34" charset="0"/>
              </a:rPr>
              <a:t>STATE OF SERVICE</a:t>
            </a:r>
          </a:p>
        </p:txBody>
      </p:sp>
    </p:spTree>
    <p:extLst>
      <p:ext uri="{BB962C8B-B14F-4D97-AF65-F5344CB8AC3E}">
        <p14:creationId xmlns:p14="http://schemas.microsoft.com/office/powerpoint/2010/main" val="2003533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934A5A7B-5719-4523-BCF8-E97B98F66AC7}"/>
              </a:ext>
            </a:extLst>
          </p:cNvPr>
          <p:cNvSpPr>
            <a:spLocks noGrp="1"/>
          </p:cNvSpPr>
          <p:nvPr>
            <p:ph type="body" sz="quarter" idx="10"/>
          </p:nvPr>
        </p:nvSpPr>
        <p:spPr/>
        <p:txBody>
          <a:bodyPr/>
          <a:lstStyle/>
          <a:p>
            <a:r>
              <a:rPr lang="en-US" dirty="0"/>
              <a:t>OPERATING DEFICIT/SURPLUS BY FISCAL YEAR</a:t>
            </a:r>
          </a:p>
        </p:txBody>
      </p:sp>
      <p:sp>
        <p:nvSpPr>
          <p:cNvPr id="3" name="Slide Number Placeholder 2">
            <a:extLst>
              <a:ext uri="{FF2B5EF4-FFF2-40B4-BE49-F238E27FC236}">
                <a16:creationId xmlns:a16="http://schemas.microsoft.com/office/drawing/2014/main" xmlns="" id="{64D4E82F-A49C-458B-8F53-E65A084F13E6}"/>
              </a:ext>
            </a:extLst>
          </p:cNvPr>
          <p:cNvSpPr>
            <a:spLocks noGrp="1"/>
          </p:cNvSpPr>
          <p:nvPr>
            <p:ph type="sldNum" sz="quarter" idx="11"/>
          </p:nvPr>
        </p:nvSpPr>
        <p:spPr/>
        <p:txBody>
          <a:bodyPr/>
          <a:lstStyle/>
          <a:p>
            <a:pPr defTabSz="457200" fontAlgn="base">
              <a:spcBef>
                <a:spcPct val="0"/>
              </a:spcBef>
              <a:spcAft>
                <a:spcPct val="0"/>
              </a:spcAft>
            </a:pPr>
            <a:fld id="{C3B14273-4372-45A7-B3FD-384265EDEE13}" type="slidenum">
              <a:rPr lang="en-US" altLang="en-US" smtClean="0"/>
              <a:pPr defTabSz="457200" fontAlgn="base">
                <a:spcBef>
                  <a:spcPct val="0"/>
                </a:spcBef>
                <a:spcAft>
                  <a:spcPct val="0"/>
                </a:spcAft>
              </a:pPr>
              <a:t>7</a:t>
            </a:fld>
            <a:endParaRPr lang="en-US" altLang="en-US" dirty="0"/>
          </a:p>
        </p:txBody>
      </p:sp>
      <p:graphicFrame>
        <p:nvGraphicFramePr>
          <p:cNvPr id="8" name="Chart 7">
            <a:extLst>
              <a:ext uri="{FF2B5EF4-FFF2-40B4-BE49-F238E27FC236}">
                <a16:creationId xmlns:a16="http://schemas.microsoft.com/office/drawing/2014/main" xmlns="" id="{00000000-0008-0000-0500-000004000000}"/>
              </a:ext>
            </a:extLst>
          </p:cNvPr>
          <p:cNvGraphicFramePr>
            <a:graphicFrameLocks/>
          </p:cNvGraphicFramePr>
          <p:nvPr>
            <p:extLst>
              <p:ext uri="{D42A27DB-BD31-4B8C-83A1-F6EECF244321}">
                <p14:modId xmlns:p14="http://schemas.microsoft.com/office/powerpoint/2010/main" val="468342990"/>
              </p:ext>
            </p:extLst>
          </p:nvPr>
        </p:nvGraphicFramePr>
        <p:xfrm>
          <a:off x="944216" y="1510747"/>
          <a:ext cx="9978887" cy="50888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3879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04257" y="893329"/>
            <a:ext cx="10787743" cy="714671"/>
          </a:xfrm>
        </p:spPr>
        <p:txBody>
          <a:bodyPr>
            <a:normAutofit fontScale="25000" lnSpcReduction="20000"/>
          </a:bodyPr>
          <a:lstStyle/>
          <a:p>
            <a:pPr>
              <a:lnSpc>
                <a:spcPts val="3000"/>
              </a:lnSpc>
              <a:spcBef>
                <a:spcPts val="0"/>
              </a:spcBef>
            </a:pPr>
            <a:r>
              <a:rPr lang="en-US" altLang="en-US" sz="12800" dirty="0">
                <a:latin typeface="Helvetica" panose="020B0604020202020204" pitchFamily="34" charset="0"/>
                <a:cs typeface="Helvetica" panose="020B0604020202020204" pitchFamily="34" charset="0"/>
              </a:rPr>
              <a:t>VERTICAL TRANSPORTATION  </a:t>
            </a:r>
          </a:p>
          <a:p>
            <a:pPr>
              <a:lnSpc>
                <a:spcPts val="3000"/>
              </a:lnSpc>
              <a:spcBef>
                <a:spcPts val="0"/>
              </a:spcBef>
            </a:pPr>
            <a:r>
              <a:rPr lang="en-US" altLang="en-US" sz="12800" dirty="0">
                <a:latin typeface="Helvetica" panose="020B0604020202020204" pitchFamily="34" charset="0"/>
                <a:cs typeface="Helvetica" panose="020B0604020202020204" pitchFamily="34" charset="0"/>
              </a:rPr>
              <a:t>MODERNIZATION PROGRAM UPDATE </a:t>
            </a:r>
          </a:p>
          <a:p>
            <a:r>
              <a:rPr lang="en-US" altLang="en-US" dirty="0">
                <a:latin typeface="Helvetica" panose="020B0604020202020204" pitchFamily="34" charset="0"/>
                <a:cs typeface="Helvetica" panose="020B0604020202020204" pitchFamily="34" charset="0"/>
              </a:rPr>
              <a:t> </a:t>
            </a:r>
          </a:p>
          <a:p>
            <a:endParaRPr lang="en-US" dirty="0">
              <a:latin typeface="Helvetica" panose="020B0604020202020204" pitchFamily="34" charset="0"/>
              <a:cs typeface="Helvetica" panose="020B0604020202020204" pitchFamily="34" charset="0"/>
            </a:endParaRPr>
          </a:p>
        </p:txBody>
      </p:sp>
      <p:sp>
        <p:nvSpPr>
          <p:cNvPr id="11"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5192581-BFE5-4BD1-9B26-CAF4EAB5CB83}" type="slidenum">
              <a:rPr lang="en-US" altLang="en-US" smtClean="0">
                <a:solidFill>
                  <a:srgbClr val="898989"/>
                </a:solidFill>
                <a:latin typeface="Rockwell" panose="02060603020205020403" pitchFamily="18" charset="0"/>
              </a:rPr>
              <a:pPr/>
              <a:t>8</a:t>
            </a:fld>
            <a:endParaRPr lang="en-US" altLang="en-US" dirty="0">
              <a:solidFill>
                <a:srgbClr val="898989"/>
              </a:solidFill>
              <a:latin typeface="Rockwell" panose="02060603020205020403" pitchFamily="18" charset="0"/>
            </a:endParaRPr>
          </a:p>
        </p:txBody>
      </p:sp>
      <p:sp>
        <p:nvSpPr>
          <p:cNvPr id="5" name="Rectangle 4"/>
          <p:cNvSpPr/>
          <p:nvPr/>
        </p:nvSpPr>
        <p:spPr>
          <a:xfrm>
            <a:off x="1404256" y="1935581"/>
            <a:ext cx="7413174" cy="5078313"/>
          </a:xfrm>
          <a:prstGeom prst="rect">
            <a:avLst/>
          </a:prstGeom>
        </p:spPr>
        <p:txBody>
          <a:bodyPr wrap="square" anchor="t">
            <a:spAutoFit/>
          </a:bodyPr>
          <a:lstStyle/>
          <a:p>
            <a:pPr>
              <a:buClr>
                <a:srgbClr val="008CCC"/>
              </a:buClr>
            </a:pPr>
            <a:r>
              <a:rPr lang="en-US" dirty="0">
                <a:latin typeface="Helvetica" panose="020B0604020202020204" pitchFamily="34" charset="0"/>
                <a:cs typeface="Helvetica" panose="020B0604020202020204" pitchFamily="34" charset="0"/>
              </a:rPr>
              <a:t>Initiative to overhaul 115 elevators and 150 escalators</a:t>
            </a:r>
          </a:p>
          <a:p>
            <a:pPr lvl="1">
              <a:buClr>
                <a:srgbClr val="008CCC"/>
              </a:buClr>
            </a:pPr>
            <a:endParaRPr lang="en-US" sz="1600" dirty="0">
              <a:latin typeface="Helvetica" panose="020B0604020202020204" pitchFamily="34" charset="0"/>
              <a:cs typeface="Helvetica" panose="020B0604020202020204" pitchFamily="34" charset="0"/>
            </a:endParaRPr>
          </a:p>
          <a:p>
            <a:pPr>
              <a:buClr>
                <a:srgbClr val="008CCC"/>
              </a:buClr>
            </a:pPr>
            <a:r>
              <a:rPr lang="en-US" sz="2000" b="1" dirty="0">
                <a:latin typeface="Helvetica" panose="020B0604020202020204" pitchFamily="34" charset="0"/>
                <a:cs typeface="Helvetica" panose="020B0604020202020204" pitchFamily="34" charset="0"/>
              </a:rPr>
              <a:t>Status</a:t>
            </a:r>
          </a:p>
          <a:p>
            <a:pPr marL="742950" lvl="1" indent="-285750">
              <a:buClr>
                <a:srgbClr val="008CCC"/>
              </a:buClr>
              <a:buFont typeface="Arial" panose="020B0604020202020204" pitchFamily="34" charset="0"/>
              <a:buChar char="•"/>
            </a:pPr>
            <a:r>
              <a:rPr lang="en-US" dirty="0">
                <a:latin typeface="Helvetica" panose="020B0604020202020204" pitchFamily="34" charset="0"/>
                <a:cs typeface="Helvetica" panose="020B0604020202020204" pitchFamily="34" charset="0"/>
              </a:rPr>
              <a:t>Modernization of 6 elevators and 21 escalators are complete</a:t>
            </a:r>
          </a:p>
          <a:p>
            <a:pPr lvl="1">
              <a:buClr>
                <a:srgbClr val="008CCC"/>
              </a:buClr>
            </a:pPr>
            <a:endParaRPr lang="en-US" sz="1000" dirty="0">
              <a:latin typeface="Helvetica" panose="020B0604020202020204" pitchFamily="34" charset="0"/>
              <a:cs typeface="Helvetica" panose="020B0604020202020204" pitchFamily="34" charset="0"/>
            </a:endParaRPr>
          </a:p>
          <a:p>
            <a:pPr marL="742950" lvl="1" indent="-285750">
              <a:buClr>
                <a:srgbClr val="008CCC"/>
              </a:buClr>
              <a:buFont typeface="Arial" panose="020B0604020202020204" pitchFamily="34" charset="0"/>
              <a:buChar char="•"/>
            </a:pPr>
            <a:r>
              <a:rPr lang="en-US" dirty="0">
                <a:latin typeface="Helvetica" panose="020B0604020202020204" pitchFamily="34" charset="0"/>
                <a:cs typeface="Helvetica" panose="020B0604020202020204" pitchFamily="34" charset="0"/>
              </a:rPr>
              <a:t>Modernization of 4 elevators and 3 escalators are underway</a:t>
            </a:r>
          </a:p>
          <a:p>
            <a:pPr>
              <a:buClr>
                <a:srgbClr val="008CCC"/>
              </a:buClr>
            </a:pPr>
            <a:endParaRPr lang="en-US" sz="1600" dirty="0">
              <a:latin typeface="Helvetica" panose="020B0604020202020204" pitchFamily="34" charset="0"/>
              <a:cs typeface="Helvetica" panose="020B0604020202020204" pitchFamily="34" charset="0"/>
            </a:endParaRPr>
          </a:p>
          <a:p>
            <a:pPr>
              <a:buClr>
                <a:srgbClr val="008CCC"/>
              </a:buClr>
            </a:pPr>
            <a:r>
              <a:rPr lang="en-US" b="1" dirty="0">
                <a:latin typeface="Helvetica" panose="020B0604020202020204" pitchFamily="34" charset="0"/>
                <a:cs typeface="Helvetica" panose="020B0604020202020204" pitchFamily="34" charset="0"/>
              </a:rPr>
              <a:t>What should patrons expect?</a:t>
            </a:r>
          </a:p>
          <a:p>
            <a:pPr marL="285750" indent="-285750">
              <a:buClr>
                <a:srgbClr val="008CCC"/>
              </a:buClr>
              <a:buFont typeface="Arial" panose="020B0604020202020204" pitchFamily="34" charset="0"/>
              <a:buChar char="•"/>
            </a:pPr>
            <a:endParaRPr lang="en-US" sz="1600" dirty="0">
              <a:latin typeface="Helvetica" panose="020B0604020202020204" pitchFamily="34" charset="0"/>
              <a:cs typeface="Helvetica" panose="020B0604020202020204" pitchFamily="34" charset="0"/>
            </a:endParaRPr>
          </a:p>
          <a:p>
            <a:pPr marL="742950" lvl="1" indent="-285750">
              <a:buClr>
                <a:srgbClr val="008CCC"/>
              </a:buClr>
              <a:buFont typeface="Arial" panose="020B0604020202020204" pitchFamily="34" charset="0"/>
              <a:buChar char="•"/>
            </a:pPr>
            <a:r>
              <a:rPr lang="en-US" dirty="0">
                <a:latin typeface="Helvetica" panose="020B0604020202020204" pitchFamily="34" charset="0"/>
                <a:cs typeface="Helvetica" panose="020B0604020202020204" pitchFamily="34" charset="0"/>
              </a:rPr>
              <a:t>Elevators will typically be out of service for 8 -10 weeks </a:t>
            </a:r>
          </a:p>
          <a:p>
            <a:pPr lvl="1">
              <a:buClr>
                <a:srgbClr val="008CCC"/>
              </a:buClr>
            </a:pPr>
            <a:endParaRPr lang="en-US" sz="1200" dirty="0">
              <a:latin typeface="Helvetica" panose="020B0604020202020204" pitchFamily="34" charset="0"/>
              <a:cs typeface="Helvetica" panose="020B0604020202020204" pitchFamily="34" charset="0"/>
            </a:endParaRPr>
          </a:p>
          <a:p>
            <a:pPr marL="742950" lvl="1" indent="-285750">
              <a:buClr>
                <a:srgbClr val="008CCC"/>
              </a:buClr>
              <a:buFont typeface="Arial" panose="020B0604020202020204" pitchFamily="34" charset="0"/>
              <a:buChar char="•"/>
            </a:pPr>
            <a:r>
              <a:rPr lang="en-US" dirty="0">
                <a:latin typeface="Helvetica" panose="020B0604020202020204" pitchFamily="34" charset="0"/>
                <a:cs typeface="Helvetica" panose="020B0604020202020204" pitchFamily="34" charset="0"/>
              </a:rPr>
              <a:t>Escalators will typically be out of service for 14 - 20 weeks</a:t>
            </a:r>
          </a:p>
          <a:p>
            <a:pPr lvl="1">
              <a:buClr>
                <a:srgbClr val="008CCC"/>
              </a:buClr>
            </a:pPr>
            <a:endParaRPr lang="en-US" sz="1200" dirty="0">
              <a:latin typeface="Helvetica" panose="020B0604020202020204" pitchFamily="34" charset="0"/>
              <a:cs typeface="Helvetica" panose="020B0604020202020204" pitchFamily="34" charset="0"/>
            </a:endParaRPr>
          </a:p>
          <a:p>
            <a:pPr marL="742950" lvl="1" indent="-285750">
              <a:buClr>
                <a:srgbClr val="008CCC"/>
              </a:buClr>
              <a:buFont typeface="Arial" panose="020B0604020202020204" pitchFamily="34" charset="0"/>
              <a:buChar char="•"/>
            </a:pPr>
            <a:r>
              <a:rPr lang="en-US" dirty="0">
                <a:latin typeface="Helvetica" panose="020B0604020202020204" pitchFamily="34" charset="0"/>
                <a:cs typeface="Helvetica" panose="020B0604020202020204" pitchFamily="34" charset="0"/>
              </a:rPr>
              <a:t>Avg. 12 elevators and 12 escalators per year through 2027</a:t>
            </a:r>
          </a:p>
          <a:p>
            <a:pPr lvl="1">
              <a:buClr>
                <a:srgbClr val="008CCC"/>
              </a:buClr>
            </a:pPr>
            <a:endParaRPr lang="en-US" sz="1200" dirty="0">
              <a:latin typeface="Helvetica" panose="020B0604020202020204" pitchFamily="34" charset="0"/>
              <a:cs typeface="Helvetica" panose="020B0604020202020204" pitchFamily="34" charset="0"/>
            </a:endParaRPr>
          </a:p>
          <a:p>
            <a:pPr marL="742950" lvl="1" indent="-285750">
              <a:buClr>
                <a:srgbClr val="008CCC"/>
              </a:buClr>
              <a:buFont typeface="Arial" panose="020B0604020202020204" pitchFamily="34" charset="0"/>
              <a:buChar char="•"/>
            </a:pPr>
            <a:r>
              <a:rPr lang="en-US" dirty="0">
                <a:latin typeface="Helvetica" panose="020B0604020202020204" pitchFamily="34" charset="0"/>
                <a:cs typeface="Helvetica" panose="020B0604020202020204" pitchFamily="34" charset="0"/>
              </a:rPr>
              <a:t>Signage and social media being used to keep patrons informed</a:t>
            </a:r>
          </a:p>
          <a:p>
            <a:pPr lvl="1">
              <a:buClr>
                <a:srgbClr val="008CCC"/>
              </a:buClr>
            </a:pPr>
            <a:endParaRPr lang="en-US" sz="1200" dirty="0">
              <a:latin typeface="Helvetica" panose="020B0604020202020204" pitchFamily="34" charset="0"/>
              <a:cs typeface="Helvetica" panose="020B0604020202020204" pitchFamily="34" charset="0"/>
            </a:endParaRPr>
          </a:p>
          <a:p>
            <a:pPr marL="742950" lvl="1" indent="-285750">
              <a:buClr>
                <a:srgbClr val="008CCC"/>
              </a:buClr>
              <a:buFont typeface="Arial" panose="020B0604020202020204" pitchFamily="34" charset="0"/>
              <a:buChar char="•"/>
            </a:pPr>
            <a:r>
              <a:rPr lang="en-US" dirty="0">
                <a:latin typeface="Helvetica" panose="020B0604020202020204" pitchFamily="34" charset="0"/>
                <a:cs typeface="Helvetica" panose="020B0604020202020204" pitchFamily="34" charset="0"/>
              </a:rPr>
              <a:t>Station staff assisting patrons with alternatives </a:t>
            </a:r>
          </a:p>
          <a:p>
            <a:pPr marL="742950" lvl="1" indent="-285750">
              <a:buClr>
                <a:srgbClr val="008CCC"/>
              </a:buClr>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pPr marL="285750" indent="-285750">
              <a:buClr>
                <a:srgbClr val="008CCC"/>
              </a:buClr>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p:txBody>
      </p:sp>
      <p:pic>
        <p:nvPicPr>
          <p:cNvPr id="6" name="Picture 5"/>
          <p:cNvPicPr>
            <a:picLocks noChangeAspect="1"/>
          </p:cNvPicPr>
          <p:nvPr/>
        </p:nvPicPr>
        <p:blipFill>
          <a:blip r:embed="rId3"/>
          <a:stretch>
            <a:fillRect/>
          </a:stretch>
        </p:blipFill>
        <p:spPr>
          <a:xfrm>
            <a:off x="9020162" y="893329"/>
            <a:ext cx="2860040" cy="55291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5082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chor="t"/>
          <a:lstStyle/>
          <a:p>
            <a:r>
              <a:rPr lang="en-US" dirty="0">
                <a:latin typeface="Helvetica" panose="020B0604020202020204" pitchFamily="34" charset="0"/>
                <a:ea typeface="Rockwell" charset="0"/>
                <a:cs typeface="Helvetica" panose="020B0604020202020204" pitchFamily="34" charset="0"/>
              </a:rPr>
              <a:t>WIFI UPDATE/ CELLULAR SERVICE IN TUNNELS</a:t>
            </a:r>
          </a:p>
          <a:p>
            <a:endParaRPr lang="en-US" dirty="0">
              <a:latin typeface="Helvetica" panose="020B0604020202020204" pitchFamily="34" charset="0"/>
              <a:cs typeface="Helvetica" panose="020B0604020202020204" pitchFamily="34" charset="0"/>
            </a:endParaRPr>
          </a:p>
        </p:txBody>
      </p:sp>
      <p:sp>
        <p:nvSpPr>
          <p:cNvPr id="6"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5192581-BFE5-4BD1-9B26-CAF4EAB5CB83}" type="slidenum">
              <a:rPr lang="en-US" altLang="en-US" smtClean="0">
                <a:solidFill>
                  <a:srgbClr val="898989"/>
                </a:solidFill>
                <a:latin typeface="Rockwell" panose="02060603020205020403" pitchFamily="18" charset="0"/>
              </a:rPr>
              <a:pPr/>
              <a:t>9</a:t>
            </a:fld>
            <a:endParaRPr lang="en-US" altLang="en-US" dirty="0">
              <a:solidFill>
                <a:srgbClr val="898989"/>
              </a:solidFill>
              <a:latin typeface="Rockwell" panose="02060603020205020403" pitchFamily="18" charset="0"/>
            </a:endParaRPr>
          </a:p>
        </p:txBody>
      </p:sp>
      <p:pic>
        <p:nvPicPr>
          <p:cNvPr id="4" name="Picture 3">
            <a:extLst>
              <a:ext uri="{FF2B5EF4-FFF2-40B4-BE49-F238E27FC236}">
                <a16:creationId xmlns:a16="http://schemas.microsoft.com/office/drawing/2014/main" xmlns="" id="{8C111E9E-A52B-4F08-BC89-FEDA2F5437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66850" y="2327413"/>
            <a:ext cx="4711700" cy="2536687"/>
          </a:xfrm>
          <a:prstGeom prst="rect">
            <a:avLst/>
          </a:prstGeom>
          <a:ln>
            <a:solidFill>
              <a:schemeClr val="tx1"/>
            </a:solidFill>
          </a:ln>
        </p:spPr>
      </p:pic>
      <p:pic>
        <p:nvPicPr>
          <p:cNvPr id="10" name="Picture 10">
            <a:extLst>
              <a:ext uri="{FF2B5EF4-FFF2-40B4-BE49-F238E27FC236}">
                <a16:creationId xmlns:a16="http://schemas.microsoft.com/office/drawing/2014/main" xmlns="" id="{6B8C3126-EE25-4B5B-AA30-369703A61C7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160" t="3755" r="4283" b="6348"/>
          <a:stretch/>
        </p:blipFill>
        <p:spPr>
          <a:xfrm>
            <a:off x="6550656" y="2327413"/>
            <a:ext cx="4178614" cy="2536687"/>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8326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MARTA 1">
      <a:dk1>
        <a:srgbClr val="000000"/>
      </a:dk1>
      <a:lt1>
        <a:srgbClr val="FFFFFF"/>
      </a:lt1>
      <a:dk2>
        <a:srgbClr val="000000"/>
      </a:dk2>
      <a:lt2>
        <a:srgbClr val="FFFFFF"/>
      </a:lt2>
      <a:accent1>
        <a:srgbClr val="008CCC"/>
      </a:accent1>
      <a:accent2>
        <a:srgbClr val="FFB300"/>
      </a:accent2>
      <a:accent3>
        <a:srgbClr val="FF7500"/>
      </a:accent3>
      <a:accent4>
        <a:srgbClr val="CCCCCC"/>
      </a:accent4>
      <a:accent5>
        <a:srgbClr val="616161"/>
      </a:accent5>
      <a:accent6>
        <a:srgbClr val="F5F5F5"/>
      </a:accent6>
      <a:hlink>
        <a:srgbClr val="008CCC"/>
      </a:hlink>
      <a:folHlink>
        <a:srgbClr val="007FB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5152</TotalTime>
  <Words>2236</Words>
  <Application>Microsoft Office PowerPoint</Application>
  <PresentationFormat>Custom</PresentationFormat>
  <Paragraphs>439</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 Route Murals: Ashby Station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Goldie Taylor</dc:creator>
  <cp:lastModifiedBy>Johnson, David</cp:lastModifiedBy>
  <cp:revision>299</cp:revision>
  <cp:lastPrinted>2018-03-26T14:31:45Z</cp:lastPrinted>
  <dcterms:created xsi:type="dcterms:W3CDTF">2017-03-14T19:17:35Z</dcterms:created>
  <dcterms:modified xsi:type="dcterms:W3CDTF">2018-04-25T17:20:56Z</dcterms:modified>
</cp:coreProperties>
</file>