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93" r:id="rId2"/>
  </p:sldMasterIdLst>
  <p:notesMasterIdLst>
    <p:notesMasterId r:id="rId12"/>
  </p:notesMasterIdLst>
  <p:handoutMasterIdLst>
    <p:handoutMasterId r:id="rId13"/>
  </p:handoutMasterIdLst>
  <p:sldIdLst>
    <p:sldId id="261" r:id="rId3"/>
    <p:sldId id="373" r:id="rId4"/>
    <p:sldId id="375" r:id="rId5"/>
    <p:sldId id="376" r:id="rId6"/>
    <p:sldId id="377" r:id="rId7"/>
    <p:sldId id="378" r:id="rId8"/>
    <p:sldId id="379" r:id="rId9"/>
    <p:sldId id="380" r:id="rId10"/>
    <p:sldId id="272" r:id="rId11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bbs, Monica M" initials="GMM" lastIdx="25" clrIdx="0">
    <p:extLst/>
  </p:cmAuthor>
  <p:cmAuthor id="2" name="Rankins, Kimberly" initials="RK" lastIdx="2" clrIdx="1">
    <p:extLst/>
  </p:cmAuthor>
  <p:cmAuthor id="3" name="Johnson, William M." initials="JWM" lastIdx="7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B73"/>
    <a:srgbClr val="0081C2"/>
    <a:srgbClr val="005D8F"/>
    <a:srgbClr val="C2D3E8"/>
    <a:srgbClr val="CCDCE3"/>
    <a:srgbClr val="00962F"/>
    <a:srgbClr val="E4F5FE"/>
    <a:srgbClr val="4F81BD"/>
    <a:srgbClr val="DA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78129" autoAdjust="0"/>
  </p:normalViewPr>
  <p:slideViewPr>
    <p:cSldViewPr>
      <p:cViewPr varScale="1">
        <p:scale>
          <a:sx n="119" d="100"/>
          <a:sy n="119" d="100"/>
        </p:scale>
        <p:origin x="102" y="40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-8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16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3943" cy="352781"/>
          </a:xfrm>
          <a:prstGeom prst="rect">
            <a:avLst/>
          </a:prstGeom>
        </p:spPr>
        <p:txBody>
          <a:bodyPr vert="horz" lIns="93314" tIns="46656" rIns="93314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542" y="1"/>
            <a:ext cx="4033943" cy="352781"/>
          </a:xfrm>
          <a:prstGeom prst="rect">
            <a:avLst/>
          </a:prstGeom>
        </p:spPr>
        <p:txBody>
          <a:bodyPr vert="horz" lIns="93314" tIns="46656" rIns="93314" bIns="46656" rtlCol="0"/>
          <a:lstStyle>
            <a:lvl1pPr algn="r">
              <a:defRPr sz="1200"/>
            </a:lvl1pPr>
          </a:lstStyle>
          <a:p>
            <a:fld id="{06FBF669-61D0-C44F-834A-43537F5FEE21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321"/>
            <a:ext cx="4033943" cy="352780"/>
          </a:xfrm>
          <a:prstGeom prst="rect">
            <a:avLst/>
          </a:prstGeom>
        </p:spPr>
        <p:txBody>
          <a:bodyPr vert="horz" lIns="93314" tIns="46656" rIns="93314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542" y="6670321"/>
            <a:ext cx="4033943" cy="352780"/>
          </a:xfrm>
          <a:prstGeom prst="rect">
            <a:avLst/>
          </a:prstGeom>
        </p:spPr>
        <p:txBody>
          <a:bodyPr vert="horz" lIns="93314" tIns="46656" rIns="93314" bIns="46656" rtlCol="0" anchor="b"/>
          <a:lstStyle>
            <a:lvl1pPr algn="r">
              <a:defRPr sz="1200"/>
            </a:lvl1pPr>
          </a:lstStyle>
          <a:p>
            <a:fld id="{2A9686E7-D648-5648-9CBA-151F13B604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89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3943" cy="352781"/>
          </a:xfrm>
          <a:prstGeom prst="rect">
            <a:avLst/>
          </a:prstGeom>
        </p:spPr>
        <p:txBody>
          <a:bodyPr vert="horz" lIns="93314" tIns="46656" rIns="93314" bIns="46656" rtlCol="0"/>
          <a:lstStyle>
            <a:lvl1pPr algn="l">
              <a:defRPr sz="1200" b="0" i="0">
                <a:latin typeface="Corbe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2" y="1"/>
            <a:ext cx="4033943" cy="352781"/>
          </a:xfrm>
          <a:prstGeom prst="rect">
            <a:avLst/>
          </a:prstGeom>
        </p:spPr>
        <p:txBody>
          <a:bodyPr vert="horz" lIns="93314" tIns="46656" rIns="93314" bIns="46656" rtlCol="0"/>
          <a:lstStyle>
            <a:lvl1pPr algn="r">
              <a:defRPr sz="1200" b="0" i="0">
                <a:latin typeface="Corbel Regular" charset="0"/>
              </a:defRPr>
            </a:lvl1pPr>
          </a:lstStyle>
          <a:p>
            <a:fld id="{CE863680-8853-6649-99DA-475CC3EF74FE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9525" y="879475"/>
            <a:ext cx="4210050" cy="2368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4" tIns="46656" rIns="93314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9"/>
            <a:ext cx="7447280" cy="2765345"/>
          </a:xfrm>
          <a:prstGeom prst="rect">
            <a:avLst/>
          </a:prstGeom>
        </p:spPr>
        <p:txBody>
          <a:bodyPr vert="horz" lIns="93314" tIns="46656" rIns="93314" bIns="4665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321"/>
            <a:ext cx="4033943" cy="352780"/>
          </a:xfrm>
          <a:prstGeom prst="rect">
            <a:avLst/>
          </a:prstGeom>
        </p:spPr>
        <p:txBody>
          <a:bodyPr vert="horz" lIns="93314" tIns="46656" rIns="93314" bIns="46656" rtlCol="0" anchor="b"/>
          <a:lstStyle>
            <a:lvl1pPr algn="l">
              <a:defRPr sz="1200" b="0" i="0">
                <a:latin typeface="Corbel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2" y="6670321"/>
            <a:ext cx="4033943" cy="352780"/>
          </a:xfrm>
          <a:prstGeom prst="rect">
            <a:avLst/>
          </a:prstGeom>
        </p:spPr>
        <p:txBody>
          <a:bodyPr vert="horz" lIns="93314" tIns="46656" rIns="93314" bIns="46656" rtlCol="0" anchor="b"/>
          <a:lstStyle>
            <a:lvl1pPr algn="r">
              <a:defRPr sz="1200" b="0" i="0">
                <a:latin typeface="Corbel Regular" charset="0"/>
              </a:defRPr>
            </a:lvl1pPr>
          </a:lstStyle>
          <a:p>
            <a:fld id="{65A54A80-2A61-B543-BD9D-4700F7DB4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orbel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orbel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orbel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orbel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orbel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9525" y="879475"/>
            <a:ext cx="4210050" cy="236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4A80-2A61-B543-BD9D-4700F7DB49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100" dirty="0">
              <a:latin typeface="+mn-lt"/>
            </a:endParaRPr>
          </a:p>
          <a:p>
            <a:r>
              <a:rPr lang="en-US" dirty="0"/>
              <a:t>· Supported the Mayor’s Office of Constituent Services warming center operations by providing staffing and logistical support</a:t>
            </a:r>
          </a:p>
          <a:p>
            <a:r>
              <a:rPr lang="en-US" dirty="0"/>
              <a:t>·</a:t>
            </a:r>
          </a:p>
          <a:p>
            <a:pPr marL="286179" indent="-286179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Demonstrated compliance for 18 of 18 Emergency Preparedness practices during the Department’s American Public Works Association accreditation process</a:t>
            </a:r>
          </a:p>
          <a:p>
            <a:pPr marL="286179" indent="-286179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Implemented a Level 3 Response activation for winter weather event, January 6-9, 2018</a:t>
            </a:r>
          </a:p>
          <a:p>
            <a:pPr marL="286179" indent="-286179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Supported the City’s College Football Championship (CFC)  operations by providing DPW staff support at the Joint Operations Center (JOC); nine team members </a:t>
            </a:r>
          </a:p>
          <a:p>
            <a:pPr marL="286179" indent="-286179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Maintained clear ROWs and sidewalks throughout the downtown corridor during the CFC</a:t>
            </a:r>
          </a:p>
          <a:p>
            <a:pPr marL="286179" indent="-286179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Served as lead agency in Unified Command at the City’s JOC for the January 15-18 winter weather event</a:t>
            </a:r>
          </a:p>
          <a:p>
            <a:endParaRPr lang="en-US" dirty="0"/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4A80-2A61-B543-BD9D-4700F7DB49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6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4A80-2A61-B543-BD9D-4700F7DB49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6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04800"/>
            <a:ext cx="12192000" cy="5867400"/>
          </a:xfrm>
          <a:prstGeom prst="rect">
            <a:avLst/>
          </a:prstGeom>
          <a:gradFill>
            <a:gsLst>
              <a:gs pos="58000">
                <a:schemeClr val="accent1">
                  <a:lumMod val="5000"/>
                  <a:lumOff val="9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Arial Bold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434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2857" y="1752600"/>
            <a:ext cx="6400800" cy="553998"/>
          </a:xfrm>
          <a:prstGeom prst="rect">
            <a:avLst/>
          </a:prstGeom>
        </p:spPr>
        <p:txBody>
          <a:bodyPr wrap="square" lIns="182880" tIns="0" rIns="182880" bIns="0" anchor="ctr">
            <a:normAutofit/>
          </a:bodyPr>
          <a:lstStyle>
            <a:lvl1pPr marL="0" algn="ctr">
              <a:defRPr sz="3600" b="1" i="0" cap="all" baseline="0">
                <a:solidFill>
                  <a:srgbClr val="004B73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29400" y="381000"/>
            <a:ext cx="54102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29400" y="3352800"/>
            <a:ext cx="54102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06638"/>
            <a:ext cx="6403975" cy="2493962"/>
          </a:xfrm>
          <a:prstGeom prst="rect">
            <a:avLst/>
          </a:prstGeom>
        </p:spPr>
        <p:txBody>
          <a:bodyPr lIns="457200" tIns="182880" rIns="457200">
            <a:normAutofit/>
          </a:bodyPr>
          <a:lstStyle>
            <a:lvl1pPr algn="ctr">
              <a:defRPr sz="2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Use this page template for left copy and vertical image on right.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_pictur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6553200" cy="553998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914400"/>
            <a:ext cx="6172200" cy="45720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600"/>
              </a:spcAft>
              <a:defRPr sz="2800" b="1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47800"/>
            <a:ext cx="6172200" cy="4648200"/>
          </a:xfrm>
          <a:prstGeom prst="rect">
            <a:avLst/>
          </a:prstGeom>
        </p:spPr>
        <p:txBody>
          <a:bodyPr tIns="182880">
            <a:normAutofit/>
          </a:bodyPr>
          <a:lstStyle>
            <a:lvl1pPr>
              <a:defRPr sz="2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Use this template for large body of text, for paragraphs 7 lines deep or more.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quam a, </a:t>
            </a:r>
            <a:r>
              <a:rPr lang="en-US" dirty="0" err="1"/>
              <a:t>sollicitudin</a:t>
            </a:r>
            <a:r>
              <a:rPr lang="en-US" dirty="0"/>
              <a:t> dolor.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et mi </a:t>
            </a:r>
            <a:r>
              <a:rPr lang="en-US" dirty="0" err="1"/>
              <a:t>sodales</a:t>
            </a:r>
            <a:r>
              <a:rPr lang="en-US" dirty="0"/>
              <a:t>, a </a:t>
            </a:r>
            <a:r>
              <a:rPr lang="en-US" dirty="0" err="1"/>
              <a:t>viverra</a:t>
            </a:r>
            <a:r>
              <a:rPr lang="en-US" dirty="0"/>
              <a:t> lacus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maximus </a:t>
            </a:r>
            <a:r>
              <a:rPr lang="en-US" dirty="0" err="1"/>
              <a:t>bibendum</a:t>
            </a:r>
            <a:r>
              <a:rPr lang="en-US" dirty="0"/>
              <a:t>. Integer </a:t>
            </a:r>
            <a:r>
              <a:rPr lang="en-US" dirty="0" err="1"/>
              <a:t>metus</a:t>
            </a:r>
            <a:r>
              <a:rPr lang="en-US" dirty="0"/>
              <a:t> quam, </a:t>
            </a:r>
            <a:r>
              <a:rPr lang="en-US" dirty="0" err="1"/>
              <a:t>bibendum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tempus a sem.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29400" y="381000"/>
            <a:ext cx="54102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629400" y="3352800"/>
            <a:ext cx="54102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4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ore_A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2400" y="1066800"/>
            <a:ext cx="5867400" cy="5105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72200" y="1066800"/>
            <a:ext cx="5867400" cy="5105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562100" y="5791200"/>
            <a:ext cx="3048001" cy="381000"/>
          </a:xfrm>
          <a:prstGeom prst="rect">
            <a:avLst/>
          </a:prstGeom>
          <a:solidFill>
            <a:srgbClr val="004B73">
              <a:alpha val="20000"/>
            </a:srgbClr>
          </a:solidFill>
        </p:spPr>
        <p:txBody>
          <a:bodyPr lIns="91440" tIns="91440"/>
          <a:lstStyle>
            <a:lvl1pPr algn="ctr">
              <a:defRPr sz="1400" b="1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l">
              <a:defRPr sz="1400" b="1" i="0">
                <a:latin typeface="Arial" charset="0"/>
                <a:ea typeface="Arial" charset="0"/>
                <a:cs typeface="Arial" charset="0"/>
              </a:defRPr>
            </a:lvl2pPr>
            <a:lvl3pPr algn="l">
              <a:defRPr sz="1400" b="1" i="0">
                <a:latin typeface="Arial" charset="0"/>
                <a:ea typeface="Arial" charset="0"/>
                <a:cs typeface="Arial" charset="0"/>
              </a:defRPr>
            </a:lvl3pPr>
            <a:lvl4pPr algn="l"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 algn="l"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BEFORE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543800" y="5791200"/>
            <a:ext cx="3124200" cy="381000"/>
          </a:xfrm>
          <a:prstGeom prst="rect">
            <a:avLst/>
          </a:prstGeom>
          <a:solidFill>
            <a:srgbClr val="004B73">
              <a:alpha val="20000"/>
            </a:srgbClr>
          </a:solidFill>
        </p:spPr>
        <p:txBody>
          <a:bodyPr lIns="91440" tIns="91440"/>
          <a:lstStyle>
            <a:lvl1pPr algn="ctr">
              <a:defRPr sz="1400" b="1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l">
              <a:defRPr sz="1400" b="1" i="0">
                <a:latin typeface="Arial" charset="0"/>
                <a:ea typeface="Arial" charset="0"/>
                <a:cs typeface="Arial" charset="0"/>
              </a:defRPr>
            </a:lvl2pPr>
            <a:lvl3pPr algn="l">
              <a:defRPr sz="1400" b="1" i="0">
                <a:latin typeface="Arial" charset="0"/>
                <a:ea typeface="Arial" charset="0"/>
                <a:cs typeface="Arial" charset="0"/>
              </a:defRPr>
            </a:lvl3pPr>
            <a:lvl4pPr algn="l"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 algn="l"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AFTER</a:t>
            </a:r>
          </a:p>
        </p:txBody>
      </p:sp>
      <p:sp>
        <p:nvSpPr>
          <p:cNvPr id="15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3810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2400" y="33528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72200" y="3810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172200" y="33528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5791200"/>
            <a:ext cx="5867399" cy="381000"/>
          </a:xfrm>
          <a:prstGeom prst="rect">
            <a:avLst/>
          </a:prstGeom>
          <a:solidFill>
            <a:srgbClr val="004B73">
              <a:alpha val="20000"/>
            </a:srgbClr>
          </a:solidFill>
        </p:spPr>
        <p:txBody>
          <a:bodyPr lIns="91440" tIns="91440">
            <a:normAutofit/>
          </a:bodyPr>
          <a:lstStyle>
            <a:lvl1pPr algn="ctr">
              <a:defRPr sz="1200" b="0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l">
              <a:defRPr sz="1400" b="1" i="0">
                <a:latin typeface="Arial" charset="0"/>
                <a:ea typeface="Arial" charset="0"/>
                <a:cs typeface="Arial" charset="0"/>
              </a:defRPr>
            </a:lvl2pPr>
            <a:lvl3pPr algn="l">
              <a:defRPr sz="1400" b="1" i="0">
                <a:latin typeface="Arial" charset="0"/>
                <a:ea typeface="Arial" charset="0"/>
                <a:cs typeface="Arial" charset="0"/>
              </a:defRPr>
            </a:lvl3pPr>
            <a:lvl4pPr algn="l"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 algn="l"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(Picture Information Placeholder if needed)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791200"/>
            <a:ext cx="5867399" cy="381000"/>
          </a:xfrm>
          <a:prstGeom prst="rect">
            <a:avLst/>
          </a:prstGeom>
          <a:solidFill>
            <a:srgbClr val="004B73">
              <a:alpha val="20000"/>
            </a:srgbClr>
          </a:solidFill>
        </p:spPr>
        <p:txBody>
          <a:bodyPr lIns="91440" tIns="91440">
            <a:normAutofit/>
          </a:bodyPr>
          <a:lstStyle>
            <a:lvl1pPr algn="ctr">
              <a:defRPr sz="1200" b="0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l">
              <a:defRPr sz="1400" b="1" i="0">
                <a:latin typeface="Arial" charset="0"/>
                <a:ea typeface="Arial" charset="0"/>
                <a:cs typeface="Arial" charset="0"/>
              </a:defRPr>
            </a:lvl2pPr>
            <a:lvl3pPr algn="l">
              <a:defRPr sz="1400" b="1" i="0">
                <a:latin typeface="Arial" charset="0"/>
                <a:ea typeface="Arial" charset="0"/>
                <a:cs typeface="Arial" charset="0"/>
              </a:defRPr>
            </a:lvl3pPr>
            <a:lvl4pPr algn="l"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 algn="l"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(Picture Information Placeholder if needed)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2819400"/>
            <a:ext cx="5867399" cy="381000"/>
          </a:xfrm>
          <a:prstGeom prst="rect">
            <a:avLst/>
          </a:prstGeom>
          <a:solidFill>
            <a:srgbClr val="004B73">
              <a:alpha val="20000"/>
            </a:srgbClr>
          </a:solidFill>
        </p:spPr>
        <p:txBody>
          <a:bodyPr lIns="91440" tIns="91440">
            <a:normAutofit/>
          </a:bodyPr>
          <a:lstStyle>
            <a:lvl1pPr algn="ctr">
              <a:defRPr sz="1200" b="0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l">
              <a:defRPr sz="1400" b="1" i="0">
                <a:latin typeface="Arial" charset="0"/>
                <a:ea typeface="Arial" charset="0"/>
                <a:cs typeface="Arial" charset="0"/>
              </a:defRPr>
            </a:lvl2pPr>
            <a:lvl3pPr algn="l">
              <a:defRPr sz="1400" b="1" i="0">
                <a:latin typeface="Arial" charset="0"/>
                <a:ea typeface="Arial" charset="0"/>
                <a:cs typeface="Arial" charset="0"/>
              </a:defRPr>
            </a:lvl3pPr>
            <a:lvl4pPr algn="l"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 algn="l"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(Picture Information Placeholder if needed)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2819400"/>
            <a:ext cx="5867399" cy="381000"/>
          </a:xfrm>
          <a:prstGeom prst="rect">
            <a:avLst/>
          </a:prstGeom>
          <a:solidFill>
            <a:srgbClr val="004B73">
              <a:alpha val="20000"/>
            </a:srgbClr>
          </a:solidFill>
        </p:spPr>
        <p:txBody>
          <a:bodyPr lIns="91440" tIns="91440">
            <a:normAutofit/>
          </a:bodyPr>
          <a:lstStyle>
            <a:lvl1pPr algn="ctr">
              <a:defRPr sz="1200" b="0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l">
              <a:defRPr sz="1400" b="1" i="0">
                <a:latin typeface="Arial" charset="0"/>
                <a:ea typeface="Arial" charset="0"/>
                <a:cs typeface="Arial" charset="0"/>
              </a:defRPr>
            </a:lvl2pPr>
            <a:lvl3pPr algn="l">
              <a:defRPr sz="1400" b="1" i="0">
                <a:latin typeface="Arial" charset="0"/>
                <a:ea typeface="Arial" charset="0"/>
                <a:cs typeface="Arial" charset="0"/>
              </a:defRPr>
            </a:lvl3pPr>
            <a:lvl4pPr algn="l"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 algn="l"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(Picture Information Placeholder if needed)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2400" y="33528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72200" y="3810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172200" y="33528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8" name="Holder 2"/>
          <p:cNvSpPr>
            <a:spLocks noGrp="1"/>
          </p:cNvSpPr>
          <p:nvPr>
            <p:ph type="ctrTitle" hasCustomPrompt="1"/>
          </p:nvPr>
        </p:nvSpPr>
        <p:spPr>
          <a:xfrm>
            <a:off x="2857" y="991969"/>
            <a:ext cx="6016815" cy="553998"/>
          </a:xfrm>
          <a:prstGeom prst="rect">
            <a:avLst/>
          </a:prstGeom>
        </p:spPr>
        <p:txBody>
          <a:bodyPr wrap="square" lIns="182880" tIns="0" rIns="182880" bIns="0" anchor="ctr">
            <a:normAutofit/>
          </a:bodyPr>
          <a:lstStyle>
            <a:lvl1pPr marL="0" algn="ctr">
              <a:defRPr sz="3600" b="1" i="0" cap="all" baseline="0">
                <a:solidFill>
                  <a:srgbClr val="004B73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546225"/>
            <a:ext cx="6019800" cy="1501775"/>
          </a:xfrm>
          <a:prstGeom prst="rect">
            <a:avLst/>
          </a:prstGeom>
        </p:spPr>
        <p:txBody>
          <a:bodyPr lIns="182880" tIns="182880" rIns="182880">
            <a:normAutofit/>
          </a:bodyPr>
          <a:lstStyle>
            <a:lvl1pPr algn="ctr"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Use this page template for three pictures </a:t>
            </a:r>
          </a:p>
          <a:p>
            <a:pPr lvl="0"/>
            <a:r>
              <a:rPr lang="en-US" dirty="0"/>
              <a:t>&amp; brief explainer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_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2400" y="381000"/>
            <a:ext cx="11887200" cy="57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rIns="91440"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8" name="Holder 2"/>
          <p:cNvSpPr>
            <a:spLocks noGrp="1"/>
          </p:cNvSpPr>
          <p:nvPr>
            <p:ph type="ctrTitle" hasCustomPrompt="1"/>
          </p:nvPr>
        </p:nvSpPr>
        <p:spPr>
          <a:xfrm>
            <a:off x="2872" y="992227"/>
            <a:ext cx="12185953" cy="553998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algn="ctr">
              <a:defRPr sz="3600" b="1" i="0" cap="all" baseline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46225"/>
            <a:ext cx="12188825" cy="1577975"/>
          </a:xfrm>
          <a:prstGeom prst="rect">
            <a:avLst/>
          </a:prstGeom>
        </p:spPr>
        <p:txBody>
          <a:bodyPr lIns="457200" rIns="365760"/>
          <a:lstStyle>
            <a:lvl1pPr algn="ctr">
              <a:defRPr sz="2400" b="0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Use this page template for copy (no more than 4 lines) to overlay on top </a:t>
            </a:r>
          </a:p>
          <a:p>
            <a:pPr lvl="0"/>
            <a:r>
              <a:rPr lang="en-US" dirty="0"/>
              <a:t>of DARK image.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Picture_Text_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2400" y="381000"/>
            <a:ext cx="11887200" cy="57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rIns="91440"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8" name="Holder 2"/>
          <p:cNvSpPr>
            <a:spLocks noGrp="1"/>
          </p:cNvSpPr>
          <p:nvPr>
            <p:ph type="ctrTitle" hasCustomPrompt="1"/>
          </p:nvPr>
        </p:nvSpPr>
        <p:spPr>
          <a:xfrm>
            <a:off x="2857" y="991969"/>
            <a:ext cx="12185953" cy="553998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algn="ctr">
              <a:defRPr sz="3600" b="1" i="0" cap="all" baseline="0">
                <a:solidFill>
                  <a:srgbClr val="004B73"/>
                </a:solidFill>
                <a:effectLst>
                  <a:glow rad="635000">
                    <a:schemeClr val="bg1">
                      <a:alpha val="75000"/>
                    </a:schemeClr>
                  </a:glow>
                </a:effectLst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46225"/>
            <a:ext cx="12188825" cy="1196975"/>
          </a:xfrm>
          <a:prstGeom prst="rect">
            <a:avLst/>
          </a:prstGeom>
        </p:spPr>
        <p:txBody>
          <a:bodyPr lIns="457200" rIns="365760"/>
          <a:lstStyle>
            <a:lvl1pPr algn="ctr">
              <a:defRPr sz="2400" b="0" i="0">
                <a:solidFill>
                  <a:srgbClr val="004B73"/>
                </a:solidFill>
                <a:effectLst>
                  <a:glow rad="635000">
                    <a:schemeClr val="bg1">
                      <a:alpha val="75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defRPr>
            </a:lvl1pPr>
            <a:lvl2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Use this page template for copy (no more than 4 lines) to overlay on top </a:t>
            </a:r>
          </a:p>
          <a:p>
            <a:pPr lvl="0"/>
            <a:r>
              <a:rPr lang="en-US" dirty="0"/>
              <a:t>of LIGHT image.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914400"/>
            <a:ext cx="11303000" cy="45720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600"/>
              </a:spcAft>
              <a:defRPr sz="2800" b="1" i="0" baseline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this page for bullet points)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81000" y="1676400"/>
            <a:ext cx="11303000" cy="449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marL="285750" indent="-285750">
              <a:buClr>
                <a:srgbClr val="004B73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4B73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2pPr>
            <a:lvl3pPr marL="1200150" indent="-285750">
              <a:buClr>
                <a:srgbClr val="004B73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Clr>
                <a:srgbClr val="004B73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Clr>
                <a:srgbClr val="004B73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tally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k object 20"/>
          <p:cNvSpPr/>
          <p:nvPr/>
        </p:nvSpPr>
        <p:spPr>
          <a:xfrm>
            <a:off x="5905432" y="755484"/>
            <a:ext cx="369061" cy="187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b="0" i="0">
              <a:latin typeface="Corbel Regular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709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16AD-7F57-C847-A62A-25264927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14400"/>
            <a:ext cx="11303000" cy="45720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600"/>
              </a:spcAft>
              <a:defRPr sz="2800" b="1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 or delete)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447800"/>
            <a:ext cx="11303000" cy="4648200"/>
          </a:xfrm>
          <a:prstGeom prst="rect">
            <a:avLst/>
          </a:prstGeom>
        </p:spPr>
        <p:txBody>
          <a:bodyPr tIns="182880"/>
          <a:lstStyle>
            <a:lvl1pPr>
              <a:defRPr sz="2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Use this template for large body of text, for paragraphs 7 lines deep or more.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quam a, </a:t>
            </a:r>
            <a:r>
              <a:rPr lang="en-US" dirty="0" err="1"/>
              <a:t>sollicitudin</a:t>
            </a:r>
            <a:r>
              <a:rPr lang="en-US" dirty="0"/>
              <a:t> dolor.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et mi </a:t>
            </a:r>
            <a:r>
              <a:rPr lang="en-US" dirty="0" err="1"/>
              <a:t>sodales</a:t>
            </a:r>
            <a:r>
              <a:rPr lang="en-US" dirty="0"/>
              <a:t>, a </a:t>
            </a:r>
            <a:r>
              <a:rPr lang="en-US" dirty="0" err="1"/>
              <a:t>viverra</a:t>
            </a:r>
            <a:r>
              <a:rPr lang="en-US" dirty="0"/>
              <a:t> lacus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maximus </a:t>
            </a:r>
            <a:r>
              <a:rPr lang="en-US" dirty="0" err="1"/>
              <a:t>bibendum</a:t>
            </a:r>
            <a:r>
              <a:rPr lang="en-US" dirty="0"/>
              <a:t>. Integer </a:t>
            </a:r>
            <a:r>
              <a:rPr lang="en-US" dirty="0" err="1"/>
              <a:t>metus</a:t>
            </a:r>
            <a:r>
              <a:rPr lang="en-US" dirty="0"/>
              <a:t> quam, </a:t>
            </a:r>
            <a:r>
              <a:rPr lang="en-US" dirty="0" err="1"/>
              <a:t>bibendum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tempus a sem. </a:t>
            </a:r>
            <a:r>
              <a:rPr lang="en-US" dirty="0" err="1"/>
              <a:t>Suspendisse</a:t>
            </a:r>
            <a:r>
              <a:rPr lang="en-US" dirty="0"/>
              <a:t> non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 </a:t>
            </a:r>
            <a:r>
              <a:rPr lang="en-US" dirty="0" err="1"/>
              <a:t>vestibulum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ante at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lacus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sit </a:t>
            </a:r>
            <a:r>
              <a:rPr lang="en-US" dirty="0" err="1"/>
              <a:t>amet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ipsum, </a:t>
            </a:r>
            <a:r>
              <a:rPr lang="en-US" dirty="0" err="1"/>
              <a:t>ultricies</a:t>
            </a:r>
            <a:r>
              <a:rPr lang="en-US" dirty="0"/>
              <a:t> a nisi ac, </a:t>
            </a:r>
            <a:r>
              <a:rPr lang="en-US" dirty="0" err="1"/>
              <a:t>venenatis</a:t>
            </a:r>
            <a:r>
              <a:rPr lang="en-US" dirty="0"/>
              <a:t> tempus ipsum.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556031"/>
            <a:ext cx="11303000" cy="457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spcAft>
                <a:spcPts val="0"/>
              </a:spcAft>
              <a:defRPr sz="2100" b="0" i="0">
                <a:solidFill>
                  <a:srgbClr val="004B73"/>
                </a:solidFill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 or delete)</a:t>
            </a:r>
          </a:p>
        </p:txBody>
      </p:sp>
      <p:sp>
        <p:nvSpPr>
          <p:cNvPr id="9" name="Holder 2"/>
          <p:cNvSpPr>
            <a:spLocks noGrp="1"/>
          </p:cNvSpPr>
          <p:nvPr>
            <p:ph type="ctrTitle" hasCustomPrompt="1"/>
          </p:nvPr>
        </p:nvSpPr>
        <p:spPr>
          <a:xfrm>
            <a:off x="0" y="609601"/>
            <a:ext cx="12192000" cy="94643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algn="ctr">
              <a:defRPr sz="3600" b="1" i="0" cap="none" baseline="0">
                <a:solidFill>
                  <a:srgbClr val="004B73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</p:spTree>
    <p:extLst>
      <p:ext uri="{BB962C8B-B14F-4D97-AF65-F5344CB8AC3E}">
        <p14:creationId xmlns:p14="http://schemas.microsoft.com/office/powerpoint/2010/main" val="376131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04800"/>
            <a:ext cx="12192000" cy="5867400"/>
          </a:xfrm>
          <a:prstGeom prst="rect">
            <a:avLst/>
          </a:prstGeom>
          <a:gradFill>
            <a:gsLst>
              <a:gs pos="58000">
                <a:schemeClr val="accent1">
                  <a:lumMod val="5000"/>
                  <a:lumOff val="9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93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14400"/>
            <a:ext cx="11303000" cy="45720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600"/>
              </a:spcAft>
              <a:defRPr sz="2800" b="1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 or delete)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447800"/>
            <a:ext cx="11303000" cy="4648200"/>
          </a:xfrm>
          <a:prstGeom prst="rect">
            <a:avLst/>
          </a:prstGeom>
        </p:spPr>
        <p:txBody>
          <a:bodyPr tIns="182880"/>
          <a:lstStyle>
            <a:lvl1pPr>
              <a:defRPr sz="2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Use this template for large body of text, for paragraphs 7 lines deep or more.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quam a, </a:t>
            </a:r>
            <a:r>
              <a:rPr lang="en-US" dirty="0" err="1"/>
              <a:t>sollicitudin</a:t>
            </a:r>
            <a:r>
              <a:rPr lang="en-US" dirty="0"/>
              <a:t> dolor.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et mi </a:t>
            </a:r>
            <a:r>
              <a:rPr lang="en-US" dirty="0" err="1"/>
              <a:t>sodales</a:t>
            </a:r>
            <a:r>
              <a:rPr lang="en-US" dirty="0"/>
              <a:t>, a </a:t>
            </a:r>
            <a:r>
              <a:rPr lang="en-US" dirty="0" err="1"/>
              <a:t>viverra</a:t>
            </a:r>
            <a:r>
              <a:rPr lang="en-US" dirty="0"/>
              <a:t> lacus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maximus </a:t>
            </a:r>
            <a:r>
              <a:rPr lang="en-US" dirty="0" err="1"/>
              <a:t>bibendum</a:t>
            </a:r>
            <a:r>
              <a:rPr lang="en-US" dirty="0"/>
              <a:t>. Integer </a:t>
            </a:r>
            <a:r>
              <a:rPr lang="en-US" dirty="0" err="1"/>
              <a:t>metus</a:t>
            </a:r>
            <a:r>
              <a:rPr lang="en-US" dirty="0"/>
              <a:t> quam, </a:t>
            </a:r>
            <a:r>
              <a:rPr lang="en-US" dirty="0" err="1"/>
              <a:t>bibendum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tempus a sem. </a:t>
            </a:r>
            <a:r>
              <a:rPr lang="en-US" dirty="0" err="1"/>
              <a:t>Suspendisse</a:t>
            </a:r>
            <a:r>
              <a:rPr lang="en-US" dirty="0"/>
              <a:t> non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 </a:t>
            </a:r>
            <a:r>
              <a:rPr lang="en-US" dirty="0" err="1"/>
              <a:t>vestibulum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ante at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lacus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sit </a:t>
            </a:r>
            <a:r>
              <a:rPr lang="en-US" dirty="0" err="1"/>
              <a:t>amet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ipsum, </a:t>
            </a:r>
            <a:r>
              <a:rPr lang="en-US" dirty="0" err="1"/>
              <a:t>ultricies</a:t>
            </a:r>
            <a:r>
              <a:rPr lang="en-US" dirty="0"/>
              <a:t> a nisi ac, </a:t>
            </a:r>
            <a:r>
              <a:rPr lang="en-US" dirty="0" err="1"/>
              <a:t>venenatis</a:t>
            </a:r>
            <a:r>
              <a:rPr lang="en-US" dirty="0"/>
              <a:t> tempus ipsum.</a:t>
            </a:r>
          </a:p>
        </p:txBody>
      </p:sp>
    </p:spTree>
    <p:extLst>
      <p:ext uri="{BB962C8B-B14F-4D97-AF65-F5344CB8AC3E}">
        <p14:creationId xmlns:p14="http://schemas.microsoft.com/office/powerpoint/2010/main" val="128027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top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43400" y="441811"/>
            <a:ext cx="0" cy="1158389"/>
          </a:xfrm>
          <a:prstGeom prst="line">
            <a:avLst/>
          </a:prstGeom>
          <a:ln>
            <a:solidFill>
              <a:srgbClr val="004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5020235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914400"/>
            <a:ext cx="4382125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Aft>
                <a:spcPts val="600"/>
              </a:spcAft>
              <a:defRPr sz="2800" b="1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 or delete)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457200"/>
            <a:ext cx="7086600" cy="1143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lnSpc>
                <a:spcPts val="2640"/>
              </a:lnSpc>
              <a:defRPr sz="2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Use this template for large body of text, for paragraphs 7 lines deep or more.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738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w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04800"/>
            <a:ext cx="12192000" cy="5867400"/>
          </a:xfrm>
          <a:prstGeom prst="rect">
            <a:avLst/>
          </a:prstGeom>
          <a:gradFill>
            <a:gsLst>
              <a:gs pos="58000">
                <a:schemeClr val="accent1">
                  <a:lumMod val="5000"/>
                  <a:lumOff val="95000"/>
                </a:schemeClr>
              </a:gs>
              <a:gs pos="89000">
                <a:schemeClr val="accent1">
                  <a:lumMod val="30000"/>
                  <a:lumOff val="70000"/>
                  <a:alpha val="6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914400"/>
            <a:ext cx="11303000" cy="45720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600"/>
              </a:spcAft>
              <a:defRPr sz="2800" b="1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 or delete)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47800"/>
            <a:ext cx="11303000" cy="4648200"/>
          </a:xfrm>
          <a:prstGeom prst="rect">
            <a:avLst/>
          </a:prstGeom>
        </p:spPr>
        <p:txBody>
          <a:bodyPr tIns="182880"/>
          <a:lstStyle>
            <a:lvl1pPr>
              <a:defRPr sz="2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Use this template for large body of text, for paragraphs 7 lines deep or more.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quam a, </a:t>
            </a:r>
            <a:r>
              <a:rPr lang="en-US" dirty="0" err="1"/>
              <a:t>sollicitudin</a:t>
            </a:r>
            <a:r>
              <a:rPr lang="en-US" dirty="0"/>
              <a:t> dolor.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et mi </a:t>
            </a:r>
            <a:r>
              <a:rPr lang="en-US" dirty="0" err="1"/>
              <a:t>sodales</a:t>
            </a:r>
            <a:r>
              <a:rPr lang="en-US" dirty="0"/>
              <a:t>, a </a:t>
            </a:r>
            <a:r>
              <a:rPr lang="en-US" dirty="0" err="1"/>
              <a:t>viverra</a:t>
            </a:r>
            <a:r>
              <a:rPr lang="en-US" dirty="0"/>
              <a:t> lacus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maximus </a:t>
            </a:r>
            <a:r>
              <a:rPr lang="en-US" dirty="0" err="1"/>
              <a:t>bibendum</a:t>
            </a:r>
            <a:r>
              <a:rPr lang="en-US" dirty="0"/>
              <a:t>. Integer </a:t>
            </a:r>
            <a:r>
              <a:rPr lang="en-US" dirty="0" err="1"/>
              <a:t>metus</a:t>
            </a:r>
            <a:r>
              <a:rPr lang="en-US" dirty="0"/>
              <a:t> quam, </a:t>
            </a:r>
            <a:r>
              <a:rPr lang="en-US" dirty="0" err="1"/>
              <a:t>bibendum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tempus a sem. </a:t>
            </a:r>
            <a:r>
              <a:rPr lang="en-US" dirty="0" err="1"/>
              <a:t>Suspendisse</a:t>
            </a:r>
            <a:r>
              <a:rPr lang="en-US" dirty="0"/>
              <a:t> non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 </a:t>
            </a:r>
            <a:r>
              <a:rPr lang="en-US" dirty="0" err="1"/>
              <a:t>vestibulum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ante at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lacus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sit </a:t>
            </a:r>
            <a:r>
              <a:rPr lang="en-US" dirty="0" err="1"/>
              <a:t>amet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ipsum, </a:t>
            </a:r>
            <a:r>
              <a:rPr lang="en-US" dirty="0" err="1"/>
              <a:t>ultricies</a:t>
            </a:r>
            <a:r>
              <a:rPr lang="en-US" dirty="0"/>
              <a:t> a nisi ac, </a:t>
            </a:r>
            <a:r>
              <a:rPr lang="en-US" dirty="0" err="1"/>
              <a:t>venenatis</a:t>
            </a:r>
            <a:r>
              <a:rPr lang="en-US" dirty="0"/>
              <a:t> tempus ipsum.</a:t>
            </a:r>
          </a:p>
        </p:txBody>
      </p:sp>
    </p:spTree>
    <p:extLst>
      <p:ext uri="{BB962C8B-B14F-4D97-AF65-F5344CB8AC3E}">
        <p14:creationId xmlns:p14="http://schemas.microsoft.com/office/powerpoint/2010/main" val="4014220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914400"/>
            <a:ext cx="11303000" cy="45720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600"/>
              </a:spcAft>
              <a:defRPr sz="2800" b="1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 or delete)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447800"/>
            <a:ext cx="11303000" cy="3124200"/>
          </a:xfrm>
          <a:prstGeom prst="rect">
            <a:avLst/>
          </a:prstGeom>
        </p:spPr>
        <p:txBody>
          <a:bodyPr tIns="274320" numCol="2" spcCol="182880">
            <a:noAutofit/>
          </a:bodyPr>
          <a:lstStyle>
            <a:lvl1pPr algn="l">
              <a:defRPr b="0" i="0">
                <a:latin typeface="Arial" charset="0"/>
                <a:ea typeface="Arial" charset="0"/>
                <a:cs typeface="Arial" charset="0"/>
              </a:defRPr>
            </a:lvl1pPr>
            <a:lvl2pPr algn="l">
              <a:defRPr b="0" i="0">
                <a:latin typeface="Arial" charset="0"/>
                <a:ea typeface="Arial" charset="0"/>
                <a:cs typeface="Arial" charset="0"/>
              </a:defRPr>
            </a:lvl2pPr>
            <a:lvl3pPr algn="l">
              <a:defRPr b="0" i="0">
                <a:latin typeface="Arial" charset="0"/>
                <a:ea typeface="Arial" charset="0"/>
                <a:cs typeface="Arial" charset="0"/>
              </a:defRPr>
            </a:lvl3pPr>
            <a:lvl4pPr algn="l">
              <a:defRPr b="0" i="0">
                <a:latin typeface="Arial" charset="0"/>
                <a:ea typeface="Arial" charset="0"/>
                <a:cs typeface="Arial" charset="0"/>
              </a:defRPr>
            </a:lvl4pPr>
            <a:lvl5pPr algn="l"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Use this template for even larger bodies of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quam a, </a:t>
            </a:r>
            <a:r>
              <a:rPr lang="en-US" dirty="0" err="1"/>
              <a:t>sollicitudin</a:t>
            </a:r>
            <a:r>
              <a:rPr lang="en-US" dirty="0"/>
              <a:t> dolor.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et mi </a:t>
            </a:r>
            <a:r>
              <a:rPr lang="en-US" dirty="0" err="1"/>
              <a:t>sodales</a:t>
            </a:r>
            <a:r>
              <a:rPr lang="en-US" dirty="0"/>
              <a:t>, a </a:t>
            </a:r>
            <a:r>
              <a:rPr lang="en-US" dirty="0" err="1"/>
              <a:t>viverra</a:t>
            </a:r>
            <a:r>
              <a:rPr lang="en-US" dirty="0"/>
              <a:t> lacus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maximus </a:t>
            </a:r>
            <a:r>
              <a:rPr lang="en-US" dirty="0" err="1"/>
              <a:t>bibendum</a:t>
            </a:r>
            <a:r>
              <a:rPr lang="en-US" dirty="0"/>
              <a:t>. Integer </a:t>
            </a:r>
            <a:r>
              <a:rPr lang="en-US" dirty="0" err="1"/>
              <a:t>metus</a:t>
            </a:r>
            <a:r>
              <a:rPr lang="en-US" dirty="0"/>
              <a:t> quam, </a:t>
            </a:r>
            <a:r>
              <a:rPr lang="en-US" dirty="0" err="1"/>
              <a:t>bibendum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tempus a sem. </a:t>
            </a:r>
            <a:r>
              <a:rPr lang="en-US" dirty="0" err="1"/>
              <a:t>Suspendisse</a:t>
            </a:r>
            <a:r>
              <a:rPr lang="en-US" dirty="0"/>
              <a:t> non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 </a:t>
            </a:r>
            <a:r>
              <a:rPr lang="en-US" dirty="0" err="1"/>
              <a:t>vestibulum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gravida.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magna, et </a:t>
            </a:r>
            <a:r>
              <a:rPr lang="en-US" dirty="0" err="1"/>
              <a:t>laoreet</a:t>
            </a:r>
            <a:r>
              <a:rPr lang="en-US" dirty="0"/>
              <a:t> nisi </a:t>
            </a:r>
            <a:r>
              <a:rPr lang="en-US" dirty="0" err="1"/>
              <a:t>consectetur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libero, ac </a:t>
            </a:r>
            <a:r>
              <a:rPr lang="en-US" dirty="0" err="1"/>
              <a:t>fringilla</a:t>
            </a:r>
            <a:r>
              <a:rPr lang="en-US" dirty="0"/>
              <a:t> ligula.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vitae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at ligula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95628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</p:spTree>
    <p:extLst>
      <p:ext uri="{BB962C8B-B14F-4D97-AF65-F5344CB8AC3E}">
        <p14:creationId xmlns:p14="http://schemas.microsoft.com/office/powerpoint/2010/main" val="3727440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02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_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0" y="1752600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457200" algn="ctr">
              <a:defRPr sz="3600" b="1" i="0" cap="all" baseline="0">
                <a:solidFill>
                  <a:srgbClr val="004B73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306638"/>
            <a:ext cx="12192000" cy="3789362"/>
          </a:xfrm>
          <a:prstGeom prst="rect">
            <a:avLst/>
          </a:prstGeom>
        </p:spPr>
        <p:txBody>
          <a:bodyPr lIns="457200" tIns="182880" rIns="457200"/>
          <a:lstStyle>
            <a:lvl1pPr algn="ctr">
              <a:defRPr sz="2600" b="0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Call out information: Use this page template for small blocks of text like quotes or content under 6 paragraph lines deep. Keep or delete “Header” placeholder as needed but do not relocate this text box. Keep background white or transparent, less than 20% opacity.</a:t>
            </a:r>
          </a:p>
        </p:txBody>
      </p:sp>
    </p:spTree>
    <p:extLst>
      <p:ext uri="{BB962C8B-B14F-4D97-AF65-F5344CB8AC3E}">
        <p14:creationId xmlns:p14="http://schemas.microsoft.com/office/powerpoint/2010/main" val="13450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2857" y="1752600"/>
            <a:ext cx="6400800" cy="553998"/>
          </a:xfrm>
          <a:prstGeom prst="rect">
            <a:avLst/>
          </a:prstGeom>
        </p:spPr>
        <p:txBody>
          <a:bodyPr wrap="square" lIns="182880" tIns="0" rIns="182880" bIns="0" anchor="ctr">
            <a:spAutoFit/>
          </a:bodyPr>
          <a:lstStyle>
            <a:lvl1pPr marL="0" algn="ctr">
              <a:defRPr sz="3600" b="1" i="0" cap="all" baseline="0">
                <a:solidFill>
                  <a:srgbClr val="004B73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29400" y="381000"/>
            <a:ext cx="5410200" cy="57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763798"/>
            <a:ext cx="6403975" cy="2036802"/>
          </a:xfrm>
          <a:prstGeom prst="rect">
            <a:avLst/>
          </a:prstGeom>
        </p:spPr>
        <p:txBody>
          <a:bodyPr lIns="457200" tIns="182880" rIns="457200">
            <a:normAutofit/>
          </a:bodyPr>
          <a:lstStyle>
            <a:lvl1pPr algn="ctr">
              <a:defRPr sz="2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Use this page template for left copy and vertical image on right.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306598"/>
            <a:ext cx="6629400" cy="457200"/>
          </a:xfrm>
          <a:prstGeom prst="rect">
            <a:avLst/>
          </a:prstGeom>
        </p:spPr>
        <p:txBody>
          <a:bodyPr anchor="t"/>
          <a:lstStyle>
            <a:lvl1pPr algn="ctr">
              <a:spcAft>
                <a:spcPts val="600"/>
              </a:spcAft>
              <a:defRPr sz="2800" b="1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 or delete)</a:t>
            </a:r>
          </a:p>
        </p:txBody>
      </p:sp>
    </p:spTree>
    <p:extLst>
      <p:ext uri="{BB962C8B-B14F-4D97-AF65-F5344CB8AC3E}">
        <p14:creationId xmlns:p14="http://schemas.microsoft.com/office/powerpoint/2010/main" val="421481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top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43400" y="441811"/>
            <a:ext cx="0" cy="1158389"/>
          </a:xfrm>
          <a:prstGeom prst="line">
            <a:avLst/>
          </a:prstGeom>
          <a:ln>
            <a:solidFill>
              <a:srgbClr val="004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5020235" cy="553998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914400"/>
            <a:ext cx="4382125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Aft>
                <a:spcPts val="600"/>
              </a:spcAft>
              <a:defRPr sz="2800" b="1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 or delete)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457200"/>
            <a:ext cx="7086600" cy="1143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lnSpc>
                <a:spcPts val="2640"/>
              </a:lnSpc>
              <a:defRPr sz="2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Use this template for large body of text, for paragraphs 7 lines deep or more.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3595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2857" y="1752600"/>
            <a:ext cx="6400800" cy="553998"/>
          </a:xfrm>
          <a:prstGeom prst="rect">
            <a:avLst/>
          </a:prstGeom>
        </p:spPr>
        <p:txBody>
          <a:bodyPr wrap="square" lIns="182880" tIns="0" rIns="182880" bIns="0" anchor="ctr">
            <a:spAutoFit/>
          </a:bodyPr>
          <a:lstStyle>
            <a:lvl1pPr marL="0" algn="ctr">
              <a:defRPr sz="3600" b="1" i="0" cap="all" baseline="0">
                <a:solidFill>
                  <a:srgbClr val="004B73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29400" y="381000"/>
            <a:ext cx="54102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29400" y="3352800"/>
            <a:ext cx="54102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06638"/>
            <a:ext cx="6403975" cy="2493962"/>
          </a:xfrm>
          <a:prstGeom prst="rect">
            <a:avLst/>
          </a:prstGeom>
        </p:spPr>
        <p:txBody>
          <a:bodyPr lIns="457200" tIns="182880" rIns="457200">
            <a:normAutofit/>
          </a:bodyPr>
          <a:lstStyle>
            <a:lvl1pPr algn="ctr">
              <a:defRPr sz="2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Use this page template for left copy and vertical image on right.</a:t>
            </a:r>
          </a:p>
        </p:txBody>
      </p:sp>
    </p:spTree>
    <p:extLst>
      <p:ext uri="{BB962C8B-B14F-4D97-AF65-F5344CB8AC3E}">
        <p14:creationId xmlns:p14="http://schemas.microsoft.com/office/powerpoint/2010/main" val="1640400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_pictur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655320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914400"/>
            <a:ext cx="6172200" cy="45720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600"/>
              </a:spcAft>
              <a:defRPr sz="2800" b="1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47800"/>
            <a:ext cx="6172200" cy="4648200"/>
          </a:xfrm>
          <a:prstGeom prst="rect">
            <a:avLst/>
          </a:prstGeom>
        </p:spPr>
        <p:txBody>
          <a:bodyPr tIns="182880">
            <a:normAutofit/>
          </a:bodyPr>
          <a:lstStyle>
            <a:lvl1pPr>
              <a:defRPr sz="2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Use this template for large body of text, for paragraphs 7 lines deep or more.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quam a, </a:t>
            </a:r>
            <a:r>
              <a:rPr lang="en-US" dirty="0" err="1"/>
              <a:t>sollicitudin</a:t>
            </a:r>
            <a:r>
              <a:rPr lang="en-US" dirty="0"/>
              <a:t> dolor.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et mi </a:t>
            </a:r>
            <a:r>
              <a:rPr lang="en-US" dirty="0" err="1"/>
              <a:t>sodales</a:t>
            </a:r>
            <a:r>
              <a:rPr lang="en-US" dirty="0"/>
              <a:t>, a </a:t>
            </a:r>
            <a:r>
              <a:rPr lang="en-US" dirty="0" err="1"/>
              <a:t>viverra</a:t>
            </a:r>
            <a:r>
              <a:rPr lang="en-US" dirty="0"/>
              <a:t> lacus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maximus </a:t>
            </a:r>
            <a:r>
              <a:rPr lang="en-US" dirty="0" err="1"/>
              <a:t>bibendum</a:t>
            </a:r>
            <a:r>
              <a:rPr lang="en-US" dirty="0"/>
              <a:t>. Integer </a:t>
            </a:r>
            <a:r>
              <a:rPr lang="en-US" dirty="0" err="1"/>
              <a:t>metus</a:t>
            </a:r>
            <a:r>
              <a:rPr lang="en-US" dirty="0"/>
              <a:t> quam, </a:t>
            </a:r>
            <a:r>
              <a:rPr lang="en-US" dirty="0" err="1"/>
              <a:t>bibendum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tempus a sem.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29400" y="381000"/>
            <a:ext cx="54102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629400" y="3352800"/>
            <a:ext cx="54102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37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ore_A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2400" y="1066800"/>
            <a:ext cx="5867400" cy="5105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72200" y="1066800"/>
            <a:ext cx="5867400" cy="5105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562100" y="5791200"/>
            <a:ext cx="3048001" cy="381000"/>
          </a:xfrm>
          <a:prstGeom prst="rect">
            <a:avLst/>
          </a:prstGeom>
          <a:solidFill>
            <a:srgbClr val="004B73">
              <a:alpha val="20000"/>
            </a:srgbClr>
          </a:solidFill>
        </p:spPr>
        <p:txBody>
          <a:bodyPr lIns="91440" tIns="91440"/>
          <a:lstStyle>
            <a:lvl1pPr algn="ctr">
              <a:defRPr sz="1400" b="1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l">
              <a:defRPr sz="1400" b="1" i="0">
                <a:latin typeface="Arial" charset="0"/>
                <a:ea typeface="Arial" charset="0"/>
                <a:cs typeface="Arial" charset="0"/>
              </a:defRPr>
            </a:lvl2pPr>
            <a:lvl3pPr algn="l">
              <a:defRPr sz="1400" b="1" i="0">
                <a:latin typeface="Arial" charset="0"/>
                <a:ea typeface="Arial" charset="0"/>
                <a:cs typeface="Arial" charset="0"/>
              </a:defRPr>
            </a:lvl3pPr>
            <a:lvl4pPr algn="l"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 algn="l"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BEFORE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543800" y="5791200"/>
            <a:ext cx="3124200" cy="381000"/>
          </a:xfrm>
          <a:prstGeom prst="rect">
            <a:avLst/>
          </a:prstGeom>
          <a:solidFill>
            <a:srgbClr val="004B73">
              <a:alpha val="20000"/>
            </a:srgbClr>
          </a:solidFill>
        </p:spPr>
        <p:txBody>
          <a:bodyPr lIns="91440" tIns="91440"/>
          <a:lstStyle>
            <a:lvl1pPr algn="ctr">
              <a:defRPr sz="1400" b="1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l">
              <a:defRPr sz="1400" b="1" i="0">
                <a:latin typeface="Arial" charset="0"/>
                <a:ea typeface="Arial" charset="0"/>
                <a:cs typeface="Arial" charset="0"/>
              </a:defRPr>
            </a:lvl2pPr>
            <a:lvl3pPr algn="l">
              <a:defRPr sz="1400" b="1" i="0">
                <a:latin typeface="Arial" charset="0"/>
                <a:ea typeface="Arial" charset="0"/>
                <a:cs typeface="Arial" charset="0"/>
              </a:defRPr>
            </a:lvl3pPr>
            <a:lvl4pPr algn="l"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 algn="l"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AFTER</a:t>
            </a:r>
          </a:p>
        </p:txBody>
      </p:sp>
      <p:sp>
        <p:nvSpPr>
          <p:cNvPr id="15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</p:spTree>
    <p:extLst>
      <p:ext uri="{BB962C8B-B14F-4D97-AF65-F5344CB8AC3E}">
        <p14:creationId xmlns:p14="http://schemas.microsoft.com/office/powerpoint/2010/main" val="2846911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3810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2400" y="33528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72200" y="3810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172200" y="33528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5791200"/>
            <a:ext cx="5867399" cy="381000"/>
          </a:xfrm>
          <a:prstGeom prst="rect">
            <a:avLst/>
          </a:prstGeom>
          <a:solidFill>
            <a:srgbClr val="004B73">
              <a:alpha val="20000"/>
            </a:srgbClr>
          </a:solidFill>
        </p:spPr>
        <p:txBody>
          <a:bodyPr lIns="91440" tIns="91440">
            <a:normAutofit/>
          </a:bodyPr>
          <a:lstStyle>
            <a:lvl1pPr algn="ctr">
              <a:defRPr sz="1200" b="0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l">
              <a:defRPr sz="1400" b="1" i="0">
                <a:latin typeface="Arial" charset="0"/>
                <a:ea typeface="Arial" charset="0"/>
                <a:cs typeface="Arial" charset="0"/>
              </a:defRPr>
            </a:lvl2pPr>
            <a:lvl3pPr algn="l">
              <a:defRPr sz="1400" b="1" i="0">
                <a:latin typeface="Arial" charset="0"/>
                <a:ea typeface="Arial" charset="0"/>
                <a:cs typeface="Arial" charset="0"/>
              </a:defRPr>
            </a:lvl3pPr>
            <a:lvl4pPr algn="l"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 algn="l"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(Picture </a:t>
            </a:r>
            <a:r>
              <a:rPr lang="en-US" dirty="0"/>
              <a:t>Information Placeholder </a:t>
            </a:r>
            <a:r>
              <a:rPr lang="en-US"/>
              <a:t>if needed)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791200"/>
            <a:ext cx="5867399" cy="381000"/>
          </a:xfrm>
          <a:prstGeom prst="rect">
            <a:avLst/>
          </a:prstGeom>
          <a:solidFill>
            <a:srgbClr val="004B73">
              <a:alpha val="20000"/>
            </a:srgbClr>
          </a:solidFill>
        </p:spPr>
        <p:txBody>
          <a:bodyPr lIns="91440" tIns="91440">
            <a:normAutofit/>
          </a:bodyPr>
          <a:lstStyle>
            <a:lvl1pPr algn="ctr">
              <a:defRPr sz="1200" b="0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l">
              <a:defRPr sz="1400" b="1" i="0">
                <a:latin typeface="Arial" charset="0"/>
                <a:ea typeface="Arial" charset="0"/>
                <a:cs typeface="Arial" charset="0"/>
              </a:defRPr>
            </a:lvl2pPr>
            <a:lvl3pPr algn="l">
              <a:defRPr sz="1400" b="1" i="0">
                <a:latin typeface="Arial" charset="0"/>
                <a:ea typeface="Arial" charset="0"/>
                <a:cs typeface="Arial" charset="0"/>
              </a:defRPr>
            </a:lvl3pPr>
            <a:lvl4pPr algn="l"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 algn="l"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(Picture </a:t>
            </a:r>
            <a:r>
              <a:rPr lang="en-US" dirty="0"/>
              <a:t>Information Placeholder </a:t>
            </a:r>
            <a:r>
              <a:rPr lang="en-US"/>
              <a:t>if needed)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2819400"/>
            <a:ext cx="5867399" cy="381000"/>
          </a:xfrm>
          <a:prstGeom prst="rect">
            <a:avLst/>
          </a:prstGeom>
          <a:solidFill>
            <a:srgbClr val="004B73">
              <a:alpha val="20000"/>
            </a:srgbClr>
          </a:solidFill>
        </p:spPr>
        <p:txBody>
          <a:bodyPr lIns="91440" tIns="91440">
            <a:normAutofit/>
          </a:bodyPr>
          <a:lstStyle>
            <a:lvl1pPr algn="ctr">
              <a:defRPr sz="1200" b="0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l">
              <a:defRPr sz="1400" b="1" i="0">
                <a:latin typeface="Arial" charset="0"/>
                <a:ea typeface="Arial" charset="0"/>
                <a:cs typeface="Arial" charset="0"/>
              </a:defRPr>
            </a:lvl2pPr>
            <a:lvl3pPr algn="l">
              <a:defRPr sz="1400" b="1" i="0">
                <a:latin typeface="Arial" charset="0"/>
                <a:ea typeface="Arial" charset="0"/>
                <a:cs typeface="Arial" charset="0"/>
              </a:defRPr>
            </a:lvl3pPr>
            <a:lvl4pPr algn="l"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 algn="l"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(Picture Information Placeholder if needed)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2819400"/>
            <a:ext cx="5867399" cy="381000"/>
          </a:xfrm>
          <a:prstGeom prst="rect">
            <a:avLst/>
          </a:prstGeom>
          <a:solidFill>
            <a:srgbClr val="004B73">
              <a:alpha val="20000"/>
            </a:srgbClr>
          </a:solidFill>
        </p:spPr>
        <p:txBody>
          <a:bodyPr lIns="91440" tIns="91440">
            <a:normAutofit/>
          </a:bodyPr>
          <a:lstStyle>
            <a:lvl1pPr algn="ctr">
              <a:defRPr sz="1200" b="0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l">
              <a:defRPr sz="1400" b="1" i="0">
                <a:latin typeface="Arial" charset="0"/>
                <a:ea typeface="Arial" charset="0"/>
                <a:cs typeface="Arial" charset="0"/>
              </a:defRPr>
            </a:lvl2pPr>
            <a:lvl3pPr algn="l">
              <a:defRPr sz="1400" b="1" i="0">
                <a:latin typeface="Arial" charset="0"/>
                <a:ea typeface="Arial" charset="0"/>
                <a:cs typeface="Arial" charset="0"/>
              </a:defRPr>
            </a:lvl3pPr>
            <a:lvl4pPr algn="l">
              <a:defRPr sz="1400" b="1" i="0">
                <a:latin typeface="Arial" charset="0"/>
                <a:ea typeface="Arial" charset="0"/>
                <a:cs typeface="Arial" charset="0"/>
              </a:defRPr>
            </a:lvl4pPr>
            <a:lvl5pPr algn="l">
              <a:defRPr sz="14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(Picture </a:t>
            </a:r>
            <a:r>
              <a:rPr lang="en-US" dirty="0"/>
              <a:t>Information Placeholder </a:t>
            </a:r>
            <a:r>
              <a:rPr lang="en-US"/>
              <a:t>if needed)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78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2400" y="33528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72200" y="3810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172200" y="3352800"/>
            <a:ext cx="58674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Holder 2"/>
          <p:cNvSpPr>
            <a:spLocks noGrp="1"/>
          </p:cNvSpPr>
          <p:nvPr>
            <p:ph type="ctrTitle" hasCustomPrompt="1"/>
          </p:nvPr>
        </p:nvSpPr>
        <p:spPr>
          <a:xfrm>
            <a:off x="2857" y="991969"/>
            <a:ext cx="6016815" cy="553998"/>
          </a:xfrm>
          <a:prstGeom prst="rect">
            <a:avLst/>
          </a:prstGeom>
        </p:spPr>
        <p:txBody>
          <a:bodyPr wrap="square" lIns="182880" tIns="0" rIns="182880" bIns="0" anchor="ctr">
            <a:spAutoFit/>
          </a:bodyPr>
          <a:lstStyle>
            <a:lvl1pPr marL="0" algn="ctr">
              <a:defRPr sz="3600" b="1" i="0" cap="all" baseline="0">
                <a:solidFill>
                  <a:srgbClr val="004B73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546225"/>
            <a:ext cx="6019800" cy="1501775"/>
          </a:xfrm>
          <a:prstGeom prst="rect">
            <a:avLst/>
          </a:prstGeom>
        </p:spPr>
        <p:txBody>
          <a:bodyPr lIns="182880" tIns="182880" rIns="182880">
            <a:normAutofit/>
          </a:bodyPr>
          <a:lstStyle>
            <a:lvl1pPr algn="ctr"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Use this page template for three pictures </a:t>
            </a:r>
          </a:p>
          <a:p>
            <a:pPr lvl="0"/>
            <a:r>
              <a:rPr lang="en-US" dirty="0"/>
              <a:t>&amp; brief explainer</a:t>
            </a:r>
          </a:p>
        </p:txBody>
      </p:sp>
    </p:spTree>
    <p:extLst>
      <p:ext uri="{BB962C8B-B14F-4D97-AF65-F5344CB8AC3E}">
        <p14:creationId xmlns:p14="http://schemas.microsoft.com/office/powerpoint/2010/main" val="19384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_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2400" y="381000"/>
            <a:ext cx="11887200" cy="57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rIns="91440"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Holder 2"/>
          <p:cNvSpPr>
            <a:spLocks noGrp="1"/>
          </p:cNvSpPr>
          <p:nvPr>
            <p:ph type="ctrTitle" hasCustomPrompt="1"/>
          </p:nvPr>
        </p:nvSpPr>
        <p:spPr>
          <a:xfrm>
            <a:off x="2872" y="992227"/>
            <a:ext cx="12185953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algn="ctr">
              <a:defRPr sz="3600" b="1" i="0" cap="all" baseline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46225"/>
            <a:ext cx="12188825" cy="1577975"/>
          </a:xfrm>
          <a:prstGeom prst="rect">
            <a:avLst/>
          </a:prstGeom>
        </p:spPr>
        <p:txBody>
          <a:bodyPr lIns="457200" rIns="365760"/>
          <a:lstStyle>
            <a:lvl1pPr algn="ctr">
              <a:defRPr sz="2400" b="0" i="0">
                <a:solidFill>
                  <a:schemeClr val="bg1"/>
                </a:solidFill>
                <a:effectLst>
                  <a:outerShdw blurRad="393700" dist="38100" dir="5400000" algn="t" rotWithShape="0">
                    <a:prstClr val="black">
                      <a:alpha val="7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Use this page template for copy (no more than 4 lines) to overlay on top </a:t>
            </a:r>
          </a:p>
          <a:p>
            <a:pPr lvl="0"/>
            <a:r>
              <a:rPr lang="en-US" dirty="0"/>
              <a:t>of DARK image.</a:t>
            </a:r>
          </a:p>
        </p:txBody>
      </p:sp>
    </p:spTree>
    <p:extLst>
      <p:ext uri="{BB962C8B-B14F-4D97-AF65-F5344CB8AC3E}">
        <p14:creationId xmlns:p14="http://schemas.microsoft.com/office/powerpoint/2010/main" val="2538171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Picture_Text_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2400" y="381000"/>
            <a:ext cx="11887200" cy="57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rIns="91440" anchor="ctr"/>
          <a:lstStyle>
            <a:lvl1pPr algn="ctr">
              <a:defRPr i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Holder 2"/>
          <p:cNvSpPr>
            <a:spLocks noGrp="1"/>
          </p:cNvSpPr>
          <p:nvPr>
            <p:ph type="ctrTitle" hasCustomPrompt="1"/>
          </p:nvPr>
        </p:nvSpPr>
        <p:spPr>
          <a:xfrm>
            <a:off x="2857" y="991969"/>
            <a:ext cx="12185953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algn="ctr">
              <a:defRPr sz="3600" b="1" i="0" cap="all" baseline="0">
                <a:solidFill>
                  <a:srgbClr val="004B73"/>
                </a:solidFill>
                <a:effectLst>
                  <a:glow rad="635000">
                    <a:schemeClr val="bg1">
                      <a:alpha val="75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46225"/>
            <a:ext cx="12188825" cy="1196975"/>
          </a:xfrm>
          <a:prstGeom prst="rect">
            <a:avLst/>
          </a:prstGeom>
        </p:spPr>
        <p:txBody>
          <a:bodyPr lIns="457200" rIns="365760"/>
          <a:lstStyle>
            <a:lvl1pPr algn="ctr">
              <a:defRPr sz="2400" b="0" i="0">
                <a:solidFill>
                  <a:srgbClr val="004B73"/>
                </a:solidFill>
                <a:effectLst>
                  <a:glow rad="635000">
                    <a:schemeClr val="bg1">
                      <a:alpha val="75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defRPr>
            </a:lvl1pPr>
            <a:lvl2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Use this page template for copy (no more than 4 lines) to overlay on top </a:t>
            </a:r>
          </a:p>
          <a:p>
            <a:pPr lvl="0"/>
            <a:r>
              <a:rPr lang="en-US" dirty="0"/>
              <a:t>of LIGHT image.</a:t>
            </a:r>
          </a:p>
        </p:txBody>
      </p:sp>
    </p:spTree>
    <p:extLst>
      <p:ext uri="{BB962C8B-B14F-4D97-AF65-F5344CB8AC3E}">
        <p14:creationId xmlns:p14="http://schemas.microsoft.com/office/powerpoint/2010/main" val="3068680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914400"/>
            <a:ext cx="11303000" cy="45720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600"/>
              </a:spcAft>
              <a:defRPr sz="2800" b="1" i="0" baseline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this page for bullet points)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81000" y="1676400"/>
            <a:ext cx="11303000" cy="449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marL="285750" indent="-285750">
              <a:buClr>
                <a:srgbClr val="004B73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4B73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2pPr>
            <a:lvl3pPr marL="1200150" indent="-285750">
              <a:buClr>
                <a:srgbClr val="004B73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Clr>
                <a:srgbClr val="004B73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Clr>
                <a:srgbClr val="004B73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</p:spTree>
    <p:extLst>
      <p:ext uri="{BB962C8B-B14F-4D97-AF65-F5344CB8AC3E}">
        <p14:creationId xmlns:p14="http://schemas.microsoft.com/office/powerpoint/2010/main" val="2429163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tally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k object 20"/>
          <p:cNvSpPr/>
          <p:nvPr/>
        </p:nvSpPr>
        <p:spPr>
          <a:xfrm>
            <a:off x="5905432" y="755484"/>
            <a:ext cx="369061" cy="187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orbel Regular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40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uk-UA" smtClean="0">
                <a:solidFill>
                  <a:prstClr val="white"/>
                </a:solidFill>
              </a:rPr>
              <a:pPr/>
              <a:t>‹#›</a:t>
            </a:fld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81200"/>
            <a:ext cx="12192000" cy="2819400"/>
          </a:xfrm>
          <a:prstGeom prst="rect">
            <a:avLst/>
          </a:prstGeom>
        </p:spPr>
        <p:txBody>
          <a:bodyPr anchor="ctr"/>
          <a:lstStyle>
            <a:lvl1pPr algn="ctr">
              <a:defRPr sz="3600" b="1" cap="all" baseline="0">
                <a:solidFill>
                  <a:schemeClr val="bg1"/>
                </a:solidFill>
                <a:latin typeface="+mn-lt"/>
              </a:defRPr>
            </a:lvl1pPr>
            <a:lvl2pPr algn="ctr">
              <a:defRPr sz="3600" b="1">
                <a:solidFill>
                  <a:schemeClr val="bg1"/>
                </a:solidFill>
                <a:latin typeface="+mn-lt"/>
              </a:defRPr>
            </a:lvl2pPr>
            <a:lvl3pPr algn="ctr">
              <a:defRPr sz="3600" b="1">
                <a:solidFill>
                  <a:schemeClr val="bg1"/>
                </a:solidFill>
                <a:latin typeface="+mn-lt"/>
              </a:defRPr>
            </a:lvl3pPr>
            <a:lvl4pPr algn="ctr">
              <a:defRPr sz="3600" b="1">
                <a:solidFill>
                  <a:schemeClr val="bg1"/>
                </a:solidFill>
                <a:latin typeface="+mn-lt"/>
              </a:defRPr>
            </a:lvl4pPr>
            <a:lvl5pPr algn="ctr"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91757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w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04800"/>
            <a:ext cx="12192000" cy="5867400"/>
          </a:xfrm>
          <a:prstGeom prst="rect">
            <a:avLst/>
          </a:prstGeom>
          <a:gradFill>
            <a:gsLst>
              <a:gs pos="58000">
                <a:schemeClr val="accent1">
                  <a:lumMod val="5000"/>
                  <a:lumOff val="95000"/>
                </a:schemeClr>
              </a:gs>
              <a:gs pos="89000">
                <a:schemeClr val="accent1">
                  <a:lumMod val="30000"/>
                  <a:lumOff val="70000"/>
                  <a:alpha val="6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Arial Bold" charset="0"/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914400"/>
            <a:ext cx="11303000" cy="45720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600"/>
              </a:spcAft>
              <a:defRPr sz="2800" b="1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 or delete)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47800"/>
            <a:ext cx="11303000" cy="4648200"/>
          </a:xfrm>
          <a:prstGeom prst="rect">
            <a:avLst/>
          </a:prstGeom>
        </p:spPr>
        <p:txBody>
          <a:bodyPr tIns="182880"/>
          <a:lstStyle>
            <a:lvl1pPr>
              <a:defRPr sz="2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Use this template for large body of text, for paragraphs 7 lines deep or more.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quam a, </a:t>
            </a:r>
            <a:r>
              <a:rPr lang="en-US" dirty="0" err="1"/>
              <a:t>sollicitudin</a:t>
            </a:r>
            <a:r>
              <a:rPr lang="en-US" dirty="0"/>
              <a:t> dolor.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et mi </a:t>
            </a:r>
            <a:r>
              <a:rPr lang="en-US" dirty="0" err="1"/>
              <a:t>sodales</a:t>
            </a:r>
            <a:r>
              <a:rPr lang="en-US" dirty="0"/>
              <a:t>, a </a:t>
            </a:r>
            <a:r>
              <a:rPr lang="en-US" dirty="0" err="1"/>
              <a:t>viverra</a:t>
            </a:r>
            <a:r>
              <a:rPr lang="en-US" dirty="0"/>
              <a:t> lacus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maximus </a:t>
            </a:r>
            <a:r>
              <a:rPr lang="en-US" dirty="0" err="1"/>
              <a:t>bibendum</a:t>
            </a:r>
            <a:r>
              <a:rPr lang="en-US" dirty="0"/>
              <a:t>. Integer </a:t>
            </a:r>
            <a:r>
              <a:rPr lang="en-US" dirty="0" err="1"/>
              <a:t>metus</a:t>
            </a:r>
            <a:r>
              <a:rPr lang="en-US" dirty="0"/>
              <a:t> quam, </a:t>
            </a:r>
            <a:r>
              <a:rPr lang="en-US" dirty="0" err="1"/>
              <a:t>bibendum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tempus a sem. </a:t>
            </a:r>
            <a:r>
              <a:rPr lang="en-US" dirty="0" err="1"/>
              <a:t>Suspendisse</a:t>
            </a:r>
            <a:r>
              <a:rPr lang="en-US" dirty="0"/>
              <a:t> non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 </a:t>
            </a:r>
            <a:r>
              <a:rPr lang="en-US" dirty="0" err="1"/>
              <a:t>vestibulum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ante at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lacus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sit </a:t>
            </a:r>
            <a:r>
              <a:rPr lang="en-US" dirty="0" err="1"/>
              <a:t>amet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ipsum, </a:t>
            </a:r>
            <a:r>
              <a:rPr lang="en-US" dirty="0" err="1"/>
              <a:t>ultricies</a:t>
            </a:r>
            <a:r>
              <a:rPr lang="en-US" dirty="0"/>
              <a:t> a nisi ac, </a:t>
            </a:r>
            <a:r>
              <a:rPr lang="en-US" dirty="0" err="1"/>
              <a:t>venenatis</a:t>
            </a:r>
            <a:r>
              <a:rPr lang="en-US" dirty="0"/>
              <a:t> tempus ipsum.</a:t>
            </a:r>
          </a:p>
        </p:txBody>
      </p:sp>
    </p:spTree>
    <p:extLst>
      <p:ext uri="{BB962C8B-B14F-4D97-AF65-F5344CB8AC3E}">
        <p14:creationId xmlns:p14="http://schemas.microsoft.com/office/powerpoint/2010/main" val="187092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914400"/>
            <a:ext cx="11303000" cy="45720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600"/>
              </a:spcAft>
              <a:defRPr sz="2800" b="1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 or delete)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447800"/>
            <a:ext cx="11303000" cy="3124200"/>
          </a:xfrm>
          <a:prstGeom prst="rect">
            <a:avLst/>
          </a:prstGeom>
        </p:spPr>
        <p:txBody>
          <a:bodyPr tIns="274320" numCol="2" spcCol="182880">
            <a:noAutofit/>
          </a:bodyPr>
          <a:lstStyle>
            <a:lvl1pPr algn="l">
              <a:defRPr b="0" i="0">
                <a:latin typeface="Arial" charset="0"/>
                <a:ea typeface="Arial" charset="0"/>
                <a:cs typeface="Arial" charset="0"/>
              </a:defRPr>
            </a:lvl1pPr>
            <a:lvl2pPr algn="l">
              <a:defRPr b="0" i="0">
                <a:latin typeface="Arial" charset="0"/>
                <a:ea typeface="Arial" charset="0"/>
                <a:cs typeface="Arial" charset="0"/>
              </a:defRPr>
            </a:lvl2pPr>
            <a:lvl3pPr algn="l">
              <a:defRPr b="0" i="0">
                <a:latin typeface="Arial" charset="0"/>
                <a:ea typeface="Arial" charset="0"/>
                <a:cs typeface="Arial" charset="0"/>
              </a:defRPr>
            </a:lvl3pPr>
            <a:lvl4pPr algn="l">
              <a:defRPr b="0" i="0">
                <a:latin typeface="Arial" charset="0"/>
                <a:ea typeface="Arial" charset="0"/>
                <a:cs typeface="Arial" charset="0"/>
              </a:defRPr>
            </a:lvl4pPr>
            <a:lvl5pPr algn="l"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Use this template for even larger bodies of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quam a, </a:t>
            </a:r>
            <a:r>
              <a:rPr lang="en-US" dirty="0" err="1"/>
              <a:t>sollicitudin</a:t>
            </a:r>
            <a:r>
              <a:rPr lang="en-US" dirty="0"/>
              <a:t> dolor.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et mi </a:t>
            </a:r>
            <a:r>
              <a:rPr lang="en-US" dirty="0" err="1"/>
              <a:t>sodales</a:t>
            </a:r>
            <a:r>
              <a:rPr lang="en-US" dirty="0"/>
              <a:t>, a </a:t>
            </a:r>
            <a:r>
              <a:rPr lang="en-US" dirty="0" err="1"/>
              <a:t>viverra</a:t>
            </a:r>
            <a:r>
              <a:rPr lang="en-US" dirty="0"/>
              <a:t> lacus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maximus </a:t>
            </a:r>
            <a:r>
              <a:rPr lang="en-US" dirty="0" err="1"/>
              <a:t>bibendum</a:t>
            </a:r>
            <a:r>
              <a:rPr lang="en-US" dirty="0"/>
              <a:t>. Integer </a:t>
            </a:r>
            <a:r>
              <a:rPr lang="en-US" dirty="0" err="1"/>
              <a:t>metus</a:t>
            </a:r>
            <a:r>
              <a:rPr lang="en-US" dirty="0"/>
              <a:t> quam, </a:t>
            </a:r>
            <a:r>
              <a:rPr lang="en-US" dirty="0" err="1"/>
              <a:t>bibendum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tempus a sem. </a:t>
            </a:r>
            <a:r>
              <a:rPr lang="en-US" dirty="0" err="1"/>
              <a:t>Suspendisse</a:t>
            </a:r>
            <a:r>
              <a:rPr lang="en-US" dirty="0"/>
              <a:t> non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non </a:t>
            </a:r>
            <a:r>
              <a:rPr lang="en-US" dirty="0" err="1"/>
              <a:t>vestibulum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gravida.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magna, et </a:t>
            </a:r>
            <a:r>
              <a:rPr lang="en-US" dirty="0" err="1"/>
              <a:t>laoreet</a:t>
            </a:r>
            <a:r>
              <a:rPr lang="en-US" dirty="0"/>
              <a:t> nisi </a:t>
            </a:r>
            <a:r>
              <a:rPr lang="en-US" dirty="0" err="1"/>
              <a:t>consectetur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libero, ac </a:t>
            </a:r>
            <a:r>
              <a:rPr lang="en-US" dirty="0" err="1"/>
              <a:t>fringilla</a:t>
            </a:r>
            <a:r>
              <a:rPr lang="en-US" dirty="0"/>
              <a:t> ligula.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vitae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at ligula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14071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Holder 2"/>
          <p:cNvSpPr>
            <a:spLocks noGrp="1"/>
          </p:cNvSpPr>
          <p:nvPr>
            <p:ph type="ctrTitle" hasCustomPrompt="1"/>
          </p:nvPr>
        </p:nvSpPr>
        <p:spPr>
          <a:xfrm>
            <a:off x="0" y="441811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457200">
              <a:defRPr sz="3600" b="1" i="0" cap="all" baseline="0">
                <a:solidFill>
                  <a:srgbClr val="004B73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_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0" y="1752600"/>
            <a:ext cx="12192000" cy="553998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457200" algn="ctr">
              <a:defRPr sz="3600" b="1" i="0" cap="all" baseline="0">
                <a:solidFill>
                  <a:srgbClr val="004B73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306638"/>
            <a:ext cx="12192000" cy="3789362"/>
          </a:xfrm>
          <a:prstGeom prst="rect">
            <a:avLst/>
          </a:prstGeom>
        </p:spPr>
        <p:txBody>
          <a:bodyPr lIns="457200" tIns="182880" rIns="457200"/>
          <a:lstStyle>
            <a:lvl1pPr algn="ctr">
              <a:defRPr sz="2600" b="0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Call out information: Use this page template for small blocks of text like quotes or content under 6 paragraph lines deep. Keep or delete “Header” placeholder as needed but do not relocate this text box. Keep background white or transparent, less than 20% opacity.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2857" y="1752600"/>
            <a:ext cx="6400800" cy="553998"/>
          </a:xfrm>
          <a:prstGeom prst="rect">
            <a:avLst/>
          </a:prstGeom>
        </p:spPr>
        <p:txBody>
          <a:bodyPr wrap="square" lIns="182880" tIns="0" rIns="182880" bIns="0" anchor="ctr">
            <a:normAutofit/>
          </a:bodyPr>
          <a:lstStyle>
            <a:lvl1pPr marL="0" algn="ctr">
              <a:defRPr sz="3600" b="1" i="0" cap="all" baseline="0">
                <a:solidFill>
                  <a:srgbClr val="004B73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/>
              <a:t>LARGE HEADER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29400" y="381000"/>
            <a:ext cx="5410200" cy="57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763798"/>
            <a:ext cx="6403975" cy="2036802"/>
          </a:xfrm>
          <a:prstGeom prst="rect">
            <a:avLst/>
          </a:prstGeom>
        </p:spPr>
        <p:txBody>
          <a:bodyPr lIns="457200" tIns="182880" rIns="457200">
            <a:normAutofit/>
          </a:bodyPr>
          <a:lstStyle>
            <a:lvl1pPr algn="ctr">
              <a:defRPr sz="2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Use this page template for left copy and vertical image on right.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306598"/>
            <a:ext cx="6629400" cy="457200"/>
          </a:xfrm>
          <a:prstGeom prst="rect">
            <a:avLst/>
          </a:prstGeom>
        </p:spPr>
        <p:txBody>
          <a:bodyPr anchor="t"/>
          <a:lstStyle>
            <a:lvl1pPr algn="ctr">
              <a:spcAft>
                <a:spcPts val="600"/>
              </a:spcAft>
              <a:defRPr sz="2800" b="1" i="0">
                <a:solidFill>
                  <a:srgbClr val="004B7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Corbel Regular" charset="0"/>
              </a:defRPr>
            </a:lvl2pPr>
            <a:lvl3pPr>
              <a:defRPr b="0" i="0">
                <a:latin typeface="Corbel Regular" charset="0"/>
              </a:defRPr>
            </a:lvl3pPr>
            <a:lvl4pPr>
              <a:defRPr b="0" i="0">
                <a:latin typeface="Corbel Regular" charset="0"/>
              </a:defRPr>
            </a:lvl4pPr>
            <a:lvl5pPr>
              <a:defRPr b="0" i="0">
                <a:latin typeface="Corbel Regular" charset="0"/>
              </a:defRPr>
            </a:lvl5pPr>
          </a:lstStyle>
          <a:p>
            <a:pPr lvl="0"/>
            <a:r>
              <a:rPr lang="en-US" dirty="0"/>
              <a:t>Subhead – (Use as needed or delete)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0"/>
          <a:stretch/>
        </p:blipFill>
        <p:spPr>
          <a:xfrm>
            <a:off x="0" y="0"/>
            <a:ext cx="3962400" cy="6859714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Corbel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444734"/>
            <a:ext cx="280416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object 5"/>
          <p:cNvSpPr txBox="1"/>
          <p:nvPr userDrawn="1"/>
        </p:nvSpPr>
        <p:spPr>
          <a:xfrm>
            <a:off x="4446119" y="104210"/>
            <a:ext cx="3299764" cy="2386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endParaRPr lang="en-US" sz="700" b="1" i="0" baseline="0" dirty="0">
              <a:solidFill>
                <a:srgbClr val="7FA4B8"/>
              </a:solidFill>
              <a:latin typeface="Arial Bold" charset="0"/>
              <a:cs typeface="Arial Bold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65524" y="304800"/>
            <a:ext cx="11860952" cy="0"/>
          </a:xfrm>
          <a:prstGeom prst="line">
            <a:avLst/>
          </a:prstGeom>
          <a:ln>
            <a:solidFill>
              <a:srgbClr val="004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105400" y="6426359"/>
            <a:ext cx="617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i="0" kern="1200" dirty="0"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MAYOR KEISHA LANCE BOTTOMS    </a:t>
            </a:r>
            <a:r>
              <a:rPr lang="en-US" sz="800" b="0" i="0" kern="1200" dirty="0"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|   WILLIAM</a:t>
            </a:r>
            <a:r>
              <a:rPr lang="en-US" sz="800" b="0" i="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 M. JOHNSON, COMMISSIONER</a:t>
            </a:r>
            <a:endParaRPr lang="en-US" sz="800" b="0" i="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6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0" r:id="rId2"/>
    <p:sldLayoutId id="2147483692" r:id="rId3"/>
    <p:sldLayoutId id="2147483691" r:id="rId4"/>
    <p:sldLayoutId id="2147483679" r:id="rId5"/>
    <p:sldLayoutId id="2147483674" r:id="rId6"/>
    <p:sldLayoutId id="2147483675" r:id="rId7"/>
    <p:sldLayoutId id="2147483676" r:id="rId8"/>
    <p:sldLayoutId id="2147483680" r:id="rId9"/>
    <p:sldLayoutId id="2147483681" r:id="rId10"/>
    <p:sldLayoutId id="2147483690" r:id="rId11"/>
    <p:sldLayoutId id="2147483686" r:id="rId12"/>
    <p:sldLayoutId id="2147483682" r:id="rId13"/>
    <p:sldLayoutId id="2147483683" r:id="rId14"/>
    <p:sldLayoutId id="2147483684" r:id="rId15"/>
    <p:sldLayoutId id="2147483685" r:id="rId16"/>
    <p:sldLayoutId id="2147483671" r:id="rId17"/>
    <p:sldLayoutId id="2147483687" r:id="rId18"/>
    <p:sldLayoutId id="2147483713" r:id="rId19"/>
    <p:sldLayoutId id="2147483714" r:id="rId20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32"/>
          <a:stretch/>
        </p:blipFill>
        <p:spPr>
          <a:xfrm>
            <a:off x="0" y="0"/>
            <a:ext cx="4446119" cy="6859714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Corbel Regular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444734"/>
            <a:ext cx="280416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B6F15528-21DE-4FAA-801E-634DDDAF4B2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ject 5"/>
          <p:cNvSpPr txBox="1"/>
          <p:nvPr userDrawn="1"/>
        </p:nvSpPr>
        <p:spPr>
          <a:xfrm>
            <a:off x="4446119" y="104210"/>
            <a:ext cx="3299764" cy="2386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n-US" sz="700" b="1" i="1" spc="-35" dirty="0">
                <a:solidFill>
                  <a:srgbClr val="7FA4B8"/>
                </a:solidFill>
                <a:cs typeface="Corbel"/>
              </a:rPr>
              <a:t>ATLANTA </a:t>
            </a:r>
            <a:r>
              <a:rPr lang="en-US" sz="700" b="1" i="1" spc="-25" dirty="0">
                <a:solidFill>
                  <a:srgbClr val="7FA4B8"/>
                </a:solidFill>
                <a:cs typeface="Corbel"/>
              </a:rPr>
              <a:t>CITY </a:t>
            </a:r>
            <a:r>
              <a:rPr lang="en-US" sz="700" b="1" i="1" spc="-30" dirty="0">
                <a:solidFill>
                  <a:srgbClr val="7FA4B8"/>
                </a:solidFill>
                <a:cs typeface="Corbel"/>
              </a:rPr>
              <a:t>COUNCIL    </a:t>
            </a:r>
            <a:r>
              <a:rPr lang="en-US" sz="700" b="1" i="1" spc="-5" dirty="0">
                <a:solidFill>
                  <a:srgbClr val="7FA4B8"/>
                </a:solidFill>
                <a:cs typeface="Corbel"/>
              </a:rPr>
              <a:t>|  </a:t>
            </a:r>
            <a:r>
              <a:rPr lang="en-US" sz="700" b="1" i="1" spc="-25" dirty="0">
                <a:solidFill>
                  <a:srgbClr val="7FA4B8"/>
                </a:solidFill>
                <a:cs typeface="Corbel"/>
              </a:rPr>
              <a:t>CITY UTILITIES </a:t>
            </a:r>
            <a:r>
              <a:rPr lang="en-US" sz="700" b="1" i="1" spc="-30" dirty="0">
                <a:solidFill>
                  <a:srgbClr val="7FA4B8"/>
                </a:solidFill>
                <a:cs typeface="Corbel"/>
              </a:rPr>
              <a:t>COMMITTEE QUARTERLY REPORT</a:t>
            </a:r>
            <a:endParaRPr lang="en-US" sz="700" b="1" dirty="0">
              <a:solidFill>
                <a:srgbClr val="7FA4B8"/>
              </a:solidFill>
              <a:cs typeface="Corbel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65524" y="304800"/>
            <a:ext cx="11860952" cy="0"/>
          </a:xfrm>
          <a:prstGeom prst="line">
            <a:avLst/>
          </a:prstGeom>
          <a:ln>
            <a:solidFill>
              <a:srgbClr val="004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105400" y="6426359"/>
            <a:ext cx="617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i="0" kern="1200" dirty="0"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MAYOR KEISHA LANCE BOTTOMS    </a:t>
            </a:r>
            <a:r>
              <a:rPr lang="en-US" sz="800" b="0" i="0" kern="1200" dirty="0"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|   WILLIAM</a:t>
            </a:r>
            <a:r>
              <a:rPr lang="en-US" sz="800" b="0" i="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 M. JOHNSON, COMMISSIONER</a:t>
            </a:r>
            <a:endParaRPr lang="en-US" sz="800" b="0" i="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4"/>
          <a:stretch/>
        </p:blipFill>
        <p:spPr>
          <a:xfrm>
            <a:off x="-23328" y="-35767"/>
            <a:ext cx="12191998" cy="6019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" y="494853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472"/>
                </a:solidFill>
                <a:latin typeface="Arial" charset="0"/>
                <a:ea typeface="Arial" charset="0"/>
                <a:cs typeface="Arial" charset="0"/>
              </a:rPr>
              <a:t>Transportation Committee| </a:t>
            </a:r>
            <a:r>
              <a:rPr lang="en-US" sz="2400" b="1" dirty="0">
                <a:solidFill>
                  <a:srgbClr val="003472"/>
                </a:solidFill>
                <a:latin typeface="Arial" charset="0"/>
                <a:ea typeface="Arial" charset="0"/>
                <a:cs typeface="Arial" charset="0"/>
              </a:rPr>
              <a:t>February </a:t>
            </a:r>
            <a:r>
              <a:rPr lang="en-US" sz="2400" b="1" dirty="0" smtClean="0">
                <a:solidFill>
                  <a:srgbClr val="003472"/>
                </a:solidFill>
                <a:latin typeface="Arial" charset="0"/>
                <a:ea typeface="Arial" charset="0"/>
                <a:cs typeface="Arial" charset="0"/>
              </a:rPr>
              <a:t>28, </a:t>
            </a:r>
            <a:r>
              <a:rPr lang="en-US" sz="2400" b="1" dirty="0">
                <a:solidFill>
                  <a:srgbClr val="003472"/>
                </a:solidFill>
                <a:latin typeface="Arial" charset="0"/>
                <a:ea typeface="Arial" charset="0"/>
                <a:cs typeface="Arial" charset="0"/>
              </a:rPr>
              <a:t>2018</a:t>
            </a:r>
          </a:p>
          <a:p>
            <a:pPr algn="ctr"/>
            <a:r>
              <a:rPr lang="en-US" sz="2000" b="1" i="1" dirty="0" smtClean="0">
                <a:solidFill>
                  <a:srgbClr val="003472"/>
                </a:solidFill>
                <a:latin typeface="Arial" charset="0"/>
                <a:ea typeface="Arial" charset="0"/>
                <a:cs typeface="Arial" charset="0"/>
              </a:rPr>
              <a:t>Northside Pedestrian Bridge </a:t>
            </a:r>
            <a:endParaRPr lang="en-US" sz="2000" b="1" i="1" dirty="0">
              <a:solidFill>
                <a:srgbClr val="00347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6172200"/>
            <a:ext cx="121920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12191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200" dirty="0">
                <a:solidFill>
                  <a:srgbClr val="0B2D5A"/>
                </a:solidFill>
                <a:effectLst/>
                <a:latin typeface="Arial Black" charset="0"/>
                <a:ea typeface="Arial Black" charset="0"/>
                <a:cs typeface="Arial Black" charset="0"/>
              </a:rPr>
              <a:t>MAYOR KEISHA LANCE BOTTOMS    </a:t>
            </a:r>
            <a:r>
              <a:rPr lang="en-US" sz="1000" b="0" i="0" kern="1200" dirty="0">
                <a:solidFill>
                  <a:srgbClr val="0B2D5A"/>
                </a:solidFill>
                <a:effectLst/>
                <a:latin typeface="Arial" charset="0"/>
                <a:ea typeface="Arial" charset="0"/>
                <a:cs typeface="Arial" charset="0"/>
              </a:rPr>
              <a:t>|   WILLIAM</a:t>
            </a:r>
            <a:r>
              <a:rPr lang="en-US" sz="1000" b="0" i="0" kern="1200" baseline="0" dirty="0">
                <a:solidFill>
                  <a:srgbClr val="0B2D5A"/>
                </a:solidFill>
                <a:effectLst/>
                <a:latin typeface="Arial" charset="0"/>
                <a:ea typeface="Arial" charset="0"/>
                <a:cs typeface="Arial" charset="0"/>
              </a:rPr>
              <a:t> M. JOHNSON, COMMISSIONER</a:t>
            </a:r>
            <a:endParaRPr lang="en-US" sz="1000" b="0" i="0" dirty="0">
              <a:solidFill>
                <a:srgbClr val="0B2D5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2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3" b="10000"/>
          <a:stretch/>
        </p:blipFill>
        <p:spPr>
          <a:xfrm>
            <a:off x="152400" y="0"/>
            <a:ext cx="11963400" cy="62410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49392"/>
            <a:ext cx="12192000" cy="553998"/>
          </a:xfrm>
        </p:spPr>
        <p:txBody>
          <a:bodyPr/>
          <a:lstStyle/>
          <a:p>
            <a:pPr algn="ctr"/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9400" y="914400"/>
            <a:ext cx="11684000" cy="46482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Legislation was approved July 18, 2016, authorizing the execution of a design-build contract for a pedestrian bridge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original contract was to be performed in two </a:t>
            </a:r>
            <a:r>
              <a:rPr lang="en-US" dirty="0" smtClean="0"/>
              <a:t>phases, </a:t>
            </a:r>
            <a:r>
              <a:rPr lang="en-US" dirty="0"/>
              <a:t>with a total project cost up to $23.2M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Phase </a:t>
            </a:r>
            <a:r>
              <a:rPr lang="en-US" dirty="0" smtClean="0"/>
              <a:t>1: Cost allocation for </a:t>
            </a:r>
            <a:r>
              <a:rPr lang="en-US" dirty="0"/>
              <a:t>$</a:t>
            </a:r>
            <a:r>
              <a:rPr lang="en-US" dirty="0" smtClean="0"/>
              <a:t>17.4M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Phase </a:t>
            </a:r>
            <a:r>
              <a:rPr lang="en-US" dirty="0" smtClean="0"/>
              <a:t>2: Cost allocation for </a:t>
            </a:r>
            <a:r>
              <a:rPr lang="en-US" dirty="0"/>
              <a:t>an additional $</a:t>
            </a:r>
            <a:r>
              <a:rPr lang="en-US" dirty="0" smtClean="0"/>
              <a:t>4.8M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original legislation authorized $12.89M of </a:t>
            </a:r>
            <a:r>
              <a:rPr lang="en-US" dirty="0" smtClean="0"/>
              <a:t>Phase 1</a:t>
            </a:r>
            <a:r>
              <a:rPr lang="en-US" dirty="0"/>
              <a:t>, based on immediate availability. </a:t>
            </a:r>
          </a:p>
          <a:p>
            <a:pPr algn="ctr"/>
            <a:endParaRPr lang="en-US" sz="2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*</a:t>
            </a:r>
            <a:r>
              <a:rPr lang="en-US" sz="1400" b="1" dirty="0"/>
              <a:t>Legislation was amended to require Council approval for funding the remaining project allocation</a:t>
            </a:r>
            <a:r>
              <a:rPr lang="en-US" sz="1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1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5" b="669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12185953" cy="55399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Northside pedestrian bridge</a:t>
            </a:r>
            <a:br>
              <a:rPr lang="en-US" sz="4000" dirty="0" smtClean="0"/>
            </a:br>
            <a:r>
              <a:rPr lang="en-US" dirty="0" smtClean="0"/>
              <a:t>Project rendering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0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EXPENDITURES TO DATE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4</a:t>
            </a:fld>
            <a:endParaRPr lang="uk-U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24780"/>
              </p:ext>
            </p:extLst>
          </p:nvPr>
        </p:nvGraphicFramePr>
        <p:xfrm>
          <a:off x="304800" y="1524000"/>
          <a:ext cx="11430000" cy="4005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5715000"/>
              </a:tblGrid>
              <a:tr h="6676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APPROVED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PAID TO DATE</a:t>
                      </a:r>
                      <a:endParaRPr lang="en-US" dirty="0"/>
                    </a:p>
                  </a:txBody>
                  <a:tcPr/>
                </a:tc>
              </a:tr>
              <a:tr h="6676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$2,000,000.00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676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$6,890,254.00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$4,390,254.00 </a:t>
                      </a:r>
                      <a:endParaRPr lang="en-US" dirty="0"/>
                    </a:p>
                  </a:txBody>
                  <a:tcPr/>
                </a:tc>
              </a:tr>
              <a:tr h="667657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3" marR="13633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$2,500,000.00 </a:t>
                      </a:r>
                    </a:p>
                  </a:txBody>
                  <a:tcPr marL="13633" marR="13633" marT="9525" anchor="ctr"/>
                </a:tc>
              </a:tr>
              <a:tr h="6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$4,000,000.00 </a:t>
                      </a:r>
                    </a:p>
                  </a:txBody>
                  <a:tcPr marL="13633" marR="13633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$4,000,000.00 </a:t>
                      </a:r>
                    </a:p>
                  </a:txBody>
                  <a:tcPr marL="13633" marR="13633" marT="9525" anchor="ctr"/>
                </a:tc>
              </a:tr>
              <a:tr h="66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$12,890,254.00 </a:t>
                      </a:r>
                    </a:p>
                  </a:txBody>
                  <a:tcPr marL="13633" marR="13633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$10,890,254.00 </a:t>
                      </a:r>
                    </a:p>
                  </a:txBody>
                  <a:tcPr marL="13633" marR="13633" marT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17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5" b="6695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6633" y="686614"/>
            <a:ext cx="12185953" cy="553998"/>
          </a:xfrm>
        </p:spPr>
        <p:txBody>
          <a:bodyPr/>
          <a:lstStyle/>
          <a:p>
            <a:r>
              <a:rPr lang="en-US" dirty="0" smtClean="0"/>
              <a:t>Northside pedestrian bridge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5769" y="1256618"/>
            <a:ext cx="12188825" cy="1577975"/>
          </a:xfrm>
        </p:spPr>
        <p:txBody>
          <a:bodyPr/>
          <a:lstStyle/>
          <a:p>
            <a:r>
              <a:rPr lang="en-US" sz="32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Exterior View: Looking East to West</a:t>
            </a:r>
            <a:endParaRPr lang="en-US" sz="32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9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" y="0"/>
            <a:ext cx="12171784" cy="62400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159" y="1371600"/>
            <a:ext cx="11506200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cs typeface="Arial" charset="0"/>
              </a:rPr>
              <a:t>Approximately $13M has been invoiced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to date for </a:t>
            </a:r>
            <a:r>
              <a:rPr lang="en-US" sz="2200" dirty="0">
                <a:solidFill>
                  <a:prstClr val="black"/>
                </a:solidFill>
                <a:cs typeface="Arial" charset="0"/>
              </a:rPr>
              <a:t>the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project.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US" sz="2200" dirty="0">
              <a:solidFill>
                <a:prstClr val="black"/>
              </a:solidFill>
              <a:cs typeface="Arial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cs typeface="Arial" charset="0"/>
              </a:rPr>
              <a:t>Of the $13M invoiced, approximately $3M is for materials ordered for Phase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2            </a:t>
            </a:r>
            <a:r>
              <a:rPr lang="en-US" sz="2200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en-US" sz="2200" dirty="0">
                <a:cs typeface="Arial" charset="0"/>
              </a:rPr>
              <a:t>Skin</a:t>
            </a:r>
            <a:r>
              <a:rPr lang="en-US" sz="2200" dirty="0">
                <a:solidFill>
                  <a:prstClr val="black"/>
                </a:solidFill>
                <a:cs typeface="Arial" charset="0"/>
              </a:rPr>
              <a:t> required up to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one </a:t>
            </a:r>
            <a:r>
              <a:rPr lang="en-US" sz="2200" dirty="0">
                <a:solidFill>
                  <a:prstClr val="black"/>
                </a:solidFill>
                <a:cs typeface="Arial" charset="0"/>
              </a:rPr>
              <a:t>year lead time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).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US" sz="2200" dirty="0">
              <a:solidFill>
                <a:prstClr val="black"/>
              </a:solidFill>
              <a:cs typeface="Arial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cs typeface="Arial" charset="0"/>
              </a:rPr>
              <a:t>Actuals paid to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date: </a:t>
            </a:r>
            <a:r>
              <a:rPr lang="en-US" sz="2200" dirty="0">
                <a:solidFill>
                  <a:prstClr val="black"/>
                </a:solidFill>
                <a:cs typeface="Arial" charset="0"/>
              </a:rPr>
              <a:t>$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10.8M.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n-US" sz="2200" dirty="0">
              <a:solidFill>
                <a:prstClr val="black"/>
              </a:solidFill>
              <a:cs typeface="Arial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cs typeface="Arial" charset="0"/>
              </a:rPr>
              <a:t>Remaining allocation to be approved by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Council: $12.2M. </a:t>
            </a:r>
            <a:endParaRPr lang="en-US" sz="2200" dirty="0">
              <a:solidFill>
                <a:prstClr val="black"/>
              </a:solidFill>
              <a:cs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US" sz="2200" dirty="0" smtClean="0">
              <a:solidFill>
                <a:prstClr val="black"/>
              </a:solidFill>
              <a:cs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US" sz="2200" dirty="0">
              <a:solidFill>
                <a:prstClr val="black"/>
              </a:solidFill>
              <a:cs typeface="Arial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*Due to delays in the demolition of the GA Dome and negotiations of air rights, long lead materials were ordered to meet 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      construction schedules. </a:t>
            </a:r>
            <a:endParaRPr lang="en-US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94825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cap="all" dirty="0">
                <a:solidFill>
                  <a:srgbClr val="004B73"/>
                </a:solidFill>
                <a:latin typeface="Arial Bold" charset="0"/>
                <a:cs typeface="Arial Bold" charset="0"/>
              </a:rPr>
              <a:t>REMAINING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3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7</a:t>
            </a:fld>
            <a:endParaRPr lang="uk-U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3" b="12363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02" y="749240"/>
            <a:ext cx="12185953" cy="553998"/>
          </a:xfrm>
        </p:spPr>
        <p:txBody>
          <a:bodyPr/>
          <a:lstStyle/>
          <a:p>
            <a:r>
              <a:rPr lang="en-US" dirty="0" smtClean="0"/>
              <a:t>Northside pedestrian bridge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7149" y="1339459"/>
            <a:ext cx="12188825" cy="1577975"/>
          </a:xfrm>
        </p:spPr>
        <p:txBody>
          <a:bodyPr/>
          <a:lstStyle/>
          <a:p>
            <a:r>
              <a:rPr lang="en-US" b="1" dirty="0" smtClean="0"/>
              <a:t>View from Inside the Enclosed Section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45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8</a:t>
            </a:fld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1"/>
            <a:ext cx="11916361" cy="6096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1061" y="228600"/>
            <a:ext cx="6878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kern="0" cap="all" dirty="0" smtClean="0">
                <a:solidFill>
                  <a:srgbClr val="004B73"/>
                </a:solidFill>
                <a:latin typeface="Arial Bold" charset="0"/>
                <a:cs typeface="Arial Bold" charset="0"/>
              </a:rPr>
              <a:t>TIMELINE MOVING FORWARD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600200"/>
            <a:ext cx="10287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smtClean="0"/>
              <a:t>Final authorization for project funding allocation as defined in the contract</a:t>
            </a:r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dirty="0" smtClean="0"/>
              <a:t>Anticipated final approval by March 19, 2018</a:t>
            </a:r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dirty="0" smtClean="0"/>
              <a:t>Internal and external stakeholder site visit: March 2018</a:t>
            </a:r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dirty="0" smtClean="0"/>
              <a:t>Revised project completion date: November 2018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2058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05248"/>
      </p:ext>
    </p:extLst>
  </p:cSld>
  <p:clrMapOvr>
    <a:masterClrMapping/>
  </p:clrMapOvr>
</p:sld>
</file>

<file path=ppt/theme/theme1.xml><?xml version="1.0" encoding="utf-8"?>
<a:theme xmlns:a="http://schemas.openxmlformats.org/drawingml/2006/main" name="1_DPW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PW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17558</TotalTime>
  <Words>407</Words>
  <Application>Microsoft Office PowerPoint</Application>
  <PresentationFormat>Widescreen</PresentationFormat>
  <Paragraphs>70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Arial Bold</vt:lpstr>
      <vt:lpstr>Calibri</vt:lpstr>
      <vt:lpstr>Century Gothic Bold</vt:lpstr>
      <vt:lpstr>Century Gothic Regular</vt:lpstr>
      <vt:lpstr>Corbel</vt:lpstr>
      <vt:lpstr>Corbel Regular</vt:lpstr>
      <vt:lpstr>Wingdings</vt:lpstr>
      <vt:lpstr>1_DPW Master</vt:lpstr>
      <vt:lpstr>2_DPW Master</vt:lpstr>
      <vt:lpstr>PowerPoint Presentation</vt:lpstr>
      <vt:lpstr>BACKGROUND INFORMATION</vt:lpstr>
      <vt:lpstr>Northside pedestrian bridge Project rendering </vt:lpstr>
      <vt:lpstr>PROJECT EXPENDITURES TO DATE</vt:lpstr>
      <vt:lpstr>Northside pedestrian bridge</vt:lpstr>
      <vt:lpstr>PowerPoint Presentation</vt:lpstr>
      <vt:lpstr>Northside pedestrian bridge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Rankins, Kimberly</dc:creator>
  <cp:lastModifiedBy>Rankins, Kimberly</cp:lastModifiedBy>
  <cp:revision>826</cp:revision>
  <cp:lastPrinted>2018-02-12T19:29:09Z</cp:lastPrinted>
  <dcterms:created xsi:type="dcterms:W3CDTF">2017-03-06T12:39:20Z</dcterms:created>
  <dcterms:modified xsi:type="dcterms:W3CDTF">2018-02-28T14:21:53Z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2017-03-06T00:00:00Z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2017-03-06T00:00:00Z</vt:filetime>
  </property>
</Properties>
</file>