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17.xml" ContentType="application/vnd.openxmlformats-officedocument.presentationml.notesSlide+xml"/>
  <Override PartName="/ppt/charts/chart15.xml" ContentType="application/vnd.openxmlformats-officedocument.drawingml.chart+xml"/>
  <Override PartName="/ppt/notesSlides/notesSlide18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8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5"/>
  </p:notesMasterIdLst>
  <p:handoutMasterIdLst>
    <p:handoutMasterId r:id="rId36"/>
  </p:handoutMasterIdLst>
  <p:sldIdLst>
    <p:sldId id="256" r:id="rId3"/>
    <p:sldId id="299" r:id="rId4"/>
    <p:sldId id="311" r:id="rId5"/>
    <p:sldId id="300" r:id="rId6"/>
    <p:sldId id="318" r:id="rId7"/>
    <p:sldId id="319" r:id="rId8"/>
    <p:sldId id="312" r:id="rId9"/>
    <p:sldId id="338" r:id="rId10"/>
    <p:sldId id="315" r:id="rId11"/>
    <p:sldId id="317" r:id="rId12"/>
    <p:sldId id="313" r:id="rId13"/>
    <p:sldId id="301" r:id="rId14"/>
    <p:sldId id="323" r:id="rId15"/>
    <p:sldId id="321" r:id="rId16"/>
    <p:sldId id="322" r:id="rId17"/>
    <p:sldId id="324" r:id="rId18"/>
    <p:sldId id="339" r:id="rId19"/>
    <p:sldId id="340" r:id="rId20"/>
    <p:sldId id="341" r:id="rId21"/>
    <p:sldId id="325" r:id="rId22"/>
    <p:sldId id="326" r:id="rId23"/>
    <p:sldId id="302" r:id="rId24"/>
    <p:sldId id="342" r:id="rId25"/>
    <p:sldId id="357" r:id="rId26"/>
    <p:sldId id="331" r:id="rId27"/>
    <p:sldId id="372" r:id="rId28"/>
    <p:sldId id="365" r:id="rId29"/>
    <p:sldId id="367" r:id="rId30"/>
    <p:sldId id="370" r:id="rId31"/>
    <p:sldId id="371" r:id="rId32"/>
    <p:sldId id="336" r:id="rId33"/>
    <p:sldId id="337" r:id="rId34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7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5B7E"/>
    <a:srgbClr val="0D5B79"/>
    <a:srgbClr val="0B4974"/>
    <a:srgbClr val="0D5B6D"/>
    <a:srgbClr val="0E6174"/>
    <a:srgbClr val="005C82"/>
    <a:srgbClr val="A0A2A4"/>
    <a:srgbClr val="00396F"/>
    <a:srgbClr val="FFD100"/>
    <a:srgbClr val="3EB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4" autoAdjust="0"/>
    <p:restoredTop sz="92276"/>
  </p:normalViewPr>
  <p:slideViewPr>
    <p:cSldViewPr snapToGrid="0" snapToObjects="1">
      <p:cViewPr varScale="1">
        <p:scale>
          <a:sx n="116" d="100"/>
          <a:sy n="116" d="100"/>
        </p:scale>
        <p:origin x="619" y="82"/>
      </p:cViewPr>
      <p:guideLst>
        <p:guide orient="horz" pos="2160"/>
        <p:guide pos="3840"/>
        <p:guide pos="375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thomas\AppData\Local\Microsoft\Windows\Temporary%20Internet%20Files\Content.Outlook\WVZX2OU1\Copy%20of%20Open%20Work%20orde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thomas\AppData\Local\Microsoft\Windows\Temporary%20Internet%20Files\Content.Outlook\WVZX2OU1\OLIO%20SR%20FY18%20Q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thomas\AppData\Local\Microsoft\Windows\Temporary%20Internet%20Files\Content.Outlook\WVZX2OU1\OLIO%20SR%20FY18%20Q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thomas\AppData\Local\Microsoft\Windows\Temporary%20Internet%20Files\Content.Outlook\WVZX2OU1\OLIO%20SR%20FY18%20Q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tthomas\AppData\Local\Microsoft\Windows\Temporary%20Internet%20Files\Content.Outlook\WVZX2OU1\Metal%20Plate%20Report_1%203%2018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.bin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leserver-ndx\Environmental-Compliance\SPECIAL%20REQUESTS\Reports%20to%20CUC\Incident%20Graph%20-%20Q4-201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balla\AppData\Local\Microsoft\Windows\Temporary%20Internet%20Files\Content.Outlook\GZWMHZE5\CUC%20Quarterly%20Report-2nd%20Qtr-FY2018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TOTAL REGISTER/METER</a:t>
            </a:r>
            <a:r>
              <a:rPr lang="en-US" sz="1400" baseline="0" dirty="0"/>
              <a:t> REPAIRS </a:t>
            </a:r>
            <a:r>
              <a:rPr lang="en-US" sz="1400" dirty="0"/>
              <a:t>PER DISTRICT</a:t>
            </a:r>
          </a:p>
          <a:p>
            <a:pPr>
              <a:defRPr/>
            </a:pPr>
            <a:r>
              <a:rPr lang="en-US" sz="1200" dirty="0"/>
              <a:t>OCT-DEC 2017 </a:t>
            </a:r>
          </a:p>
        </c:rich>
      </c:tx>
      <c:layout>
        <c:manualLayout>
          <c:xMode val="edge"/>
          <c:yMode val="edge"/>
          <c:x val="0.18577446048410601"/>
          <c:y val="3.224090451287960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Sheet2!$B$2</c:f>
              <c:strCache>
                <c:ptCount val="1"/>
                <c:pt idx="0">
                  <c:v>Nov-Dec</c:v>
                </c:pt>
              </c:strCache>
            </c:strRef>
          </c:tx>
          <c:invertIfNegative val="0"/>
          <c:dLbls>
            <c:dLbl>
              <c:idx val="4"/>
              <c:layout>
                <c:manualLayout>
                  <c:x val="0"/>
                  <c:y val="1.075779184604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5DC-44EC-B8B5-72008102F9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 i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Sheet2!$A$3:$A$14</c:f>
              <c:strCache>
                <c:ptCount val="12"/>
                <c:pt idx="0">
                  <c:v>District 1</c:v>
                </c:pt>
                <c:pt idx="1">
                  <c:v>District 2</c:v>
                </c:pt>
                <c:pt idx="2">
                  <c:v>District 3</c:v>
                </c:pt>
                <c:pt idx="3">
                  <c:v>District 4</c:v>
                </c:pt>
                <c:pt idx="4">
                  <c:v>District 5</c:v>
                </c:pt>
                <c:pt idx="5">
                  <c:v>District 6</c:v>
                </c:pt>
                <c:pt idx="6">
                  <c:v>District 7</c:v>
                </c:pt>
                <c:pt idx="7">
                  <c:v>District 8</c:v>
                </c:pt>
                <c:pt idx="8">
                  <c:v>District 9</c:v>
                </c:pt>
                <c:pt idx="9">
                  <c:v>District 10</c:v>
                </c:pt>
                <c:pt idx="10">
                  <c:v>District 11</c:v>
                </c:pt>
                <c:pt idx="11">
                  <c:v>District 12</c:v>
                </c:pt>
              </c:strCache>
            </c:strRef>
          </c:cat>
          <c:val>
            <c:numRef>
              <c:f>Sheet2!$B$3:$B$14</c:f>
              <c:numCache>
                <c:formatCode>General</c:formatCode>
                <c:ptCount val="12"/>
                <c:pt idx="0">
                  <c:v>391</c:v>
                </c:pt>
                <c:pt idx="1">
                  <c:v>202</c:v>
                </c:pt>
                <c:pt idx="2">
                  <c:v>380</c:v>
                </c:pt>
                <c:pt idx="3">
                  <c:v>403</c:v>
                </c:pt>
                <c:pt idx="4">
                  <c:v>476</c:v>
                </c:pt>
                <c:pt idx="5">
                  <c:v>364</c:v>
                </c:pt>
                <c:pt idx="6">
                  <c:v>238</c:v>
                </c:pt>
                <c:pt idx="7">
                  <c:v>370</c:v>
                </c:pt>
                <c:pt idx="8">
                  <c:v>298</c:v>
                </c:pt>
                <c:pt idx="9">
                  <c:v>468</c:v>
                </c:pt>
                <c:pt idx="10">
                  <c:v>366</c:v>
                </c:pt>
                <c:pt idx="11">
                  <c:v>247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DC-44EC-B8B5-72008102F9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70598672"/>
        <c:axId val="470600032"/>
      </c:barChart>
      <c:catAx>
        <c:axId val="4705986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70600032"/>
        <c:crosses val="autoZero"/>
        <c:auto val="1"/>
        <c:lblAlgn val="ctr"/>
        <c:lblOffset val="100"/>
        <c:noMultiLvlLbl val="0"/>
      </c:catAx>
      <c:valAx>
        <c:axId val="47060003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crossAx val="470598672"/>
        <c:crosses val="autoZero"/>
        <c:crossBetween val="between"/>
        <c:majorUnit val="100"/>
      </c:valAx>
    </c:plotArea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D9F7-4BA8-B774-E8752FA9CAFF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/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9F7-4BA8-B774-E8752FA9CAFF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9F7-4BA8-B774-E8752FA9CAF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9F7-4BA8-B774-E8752FA9CAFF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Avenir Book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1369,</a:t>
                    </a:r>
                  </a:p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Avenir Book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81%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F7-4BA8-B774-E8752FA9CAFF}"/>
                </c:ext>
              </c:extLst>
            </c:dLbl>
            <c:dLbl>
              <c:idx val="1"/>
              <c:layout>
                <c:manualLayout>
                  <c:x val="0"/>
                  <c:y val="-8.8964903318698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F7-4BA8-B774-E8752FA9CAFF}"/>
                </c:ext>
              </c:extLst>
            </c:dLbl>
            <c:dLbl>
              <c:idx val="2"/>
              <c:layout>
                <c:manualLayout>
                  <c:x val="1.0452016108955599E-2"/>
                  <c:y val="-0.1368693514560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Avenir Book"/>
                        <a:ea typeface="+mn-ea"/>
                        <a:cs typeface="+mn-cs"/>
                      </a:defRPr>
                    </a:pPr>
                    <a:r>
                      <a:rPr lang="en-US" dirty="0"/>
                      <a:t>267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933003484073901"/>
                      <c:h val="0.3276645823768660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9F7-4BA8-B774-E8752FA9CA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Avenir Book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Filled</c:v>
                </c:pt>
                <c:pt idx="1">
                  <c:v>On-boarding</c:v>
                </c:pt>
                <c:pt idx="2">
                  <c:v>Vacant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 formatCode="0">
                  <c:v>1369</c:v>
                </c:pt>
                <c:pt idx="1">
                  <c:v>46</c:v>
                </c:pt>
                <c:pt idx="2" formatCode="0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9F7-4BA8-B774-E8752FA9CA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630416400"/>
        <c:axId val="630418720"/>
      </c:barChart>
      <c:catAx>
        <c:axId val="6304164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pPr>
            <a:endParaRPr lang="en-US"/>
          </a:p>
        </c:txPr>
        <c:crossAx val="630418720"/>
        <c:crosses val="autoZero"/>
        <c:auto val="1"/>
        <c:lblAlgn val="ctr"/>
        <c:lblOffset val="100"/>
        <c:noMultiLvlLbl val="0"/>
      </c:catAx>
      <c:valAx>
        <c:axId val="63041872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416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Backlog of Open Technical Work from Previous Years 2001-2016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1302349637991905E-2"/>
          <c:y val="0.17046296296296301"/>
          <c:w val="0.89835553589458605"/>
          <c:h val="0.7406561679790030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'[Copy of Open Work orders.xlsx]Sheet1'!$B$11:$B$23</c:f>
              <c:numCache>
                <c:formatCode>mmm\-yy</c:formatCode>
                <c:ptCount val="13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</c:numCache>
            </c:numRef>
          </c:cat>
          <c:val>
            <c:numRef>
              <c:f>'[Copy of Open Work orders.xlsx]Sheet1'!$C$11:$C$23</c:f>
              <c:numCache>
                <c:formatCode>_(* #,##0_);_(* \(#,##0\);_(* "-"??_);_(@_)</c:formatCode>
                <c:ptCount val="13"/>
                <c:pt idx="0">
                  <c:v>25848</c:v>
                </c:pt>
                <c:pt idx="1">
                  <c:v>23802</c:v>
                </c:pt>
                <c:pt idx="2">
                  <c:v>22818</c:v>
                </c:pt>
                <c:pt idx="3">
                  <c:v>21970</c:v>
                </c:pt>
                <c:pt idx="4">
                  <c:v>21446</c:v>
                </c:pt>
                <c:pt idx="5">
                  <c:v>21073</c:v>
                </c:pt>
                <c:pt idx="6">
                  <c:v>20600</c:v>
                </c:pt>
                <c:pt idx="7">
                  <c:v>19543</c:v>
                </c:pt>
                <c:pt idx="8">
                  <c:v>17249</c:v>
                </c:pt>
                <c:pt idx="9">
                  <c:v>16979</c:v>
                </c:pt>
                <c:pt idx="10">
                  <c:v>15791</c:v>
                </c:pt>
                <c:pt idx="11">
                  <c:v>15019</c:v>
                </c:pt>
                <c:pt idx="12">
                  <c:v>14574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FE5-42A0-94CA-07B6F63A71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0975408"/>
        <c:axId val="680977184"/>
      </c:lineChart>
      <c:dateAx>
        <c:axId val="680975408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977184"/>
        <c:crosses val="autoZero"/>
        <c:auto val="1"/>
        <c:lblOffset val="100"/>
        <c:baseTimeUnit val="months"/>
      </c:dateAx>
      <c:valAx>
        <c:axId val="680977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975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[OLIO SR FY18 Q2.xlsx]order by type!PivotTable3</c:name>
    <c:fmtId val="-1"/>
  </c:pivotSource>
  <c:chart>
    <c:title>
      <c:tx>
        <c:rich>
          <a:bodyPr rot="0" spcFirstLastPara="1" vertOverflow="ellipsis" wrap="square" anchor="ctr" anchorCtr="0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Service Requests Received</a:t>
            </a:r>
            <a:r>
              <a:rPr lang="en-US" sz="1400" b="1" baseline="0" dirty="0"/>
              <a:t> October 2017 through December 2017 by Source</a:t>
            </a:r>
          </a:p>
        </c:rich>
      </c:tx>
      <c:layout>
        <c:manualLayout>
          <c:xMode val="edge"/>
          <c:yMode val="edge"/>
          <c:x val="0.122205965142312"/>
          <c:y val="2.22911433952395E-2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delete val="1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'order by type'!$B$3:$B$4</c:f>
              <c:strCache>
                <c:ptCount val="1"/>
                <c:pt idx="0">
                  <c:v>Internal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'order by type'!$A$5:$A$16</c:f>
              <c:strCache>
                <c:ptCount val="11"/>
                <c:pt idx="0">
                  <c:v>Water Pressure Complaint</c:v>
                </c:pt>
                <c:pt idx="1">
                  <c:v>Cave In/Sink Hole</c:v>
                </c:pt>
                <c:pt idx="2">
                  <c:v>Storm Sewer Backup</c:v>
                </c:pt>
                <c:pt idx="3">
                  <c:v>No Water</c:v>
                </c:pt>
                <c:pt idx="4">
                  <c:v>Sewer Main Backup</c:v>
                </c:pt>
                <c:pt idx="5">
                  <c:v>Sewage Spill - Public Or Private</c:v>
                </c:pt>
                <c:pt idx="6">
                  <c:v>Water Request</c:v>
                </c:pt>
                <c:pt idx="7">
                  <c:v>Meter Install</c:v>
                </c:pt>
                <c:pt idx="8">
                  <c:v>Hydrant Complaint</c:v>
                </c:pt>
                <c:pt idx="9">
                  <c:v>Other Service Requests</c:v>
                </c:pt>
                <c:pt idx="10">
                  <c:v>Check For Leak/Break</c:v>
                </c:pt>
              </c:strCache>
            </c:strRef>
          </c:cat>
          <c:val>
            <c:numRef>
              <c:f>'order by type'!$B$5:$B$16</c:f>
              <c:numCache>
                <c:formatCode>General</c:formatCode>
                <c:ptCount val="11"/>
                <c:pt idx="0">
                  <c:v>16</c:v>
                </c:pt>
                <c:pt idx="1">
                  <c:v>41</c:v>
                </c:pt>
                <c:pt idx="2">
                  <c:v>49</c:v>
                </c:pt>
                <c:pt idx="3">
                  <c:v>55</c:v>
                </c:pt>
                <c:pt idx="4">
                  <c:v>55</c:v>
                </c:pt>
                <c:pt idx="5">
                  <c:v>81</c:v>
                </c:pt>
                <c:pt idx="6">
                  <c:v>271</c:v>
                </c:pt>
                <c:pt idx="7">
                  <c:v>429</c:v>
                </c:pt>
                <c:pt idx="8">
                  <c:v>326</c:v>
                </c:pt>
                <c:pt idx="9">
                  <c:v>366</c:v>
                </c:pt>
                <c:pt idx="10">
                  <c:v>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D5-49AE-9B89-38AF2C6467A3}"/>
            </c:ext>
          </c:extLst>
        </c:ser>
        <c:ser>
          <c:idx val="1"/>
          <c:order val="1"/>
          <c:tx>
            <c:strRef>
              <c:f>'order by type'!$C$3:$C$4</c:f>
              <c:strCache>
                <c:ptCount val="1"/>
                <c:pt idx="0">
                  <c:v>External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'order by type'!$A$5:$A$16</c:f>
              <c:strCache>
                <c:ptCount val="11"/>
                <c:pt idx="0">
                  <c:v>Water Pressure Complaint</c:v>
                </c:pt>
                <c:pt idx="1">
                  <c:v>Cave In/Sink Hole</c:v>
                </c:pt>
                <c:pt idx="2">
                  <c:v>Storm Sewer Backup</c:v>
                </c:pt>
                <c:pt idx="3">
                  <c:v>No Water</c:v>
                </c:pt>
                <c:pt idx="4">
                  <c:v>Sewer Main Backup</c:v>
                </c:pt>
                <c:pt idx="5">
                  <c:v>Sewage Spill - Public Or Private</c:v>
                </c:pt>
                <c:pt idx="6">
                  <c:v>Water Request</c:v>
                </c:pt>
                <c:pt idx="7">
                  <c:v>Meter Install</c:v>
                </c:pt>
                <c:pt idx="8">
                  <c:v>Hydrant Complaint</c:v>
                </c:pt>
                <c:pt idx="9">
                  <c:v>Other Service Requests</c:v>
                </c:pt>
                <c:pt idx="10">
                  <c:v>Check For Leak/Break</c:v>
                </c:pt>
              </c:strCache>
            </c:strRef>
          </c:cat>
          <c:val>
            <c:numRef>
              <c:f>'order by type'!$C$5:$C$16</c:f>
              <c:numCache>
                <c:formatCode>General</c:formatCode>
                <c:ptCount val="11"/>
                <c:pt idx="0">
                  <c:v>146</c:v>
                </c:pt>
                <c:pt idx="1">
                  <c:v>147</c:v>
                </c:pt>
                <c:pt idx="2">
                  <c:v>182</c:v>
                </c:pt>
                <c:pt idx="3">
                  <c:v>184</c:v>
                </c:pt>
                <c:pt idx="4">
                  <c:v>186</c:v>
                </c:pt>
                <c:pt idx="5">
                  <c:v>205</c:v>
                </c:pt>
                <c:pt idx="6">
                  <c:v>55</c:v>
                </c:pt>
                <c:pt idx="8">
                  <c:v>175</c:v>
                </c:pt>
                <c:pt idx="9">
                  <c:v>348</c:v>
                </c:pt>
                <c:pt idx="10">
                  <c:v>843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4D5-49AE-9B89-38AF2C6467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75826448"/>
        <c:axId val="975828768"/>
      </c:barChart>
      <c:catAx>
        <c:axId val="975826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5828768"/>
        <c:crosses val="autoZero"/>
        <c:auto val="1"/>
        <c:lblAlgn val="ctr"/>
        <c:lblOffset val="100"/>
        <c:noMultiLvlLbl val="0"/>
      </c:catAx>
      <c:valAx>
        <c:axId val="9758287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582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[OLIO SR FY18 Q2.xlsx]count by division!PivotTable2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Service Requests Received by</a:t>
            </a:r>
            <a:r>
              <a:rPr lang="en-US" sz="1400" b="1" baseline="0" dirty="0"/>
              <a:t> Division</a:t>
            </a:r>
            <a:endParaRPr lang="en-US" sz="1400" b="1" dirty="0"/>
          </a:p>
        </c:rich>
      </c:tx>
      <c:layout>
        <c:manualLayout>
          <c:xMode val="edge"/>
          <c:yMode val="edge"/>
          <c:x val="0.19460745410094399"/>
          <c:y val="0.25750489367816498"/>
        </c:manualLayout>
      </c:layout>
      <c:overlay val="0"/>
      <c:spPr>
        <a:noFill/>
        <a:ln>
          <a:noFill/>
        </a:ln>
        <a:effectLst/>
      </c:sp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243222689271549"/>
          <c:y val="0.39589141676684703"/>
          <c:w val="0.38084967841606399"/>
          <c:h val="0.60410858323315297"/>
        </c:manualLayout>
      </c:layout>
      <c:pieChart>
        <c:varyColors val="1"/>
        <c:ser>
          <c:idx val="0"/>
          <c:order val="0"/>
          <c:tx>
            <c:strRef>
              <c:f>'count by division'!$B$3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CD-4E47-B47F-67D59FB0A92B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D-4E47-B47F-67D59FB0A92B}"/>
              </c:ext>
            </c:extLst>
          </c:dPt>
          <c:dLbls>
            <c:dLbl>
              <c:idx val="0"/>
              <c:layout>
                <c:manualLayout>
                  <c:x val="-0.144519392198906"/>
                  <c:y val="0.1127422953720319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160232187081"/>
                      <c:h val="0.193901371132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5CD-4E47-B47F-67D59FB0A9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'count by division'!$A$4:$A$6</c:f>
              <c:strCache>
                <c:ptCount val="2"/>
                <c:pt idx="0">
                  <c:v>Collections</c:v>
                </c:pt>
                <c:pt idx="1">
                  <c:v>Distribution</c:v>
                </c:pt>
              </c:strCache>
            </c:strRef>
          </c:cat>
          <c:val>
            <c:numRef>
              <c:f>'count by division'!$B$4:$B$6</c:f>
              <c:numCache>
                <c:formatCode>_(* #,##0_);_(* \(#,##0\);_(* "-"??_);_(@_)</c:formatCode>
                <c:ptCount val="2"/>
                <c:pt idx="0">
                  <c:v>1615</c:v>
                </c:pt>
                <c:pt idx="1">
                  <c:v>3218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CD-4E47-B47F-67D59FB0A9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71183437877008704"/>
          <c:y val="0.369052920935313"/>
          <c:w val="0.19197328958602"/>
          <c:h val="0.158719925131614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/>
              <a:t>Status of Service Requests</a:t>
            </a:r>
          </a:p>
        </c:rich>
      </c:tx>
      <c:layout>
        <c:manualLayout>
          <c:xMode val="edge"/>
          <c:yMode val="edge"/>
          <c:x val="0.25221693457868599"/>
          <c:y val="7.03526212172422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'[OLIO SR FY18 Q2.xlsx]insp and resolution'!$A$10</c:f>
              <c:strCache>
                <c:ptCount val="1"/>
                <c:pt idx="0">
                  <c:v>Collections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'[OLIO SR FY18 Q2.xlsx]insp and resolution'!$B$9:$E$9</c:f>
              <c:strCache>
                <c:ptCount val="4"/>
                <c:pt idx="0">
                  <c:v>Inspected</c:v>
                </c:pt>
                <c:pt idx="1">
                  <c:v>Uninspected</c:v>
                </c:pt>
                <c:pt idx="2">
                  <c:v>Resolved</c:v>
                </c:pt>
                <c:pt idx="3">
                  <c:v>Unresolved</c:v>
                </c:pt>
              </c:strCache>
            </c:strRef>
          </c:cat>
          <c:val>
            <c:numRef>
              <c:f>'[OLIO SR FY18 Q2.xlsx]insp and resolution'!$B$10:$E$10</c:f>
              <c:numCache>
                <c:formatCode>General</c:formatCode>
                <c:ptCount val="4"/>
                <c:pt idx="0">
                  <c:v>2630</c:v>
                </c:pt>
                <c:pt idx="1">
                  <c:v>1321</c:v>
                </c:pt>
                <c:pt idx="2">
                  <c:v>1169</c:v>
                </c:pt>
                <c:pt idx="3">
                  <c:v>446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E6-44CC-B8E6-D6F46DBD52F7}"/>
            </c:ext>
          </c:extLst>
        </c:ser>
        <c:ser>
          <c:idx val="1"/>
          <c:order val="1"/>
          <c:tx>
            <c:strRef>
              <c:f>'[OLIO SR FY18 Q2.xlsx]insp and resolution'!$A$11</c:f>
              <c:strCache>
                <c:ptCount val="1"/>
                <c:pt idx="0">
                  <c:v>Distributions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'[OLIO SR FY18 Q2.xlsx]insp and resolution'!$B$9:$E$9</c:f>
              <c:strCache>
                <c:ptCount val="4"/>
                <c:pt idx="0">
                  <c:v>Inspected</c:v>
                </c:pt>
                <c:pt idx="1">
                  <c:v>Uninspected</c:v>
                </c:pt>
                <c:pt idx="2">
                  <c:v>Resolved</c:v>
                </c:pt>
                <c:pt idx="3">
                  <c:v>Unresolved</c:v>
                </c:pt>
              </c:strCache>
            </c:strRef>
          </c:cat>
          <c:val>
            <c:numRef>
              <c:f>'[OLIO SR FY18 Q2.xlsx]insp and resolution'!$B$11:$E$11</c:f>
              <c:numCache>
                <c:formatCode>General</c:formatCode>
                <c:ptCount val="4"/>
                <c:pt idx="0">
                  <c:v>1321</c:v>
                </c:pt>
                <c:pt idx="1">
                  <c:v>2630</c:v>
                </c:pt>
                <c:pt idx="2">
                  <c:v>1986</c:v>
                </c:pt>
                <c:pt idx="3">
                  <c:v>1232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E6-44CC-B8E6-D6F46DBD52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100"/>
        <c:axId val="452622336"/>
        <c:axId val="630667168"/>
      </c:barChart>
      <c:catAx>
        <c:axId val="452622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667168"/>
        <c:crosses val="autoZero"/>
        <c:auto val="1"/>
        <c:lblAlgn val="ctr"/>
        <c:lblOffset val="100"/>
        <c:noMultiLvlLbl val="0"/>
      </c:catAx>
      <c:valAx>
        <c:axId val="630667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622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'[Metal Plate Report_1 3 18.xlsx]Calculations'!$D$35:$D$40</c:f>
              <c:numCache>
                <c:formatCode>mmm\-yy</c:formatCode>
                <c:ptCount val="6"/>
                <c:pt idx="0">
                  <c:v>42917</c:v>
                </c:pt>
                <c:pt idx="1">
                  <c:v>42948</c:v>
                </c:pt>
                <c:pt idx="2">
                  <c:v>42979</c:v>
                </c:pt>
                <c:pt idx="3">
                  <c:v>43009</c:v>
                </c:pt>
                <c:pt idx="4">
                  <c:v>43040</c:v>
                </c:pt>
                <c:pt idx="5">
                  <c:v>43070</c:v>
                </c:pt>
              </c:numCache>
            </c:numRef>
          </c:cat>
          <c:val>
            <c:numRef>
              <c:f>'[Metal Plate Report_1 3 18.xlsx]Calculations'!$E$35:$E$40</c:f>
              <c:numCache>
                <c:formatCode>General</c:formatCode>
                <c:ptCount val="6"/>
                <c:pt idx="0">
                  <c:v>22</c:v>
                </c:pt>
                <c:pt idx="1">
                  <c:v>16</c:v>
                </c:pt>
                <c:pt idx="2">
                  <c:v>20</c:v>
                </c:pt>
                <c:pt idx="3">
                  <c:v>31</c:v>
                </c:pt>
                <c:pt idx="4">
                  <c:v>38</c:v>
                </c:pt>
                <c:pt idx="5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7D-42B1-81C3-24DAAAC208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746992"/>
        <c:axId val="680748768"/>
      </c:barChart>
      <c:dateAx>
        <c:axId val="68074699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748768"/>
        <c:crosses val="autoZero"/>
        <c:auto val="1"/>
        <c:lblOffset val="100"/>
        <c:baseTimeUnit val="months"/>
      </c:dateAx>
      <c:valAx>
        <c:axId val="68074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74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'[Metal Plate Report_1 3 18.xlsx]Calculations'!$M$3:$M$22</c:f>
              <c:strCache>
                <c:ptCount val="6"/>
                <c:pt idx="0">
                  <c:v>Jul-17</c:v>
                </c:pt>
                <c:pt idx="1">
                  <c:v>Aug-17</c:v>
                </c:pt>
                <c:pt idx="2">
                  <c:v>Sep-17</c:v>
                </c:pt>
                <c:pt idx="3">
                  <c:v>Oct-17</c:v>
                </c:pt>
                <c:pt idx="4">
                  <c:v>Nov-17</c:v>
                </c:pt>
                <c:pt idx="5">
                  <c:v>Dec-17</c:v>
                </c:pt>
              </c:strCache>
              <c:extLst/>
            </c:strRef>
          </c:cat>
          <c:val>
            <c:numRef>
              <c:f>'[Metal Plate Report_1 3 18.xlsx]Calculations'!$O$3:$O$22</c:f>
              <c:numCache>
                <c:formatCode>0</c:formatCode>
                <c:ptCount val="6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9</c:v>
                </c:pt>
                <c:pt idx="5">
                  <c:v>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715-4327-AB33-9CC10297F6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652640"/>
        <c:axId val="6316546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'[Metal Plate Report_1 3 18.xlsx]Calculations'!$M$3:$M$22</c15:sqref>
                        </c15:formulaRef>
                      </c:ext>
                    </c:extLst>
                    <c:strCache>
                      <c:ptCount val="6"/>
                      <c:pt idx="0">
                        <c:v>Jul-17</c:v>
                      </c:pt>
                      <c:pt idx="1">
                        <c:v>Aug-17</c:v>
                      </c:pt>
                      <c:pt idx="2">
                        <c:v>Sep-17</c:v>
                      </c:pt>
                      <c:pt idx="3">
                        <c:v>Oct-17</c:v>
                      </c:pt>
                      <c:pt idx="4">
                        <c:v>Nov-17</c:v>
                      </c:pt>
                      <c:pt idx="5">
                        <c:v>Dec-17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'[Metal Plate Report_1 3 18.xlsx]Calculations'!$N$3:$N$22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48</c:v>
                      </c:pt>
                      <c:pt idx="1">
                        <c:v>36</c:v>
                      </c:pt>
                      <c:pt idx="2">
                        <c:v>31</c:v>
                      </c:pt>
                      <c:pt idx="3">
                        <c:v>33</c:v>
                      </c:pt>
                      <c:pt idx="4">
                        <c:v>22</c:v>
                      </c:pt>
                      <c:pt idx="5">
                        <c:v>16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715-4327-AB33-9CC10297F625}"/>
                  </c:ext>
                </c:extLst>
              </c15:ser>
            </c15:filteredBarSeries>
            <c15:filteredBarSeries>
              <c15:ser>
                <c:idx val="2"/>
                <c:order val="2"/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'[Metal Plate Report_1 3 18.xlsx]Calculations'!$M$3:$M$22</c15:sqref>
                        </c15:formulaRef>
                      </c:ext>
                    </c:extLst>
                    <c:strCache>
                      <c:ptCount val="6"/>
                      <c:pt idx="0">
                        <c:v>Jul-17</c:v>
                      </c:pt>
                      <c:pt idx="1">
                        <c:v>Aug-17</c:v>
                      </c:pt>
                      <c:pt idx="2">
                        <c:v>Sep-17</c:v>
                      </c:pt>
                      <c:pt idx="3">
                        <c:v>Oct-17</c:v>
                      </c:pt>
                      <c:pt idx="4">
                        <c:v>Nov-17</c:v>
                      </c:pt>
                      <c:pt idx="5">
                        <c:v>Dec-17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'[Metal Plate Report_1 3 18.xlsx]Calculations'!$P$3:$P$22</c15:sqref>
                        </c15:formulaRef>
                      </c:ext>
                    </c:extLst>
                    <c:numCache>
                      <c:formatCode>0</c:formatCode>
                      <c:ptCount val="6"/>
                      <c:pt idx="0">
                        <c:v>63</c:v>
                      </c:pt>
                      <c:pt idx="1">
                        <c:v>17</c:v>
                      </c:pt>
                      <c:pt idx="2">
                        <c:v>43</c:v>
                      </c:pt>
                      <c:pt idx="3">
                        <c:v>53</c:v>
                      </c:pt>
                      <c:pt idx="4">
                        <c:v>31</c:v>
                      </c:pt>
                      <c:pt idx="5">
                        <c:v>20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B715-4327-AB33-9CC10297F625}"/>
                  </c:ext>
                </c:extLst>
              </c15:ser>
            </c15:filteredBarSeries>
          </c:ext>
        </c:extLst>
      </c:barChart>
      <c:catAx>
        <c:axId val="63165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654688"/>
        <c:crosses val="autoZero"/>
        <c:auto val="1"/>
        <c:lblAlgn val="ctr"/>
        <c:lblOffset val="100"/>
        <c:noMultiLvlLbl val="0"/>
      </c:catAx>
      <c:valAx>
        <c:axId val="631654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652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'[Metal Plate Report_1 3 18.xlsx]Calculations'!$L$41:$L$53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N/A</c:v>
                </c:pt>
              </c:strCache>
            </c:strRef>
          </c:cat>
          <c:val>
            <c:numRef>
              <c:f>'[Metal Plate Report_1 3 18.xlsx]Calculations'!$M$41:$M$53</c:f>
              <c:numCache>
                <c:formatCode>General</c:formatCode>
                <c:ptCount val="13"/>
                <c:pt idx="0">
                  <c:v>1</c:v>
                </c:pt>
                <c:pt idx="1">
                  <c:v>4</c:v>
                </c:pt>
                <c:pt idx="2">
                  <c:v>4</c:v>
                </c:pt>
                <c:pt idx="3">
                  <c:v>2</c:v>
                </c:pt>
                <c:pt idx="4">
                  <c:v>4</c:v>
                </c:pt>
                <c:pt idx="5">
                  <c:v>3</c:v>
                </c:pt>
                <c:pt idx="6">
                  <c:v>4</c:v>
                </c:pt>
                <c:pt idx="7">
                  <c:v>1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  <c:pt idx="11">
                  <c:v>2</c:v>
                </c:pt>
                <c:pt idx="1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4D-405F-B0AF-CC6E9B3483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1731744"/>
        <c:axId val="631734064"/>
      </c:barChart>
      <c:catAx>
        <c:axId val="631731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734064"/>
        <c:crosses val="autoZero"/>
        <c:auto val="1"/>
        <c:lblAlgn val="ctr"/>
        <c:lblOffset val="100"/>
        <c:noMultiLvlLbl val="0"/>
      </c:catAx>
      <c:valAx>
        <c:axId val="63173406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7317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Q4-2017</a:t>
            </a:r>
            <a:r>
              <a:rPr lang="en-US" baseline="0" dirty="0"/>
              <a:t> NPDES</a:t>
            </a:r>
            <a:r>
              <a:rPr lang="en-US" dirty="0"/>
              <a:t> Violations - 23</a:t>
            </a:r>
          </a:p>
        </c:rich>
      </c:tx>
      <c:layout>
        <c:manualLayout>
          <c:xMode val="edge"/>
          <c:yMode val="edge"/>
          <c:x val="0.34359923358207101"/>
          <c:y val="2.125345870754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4980885395514798E-2"/>
          <c:y val="0.24207617886925401"/>
          <c:w val="0.94852067670976203"/>
          <c:h val="0.42623943740121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Sheet1!$K$2</c:f>
              <c:strCache>
                <c:ptCount val="1"/>
                <c:pt idx="0">
                  <c:v>Number of Violations</c:v>
                </c:pt>
              </c:strCache>
            </c:strRef>
          </c:tx>
          <c:spPr>
            <a:solidFill>
              <a:schemeClr val="accent6"/>
            </a:solidFill>
            <a:ln w="25400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cat>
            <c:strRef>
              <c:f>Sheet1!$J$3:$J$12</c:f>
              <c:strCache>
                <c:ptCount val="10"/>
                <c:pt idx="0">
                  <c:v>RM Clayton</c:v>
                </c:pt>
                <c:pt idx="1">
                  <c:v>South River</c:v>
                </c:pt>
                <c:pt idx="2">
                  <c:v>Utoy Creek</c:v>
                </c:pt>
                <c:pt idx="3">
                  <c:v>Consolidated Limits</c:v>
                </c:pt>
                <c:pt idx="4">
                  <c:v>East Area WQCF</c:v>
                </c:pt>
                <c:pt idx="5">
                  <c:v>Custer Avenue</c:v>
                </c:pt>
                <c:pt idx="6">
                  <c:v>West Area WQCF</c:v>
                </c:pt>
                <c:pt idx="7">
                  <c:v>Clear Creek</c:v>
                </c:pt>
                <c:pt idx="8">
                  <c:v>North Avenue</c:v>
                </c:pt>
                <c:pt idx="9">
                  <c:v>Tanyard Creek</c:v>
                </c:pt>
              </c:strCache>
            </c:strRef>
          </c:cat>
          <c:val>
            <c:numRef>
              <c:f>Sheet1!$K$3:$K$12</c:f>
              <c:numCache>
                <c:formatCode>General</c:formatCode>
                <c:ptCount val="10"/>
                <c:pt idx="0">
                  <c:v>17</c:v>
                </c:pt>
                <c:pt idx="1">
                  <c:v>0</c:v>
                </c:pt>
                <c:pt idx="2">
                  <c:v>0</c:v>
                </c:pt>
                <c:pt idx="3">
                  <c:v>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AF-4EAA-8225-0C13009F70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31708448"/>
        <c:axId val="631514064"/>
      </c:barChart>
      <c:catAx>
        <c:axId val="631708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 rot="5400000" vert="horz"/>
          <a:lstStyle/>
          <a:p>
            <a:pPr>
              <a:defRPr/>
            </a:pPr>
            <a:endParaRPr lang="en-US"/>
          </a:p>
        </c:txPr>
        <c:crossAx val="631514064"/>
        <c:crosses val="autoZero"/>
        <c:auto val="1"/>
        <c:lblAlgn val="ctr"/>
        <c:lblOffset val="100"/>
        <c:noMultiLvlLbl val="0"/>
      </c:catAx>
      <c:valAx>
        <c:axId val="631514064"/>
        <c:scaling>
          <c:orientation val="minMax"/>
          <c:max val="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31708448"/>
        <c:crosses val="autoZero"/>
        <c:crossBetween val="between"/>
        <c:majorUnit val="5"/>
        <c:minorUnit val="1"/>
      </c:valAx>
    </c:plotArea>
    <c:legend>
      <c:legendPos val="t"/>
      <c:layout>
        <c:manualLayout>
          <c:xMode val="edge"/>
          <c:yMode val="edge"/>
          <c:x val="0.26740592397542701"/>
          <c:y val="0.15242846704994301"/>
          <c:w val="0.421197460930749"/>
          <c:h val="6.2788570272554203E-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44-4EC1-B16E-871166A9AE4C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44-4EC1-B16E-871166A9AE4C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44-4EC1-B16E-871166A9AE4C}"/>
              </c:ext>
            </c:extLst>
          </c:dPt>
          <c:dLbls>
            <c:dLbl>
              <c:idx val="0"/>
              <c:layout>
                <c:manualLayout>
                  <c:x val="0.17441860465116299"/>
                  <c:y val="-2.099736664915510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244-4EC1-B16E-871166A9AE4C}"/>
                </c:ext>
              </c:extLst>
            </c:dLbl>
            <c:dLbl>
              <c:idx val="1"/>
              <c:layout>
                <c:manualLayout>
                  <c:x val="-0.14728682170542601"/>
                  <c:y val="-3.1496049973732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44-4EC1-B16E-871166A9AE4C}"/>
                </c:ext>
              </c:extLst>
            </c:dLbl>
            <c:dLbl>
              <c:idx val="2"/>
              <c:layout>
                <c:manualLayout>
                  <c:x val="1.16279069767442E-2"/>
                  <c:y val="-9.448814992119780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44-4EC1-B16E-871166A9AE4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Water &amp; Sewer</c:v>
                </c:pt>
                <c:pt idx="1">
                  <c:v>MOST</c:v>
                </c:pt>
                <c:pt idx="2">
                  <c:v>Misc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450.23</c:v>
                </c:pt>
                <c:pt idx="1">
                  <c:v>125</c:v>
                </c:pt>
                <c:pt idx="2">
                  <c:v>34.35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44-4EC1-B16E-871166A9AE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180145033440007E-2"/>
          <c:y val="0.19308126728883801"/>
          <c:w val="0.32668694653060498"/>
          <c:h val="0.5732517822612670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D6-4583-959F-74EA3F35B61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D6-4583-959F-74EA3F35B61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D6-4583-959F-74EA3F35B619}"/>
              </c:ext>
            </c:extLst>
          </c:dPt>
          <c:dLbls>
            <c:dLbl>
              <c:idx val="0"/>
              <c:layout>
                <c:manualLayout>
                  <c:x val="0.123586722441254"/>
                  <c:y val="-2.500000820210240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2D6-4583-959F-74EA3F35B619}"/>
                </c:ext>
              </c:extLst>
            </c:dLbl>
            <c:dLbl>
              <c:idx val="1"/>
              <c:layout>
                <c:manualLayout>
                  <c:x val="-0.124146541404436"/>
                  <c:y val="5.41666844378886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2D6-4583-959F-74EA3F35B619}"/>
                </c:ext>
              </c:extLst>
            </c:dLbl>
            <c:dLbl>
              <c:idx val="2"/>
              <c:layout>
                <c:manualLayout>
                  <c:x val="-0.124146541404436"/>
                  <c:y val="-3.333334426946989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2D6-4583-959F-74EA3F35B61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Operation &amp; Maintenance</c:v>
                </c:pt>
                <c:pt idx="1">
                  <c:v>Non-Departmental</c:v>
                </c:pt>
                <c:pt idx="2">
                  <c:v>Other Departments</c:v>
                </c:pt>
              </c:strCache>
            </c:strRef>
          </c:cat>
          <c:val>
            <c:numRef>
              <c:f>Sheet1!$B$2:$B$4</c:f>
              <c:numCache>
                <c:formatCode>"$"#,##0</c:formatCode>
                <c:ptCount val="3"/>
                <c:pt idx="0">
                  <c:v>254.7</c:v>
                </c:pt>
                <c:pt idx="1">
                  <c:v>325.3</c:v>
                </c:pt>
                <c:pt idx="2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D6-4583-959F-74EA3F35B6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8507275768741397E-2"/>
          <c:y val="0.83745197524183101"/>
          <c:w val="0.91896320721642599"/>
          <c:h val="0.156602413583468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2753876146249"/>
          <c:y val="0.20821647018042699"/>
          <c:w val="0.61219365973149498"/>
          <c:h val="0.682717759725063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Supplies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B57-421D-BA30-E3AB142529FC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B57-421D-BA30-E3AB142529FC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B57-421D-BA30-E3AB142529F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B57-421D-BA30-E3AB142529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cat>
          <c:val>
            <c:numRef>
              <c:f>Sheet1!$B$2</c:f>
              <c:numCache>
                <c:formatCode>"$"#,##0.0</c:formatCode>
                <c:ptCount val="1"/>
                <c:pt idx="0">
                  <c:v>46.847000000000001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B57-421D-BA30-E3AB142529F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Personnel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cat>
          <c:val>
            <c:numRef>
              <c:f>Sheet1!$B$3</c:f>
              <c:numCache>
                <c:formatCode>"$"#,##0.0</c:formatCode>
                <c:ptCount val="1"/>
                <c:pt idx="0">
                  <c:v>119.88800000000001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51D-4027-884F-025BC9ADDB4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Purchases Services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cat>
          <c:val>
            <c:numRef>
              <c:f>Sheet1!$B$4</c:f>
              <c:numCache>
                <c:formatCode>"$"#,##0.0</c:formatCode>
                <c:ptCount val="1"/>
                <c:pt idx="0">
                  <c:v>70.335000000000008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51D-4027-884F-025BC9ADDB4E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Other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</c:f>
              <c:strCache>
                <c:ptCount val="1"/>
                <c:pt idx="0">
                  <c:v>Amount</c:v>
                </c:pt>
              </c:strCache>
            </c:strRef>
          </c:cat>
          <c:val>
            <c:numRef>
              <c:f>Sheet1!$B$5</c:f>
              <c:numCache>
                <c:formatCode>"$"#,##0.0</c:formatCode>
                <c:ptCount val="1"/>
                <c:pt idx="0">
                  <c:v>17.48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51D-4027-884F-025BC9ADDB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679747328"/>
        <c:axId val="679755936"/>
      </c:barChart>
      <c:catAx>
        <c:axId val="6797473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9755936"/>
        <c:crosses val="autoZero"/>
        <c:auto val="1"/>
        <c:lblAlgn val="ctr"/>
        <c:lblOffset val="100"/>
        <c:noMultiLvlLbl val="0"/>
      </c:catAx>
      <c:valAx>
        <c:axId val="679755936"/>
        <c:scaling>
          <c:orientation val="minMax"/>
        </c:scaling>
        <c:delete val="1"/>
        <c:axPos val="l"/>
        <c:numFmt formatCode="&quot;$&quot;#,##0.0" sourceLinked="1"/>
        <c:majorTickMark val="none"/>
        <c:minorTickMark val="none"/>
        <c:tickLblPos val="nextTo"/>
        <c:crossAx val="6797473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30650870838396"/>
          <c:y val="0.31644141110964102"/>
          <c:w val="0.29062097616872501"/>
          <c:h val="0.57037572259976299"/>
        </c:manualLayout>
      </c:layout>
      <c:overlay val="0"/>
      <c:txPr>
        <a:bodyPr/>
        <a:lstStyle/>
        <a:p>
          <a:pPr>
            <a:defRPr sz="1000">
              <a:solidFill>
                <a:schemeClr val="accent6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9537080008471"/>
          <c:y val="2.2172540932383501E-2"/>
          <c:w val="0.80144728547442801"/>
          <c:h val="0.76137076615423105"/>
        </c:manualLayout>
      </c:layout>
      <c:lineChart>
        <c:grouping val="standard"/>
        <c:varyColors val="0"/>
        <c:ser>
          <c:idx val="0"/>
          <c:order val="0"/>
          <c:tx>
            <c:strRef>
              <c:f>'Total Revnue &amp; Expenses'!$A$32</c:f>
              <c:strCache>
                <c:ptCount val="1"/>
                <c:pt idx="0">
                  <c:v>FY'18 Projected</c:v>
                </c:pt>
              </c:strCache>
            </c:strRef>
          </c:tx>
          <c:spPr>
            <a:ln>
              <a:solidFill>
                <a:schemeClr val="bg1">
                  <a:lumMod val="75000"/>
                </a:schemeClr>
              </a:solidFill>
            </a:ln>
          </c:spPr>
          <c:marker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c:spPr>
          </c:marker>
          <c:dLbls>
            <c:dLbl>
              <c:idx val="5"/>
              <c:layout>
                <c:manualLayout>
                  <c:x val="-7.0228142130782004E-2"/>
                  <c:y val="5.555555555555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13-4E48-805C-9EA1891C24A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'Total Revnue &amp; Expenses'!$B$31:$M$31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'Total Revnue &amp; Expenses'!$B$32:$M$32</c:f>
              <c:numCache>
                <c:formatCode>_("$"* #,##0.0_);_("$"* \(#,##0.0\);_("$"* "-"?_);_(@_)</c:formatCode>
                <c:ptCount val="12"/>
                <c:pt idx="0">
                  <c:v>50.260000000000012</c:v>
                </c:pt>
                <c:pt idx="1">
                  <c:v>102.37</c:v>
                </c:pt>
                <c:pt idx="2">
                  <c:v>149.06</c:v>
                </c:pt>
                <c:pt idx="3">
                  <c:v>197.61</c:v>
                </c:pt>
                <c:pt idx="4">
                  <c:v>244.59</c:v>
                </c:pt>
                <c:pt idx="5">
                  <c:v>287.67</c:v>
                </c:pt>
                <c:pt idx="6">
                  <c:v>332.78</c:v>
                </c:pt>
                <c:pt idx="7">
                  <c:v>371.03</c:v>
                </c:pt>
                <c:pt idx="8">
                  <c:v>417.55</c:v>
                </c:pt>
                <c:pt idx="9">
                  <c:v>460.86</c:v>
                </c:pt>
                <c:pt idx="10">
                  <c:v>507.53</c:v>
                </c:pt>
                <c:pt idx="11">
                  <c:v>553.63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913-4E48-805C-9EA1891C24AE}"/>
            </c:ext>
          </c:extLst>
        </c:ser>
        <c:ser>
          <c:idx val="1"/>
          <c:order val="1"/>
          <c:tx>
            <c:strRef>
              <c:f>'Total Revnue &amp; Expenses'!$A$33</c:f>
              <c:strCache>
                <c:ptCount val="1"/>
                <c:pt idx="0">
                  <c:v>FY'18 Actual Revenue 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C00000"/>
                </a:solidFill>
              </a:ln>
            </c:spPr>
          </c:marker>
          <c:dLbls>
            <c:dLbl>
              <c:idx val="5"/>
              <c:layout>
                <c:manualLayout>
                  <c:x val="-0.12745107275586401"/>
                  <c:y val="-2.7777777777777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13-4E48-805C-9EA1891C24A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'Total Revnue &amp; Expenses'!$B$31:$M$31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'Total Revnue &amp; Expenses'!$B$33:$M$33</c:f>
              <c:numCache>
                <c:formatCode>_("$"* #,##0.0_);_("$"* \(#,##0.0\);_("$"* "-"?_);_(@_)</c:formatCode>
                <c:ptCount val="12"/>
                <c:pt idx="0">
                  <c:v>50.88</c:v>
                </c:pt>
                <c:pt idx="1">
                  <c:v>104</c:v>
                </c:pt>
                <c:pt idx="2">
                  <c:v>157.59</c:v>
                </c:pt>
                <c:pt idx="3">
                  <c:v>216.28</c:v>
                </c:pt>
                <c:pt idx="4">
                  <c:v>265.52999999999992</c:v>
                </c:pt>
                <c:pt idx="5">
                  <c:v>312.98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913-4E48-805C-9EA1891C24AE}"/>
            </c:ext>
          </c:extLst>
        </c:ser>
        <c:ser>
          <c:idx val="2"/>
          <c:order val="2"/>
          <c:tx>
            <c:strRef>
              <c:f>'Total Revnue &amp; Expenses'!$A$34</c:f>
              <c:strCache>
                <c:ptCount val="1"/>
                <c:pt idx="0">
                  <c:v>FY'18 Actual Expenses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pPr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c:spPr>
          </c:marker>
          <c:dLbls>
            <c:dLbl>
              <c:idx val="5"/>
              <c:layout>
                <c:manualLayout>
                  <c:x val="7.8031269034202298E-3"/>
                  <c:y val="1.1904761904761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13-4E48-805C-9EA1891C24A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'Total Revnue &amp; Expenses'!$B$31:$M$31</c:f>
              <c:strCache>
                <c:ptCount val="12"/>
                <c:pt idx="0">
                  <c:v>Jul</c:v>
                </c:pt>
                <c:pt idx="1">
                  <c:v>Aug</c:v>
                </c:pt>
                <c:pt idx="2">
                  <c:v>Sep</c:v>
                </c:pt>
                <c:pt idx="3">
                  <c:v>Oct</c:v>
                </c:pt>
                <c:pt idx="4">
                  <c:v>Nov</c:v>
                </c:pt>
                <c:pt idx="5">
                  <c:v>Dec</c:v>
                </c:pt>
                <c:pt idx="6">
                  <c:v>Jan</c:v>
                </c:pt>
                <c:pt idx="7">
                  <c:v>Feb</c:v>
                </c:pt>
                <c:pt idx="8">
                  <c:v>Mar</c:v>
                </c:pt>
                <c:pt idx="9">
                  <c:v>Apr</c:v>
                </c:pt>
                <c:pt idx="10">
                  <c:v>May</c:v>
                </c:pt>
                <c:pt idx="11">
                  <c:v>Jun</c:v>
                </c:pt>
              </c:strCache>
            </c:strRef>
          </c:cat>
          <c:val>
            <c:numRef>
              <c:f>'Total Revnue &amp; Expenses'!$B$34:$M$34</c:f>
              <c:numCache>
                <c:formatCode>_("$"* #,##0.0_);_("$"* \(#,##0.0\);_("$"* "-"?_);_(@_)</c:formatCode>
                <c:ptCount val="12"/>
                <c:pt idx="0">
                  <c:v>24.74</c:v>
                </c:pt>
                <c:pt idx="1">
                  <c:v>49.26</c:v>
                </c:pt>
                <c:pt idx="2">
                  <c:v>74.599999999999994</c:v>
                </c:pt>
                <c:pt idx="3">
                  <c:v>232.39</c:v>
                </c:pt>
                <c:pt idx="4">
                  <c:v>260.64999999999998</c:v>
                </c:pt>
                <c:pt idx="5">
                  <c:v>293.8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913-4E48-805C-9EA1891C2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9787936"/>
        <c:axId val="680504448"/>
      </c:lineChart>
      <c:catAx>
        <c:axId val="67978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80504448"/>
        <c:crosses val="autoZero"/>
        <c:auto val="1"/>
        <c:lblAlgn val="ctr"/>
        <c:lblOffset val="100"/>
        <c:noMultiLvlLbl val="0"/>
      </c:catAx>
      <c:valAx>
        <c:axId val="680504448"/>
        <c:scaling>
          <c:orientation val="minMax"/>
          <c:max val="6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en-US" sz="1100" b="1" baseline="0"/>
                  <a:t>$ in millions)</a:t>
                </a:r>
                <a:endParaRPr lang="en-US" sz="1100" b="1"/>
              </a:p>
            </c:rich>
          </c:tx>
          <c:overlay val="0"/>
        </c:title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67978793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Vacant Accounts with Consumption </a:t>
            </a:r>
          </a:p>
          <a:p>
            <a:pPr>
              <a:defRPr/>
            </a:pPr>
            <a:r>
              <a:rPr lang="en-US"/>
              <a:t>(Residential and Commercial)</a:t>
            </a:r>
          </a:p>
        </c:rich>
      </c:tx>
      <c:layout>
        <c:manualLayout>
          <c:xMode val="edge"/>
          <c:yMode val="edge"/>
          <c:x val="0.32980643025587802"/>
          <c:y val="1.417869622980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DashboardNumbers!$A$2</c:f>
              <c:strCache>
                <c:ptCount val="1"/>
                <c:pt idx="0">
                  <c:v>New Accounts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DashboardNumbers!$B$1:$D$1</c:f>
              <c:numCache>
                <c:formatCode>mmm\-yy</c:formatCode>
                <c:ptCount val="3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</c:numCache>
            </c:numRef>
          </c:cat>
          <c:val>
            <c:numRef>
              <c:f>DashboardNumbers!$B$2:$D$2</c:f>
              <c:numCache>
                <c:formatCode>General</c:formatCode>
                <c:ptCount val="3"/>
                <c:pt idx="0">
                  <c:v>445</c:v>
                </c:pt>
                <c:pt idx="1">
                  <c:v>129</c:v>
                </c:pt>
                <c:pt idx="2">
                  <c:v>123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33-4F61-944B-AC24B235DA42}"/>
            </c:ext>
          </c:extLst>
        </c:ser>
        <c:ser>
          <c:idx val="2"/>
          <c:order val="2"/>
          <c:tx>
            <c:strRef>
              <c:f>DashboardNumbers!$A$4</c:f>
              <c:strCache>
                <c:ptCount val="1"/>
                <c:pt idx="0">
                  <c:v>Resolved Accounts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cat>
            <c:numRef>
              <c:f>DashboardNumbers!$B$1:$D$1</c:f>
              <c:numCache>
                <c:formatCode>mmm\-yy</c:formatCode>
                <c:ptCount val="3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</c:numCache>
            </c:numRef>
          </c:cat>
          <c:val>
            <c:numRef>
              <c:f>DashboardNumbers!$B$4:$D$4</c:f>
              <c:numCache>
                <c:formatCode>General</c:formatCode>
                <c:ptCount val="3"/>
                <c:pt idx="0">
                  <c:v>693</c:v>
                </c:pt>
                <c:pt idx="1">
                  <c:v>310</c:v>
                </c:pt>
                <c:pt idx="2">
                  <c:v>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33-4F61-944B-AC24B235D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9984608"/>
        <c:axId val="975189520"/>
      </c:barChart>
      <c:lineChart>
        <c:grouping val="stacked"/>
        <c:varyColors val="0"/>
        <c:ser>
          <c:idx val="1"/>
          <c:order val="1"/>
          <c:tx>
            <c:strRef>
              <c:f>DashboardNumbers!$A$3</c:f>
              <c:strCache>
                <c:ptCount val="1"/>
                <c:pt idx="0">
                  <c:v>Open Accounts</c:v>
                </c:pt>
              </c:strCache>
            </c:strRef>
          </c:tx>
          <c:spPr>
            <a:ln w="28575" cap="rnd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>
                  <a:lumMod val="50000"/>
                </a:schemeClr>
              </a:solidFill>
              <a:ln w="9525"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cat>
            <c:numRef>
              <c:f>DashboardNumbers!$B$1:$D$1</c:f>
              <c:numCache>
                <c:formatCode>mmm\-yy</c:formatCode>
                <c:ptCount val="3"/>
                <c:pt idx="0">
                  <c:v>43009</c:v>
                </c:pt>
                <c:pt idx="1">
                  <c:v>43040</c:v>
                </c:pt>
                <c:pt idx="2">
                  <c:v>43070</c:v>
                </c:pt>
              </c:numCache>
            </c:numRef>
          </c:cat>
          <c:val>
            <c:numRef>
              <c:f>DashboardNumbers!$B$3:$D$3</c:f>
              <c:numCache>
                <c:formatCode>#,##0</c:formatCode>
                <c:ptCount val="3"/>
                <c:pt idx="0">
                  <c:v>933</c:v>
                </c:pt>
                <c:pt idx="1">
                  <c:v>685</c:v>
                </c:pt>
                <c:pt idx="2">
                  <c:v>504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A33-4F61-944B-AC24B235DA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0135984"/>
        <c:axId val="679584912"/>
      </c:lineChart>
      <c:dateAx>
        <c:axId val="67998460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5189520"/>
        <c:crosses val="autoZero"/>
        <c:auto val="1"/>
        <c:lblOffset val="100"/>
        <c:baseTimeUnit val="months"/>
      </c:dateAx>
      <c:valAx>
        <c:axId val="97518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 New and Resolved Accounts  </a:t>
                </a:r>
              </a:p>
            </c:rich>
          </c:tx>
          <c:layout>
            <c:manualLayout>
              <c:xMode val="edge"/>
              <c:yMode val="edge"/>
              <c:x val="0.13927570095265099"/>
              <c:y val="5.351352558305699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9984608"/>
        <c:crosses val="autoZero"/>
        <c:crossBetween val="between"/>
      </c:valAx>
      <c:valAx>
        <c:axId val="67958491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Open Accounts </a:t>
                </a:r>
              </a:p>
            </c:rich>
          </c:tx>
          <c:layout>
            <c:manualLayout>
              <c:xMode val="edge"/>
              <c:yMode val="edge"/>
              <c:x val="0.96088641982845502"/>
              <c:y val="0.263228730110054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35984"/>
        <c:crosses val="max"/>
        <c:crossBetween val="between"/>
      </c:valAx>
      <c:dateAx>
        <c:axId val="680135984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679584912"/>
        <c:crosses val="autoZero"/>
        <c:auto val="1"/>
        <c:lblOffset val="100"/>
        <c:baseTimeUnit val="months"/>
      </c:date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31449434881601"/>
          <c:y val="4.9447271432252603E-2"/>
          <c:w val="0.60192892399306497"/>
          <c:h val="0.78108032357309698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AB-40D0-ABAA-055218654FD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AB-40D0-ABAA-055218654FD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3AB-40D0-ABAA-055218654FD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AB-40D0-ABAA-055218654FD9}"/>
              </c:ext>
            </c:extLst>
          </c:dPt>
          <c:dLbls>
            <c:dLbl>
              <c:idx val="0"/>
              <c:layout>
                <c:manualLayout>
                  <c:x val="-0.16116991594952501"/>
                  <c:y val="7.62581978611726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1682, 96%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199629206151301"/>
                      <c:h val="0.221018802293221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3AB-40D0-ABAA-055218654FD9}"/>
                </c:ext>
              </c:extLst>
            </c:dLbl>
            <c:dLbl>
              <c:idx val="1"/>
              <c:layout>
                <c:manualLayout>
                  <c:x val="0.22639816725688"/>
                  <c:y val="-0.1232190840164960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63, 4%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134264353129702"/>
                      <c:h val="0.2952155315947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C3AB-40D0-ABAA-055218654F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Active</c:v>
                </c:pt>
                <c:pt idx="1">
                  <c:v>Extra Help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1682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AB-40D0-ABAA-055218654F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52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</c:v>
                </c:pt>
              </c:strCache>
            </c:strRef>
          </c:tx>
          <c:spPr>
            <a:solidFill>
              <a:schemeClr val="accent6"/>
            </a:solidFill>
            <a:ln w="9525" cap="flat" cmpd="sng" algn="ctr">
              <a:solidFill>
                <a:schemeClr val="lt1">
                  <a:shade val="95000"/>
                  <a:satMod val="105000"/>
                </a:schemeClr>
              </a:solidFill>
              <a:prstDash val="solid"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08B3-4F80-9A41-0FE2D2C4E6D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9525" cap="flat" cmpd="sng" algn="ctr">
                <a:solidFill>
                  <a:schemeClr val="lt1">
                    <a:shade val="95000"/>
                    <a:satMod val="105000"/>
                  </a:schemeClr>
                </a:solidFill>
                <a:prstDash val="solid"/>
                <a:rou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8B3-4F80-9A41-0FE2D2C4E6D0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08B3-4F80-9A41-0FE2D2C4E6D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08B3-4F80-9A41-0FE2D2C4E6D0}"/>
              </c:ext>
            </c:extLst>
          </c:dPt>
          <c:dLbls>
            <c:dLbl>
              <c:idx val="0"/>
              <c:layout>
                <c:manualLayout>
                  <c:x val="2.69242475496239E-3"/>
                  <c:y val="5.13259057607872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Avenir Book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1369,</a:t>
                    </a:r>
                  </a:p>
                  <a:p>
                    <a:pPr>
                      <a:defRPr sz="800" b="0" i="0" u="none" strike="noStrike" kern="1200" baseline="0">
                        <a:solidFill>
                          <a:schemeClr val="bg1"/>
                        </a:solidFill>
                        <a:latin typeface="Avenir Book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81%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08B3-4F80-9A41-0FE2D2C4E6D0}"/>
                </c:ext>
              </c:extLst>
            </c:dLbl>
            <c:dLbl>
              <c:idx val="1"/>
              <c:layout>
                <c:manualLayout>
                  <c:x val="1.0767155597267699E-2"/>
                  <c:y val="1.471370900886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chemeClr val="tx1"/>
                        </a:solidFill>
                        <a:latin typeface="Avenir Book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313, 19%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122152956347"/>
                      <c:h val="0.173805430034194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8B3-4F80-9A41-0FE2D2C4E6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venir Book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Filled</c:v>
                </c:pt>
                <c:pt idx="1">
                  <c:v>Vacant</c:v>
                </c:pt>
              </c:strCache>
            </c:strRef>
          </c:cat>
          <c:val>
            <c:numRef>
              <c:f>Sheet1!$B$2:$B$3</c:f>
              <c:numCache>
                <c:formatCode>0</c:formatCode>
                <c:ptCount val="2"/>
                <c:pt idx="0">
                  <c:v>1369</c:v>
                </c:pt>
                <c:pt idx="1">
                  <c:v>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B3-4F80-9A41-0FE2D2C4E6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452223472"/>
        <c:axId val="630995984"/>
      </c:barChart>
      <c:catAx>
        <c:axId val="452223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pPr>
            <a:endParaRPr lang="en-US"/>
          </a:p>
        </c:txPr>
        <c:crossAx val="630995984"/>
        <c:crosses val="autoZero"/>
        <c:auto val="1"/>
        <c:lblAlgn val="ctr"/>
        <c:lblOffset val="100"/>
        <c:noMultiLvlLbl val="0"/>
      </c:catAx>
      <c:valAx>
        <c:axId val="6309959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223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819484333218"/>
          <c:y val="9.2534363021267801E-2"/>
          <c:w val="0.855798829327442"/>
          <c:h val="0.6634791982647719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Fillled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Sheet1!$A$2:$A$14</c:f>
              <c:strCache>
                <c:ptCount val="13"/>
                <c:pt idx="0">
                  <c:v>IT</c:v>
                </c:pt>
                <c:pt idx="1">
                  <c:v>OCCBS</c:v>
                </c:pt>
                <c:pt idx="2">
                  <c:v>OCCR</c:v>
                </c:pt>
                <c:pt idx="3">
                  <c:v>OCO</c:v>
                </c:pt>
                <c:pt idx="4">
                  <c:v>OES</c:v>
                </c:pt>
                <c:pt idx="5">
                  <c:v>OFA</c:v>
                </c:pt>
                <c:pt idx="6">
                  <c:v>OLIO</c:v>
                </c:pt>
                <c:pt idx="7">
                  <c:v>OPA</c:v>
                </c:pt>
                <c:pt idx="8">
                  <c:v>OSS</c:v>
                </c:pt>
                <c:pt idx="9">
                  <c:v>OWP</c:v>
                </c:pt>
                <c:pt idx="10">
                  <c:v>OFM</c:v>
                </c:pt>
                <c:pt idx="11">
                  <c:v>OAM</c:v>
                </c:pt>
                <c:pt idx="12">
                  <c:v>OWTR</c:v>
                </c:pt>
              </c:strCache>
            </c:strRef>
          </c:cat>
          <c:val>
            <c:numRef>
              <c:f>Sheet1!$B$2:$B$14</c:f>
              <c:numCache>
                <c:formatCode>0</c:formatCode>
                <c:ptCount val="13"/>
                <c:pt idx="0">
                  <c:v>48</c:v>
                </c:pt>
                <c:pt idx="1">
                  <c:v>128</c:v>
                </c:pt>
                <c:pt idx="2">
                  <c:v>18</c:v>
                </c:pt>
                <c:pt idx="3">
                  <c:v>10</c:v>
                </c:pt>
                <c:pt idx="4">
                  <c:v>177</c:v>
                </c:pt>
                <c:pt idx="5">
                  <c:v>56</c:v>
                </c:pt>
                <c:pt idx="6">
                  <c:v>364</c:v>
                </c:pt>
                <c:pt idx="7">
                  <c:v>9</c:v>
                </c:pt>
                <c:pt idx="8">
                  <c:v>55</c:v>
                </c:pt>
                <c:pt idx="9">
                  <c:v>139</c:v>
                </c:pt>
                <c:pt idx="10">
                  <c:v>51</c:v>
                </c:pt>
                <c:pt idx="11">
                  <c:v>43</c:v>
                </c:pt>
                <c:pt idx="12">
                  <c:v>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4C-4DA3-B1C3-F82C9E43E7B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Vacant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Sheet1!$A$2:$A$14</c:f>
              <c:strCache>
                <c:ptCount val="13"/>
                <c:pt idx="0">
                  <c:v>IT</c:v>
                </c:pt>
                <c:pt idx="1">
                  <c:v>OCCBS</c:v>
                </c:pt>
                <c:pt idx="2">
                  <c:v>OCCR</c:v>
                </c:pt>
                <c:pt idx="3">
                  <c:v>OCO</c:v>
                </c:pt>
                <c:pt idx="4">
                  <c:v>OES</c:v>
                </c:pt>
                <c:pt idx="5">
                  <c:v>OFA</c:v>
                </c:pt>
                <c:pt idx="6">
                  <c:v>OLIO</c:v>
                </c:pt>
                <c:pt idx="7">
                  <c:v>OPA</c:v>
                </c:pt>
                <c:pt idx="8">
                  <c:v>OSS</c:v>
                </c:pt>
                <c:pt idx="9">
                  <c:v>OWP</c:v>
                </c:pt>
                <c:pt idx="10">
                  <c:v>OFM</c:v>
                </c:pt>
                <c:pt idx="11">
                  <c:v>OAM</c:v>
                </c:pt>
                <c:pt idx="12">
                  <c:v>OWTR</c:v>
                </c:pt>
              </c:strCache>
            </c:strRef>
          </c:cat>
          <c:val>
            <c:numRef>
              <c:f>Sheet1!$C$2:$C$14</c:f>
              <c:numCache>
                <c:formatCode>0</c:formatCode>
                <c:ptCount val="13"/>
                <c:pt idx="0">
                  <c:v>12</c:v>
                </c:pt>
                <c:pt idx="1">
                  <c:v>25</c:v>
                </c:pt>
                <c:pt idx="2">
                  <c:v>5</c:v>
                </c:pt>
                <c:pt idx="3">
                  <c:v>4</c:v>
                </c:pt>
                <c:pt idx="4">
                  <c:v>44</c:v>
                </c:pt>
                <c:pt idx="5">
                  <c:v>8</c:v>
                </c:pt>
                <c:pt idx="6">
                  <c:v>126</c:v>
                </c:pt>
                <c:pt idx="7">
                  <c:v>4</c:v>
                </c:pt>
                <c:pt idx="8">
                  <c:v>7</c:v>
                </c:pt>
                <c:pt idx="9">
                  <c:v>29</c:v>
                </c:pt>
                <c:pt idx="10">
                  <c:v>6</c:v>
                </c:pt>
                <c:pt idx="11">
                  <c:v>6</c:v>
                </c:pt>
                <c:pt idx="1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4C-4DA3-B1C3-F82C9E43E7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452199168"/>
        <c:axId val="452436736"/>
      </c:barChart>
      <c:catAx>
        <c:axId val="452199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Avenir Book"/>
                <a:ea typeface="+mn-ea"/>
                <a:cs typeface="+mn-cs"/>
              </a:defRPr>
            </a:pPr>
            <a:endParaRPr lang="en-US"/>
          </a:p>
        </c:txPr>
        <c:crossAx val="452436736"/>
        <c:crosses val="autoZero"/>
        <c:auto val="1"/>
        <c:lblAlgn val="ctr"/>
        <c:lblOffset val="100"/>
        <c:noMultiLvlLbl val="0"/>
      </c:catAx>
      <c:valAx>
        <c:axId val="452436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2199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821582335115702"/>
          <c:y val="0.89785790243981201"/>
          <c:w val="0.36436219804762898"/>
          <c:h val="9.05765158847221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/>
              </a:solidFill>
              <a:latin typeface="Avenir Book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081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EA1FB8E6-C46A-4C05-B8EC-BF2476F1E795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081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F94DE9B5-E5DB-42FD-95BA-94F383C92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104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081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AFCFBF69-375F-6D4E-A1E3-56146365947B}" type="datetimeFigureOut">
              <a:rPr lang="en-US" smtClean="0"/>
              <a:t>2/27/2018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6" y="4415156"/>
            <a:ext cx="5609588" cy="418369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081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ADF10427-3FC5-7946-9487-6DCC1B0D4E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1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6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43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460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A8B33-8CD7-4E0A-A90A-99175B761B4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49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878B31-3936-184C-B8C0-548E1A3E6E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39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000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2200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122316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343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22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895838">
              <a:defRPr/>
            </a:pPr>
            <a:fld id="{94AF9CCB-1773-498C-BEA7-9D5CCECC54C2}" type="slidenum">
              <a:rPr lang="en-US">
                <a:solidFill>
                  <a:prstClr val="black"/>
                </a:solidFill>
                <a:latin typeface="Calibri"/>
              </a:rPr>
              <a:pPr defTabSz="895838">
                <a:defRPr/>
              </a:pPr>
              <a:t>18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8874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68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75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16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82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A8B33-8CD7-4E0A-A90A-99175B761B4B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49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A6CC8-E18C-40CE-9B7B-2EC91368F5EC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1721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071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49A29-4838-4CF1-BE2F-BD61359EF0F1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72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223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12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905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616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56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9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722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A8B33-8CD7-4E0A-A90A-99175B761B4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9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1A8B33-8CD7-4E0A-A90A-99175B761B4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4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27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93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843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10427-3FC5-7946-9487-6DCC1B0D4E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436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F24D31-3C93-4B38-8B7F-D6F2DEF3059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832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" r="2000" b="21739"/>
          <a:stretch/>
        </p:blipFill>
        <p:spPr>
          <a:xfrm>
            <a:off x="-1" y="0"/>
            <a:ext cx="1221951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0" y="4495405"/>
            <a:ext cx="12192000" cy="2005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6699" y="47625"/>
            <a:ext cx="4130675" cy="129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1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C948DC8-FA01-41EB-8720-5852584B409E}" type="datetimeFigureOut">
              <a:rPr lang="en-US" sz="1600" b="1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2/27/2018</a:t>
            </a:fld>
            <a:endParaRPr lang="en-US" sz="16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48640" y="6359458"/>
            <a:ext cx="6116320" cy="391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EF7D52B-95A5-4E03-B126-DAA3D91D6CEC}" type="datetimeFigureOut">
              <a:rPr lang="en-US" sz="1600" b="1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2/27/2018</a:t>
            </a:fld>
            <a:endParaRPr lang="en-US" sz="16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8640" y="6359458"/>
            <a:ext cx="6116320" cy="391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7FB013D-DC30-422E-BD96-4EB5E83F329D}" type="datetimeFigureOut">
              <a:rPr lang="en-US" sz="1600" b="1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2/27/2018</a:t>
            </a:fld>
            <a:endParaRPr lang="en-US" sz="16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8640" y="6359458"/>
            <a:ext cx="6116320" cy="391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46C4210A-D1B3-4940-B720-16AABD80D531}" type="datetimeFigureOut">
              <a:rPr lang="en-US" sz="1600" b="1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2/27/2018</a:t>
            </a:fld>
            <a:endParaRPr lang="en-US" sz="16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6359458"/>
            <a:ext cx="6116320" cy="391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44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9C7C0E68-24CE-45B1-9C6B-DBA663C6660C}" type="datetimeFigureOut">
              <a:rPr lang="en-US" sz="1600" b="1" smtClean="0">
                <a:solidFill>
                  <a:prstClr val="black"/>
                </a:solidFill>
                <a:latin typeface="Arial" charset="0"/>
                <a:cs typeface="Arial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2/27/2018</a:t>
            </a:fld>
            <a:endParaRPr lang="en-US" sz="16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" y="6359458"/>
            <a:ext cx="6116320" cy="39195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/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08190"/>
            <a:ext cx="5386917" cy="51604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941538"/>
            <a:ext cx="5386917" cy="414611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8" y="1333590"/>
            <a:ext cx="5389033" cy="490647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8" y="1941538"/>
            <a:ext cx="5389033" cy="414611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44133" y="152400"/>
            <a:ext cx="9838267" cy="96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333500"/>
            <a:ext cx="10972800" cy="20955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543303"/>
            <a:ext cx="10972800" cy="2169505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44133" y="152400"/>
            <a:ext cx="9838267" cy="965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gh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none"/>
        </p:style>
        <p:txBody>
          <a:bodyPr>
            <a:noAutofit/>
          </a:bodyPr>
          <a:lstStyle>
            <a:lvl1pPr>
              <a:defRPr sz="4000" b="1" cap="none" spc="0">
                <a:ln>
                  <a:noFill/>
                </a:ln>
                <a:solidFill>
                  <a:srgbClr val="0D6F98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43339" y="6222279"/>
            <a:ext cx="672075" cy="504056"/>
            <a:chOff x="107504" y="6222279"/>
            <a:chExt cx="504056" cy="504056"/>
          </a:xfrm>
        </p:grpSpPr>
        <p:sp>
          <p:nvSpPr>
            <p:cNvPr id="2" name="Oval 1">
              <a:hlinkClick r:id="" action="ppaction://noaction"/>
            </p:cNvPr>
            <p:cNvSpPr/>
            <p:nvPr userDrawn="1"/>
          </p:nvSpPr>
          <p:spPr>
            <a:xfrm>
              <a:off x="107504" y="6222279"/>
              <a:ext cx="504056" cy="5040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600" b="1" dirty="0">
                <a:solidFill>
                  <a:prstClr val="white"/>
                </a:solidFill>
              </a:endParaRPr>
            </a:p>
          </p:txBody>
        </p:sp>
        <p:pic>
          <p:nvPicPr>
            <p:cNvPr id="17" name="Picture 16" descr="Home icon.png">
              <a:hlinkClick r:id="" action="ppaction://noaction"/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6309320"/>
              <a:ext cx="360040" cy="329975"/>
            </a:xfrm>
            <a:prstGeom prst="rect">
              <a:avLst/>
            </a:prstGeom>
          </p:spPr>
        </p:pic>
      </p:grp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609601" y="241300"/>
            <a:ext cx="10363199" cy="602996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094740"/>
            <a:ext cx="5486400" cy="369360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" name="Picture 4" descr="DWM Leaf &amp; Drop only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208" y="241300"/>
            <a:ext cx="883405" cy="1073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Connector 5"/>
          <p:cNvCxnSpPr/>
          <p:nvPr userDrawn="1"/>
        </p:nvCxnSpPr>
        <p:spPr>
          <a:xfrm>
            <a:off x="128588" y="0"/>
            <a:ext cx="0" cy="6858000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Ty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ResurgenscolorDWM with Splash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939868" y="6197600"/>
            <a:ext cx="2048933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 userDrawn="1"/>
        </p:nvCxnSpPr>
        <p:spPr>
          <a:xfrm flipV="1">
            <a:off x="1240367" y="749300"/>
            <a:ext cx="109728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263" y="856594"/>
            <a:ext cx="10573408" cy="5276193"/>
          </a:xfrm>
          <a:prstGeom prst="rect">
            <a:avLst/>
          </a:prstGeom>
        </p:spPr>
        <p:txBody>
          <a:bodyPr/>
          <a:lstStyle>
            <a:lvl1pPr>
              <a:buClr>
                <a:srgbClr val="C00000"/>
              </a:buClr>
              <a:defRPr sz="2800">
                <a:solidFill>
                  <a:srgbClr val="336699"/>
                </a:solidFill>
                <a:latin typeface="Arial Narrow" pitchFamily="34" charset="0"/>
              </a:defRPr>
            </a:lvl1pPr>
            <a:lvl2pPr>
              <a:spcBef>
                <a:spcPts val="300"/>
              </a:spcBef>
              <a:buClr>
                <a:srgbClr val="89C58F"/>
              </a:buClr>
              <a:buSzPct val="110000"/>
              <a:defRPr sz="2400">
                <a:solidFill>
                  <a:srgbClr val="336699"/>
                </a:solidFill>
                <a:latin typeface="Arial Narrow" pitchFamily="34" charset="0"/>
              </a:defRPr>
            </a:lvl2pPr>
            <a:lvl3pPr>
              <a:spcBef>
                <a:spcPts val="300"/>
              </a:spcBef>
              <a:buClr>
                <a:srgbClr val="FFC000"/>
              </a:buClr>
              <a:buSzPct val="80000"/>
              <a:buFont typeface="Wingdings" pitchFamily="2" charset="2"/>
              <a:buChar char="Ø"/>
              <a:defRPr sz="1800" i="1">
                <a:solidFill>
                  <a:srgbClr val="336699"/>
                </a:solidFill>
                <a:latin typeface="Arial Narrow" pitchFamily="34" charset="0"/>
              </a:defRPr>
            </a:lvl3pPr>
            <a:lvl4pPr>
              <a:spcBef>
                <a:spcPts val="300"/>
              </a:spcBef>
              <a:defRPr/>
            </a:lvl4pPr>
            <a:lvl5pPr>
              <a:spcBef>
                <a:spcPts val="3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61243" y="148520"/>
            <a:ext cx="10657488" cy="529403"/>
          </a:xfrm>
          <a:prstGeom prst="rect">
            <a:avLst/>
          </a:prstGeom>
        </p:spPr>
        <p:txBody>
          <a:bodyPr/>
          <a:lstStyle>
            <a:lvl1pPr>
              <a:defRPr sz="3200" b="0" u="none">
                <a:solidFill>
                  <a:srgbClr val="336699"/>
                </a:solidFill>
                <a:latin typeface="Arial Narrow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8349" y="594997"/>
            <a:ext cx="9331435" cy="603876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55387" y="1332081"/>
            <a:ext cx="10535103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71552" y="1838325"/>
            <a:ext cx="10418233" cy="2965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3372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9229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9420929" cy="824434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08439"/>
            <a:ext cx="10972800" cy="4982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9600" y="1242550"/>
            <a:ext cx="11077677" cy="0"/>
          </a:xfrm>
          <a:prstGeom prst="line">
            <a:avLst/>
          </a:prstGeom>
          <a:ln w="38100" cap="rnd" cmpd="sng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017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/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/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/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789770"/>
            <a:ext cx="10690577" cy="6029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607733"/>
            <a:ext cx="5486400" cy="3693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9186333" y="6486972"/>
            <a:ext cx="2396067" cy="195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BFF20AB-8469-794D-AB75-1FA1908E192E}" type="slidenum">
              <a:rPr lang="en-US" sz="1100" smtClean="0"/>
              <a:t>‹#›</a:t>
            </a:fld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9831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1" r:id="rId4"/>
    <p:sldLayoutId id="2147483659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005C8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43280" y="3503613"/>
            <a:ext cx="10302240" cy="60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127760"/>
            <a:ext cx="10972800" cy="501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63315" y="6636681"/>
            <a:ext cx="11665372" cy="136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63311" y="499964"/>
            <a:ext cx="11665372" cy="16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160" y="47932"/>
            <a:ext cx="1710069" cy="420756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254917" y="145089"/>
            <a:ext cx="2827219" cy="60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endParaRPr lang="en-US" sz="10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171700" y="67509"/>
            <a:ext cx="2993655" cy="60928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1000" dirty="0">
                <a:solidFill>
                  <a:srgbClr val="727CA3">
                    <a:lumMod val="75000"/>
                  </a:srgbClr>
                </a:solidFill>
                <a:latin typeface="Arial Narrow" panose="020B0606020202030204" pitchFamily="34" charset="0"/>
              </a:rPr>
              <a:t>DWM Capital Improvement Plan</a:t>
            </a:r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926993" y="499960"/>
            <a:ext cx="1691" cy="6150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171696" y="206937"/>
            <a:ext cx="4692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727CA3">
                    <a:lumMod val="75000"/>
                  </a:srgbClr>
                </a:solidFill>
                <a:latin typeface="Arial Narrow" panose="020B0606020202030204" pitchFamily="34" charset="0"/>
                <a:cs typeface="Arial" charset="0"/>
              </a:rPr>
              <a:t>PROGRAM / PROJECT SUMMARY REPORT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263309" y="493140"/>
            <a:ext cx="1691" cy="615027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9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 spd="med">
    <p:fade/>
  </p:transition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package" Target="../embeddings/Microsoft_Excel_Worksheet8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4.xml"/><Relationship Id="rId4" Type="http://schemas.openxmlformats.org/officeDocument/2006/relationships/chart" Target="../charts/char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emf"/><Relationship Id="rId7" Type="http://schemas.openxmlformats.org/officeDocument/2006/relationships/image" Target="../media/image47.jpeg"/><Relationship Id="rId12" Type="http://schemas.openxmlformats.org/officeDocument/2006/relationships/image" Target="../media/image5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tiff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4775095"/>
            <a:ext cx="11672887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Century Gothic"/>
                <a:cs typeface="Avenir Book"/>
              </a:rPr>
              <a:t>Atlanta City Council | City Utilities Committee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latin typeface="Century Gothic"/>
                <a:cs typeface="Avenir Book"/>
              </a:rPr>
              <a:t>Department Quarterly Report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000" b="1" dirty="0">
                <a:solidFill>
                  <a:schemeClr val="bg1"/>
                </a:solidFill>
                <a:latin typeface="Century Gothic"/>
                <a:cs typeface="Avenir Book"/>
              </a:rPr>
              <a:t>Mayor Keisha Lance Bottoms</a:t>
            </a:r>
            <a:r>
              <a:rPr lang="en-US" sz="2000" dirty="0">
                <a:solidFill>
                  <a:schemeClr val="bg1"/>
                </a:solidFill>
                <a:latin typeface="Century Gothic"/>
                <a:cs typeface="Avenir Book"/>
              </a:rPr>
              <a:t> | Kishia L. Powell, Commissioner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Century Gothic"/>
                <a:cs typeface="Avenir Book"/>
              </a:rPr>
              <a:t>February 27, 2018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2400" dirty="0">
              <a:solidFill>
                <a:schemeClr val="bg1"/>
              </a:solidFill>
              <a:latin typeface="Century Gothic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427666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Assurance &amp; Satisfaction Team (CAST)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599" y="1094740"/>
            <a:ext cx="10234613" cy="1234123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1800" b="1" dirty="0"/>
              <a:t>High/Low Bill Calls: </a:t>
            </a:r>
            <a:r>
              <a:rPr lang="en-US" sz="1800" dirty="0"/>
              <a:t>3,584 (Dec 2017 – Feb 2018)</a:t>
            </a:r>
          </a:p>
          <a:p>
            <a:pPr lvl="1"/>
            <a:r>
              <a:rPr lang="en-US" sz="1800" dirty="0"/>
              <a:t>Customers contacting DWM to inquire about a high or low bill, account analysis conducted and customer contacted to thoroughly discuss billing inquiry; average call time ranges between 30-45 minutes</a:t>
            </a:r>
          </a:p>
          <a:p>
            <a:pPr lvl="1"/>
            <a:endParaRPr lang="en-US" sz="18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544153"/>
              </p:ext>
            </p:extLst>
          </p:nvPr>
        </p:nvGraphicFramePr>
        <p:xfrm>
          <a:off x="609598" y="2438402"/>
          <a:ext cx="10234614" cy="390144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44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85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2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86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3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01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Council District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Closed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Escalated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In Progress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Grand Total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1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74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107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181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2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47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56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104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3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76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93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170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4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90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129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220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5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85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131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217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6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63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87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150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7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58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63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121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8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94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>
                        <a:effectLst/>
                        <a:latin typeface="+mn-lt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95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189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9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83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116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200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10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136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3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158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297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120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144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265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12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97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152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250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Outside</a:t>
                      </a:r>
                      <a:r>
                        <a:rPr lang="en-US" sz="1600" baseline="0" dirty="0">
                          <a:effectLst/>
                          <a:latin typeface="+mn-lt"/>
                        </a:rPr>
                        <a:t> City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629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3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+mn-lt"/>
                        </a:rPr>
                        <a:t>588</a:t>
                      </a:r>
                      <a:endParaRPr lang="en-US" sz="16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1,220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3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</a:rPr>
                        <a:t>Grand Total</a:t>
                      </a:r>
                      <a:endParaRPr lang="en-US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1,652</a:t>
                      </a:r>
                      <a:endParaRPr lang="en-US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13</a:t>
                      </a:r>
                      <a:endParaRPr lang="en-US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1,919</a:t>
                      </a:r>
                      <a:endParaRPr lang="en-US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+mn-lt"/>
                        </a:rPr>
                        <a:t>3,584</a:t>
                      </a:r>
                      <a:endParaRPr lang="en-US" sz="16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474" marR="68474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6364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Position Report: Filled &amp; Vacant</a:t>
            </a:r>
          </a:p>
        </p:txBody>
      </p:sp>
      <p:sp>
        <p:nvSpPr>
          <p:cNvPr id="5" name="Round Single Corner Rectangle 4"/>
          <p:cNvSpPr/>
          <p:nvPr/>
        </p:nvSpPr>
        <p:spPr>
          <a:xfrm flipH="1">
            <a:off x="740103" y="916494"/>
            <a:ext cx="3463848" cy="2634780"/>
          </a:xfrm>
          <a:prstGeom prst="round1Rect">
            <a:avLst>
              <a:gd name="adj" fmla="val 4550"/>
            </a:avLst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lumMod val="95000"/>
                </a:srgbClr>
              </a:gs>
            </a:gsLst>
            <a:lin ang="16200000" scaled="1"/>
            <a:tileRect/>
          </a:gradFill>
          <a:ln w="12700" cap="flat" cmpd="sng" algn="ctr">
            <a:solidFill>
              <a:srgbClr val="FFFFFF">
                <a:lumMod val="50000"/>
              </a:srgbClr>
            </a:solidFill>
            <a:prstDash val="solid"/>
          </a:ln>
          <a:effectLst>
            <a:outerShdw blurRad="25400" dist="381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 Single Corner Rectangle 5"/>
          <p:cNvSpPr/>
          <p:nvPr/>
        </p:nvSpPr>
        <p:spPr>
          <a:xfrm flipH="1">
            <a:off x="5294885" y="3691842"/>
            <a:ext cx="5231348" cy="2744783"/>
          </a:xfrm>
          <a:prstGeom prst="round1Rect">
            <a:avLst>
              <a:gd name="adj" fmla="val 4550"/>
            </a:avLst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lumMod val="95000"/>
                </a:srgbClr>
              </a:gs>
            </a:gsLst>
            <a:lin ang="16200000" scaled="1"/>
            <a:tileRect/>
          </a:gradFill>
          <a:ln w="12700" cap="flat" cmpd="sng" algn="ctr">
            <a:solidFill>
              <a:srgbClr val="FFFFFF">
                <a:lumMod val="50000"/>
              </a:srgbClr>
            </a:solidFill>
            <a:prstDash val="solid"/>
          </a:ln>
          <a:effectLst>
            <a:outerShdw blurRad="25400" dist="381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6183553" y="3778010"/>
            <a:ext cx="3157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defRPr/>
            </a:pPr>
            <a:r>
              <a:rPr lang="en-US" sz="1400" b="1" dirty="0">
                <a:solidFill>
                  <a:prstClr val="black"/>
                </a:solidFill>
              </a:rPr>
              <a:t>Filled/Vacancy by Office:  81%</a:t>
            </a: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740103" y="3691842"/>
            <a:ext cx="4342260" cy="2710378"/>
            <a:chOff x="104331" y="3550471"/>
            <a:chExt cx="2414809" cy="2155883"/>
          </a:xfrm>
        </p:grpSpPr>
        <p:sp>
          <p:nvSpPr>
            <p:cNvPr id="11" name="Round Single Corner Rectangle 10"/>
            <p:cNvSpPr/>
            <p:nvPr/>
          </p:nvSpPr>
          <p:spPr>
            <a:xfrm flipH="1">
              <a:off x="104331" y="3550471"/>
              <a:ext cx="2414809" cy="2155883"/>
            </a:xfrm>
            <a:prstGeom prst="round1Rect">
              <a:avLst>
                <a:gd name="adj" fmla="val 4550"/>
              </a:avLst>
            </a:prstGeom>
            <a:gradFill flip="none" rotWithShape="1">
              <a:gsLst>
                <a:gs pos="0">
                  <a:srgbClr val="FFFFFF"/>
                </a:gs>
                <a:gs pos="100000">
                  <a:srgbClr val="FFFFFF">
                    <a:lumMod val="95000"/>
                  </a:srgbClr>
                </a:gs>
              </a:gsLst>
              <a:lin ang="16200000" scaled="1"/>
              <a:tileRect/>
            </a:gradFill>
            <a:ln w="12700" cap="flat" cmpd="sng" algn="ctr">
              <a:solidFill>
                <a:srgbClr val="FFFFFF">
                  <a:lumMod val="50000"/>
                </a:srgbClr>
              </a:solidFill>
              <a:prstDash val="solid"/>
            </a:ln>
            <a:effectLst>
              <a:outerShdw blurRad="25400" dist="38100" dir="2700000" algn="tl" rotWithShape="0">
                <a:prstClr val="black">
                  <a:alpha val="35000"/>
                </a:prstClr>
              </a:outerShdw>
            </a:effectLst>
          </p:spPr>
          <p:txBody>
            <a:bodyPr anchor="ctr"/>
            <a:lstStyle/>
            <a:p>
              <a:pPr algn="ctr" defTabSz="9144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334389" y="3615738"/>
              <a:ext cx="1787689" cy="2448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defTabSz="914400">
                <a:defRPr/>
              </a:pPr>
              <a:r>
                <a:rPr lang="en-US" sz="1400" b="1" dirty="0">
                  <a:solidFill>
                    <a:prstClr val="black"/>
                  </a:solidFill>
                </a:rPr>
                <a:t>Notes:</a:t>
              </a:r>
            </a:p>
          </p:txBody>
        </p:sp>
      </p:grpSp>
      <p:sp>
        <p:nvSpPr>
          <p:cNvPr id="18" name="Round Single Corner Rectangle 17"/>
          <p:cNvSpPr/>
          <p:nvPr/>
        </p:nvSpPr>
        <p:spPr>
          <a:xfrm flipH="1">
            <a:off x="4412001" y="923638"/>
            <a:ext cx="2909747" cy="2627636"/>
          </a:xfrm>
          <a:prstGeom prst="round1Rect">
            <a:avLst>
              <a:gd name="adj" fmla="val 4550"/>
            </a:avLst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lumMod val="95000"/>
                </a:srgbClr>
              </a:gs>
            </a:gsLst>
            <a:lin ang="16200000" scaled="1"/>
            <a:tileRect/>
          </a:gradFill>
          <a:ln w="12700" cap="flat" cmpd="sng" algn="ctr">
            <a:solidFill>
              <a:srgbClr val="FFFFFF">
                <a:lumMod val="50000"/>
              </a:srgbClr>
            </a:solidFill>
            <a:prstDash val="solid"/>
          </a:ln>
          <a:effectLst>
            <a:outerShdw blurRad="25400" dist="381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903817"/>
              </p:ext>
            </p:extLst>
          </p:nvPr>
        </p:nvGraphicFramePr>
        <p:xfrm>
          <a:off x="752671" y="4032488"/>
          <a:ext cx="4329692" cy="2353337"/>
        </p:xfrm>
        <a:graphic>
          <a:graphicData uri="http://schemas.openxmlformats.org/drawingml/2006/table">
            <a:tbl>
              <a:tblPr bandRow="1">
                <a:tableStyleId>{8EC20E35-A176-4012-BC5E-935CFFF8708E}</a:tableStyleId>
              </a:tblPr>
              <a:tblGrid>
                <a:gridCol w="4329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0648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Hiring Blitz 10/3/2017 # 35 candidates</a:t>
                      </a:r>
                      <a:r>
                        <a:rPr lang="en-US" sz="1400" b="0" i="0" u="none" strike="noStrike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attended</a:t>
                      </a: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; # 10 candidates hired</a:t>
                      </a:r>
                    </a:p>
                  </a:txBody>
                  <a:tcPr marT="45712" marB="45712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5498">
                <a:tc>
                  <a:txBody>
                    <a:bodyPr/>
                    <a:lstStyle/>
                    <a:p>
                      <a:pPr marL="171450" indent="-171450" algn="l" rtl="0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88% </a:t>
                      </a:r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1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81%</a:t>
                      </a:r>
                      <a:r>
                        <a:rPr lang="en-US" sz="14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 occupancy rate w/on-boarding (candidate identified/selected)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T="45712" marB="457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136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40% of the vacancies are within OLIO</a:t>
                      </a:r>
                    </a:p>
                  </a:txBody>
                  <a:tcPr marT="45712" marB="457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055">
                <a:tc>
                  <a:txBody>
                    <a:bodyPr/>
                    <a:lstStyle/>
                    <a:p>
                      <a:pPr marL="173736" marR="0" lvl="0" indent="-173736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Over 900 transactions completed</a:t>
                      </a:r>
                    </a:p>
                  </a:txBody>
                  <a:tcPr marT="45712" marB="4571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 bwMode="auto">
          <a:xfrm>
            <a:off x="1537072" y="938463"/>
            <a:ext cx="19286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</a:rPr>
              <a:t># Positions:  1745</a:t>
            </a:r>
          </a:p>
        </p:txBody>
      </p:sp>
      <p:sp>
        <p:nvSpPr>
          <p:cNvPr id="23" name="TextBox 22"/>
          <p:cNvSpPr txBox="1"/>
          <p:nvPr/>
        </p:nvSpPr>
        <p:spPr bwMode="auto">
          <a:xfrm>
            <a:off x="4688657" y="1013137"/>
            <a:ext cx="26330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</a:rPr>
              <a:t> Authorized Positions:  1639 </a:t>
            </a:r>
            <a:endParaRPr lang="en-US" sz="1400" b="1" dirty="0">
              <a:solidFill>
                <a:prstClr val="black"/>
              </a:solidFill>
              <a:highlight>
                <a:srgbClr val="FFFF00"/>
              </a:highlight>
            </a:endParaRPr>
          </a:p>
        </p:txBody>
      </p:sp>
      <p:graphicFrame>
        <p:nvGraphicFramePr>
          <p:cNvPr id="24" name="Chart 23"/>
          <p:cNvGraphicFramePr/>
          <p:nvPr>
            <p:extLst>
              <p:ext uri="{D42A27DB-BD31-4B8C-83A1-F6EECF244321}">
                <p14:modId xmlns:p14="http://schemas.microsoft.com/office/powerpoint/2010/main" val="1947268950"/>
              </p:ext>
            </p:extLst>
          </p:nvPr>
        </p:nvGraphicFramePr>
        <p:xfrm>
          <a:off x="854387" y="1107039"/>
          <a:ext cx="3294002" cy="234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98462370"/>
              </p:ext>
            </p:extLst>
          </p:nvPr>
        </p:nvGraphicFramePr>
        <p:xfrm>
          <a:off x="4431843" y="1179766"/>
          <a:ext cx="2889905" cy="2323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799496953"/>
              </p:ext>
            </p:extLst>
          </p:nvPr>
        </p:nvGraphicFramePr>
        <p:xfrm>
          <a:off x="5292901" y="3966494"/>
          <a:ext cx="4938477" cy="24853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2" name="Round Single Corner Rectangle 61"/>
          <p:cNvSpPr/>
          <p:nvPr/>
        </p:nvSpPr>
        <p:spPr>
          <a:xfrm flipH="1">
            <a:off x="7585303" y="923638"/>
            <a:ext cx="2940930" cy="2627636"/>
          </a:xfrm>
          <a:prstGeom prst="round1Rect">
            <a:avLst>
              <a:gd name="adj" fmla="val 4550"/>
            </a:avLst>
          </a:prstGeom>
          <a:gradFill flip="none" rotWithShape="1">
            <a:gsLst>
              <a:gs pos="0">
                <a:srgbClr val="FFFFFF"/>
              </a:gs>
              <a:gs pos="100000">
                <a:srgbClr val="FFFFFF">
                  <a:lumMod val="95000"/>
                </a:srgbClr>
              </a:gs>
            </a:gsLst>
            <a:lin ang="16200000" scaled="1"/>
            <a:tileRect/>
          </a:gradFill>
          <a:ln w="12700" cap="flat" cmpd="sng" algn="ctr">
            <a:solidFill>
              <a:srgbClr val="FFFFFF">
                <a:lumMod val="50000"/>
              </a:srgbClr>
            </a:solidFill>
            <a:prstDash val="solid"/>
          </a:ln>
          <a:effectLst>
            <a:outerShdw blurRad="25400" dist="38100" dir="2700000" algn="tl" rotWithShape="0">
              <a:prstClr val="black">
                <a:alpha val="35000"/>
              </a:prst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63" name="Chart 62"/>
          <p:cNvGraphicFramePr/>
          <p:nvPr>
            <p:extLst>
              <p:ext uri="{D42A27DB-BD31-4B8C-83A1-F6EECF244321}">
                <p14:modId xmlns:p14="http://schemas.microsoft.com/office/powerpoint/2010/main" val="784119396"/>
              </p:ext>
            </p:extLst>
          </p:nvPr>
        </p:nvGraphicFramePr>
        <p:xfrm>
          <a:off x="7585303" y="1239472"/>
          <a:ext cx="2834604" cy="231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1" name="TextBox 70"/>
          <p:cNvSpPr txBox="1"/>
          <p:nvPr/>
        </p:nvSpPr>
        <p:spPr bwMode="auto">
          <a:xfrm>
            <a:off x="8125569" y="953809"/>
            <a:ext cx="21058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400" b="1" dirty="0">
                <a:solidFill>
                  <a:prstClr val="black"/>
                </a:solidFill>
              </a:rPr>
              <a:t> Position Status: 81% </a:t>
            </a:r>
          </a:p>
        </p:txBody>
      </p:sp>
    </p:spTree>
    <p:extLst>
      <p:ext uri="{BB962C8B-B14F-4D97-AF65-F5344CB8AC3E}">
        <p14:creationId xmlns:p14="http://schemas.microsoft.com/office/powerpoint/2010/main" val="63219654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512" y="0"/>
            <a:ext cx="4139128" cy="687522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63128" y="5153112"/>
            <a:ext cx="5004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Operations and Compliance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17" name="Picture 16" descr="Watershed Resurgens Logo REV 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97" y="2875356"/>
            <a:ext cx="3521017" cy="1107288"/>
          </a:xfrm>
          <a:prstGeom prst="rect">
            <a:avLst/>
          </a:prstGeom>
        </p:spPr>
      </p:pic>
      <p:pic>
        <p:nvPicPr>
          <p:cNvPr id="18" name="Picture 17" descr="Leaf Waterdrop Puzzle1.png"/>
          <p:cNvPicPr>
            <a:picLocks noChangeAspect="1"/>
          </p:cNvPicPr>
          <p:nvPr/>
        </p:nvPicPr>
        <p:blipFill>
          <a:blip r:embed="rId4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094" y="383140"/>
            <a:ext cx="2160506" cy="2199024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Leaf Waterdrop Puzzle2.png"/>
          <p:cNvPicPr>
            <a:picLocks noChangeAspect="1"/>
          </p:cNvPicPr>
          <p:nvPr/>
        </p:nvPicPr>
        <p:blipFill>
          <a:blip r:embed="rId5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742" y="1175764"/>
            <a:ext cx="1530213" cy="2510670"/>
          </a:xfrm>
          <a:prstGeom prst="rect">
            <a:avLst/>
          </a:prstGeom>
        </p:spPr>
      </p:pic>
      <p:pic>
        <p:nvPicPr>
          <p:cNvPr id="20" name="Picture 19" descr="Leaf Waterdrop Puzzle3.png"/>
          <p:cNvPicPr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170" y="2717123"/>
            <a:ext cx="2220034" cy="220252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Leaf Waterdrop Puzzle4.png"/>
          <p:cNvPicPr>
            <a:picLocks noChangeAspect="1"/>
          </p:cNvPicPr>
          <p:nvPr/>
        </p:nvPicPr>
        <p:blipFill>
          <a:blip r:embed="rId7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684" y="1102564"/>
            <a:ext cx="1659773" cy="309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44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Figures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58786709"/>
              </p:ext>
            </p:extLst>
          </p:nvPr>
        </p:nvGraphicFramePr>
        <p:xfrm>
          <a:off x="609601" y="990596"/>
          <a:ext cx="5854699" cy="539957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6226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86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6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470">
                <a:tc gridSpan="4"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Fiscal Year 2018</a:t>
                      </a:r>
                      <a:r>
                        <a:rPr lang="en-US" sz="1400" baseline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Key Figures</a:t>
                      </a:r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8219" marR="48219" marT="24110" marB="2411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48219" marR="48219" marT="24110" marB="2411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FY18</a:t>
                      </a: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FY</a:t>
                      </a:r>
                      <a:r>
                        <a:rPr lang="en-US" sz="1400" b="1" baseline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17</a:t>
                      </a:r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FY16</a:t>
                      </a: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644">
                <a:tc>
                  <a:txBody>
                    <a:bodyPr/>
                    <a:lstStyle/>
                    <a:p>
                      <a:pPr marL="0" marR="0" indent="0" algn="l" defTabSz="778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Technical</a:t>
                      </a:r>
                      <a:r>
                        <a:rPr lang="en-US" sz="1400" b="1" baseline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</a:t>
                      </a:r>
                      <a:r>
                        <a:rPr lang="en-US" sz="1400" b="1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Service Requests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Created</a:t>
                      </a:r>
                      <a:endParaRPr lang="en-US" sz="1400" b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10,318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s-IS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24,060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23,021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Completed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40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12,532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22,915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s-IS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23,147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marL="0" marR="0" indent="0" algn="l" defTabSz="778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Available</a:t>
                      </a:r>
                      <a:r>
                        <a:rPr lang="en-US" sz="1400" b="1" baseline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Crews</a:t>
                      </a:r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Budgeted (Distribution/Collections)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86 (45/41)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86 (45/41)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87 (46/41)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64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Actual (Distribution/Collections)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55 (29/26)</a:t>
                      </a:r>
                      <a:endParaRPr lang="mr-IN" sz="140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55 (29/26)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58 (31/27)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marL="0" marR="0" indent="0" algn="l" defTabSz="7789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Compliance</a:t>
                      </a:r>
                      <a:r>
                        <a:rPr lang="en-US" sz="1400" b="1" baseline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Rate</a:t>
                      </a:r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Drinking Water</a:t>
                      </a:r>
                      <a:endParaRPr lang="en-US" sz="1400" b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100.0%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100.0%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100.0%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Wastewater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99.4%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99.6%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97.9%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Infrastructure</a:t>
                      </a:r>
                      <a:r>
                        <a:rPr lang="en-US" sz="1400" b="1" baseline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 Failures</a:t>
                      </a:r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tc>
                  <a:txBody>
                    <a:bodyPr/>
                    <a:lstStyle/>
                    <a:p>
                      <a:endParaRPr lang="en-US" sz="1400" b="1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Water Main Breaks/Leaks</a:t>
                      </a:r>
                      <a:endParaRPr lang="en-US" sz="1400" b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mr-IN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140/1,432</a:t>
                      </a:r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557/2,932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376/2,727</a:t>
                      </a:r>
                      <a:endParaRPr lang="fi-FI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Hydrants</a:t>
                      </a:r>
                      <a:endParaRPr lang="en-US" sz="1400" b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469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40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1,793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uk-UA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1,346</a:t>
                      </a:r>
                      <a:endParaRPr lang="uk-UA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Sewer Collapse</a:t>
                      </a:r>
                      <a:endParaRPr lang="en-US" sz="1400" b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i-FI" sz="140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185</a:t>
                      </a:r>
                      <a:endParaRPr lang="fi-FI" sz="140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s-IS" sz="1400" u="none" strike="noStrike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520</a:t>
                      </a:r>
                      <a:endParaRPr lang="is-IS" sz="1400" b="0" i="0" u="none" strike="noStrike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s-IS" sz="140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429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9264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Sewer Spills</a:t>
                      </a:r>
                      <a:endParaRPr lang="en-US" sz="1400" b="0" dirty="0"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400" b="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54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1400" b="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174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is-IS" sz="1400" b="0" u="none" strike="noStrike" dirty="0">
                          <a:effectLst/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244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charset="0"/>
                        <a:ea typeface="Century Gothic" charset="0"/>
                        <a:cs typeface="Century Gothic" charset="0"/>
                      </a:endParaRPr>
                    </a:p>
                  </a:txBody>
                  <a:tcPr marL="34290" marR="34290" marT="34290" marB="3429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55" y="844296"/>
            <a:ext cx="4096145" cy="554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34984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818"/>
            <a:ext cx="4013200" cy="288282"/>
          </a:xfrm>
        </p:spPr>
        <p:txBody>
          <a:bodyPr>
            <a:noAutofit/>
          </a:bodyPr>
          <a:lstStyle/>
          <a:p>
            <a:r>
              <a:rPr lang="en-US" sz="1800" b="1" dirty="0"/>
              <a:t>Service Request Performance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191F018-0F08-41C4-BEF9-C2CB56C805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1619693"/>
              </p:ext>
            </p:extLst>
          </p:nvPr>
        </p:nvGraphicFramePr>
        <p:xfrm>
          <a:off x="0" y="371474"/>
          <a:ext cx="12196763" cy="648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Worksheet" r:id="rId4" imgW="12382500" imgH="9207500" progId="Excel.Sheet.12">
                  <p:embed/>
                </p:oleObj>
              </mc:Choice>
              <mc:Fallback>
                <p:oleObj name="Worksheet" r:id="rId4" imgW="12382500" imgH="92075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71474"/>
                        <a:ext cx="12196763" cy="6486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524205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Financial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Operations Highlights</a:t>
            </a:r>
          </a:p>
        </p:txBody>
      </p:sp>
      <p:sp>
        <p:nvSpPr>
          <p:cNvPr id="141" name="Body"/>
          <p:cNvSpPr txBox="1">
            <a:spLocks noGrp="1"/>
          </p:cNvSpPr>
          <p:nvPr>
            <p:ph type="body" idx="1"/>
          </p:nvPr>
        </p:nvSpPr>
        <p:spPr>
          <a:xfrm>
            <a:off x="609600" y="1116005"/>
            <a:ext cx="9565758" cy="103109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600" dirty="0"/>
              <a:t>Maintained 100% Compliant operations at water treatment facilities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600" dirty="0"/>
              <a:t>OLIO has reduced backlog of outstanding service requests/work orders (2001-2016) by 56%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42245" y="1523540"/>
            <a:ext cx="97444" cy="19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48219" tIns="24110" rIns="48219" bIns="2411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949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BBC569E-EA46-40C2-9BD1-144956D2B2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6854098"/>
              </p:ext>
            </p:extLst>
          </p:nvPr>
        </p:nvGraphicFramePr>
        <p:xfrm>
          <a:off x="609600" y="2147098"/>
          <a:ext cx="10401300" cy="4486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45641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Linear Infrastructure Operations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280009" y="707182"/>
            <a:ext cx="24558" cy="5457297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391402" y="3295857"/>
            <a:ext cx="4187454" cy="15026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9732695" y="2405115"/>
            <a:ext cx="1240105" cy="678985"/>
          </a:xfrm>
          <a:prstGeom prst="round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prstClr val="white"/>
                </a:solidFill>
              </a:rPr>
              <a:t>OLIO Received 4,833 Service Requests During the Quarter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981201" y="6165764"/>
            <a:ext cx="82002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Includes activity for SRs created within the month; inspected and resolved figures are a subset of the total.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1" y="0"/>
            <a:ext cx="313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Service Delivery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A3B16F1-F8BF-4083-A9A5-BF2FE8E573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0323580"/>
              </p:ext>
            </p:extLst>
          </p:nvPr>
        </p:nvGraphicFramePr>
        <p:xfrm>
          <a:off x="584197" y="909333"/>
          <a:ext cx="6218829" cy="5127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0C6A442-E6C9-4E7B-9FC3-A9C188FE18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5638568"/>
              </p:ext>
            </p:extLst>
          </p:nvPr>
        </p:nvGraphicFramePr>
        <p:xfrm>
          <a:off x="6747931" y="184666"/>
          <a:ext cx="4224869" cy="2658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72E8270A-3F3A-4C74-BB60-F2ECD144FD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455680"/>
              </p:ext>
            </p:extLst>
          </p:nvPr>
        </p:nvGraphicFramePr>
        <p:xfrm>
          <a:off x="7391402" y="3122915"/>
          <a:ext cx="3822959" cy="3041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62114209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Main Breaks</a:t>
            </a:r>
          </a:p>
        </p:txBody>
      </p:sp>
      <p:sp>
        <p:nvSpPr>
          <p:cNvPr id="6" name="Rectangle 5"/>
          <p:cNvSpPr/>
          <p:nvPr/>
        </p:nvSpPr>
        <p:spPr>
          <a:xfrm>
            <a:off x="2362200" y="1296530"/>
            <a:ext cx="7086600" cy="419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128" b="1" dirty="0">
                <a:solidFill>
                  <a:prstClr val="black">
                    <a:lumMod val="65000"/>
                    <a:lumOff val="35000"/>
                  </a:prstClr>
                </a:solidFill>
                <a:latin typeface="Century Gothic"/>
              </a:rPr>
              <a:t>Main Breaks by Month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1" y="0"/>
            <a:ext cx="313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prstClr val="white"/>
                </a:solidFill>
                <a:latin typeface="Century Gothic"/>
              </a:rPr>
              <a:t>Infrastructure Reliability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EE4058F-F049-4B0D-A47D-EA24E5F8663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81200" y="1752600"/>
          <a:ext cx="83058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57E336A-C1A6-4A3D-BCF8-566D034284A4}"/>
              </a:ext>
            </a:extLst>
          </p:cNvPr>
          <p:cNvSpPr txBox="1"/>
          <p:nvPr/>
        </p:nvSpPr>
        <p:spPr>
          <a:xfrm>
            <a:off x="1981200" y="5561472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The upward trend of main breaks continued into January with our second-highest month of recorded main breaks since 2010.</a:t>
            </a:r>
          </a:p>
        </p:txBody>
      </p:sp>
    </p:spTree>
    <p:extLst>
      <p:ext uri="{BB962C8B-B14F-4D97-AF65-F5344CB8AC3E}">
        <p14:creationId xmlns:p14="http://schemas.microsoft.com/office/powerpoint/2010/main" val="145639660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Metal Plate Tracker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76400" y="1455111"/>
            <a:ext cx="8839200" cy="30777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prstClr val="white"/>
                </a:solidFill>
                <a:latin typeface="Century Gothic"/>
                <a:ea typeface="Avenir Book"/>
                <a:cs typeface="Avenir Book"/>
              </a:rPr>
              <a:t>Number of Plates in Place (Jan. 3, 2018):  32*          Average Age of Current Plates:  56 Days*</a:t>
            </a:r>
          </a:p>
        </p:txBody>
      </p:sp>
      <p:sp>
        <p:nvSpPr>
          <p:cNvPr id="12" name="Round Single Corner Rectangle 11"/>
          <p:cNvSpPr/>
          <p:nvPr/>
        </p:nvSpPr>
        <p:spPr>
          <a:xfrm>
            <a:off x="6019801" y="2181982"/>
            <a:ext cx="4394199" cy="332618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entury Gothic"/>
              </a:rPr>
              <a:t>Current  Plates by Council District</a:t>
            </a:r>
          </a:p>
        </p:txBody>
      </p:sp>
      <p:sp>
        <p:nvSpPr>
          <p:cNvPr id="15" name="Round Single Corner Rectangle 14"/>
          <p:cNvSpPr/>
          <p:nvPr/>
        </p:nvSpPr>
        <p:spPr>
          <a:xfrm>
            <a:off x="1676399" y="2181982"/>
            <a:ext cx="4089401" cy="332618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1400" dirty="0">
                <a:solidFill>
                  <a:prstClr val="white"/>
                </a:solidFill>
                <a:latin typeface="Century Gothic"/>
              </a:rPr>
              <a:t>Install Dates of Current Plates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6369" y="6417053"/>
            <a:ext cx="25458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1400" b="1" i="1" dirty="0">
                <a:solidFill>
                  <a:prstClr val="black"/>
                </a:solidFill>
                <a:latin typeface="Century Gothic"/>
                <a:ea typeface="Avenir Book"/>
                <a:cs typeface="Avenir Book"/>
              </a:rPr>
              <a:t>*Data as of January 3, 2018</a:t>
            </a:r>
            <a:endParaRPr lang="en-US" sz="1400" b="1" i="1" dirty="0">
              <a:solidFill>
                <a:prstClr val="black"/>
              </a:solidFill>
              <a:latin typeface="Century Gothic"/>
              <a:ea typeface="Avenir Book"/>
              <a:cs typeface="Avenir Book"/>
            </a:endParaRP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926D074-49DE-4E2F-82DF-2FFC15047EB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76400" y="2590800"/>
          <a:ext cx="4191000" cy="367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F9DB5FE-2B1E-4087-8754-406DC082673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943600" y="2590800"/>
          <a:ext cx="4572000" cy="358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3904769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Utility Cut Restoration Efforts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0" y="1094740"/>
            <a:ext cx="6426200" cy="51282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Summary as of January 5, 2018:</a:t>
            </a:r>
          </a:p>
          <a:p>
            <a:pPr marL="0" indent="0">
              <a:buNone/>
            </a:pPr>
            <a:endParaRPr lang="en-US" sz="1600" b="1" dirty="0"/>
          </a:p>
          <a:p>
            <a:pPr algn="just">
              <a:spcBef>
                <a:spcPts val="0"/>
              </a:spcBef>
            </a:pPr>
            <a:r>
              <a:rPr lang="en-US" sz="1600" dirty="0"/>
              <a:t>The </a:t>
            </a:r>
            <a:r>
              <a:rPr lang="en-US" sz="1600" b="1" dirty="0"/>
              <a:t>Office of Linear Infrastructure Operations (OLIO)</a:t>
            </a:r>
            <a:r>
              <a:rPr lang="en-US" sz="1600" dirty="0"/>
              <a:t> has partnered with the </a:t>
            </a:r>
            <a:r>
              <a:rPr lang="en-US" sz="1600" b="1" dirty="0"/>
              <a:t>Department of Public Works (DPW)</a:t>
            </a:r>
            <a:r>
              <a:rPr lang="en-US" sz="1600" dirty="0"/>
              <a:t> to catch up on backlog of utility cut restoration needs</a:t>
            </a:r>
          </a:p>
          <a:p>
            <a:pPr algn="just">
              <a:spcBef>
                <a:spcPts val="0"/>
              </a:spcBef>
            </a:pPr>
            <a:r>
              <a:rPr lang="en-US" sz="1600" dirty="0"/>
              <a:t>Total number of restoration work orders in backlog as of June 1, 2017:  </a:t>
            </a:r>
            <a:r>
              <a:rPr lang="en-US" sz="1600" b="1" u="sng" dirty="0"/>
              <a:t>2,643</a:t>
            </a:r>
            <a:r>
              <a:rPr lang="en-US" sz="1600" dirty="0"/>
              <a:t>.</a:t>
            </a:r>
          </a:p>
          <a:p>
            <a:pPr algn="just">
              <a:spcBef>
                <a:spcPts val="0"/>
              </a:spcBef>
            </a:pPr>
            <a:r>
              <a:rPr lang="en-US" sz="1600" dirty="0"/>
              <a:t>Total number remaining as of January 5, 2018: </a:t>
            </a:r>
            <a:r>
              <a:rPr lang="en-US" sz="1600" b="1" u="sng" dirty="0"/>
              <a:t>797</a:t>
            </a:r>
            <a:r>
              <a:rPr lang="en-US" sz="1600" b="1" dirty="0"/>
              <a:t> </a:t>
            </a:r>
          </a:p>
          <a:p>
            <a:pPr algn="just">
              <a:spcBef>
                <a:spcPts val="0"/>
              </a:spcBef>
            </a:pPr>
            <a:r>
              <a:rPr lang="en-US" sz="1600" dirty="0"/>
              <a:t>Restoration work order backlog has decreased by </a:t>
            </a:r>
            <a:r>
              <a:rPr lang="en-US" sz="1600" b="1" u="sng" dirty="0"/>
              <a:t>1,846</a:t>
            </a:r>
            <a:r>
              <a:rPr lang="en-US" sz="1600" b="1" dirty="0"/>
              <a:t> </a:t>
            </a:r>
            <a:r>
              <a:rPr lang="en-US" sz="1600" dirty="0"/>
              <a:t>as a result of OLIO re-prioritizing work; physical verification of locations and closing work orders confirmed as completed.</a:t>
            </a:r>
          </a:p>
          <a:p>
            <a:pPr marL="0" indent="0" algn="just">
              <a:spcBef>
                <a:spcPts val="0"/>
              </a:spcBef>
              <a:buNone/>
            </a:pPr>
            <a:endParaRPr lang="en-US" sz="1600" dirty="0"/>
          </a:p>
          <a:p>
            <a:pPr algn="just">
              <a:spcBef>
                <a:spcPts val="0"/>
              </a:spcBef>
            </a:pPr>
            <a:r>
              <a:rPr lang="en-US" sz="1600" dirty="0"/>
              <a:t>DPW’s Contractor has a total of </a:t>
            </a:r>
            <a:r>
              <a:rPr lang="en-US" sz="1600" b="1" u="sng" dirty="0"/>
              <a:t>3</a:t>
            </a:r>
            <a:r>
              <a:rPr lang="en-US" sz="1600" dirty="0"/>
              <a:t> working crews dedicated to addressing backlog restoration repairs, as of January 5, 2018</a:t>
            </a:r>
          </a:p>
          <a:p>
            <a:pPr algn="just">
              <a:spcBef>
                <a:spcPts val="0"/>
              </a:spcBef>
            </a:pPr>
            <a:r>
              <a:rPr lang="en-US" sz="1600" dirty="0"/>
              <a:t>Total number of work orders delivered to DPW for repair:</a:t>
            </a:r>
            <a:r>
              <a:rPr lang="en-US" sz="1600" b="1" dirty="0"/>
              <a:t> </a:t>
            </a:r>
            <a:r>
              <a:rPr lang="en-US" sz="1600" b="1" u="sng" dirty="0"/>
              <a:t>367</a:t>
            </a:r>
            <a:r>
              <a:rPr lang="en-US" sz="1600" b="1" dirty="0"/>
              <a:t> </a:t>
            </a:r>
          </a:p>
          <a:p>
            <a:pPr algn="just">
              <a:spcBef>
                <a:spcPts val="0"/>
              </a:spcBef>
            </a:pPr>
            <a:r>
              <a:rPr lang="en-US" sz="1600" dirty="0"/>
              <a:t>Total number of work orders completed by DPW’s Contractor: </a:t>
            </a:r>
            <a:r>
              <a:rPr lang="en-US" sz="1600" b="1" u="sng" dirty="0"/>
              <a:t>254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899" y="1752600"/>
            <a:ext cx="4656667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456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778" y="0"/>
            <a:ext cx="4139128" cy="687522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63128" y="5153111"/>
            <a:ext cx="5004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Reports to Council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2" name="Picture 1" descr="Watershed Resurgens Logo REV 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07" y="2875356"/>
            <a:ext cx="3521017" cy="1107288"/>
          </a:xfrm>
          <a:prstGeom prst="rect">
            <a:avLst/>
          </a:prstGeom>
        </p:spPr>
      </p:pic>
      <p:pic>
        <p:nvPicPr>
          <p:cNvPr id="10" name="Picture 9" descr="Leaf Waterdrop Puzzle1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094" y="383140"/>
            <a:ext cx="2160506" cy="219902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Leaf Waterdrop Puzzle2.png"/>
          <p:cNvPicPr>
            <a:picLocks noChangeAspect="1"/>
          </p:cNvPicPr>
          <p:nvPr/>
        </p:nvPicPr>
        <p:blipFill>
          <a:blip r:embed="rId5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742" y="1175764"/>
            <a:ext cx="1530213" cy="2510670"/>
          </a:xfrm>
          <a:prstGeom prst="rect">
            <a:avLst/>
          </a:prstGeom>
        </p:spPr>
      </p:pic>
      <p:pic>
        <p:nvPicPr>
          <p:cNvPr id="12" name="Picture 11" descr="Leaf Waterdrop Puzzle3.png"/>
          <p:cNvPicPr>
            <a:picLocks noChangeAspect="1"/>
          </p:cNvPicPr>
          <p:nvPr/>
        </p:nvPicPr>
        <p:blipFill>
          <a:blip r:embed="rId6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170" y="2717123"/>
            <a:ext cx="2220034" cy="2202526"/>
          </a:xfrm>
          <a:prstGeom prst="rect">
            <a:avLst/>
          </a:prstGeom>
        </p:spPr>
      </p:pic>
      <p:pic>
        <p:nvPicPr>
          <p:cNvPr id="13" name="Picture 12" descr="Leaf Waterdrop Puzzle4.png"/>
          <p:cNvPicPr>
            <a:picLocks noChangeAspect="1"/>
          </p:cNvPicPr>
          <p:nvPr/>
        </p:nvPicPr>
        <p:blipFill>
          <a:blip r:embed="rId7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684" y="1102564"/>
            <a:ext cx="1659773" cy="309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49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Spill Data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00042705"/>
              </p:ext>
            </p:extLst>
          </p:nvPr>
        </p:nvGraphicFramePr>
        <p:xfrm>
          <a:off x="609601" y="4648200"/>
          <a:ext cx="10256873" cy="191902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01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29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061"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Date/Location/Receiving 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4189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endParaRPr lang="en-US" sz="1400" dirty="0"/>
                    </a:p>
                    <a:p>
                      <a:r>
                        <a:rPr lang="en-US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all" dirty="0"/>
                        <a:t>OCTOBER 17</a:t>
                      </a:r>
                      <a:r>
                        <a:rPr lang="en-US" sz="1400" cap="all" baseline="30000" dirty="0"/>
                        <a:t>TH</a:t>
                      </a:r>
                      <a:endParaRPr lang="en-US" sz="1400" cap="all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all" dirty="0"/>
                        <a:t>2060 Peachtree  rd NW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all" dirty="0"/>
                        <a:t>Peachtree Creek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cap="all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all" dirty="0"/>
                        <a:t>December 28th</a:t>
                      </a:r>
                      <a:endParaRPr lang="en-US" sz="1400" cap="none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all" dirty="0"/>
                        <a:t>650</a:t>
                      </a:r>
                      <a:r>
                        <a:rPr lang="en-US" sz="1400" cap="all" baseline="0" dirty="0"/>
                        <a:t> Selig Dr SW</a:t>
                      </a:r>
                      <a:endParaRPr lang="en-US" sz="1400" cap="all" dirty="0"/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cap="all" dirty="0"/>
                        <a:t>Utoy Creek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Volume 50,070 gallons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Cause: Collapse. 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aseline="0" dirty="0"/>
                        <a:t>Line Bypassed then  COA crews repaired.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400" baseline="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Volume: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137,200 gallons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Cause:</a:t>
                      </a:r>
                      <a:r>
                        <a:rPr lang="en-US" sz="1400" baseline="0" dirty="0"/>
                        <a:t> Collapse. Tree fell on 42 in. pipe in creek bank </a:t>
                      </a:r>
                      <a:endParaRPr lang="en-US" sz="1400" dirty="0"/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/>
                        <a:t>Line  bypassed,</a:t>
                      </a:r>
                      <a:r>
                        <a:rPr lang="en-US" sz="1400" baseline="0" dirty="0"/>
                        <a:t> COA contractor performing repairs.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24001" y="0"/>
            <a:ext cx="313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Compliance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925433"/>
              </p:ext>
            </p:extLst>
          </p:nvPr>
        </p:nvGraphicFramePr>
        <p:xfrm>
          <a:off x="609601" y="1085596"/>
          <a:ext cx="10256873" cy="323226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313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2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0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0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Quarter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2015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2016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2017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3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Q4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3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Q3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39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3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Q2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47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58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3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Q1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338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Total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194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189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179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09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Major Spills    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(&gt; 10,000 Gallons)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17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9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15</a:t>
                      </a:r>
                      <a:endParaRPr lang="en-US" sz="1600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3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Spills Prevented 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(Flow Monitoring Alert Program)</a:t>
                      </a:r>
                      <a:endParaRPr lang="en-US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14</a:t>
                      </a:r>
                      <a:endParaRPr lang="en-US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21</a:t>
                      </a:r>
                      <a:endParaRPr lang="en-US" sz="1600" dirty="0">
                        <a:solidFill>
                          <a:schemeClr val="bg2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2">
                              <a:lumMod val="75000"/>
                            </a:schemeClr>
                          </a:solidFill>
                        </a:rPr>
                        <a:t>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09601" y="777819"/>
            <a:ext cx="4440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/>
              <a:t>All Spills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9601" y="4340423"/>
            <a:ext cx="4440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Major Spills for the Quarter</a:t>
            </a:r>
          </a:p>
        </p:txBody>
      </p:sp>
    </p:spTree>
    <p:extLst>
      <p:ext uri="{BB962C8B-B14F-4D97-AF65-F5344CB8AC3E}">
        <p14:creationId xmlns:p14="http://schemas.microsoft.com/office/powerpoint/2010/main" val="141016117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dirty="0"/>
              <a:t>National Pollutant Discharge Elimination System (NPDES) Permit Compliance Status 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193106"/>
              </p:ext>
            </p:extLst>
          </p:nvPr>
        </p:nvGraphicFramePr>
        <p:xfrm>
          <a:off x="609601" y="1215065"/>
          <a:ext cx="10809768" cy="2987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906993"/>
              </p:ext>
            </p:extLst>
          </p:nvPr>
        </p:nvGraphicFramePr>
        <p:xfrm>
          <a:off x="609601" y="4249117"/>
          <a:ext cx="10809768" cy="21849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0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11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8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751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Facility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Cause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Mitigation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09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RM Clayton WRC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Operational - 17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Completion of the  RM Clayton Facility Upgrades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099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sz="1400" dirty="0"/>
                        <a:t>Phosphorous Limits – 9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sz="1400" dirty="0"/>
                        <a:t>Major Spill – 3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sz="1400" dirty="0"/>
                        <a:t>Total Suspended Solids Limit – 4</a:t>
                      </a:r>
                    </a:p>
                    <a:p>
                      <a:pPr marL="285750" lvl="0" indent="-285750">
                        <a:buFont typeface="Arial" charset="0"/>
                        <a:buChar char="•"/>
                      </a:pPr>
                      <a:r>
                        <a:rPr lang="en-US" sz="1400" dirty="0"/>
                        <a:t>pH Limit - 1</a:t>
                      </a:r>
                    </a:p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0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Consolidated Limits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Operational - 6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Completion of the  RM Clayton Facility Upgrades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099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sz="1400" dirty="0"/>
                        <a:t>Phosphorous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Limits – 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93567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37" y="0"/>
            <a:ext cx="4139128" cy="687522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663128" y="5153111"/>
            <a:ext cx="5004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CIP Updates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17" name="Picture 16" descr="Watershed Resurgens Logo REV 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22" y="2875356"/>
            <a:ext cx="3521017" cy="1107288"/>
          </a:xfrm>
          <a:prstGeom prst="rect">
            <a:avLst/>
          </a:prstGeom>
        </p:spPr>
      </p:pic>
      <p:pic>
        <p:nvPicPr>
          <p:cNvPr id="18" name="Picture 17" descr="Leaf Waterdrop Puzzle1.png"/>
          <p:cNvPicPr>
            <a:picLocks noChangeAspect="1"/>
          </p:cNvPicPr>
          <p:nvPr/>
        </p:nvPicPr>
        <p:blipFill>
          <a:blip r:embed="rId4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094" y="383140"/>
            <a:ext cx="2160506" cy="2199024"/>
          </a:xfrm>
          <a:prstGeom prst="rect">
            <a:avLst/>
          </a:prstGeom>
          <a:ln>
            <a:noFill/>
          </a:ln>
        </p:spPr>
      </p:pic>
      <p:pic>
        <p:nvPicPr>
          <p:cNvPr id="19" name="Picture 18" descr="Leaf Waterdrop Puzzle2.png"/>
          <p:cNvPicPr>
            <a:picLocks noChangeAspect="1"/>
          </p:cNvPicPr>
          <p:nvPr/>
        </p:nvPicPr>
        <p:blipFill>
          <a:blip r:embed="rId5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742" y="1175764"/>
            <a:ext cx="1530213" cy="2510670"/>
          </a:xfrm>
          <a:prstGeom prst="rect">
            <a:avLst/>
          </a:prstGeom>
        </p:spPr>
      </p:pic>
      <p:pic>
        <p:nvPicPr>
          <p:cNvPr id="20" name="Picture 19" descr="Leaf Waterdrop Puzzle3.png"/>
          <p:cNvPicPr>
            <a:picLocks noChangeAspect="1"/>
          </p:cNvPicPr>
          <p:nvPr/>
        </p:nvPicPr>
        <p:blipFill>
          <a:blip r:embed="rId6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170" y="2717123"/>
            <a:ext cx="2220034" cy="2202526"/>
          </a:xfrm>
          <a:prstGeom prst="rect">
            <a:avLst/>
          </a:prstGeom>
        </p:spPr>
      </p:pic>
      <p:pic>
        <p:nvPicPr>
          <p:cNvPr id="21" name="Picture 20" descr="Leaf Waterdrop Puzzle4.png"/>
          <p:cNvPicPr>
            <a:picLocks noChangeAspect="1"/>
          </p:cNvPicPr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684" y="1102564"/>
            <a:ext cx="1659773" cy="309018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8259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7551757" y="2105263"/>
            <a:ext cx="1078128" cy="1267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en-US" b="1" dirty="0">
                <a:solidFill>
                  <a:srgbClr val="00863D"/>
                </a:solidFill>
                <a:cs typeface="Arial" charset="0"/>
              </a:rPr>
              <a:t>$56.0 M</a:t>
            </a:r>
          </a:p>
          <a:p>
            <a:pPr algn="ctr" defTabSz="914400"/>
            <a:r>
              <a:rPr lang="en-US" sz="1400" b="1" dirty="0">
                <a:solidFill>
                  <a:srgbClr val="00863D"/>
                </a:solidFill>
                <a:cs typeface="Arial" charset="0"/>
              </a:rPr>
              <a:t> Green Infrastructure Projects: 6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19717" y="789566"/>
            <a:ext cx="1078128" cy="12869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srgbClr val="00B0F0"/>
                </a:solidFill>
              </a:rPr>
              <a:t>$344.7 M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00B0F0"/>
                </a:solidFill>
              </a:rPr>
              <a:t> Water Supply Program 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00B0F0"/>
                </a:solidFill>
              </a:rPr>
              <a:t>Projects: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9614" y="642945"/>
            <a:ext cx="1078128" cy="1289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srgbClr val="00B0F0"/>
                </a:solidFill>
              </a:rPr>
              <a:t>$9.3 M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00B0F0"/>
                </a:solidFill>
              </a:rPr>
              <a:t> Water Facilities 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00B0F0"/>
                </a:solidFill>
              </a:rPr>
              <a:t>Projects: 2</a:t>
            </a:r>
          </a:p>
        </p:txBody>
      </p:sp>
      <p:pic>
        <p:nvPicPr>
          <p:cNvPr id="5124" name="Picture 1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393" y="2076130"/>
            <a:ext cx="2709064" cy="121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4515" y="809468"/>
            <a:ext cx="2755074" cy="1208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12066" y="2114227"/>
            <a:ext cx="2767520" cy="124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729" y="3415682"/>
            <a:ext cx="2729410" cy="1310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7899" y="4863540"/>
            <a:ext cx="2730552" cy="1224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895" y="493865"/>
            <a:ext cx="8547680" cy="322849"/>
          </a:xfr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50000">
                <a:schemeClr val="accent1">
                  <a:lumMod val="75000"/>
                  <a:shade val="67500"/>
                  <a:satMod val="115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Current Program Estimates – January 2018			5-YR Total: $1.26 B; 76 Projects</a:t>
            </a:r>
          </a:p>
        </p:txBody>
      </p:sp>
      <p:pic>
        <p:nvPicPr>
          <p:cNvPr id="5130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895" y="820949"/>
            <a:ext cx="2730356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3197005" y="2030071"/>
            <a:ext cx="1078128" cy="1299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srgbClr val="00B0F0"/>
                </a:solidFill>
              </a:rPr>
              <a:t>$126.1 M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00B0F0"/>
                </a:solidFill>
              </a:rPr>
              <a:t> Water Distribution 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00B0F0"/>
                </a:solidFill>
              </a:rPr>
              <a:t>Projects: 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21407" y="3445613"/>
            <a:ext cx="1078128" cy="123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srgbClr val="7030A0"/>
                </a:solidFill>
              </a:rPr>
              <a:t>$361.7 M</a:t>
            </a:r>
            <a:r>
              <a:rPr lang="en-US" sz="1400" b="1" dirty="0">
                <a:solidFill>
                  <a:srgbClr val="7030A0"/>
                </a:solidFill>
              </a:rPr>
              <a:t> Wastewater Facilities 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7030A0"/>
                </a:solidFill>
              </a:rPr>
              <a:t>Projects: 28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09614" y="4792406"/>
            <a:ext cx="1078128" cy="1297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/>
            <a:r>
              <a:rPr lang="en-US" b="1" dirty="0">
                <a:solidFill>
                  <a:srgbClr val="7030A0"/>
                </a:solidFill>
                <a:cs typeface="Arial" charset="0"/>
              </a:rPr>
              <a:t>$163.1 M</a:t>
            </a:r>
            <a:r>
              <a:rPr lang="en-US" sz="1400" b="1" dirty="0">
                <a:solidFill>
                  <a:srgbClr val="7030A0"/>
                </a:solidFill>
                <a:cs typeface="Arial" charset="0"/>
              </a:rPr>
              <a:t> Wastewater Collection</a:t>
            </a:r>
          </a:p>
          <a:p>
            <a:pPr algn="ctr" defTabSz="914400"/>
            <a:r>
              <a:rPr lang="en-US" sz="1400" b="1" dirty="0">
                <a:solidFill>
                  <a:srgbClr val="7030A0"/>
                </a:solidFill>
                <a:cs typeface="Arial" charset="0"/>
              </a:rPr>
              <a:t>Projects: 14</a:t>
            </a:r>
          </a:p>
        </p:txBody>
      </p:sp>
      <p:sp>
        <p:nvSpPr>
          <p:cNvPr id="13" name="Oval 12"/>
          <p:cNvSpPr/>
          <p:nvPr/>
        </p:nvSpPr>
        <p:spPr>
          <a:xfrm>
            <a:off x="2658140" y="1114715"/>
            <a:ext cx="610558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641134" y="5138837"/>
            <a:ext cx="562054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545802" y="4803170"/>
            <a:ext cx="1078128" cy="1299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2000" b="1" dirty="0">
                <a:solidFill>
                  <a:srgbClr val="00863D"/>
                </a:solidFill>
              </a:rPr>
              <a:t>$31.0 M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00863D"/>
                </a:solidFill>
              </a:rPr>
              <a:t> Watershed Protection Projects: 2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551754" y="3416959"/>
            <a:ext cx="1078128" cy="1299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srgbClr val="00863D"/>
                </a:solidFill>
              </a:rPr>
              <a:t>$45.6 M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00863D"/>
                </a:solidFill>
              </a:rPr>
              <a:t> Upper Proctor Creek </a:t>
            </a:r>
          </a:p>
          <a:p>
            <a:pPr algn="ctr" defTabSz="914400">
              <a:defRPr/>
            </a:pPr>
            <a:r>
              <a:rPr lang="en-US" sz="1400" b="1" dirty="0">
                <a:solidFill>
                  <a:srgbClr val="00863D"/>
                </a:solidFill>
              </a:rPr>
              <a:t>Projects: 3</a:t>
            </a:r>
          </a:p>
        </p:txBody>
      </p:sp>
      <p:sp>
        <p:nvSpPr>
          <p:cNvPr id="40" name="Oval 39"/>
          <p:cNvSpPr/>
          <p:nvPr/>
        </p:nvSpPr>
        <p:spPr>
          <a:xfrm>
            <a:off x="6787767" y="1131805"/>
            <a:ext cx="541629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5139" name="Picture 10" descr="C:\Users\copatterson\Pictures\storm water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422" y="4844455"/>
            <a:ext cx="2782157" cy="1246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Oval 41"/>
          <p:cNvSpPr/>
          <p:nvPr/>
        </p:nvSpPr>
        <p:spPr>
          <a:xfrm>
            <a:off x="6777298" y="5163013"/>
            <a:ext cx="619728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5141" name="Picture 12" descr="http://www.atlantamagazine.com/wp-content/uploads/sites/12/2013/10/ProctorCreek_91313_0078-photosize-.jpe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2066" y="3414838"/>
            <a:ext cx="2767520" cy="130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3" name="Straight Connector 32"/>
          <p:cNvCxnSpPr/>
          <p:nvPr/>
        </p:nvCxnSpPr>
        <p:spPr>
          <a:xfrm>
            <a:off x="280698" y="4787722"/>
            <a:ext cx="8339343" cy="7026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80699" y="3367330"/>
            <a:ext cx="8315303" cy="3405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267891" y="2030620"/>
            <a:ext cx="8358093" cy="34011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2727807" y="2386327"/>
            <a:ext cx="525214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6787767" y="3807515"/>
            <a:ext cx="541629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5147" name="Picture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680" y="1237782"/>
            <a:ext cx="392769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8" name="Picture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8137" y="5305189"/>
            <a:ext cx="281512" cy="264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9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822" y="2498575"/>
            <a:ext cx="214084" cy="347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0" name="Picture 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7825" y="5335041"/>
            <a:ext cx="350827" cy="36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1" name="Picture 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888" y="3916777"/>
            <a:ext cx="354300" cy="41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Oval 40"/>
          <p:cNvSpPr/>
          <p:nvPr/>
        </p:nvSpPr>
        <p:spPr>
          <a:xfrm>
            <a:off x="2714707" y="3673716"/>
            <a:ext cx="521548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5153" name="Picture 1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7764" y="1287471"/>
            <a:ext cx="284661" cy="2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67892" y="6147742"/>
            <a:ext cx="8547679" cy="372533"/>
          </a:xfrm>
          <a:prstGeom prst="rect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b="1" dirty="0">
                <a:solidFill>
                  <a:prstClr val="white"/>
                </a:solidFill>
              </a:rPr>
              <a:t>$121.4 M in GENERAL Capital Improvements (10 Projects)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777297" y="2397908"/>
            <a:ext cx="555157" cy="6096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5156" name="Picture 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1347" y="2495366"/>
            <a:ext cx="403143" cy="41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7" name="Picture 4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609" y="3818105"/>
            <a:ext cx="392769" cy="29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8815574" y="834255"/>
            <a:ext cx="3090932" cy="28394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5C8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>
                <a:solidFill>
                  <a:prstClr val="black"/>
                </a:solidFill>
              </a:rPr>
              <a:t>MAJOR PROJECTS</a:t>
            </a:r>
          </a:p>
          <a:p>
            <a:pPr marL="171446" indent="-171446"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Clean Water Atlanta - Sewer Groups 3&amp;4</a:t>
            </a:r>
          </a:p>
          <a:p>
            <a:pPr marL="171446" indent="-171446"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Water Supply Program </a:t>
            </a:r>
          </a:p>
          <a:p>
            <a:pPr marL="171446" indent="-171446"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Urban Waters Federal Program for Proctor Creek</a:t>
            </a:r>
          </a:p>
          <a:p>
            <a:pPr marL="171446" indent="-171446"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Downtown Water Storage</a:t>
            </a:r>
          </a:p>
          <a:p>
            <a:pPr marL="171446" indent="-171446"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Capacity Relief Ponds at Cook Sr. Park</a:t>
            </a:r>
          </a:p>
          <a:p>
            <a:pPr marL="171446" indent="-171446"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Water Line Replacement </a:t>
            </a:r>
            <a:r>
              <a:rPr lang="mr-IN" sz="1400" dirty="0">
                <a:solidFill>
                  <a:prstClr val="black"/>
                </a:solidFill>
              </a:rPr>
              <a:t>–</a:t>
            </a:r>
            <a:r>
              <a:rPr lang="en-US" sz="1400" dirty="0">
                <a:solidFill>
                  <a:prstClr val="black"/>
                </a:solidFill>
              </a:rPr>
              <a:t> Renew ATL</a:t>
            </a:r>
          </a:p>
          <a:p>
            <a:pPr marL="171446" indent="-171446"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Peachtree Creek Trunk Sewer Stabilization</a:t>
            </a:r>
          </a:p>
          <a:p>
            <a:pPr marL="171446" indent="-171446"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Energy Performance Projects</a:t>
            </a:r>
          </a:p>
          <a:p>
            <a:pPr marL="171446" indent="-171446">
              <a:buFont typeface="Arial" charset="0"/>
              <a:buChar char="•"/>
            </a:pPr>
            <a:r>
              <a:rPr lang="en-US" sz="1400" dirty="0">
                <a:solidFill>
                  <a:prstClr val="black"/>
                </a:solidFill>
              </a:rPr>
              <a:t>MOST Funded </a:t>
            </a:r>
            <a:r>
              <a:rPr lang="en-US" sz="1400" dirty="0" err="1">
                <a:solidFill>
                  <a:prstClr val="black"/>
                </a:solidFill>
              </a:rPr>
              <a:t>Stormwater</a:t>
            </a:r>
            <a:r>
              <a:rPr lang="en-US" sz="1400" dirty="0">
                <a:solidFill>
                  <a:prstClr val="black"/>
                </a:solidFill>
              </a:rPr>
              <a:t> Projects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37074" y="4803170"/>
            <a:ext cx="1226219" cy="8617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863D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$823M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COMMITTED TO DATE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863D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311260" y="4803170"/>
            <a:ext cx="1222234" cy="8617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863D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$404M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PAID TO DATE</a:t>
            </a:r>
            <a:endParaRPr lang="en-US" sz="8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042377" y="5692336"/>
            <a:ext cx="1227837" cy="8617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863D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$661M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UNDER CONTRACT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00863D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311260" y="5692336"/>
            <a:ext cx="1222234" cy="8617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863D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40.4%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MBE/WBE</a:t>
            </a:r>
            <a:endParaRPr lang="en-US" sz="8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9041058" y="3916777"/>
            <a:ext cx="1222235" cy="8617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863D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57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Active Projects</a:t>
            </a:r>
            <a:endParaRPr lang="en-US" sz="8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0311259" y="3925238"/>
            <a:ext cx="1222235" cy="8617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863D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6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863D"/>
                </a:solidFill>
                <a:latin typeface="Century Gothic" charset="0"/>
                <a:ea typeface="Century Gothic" charset="0"/>
                <a:cs typeface="Century Gothic" charset="0"/>
              </a:rPr>
              <a:t>Projects Closed</a:t>
            </a:r>
            <a:endParaRPr lang="en-US" sz="8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800" b="1" dirty="0">
              <a:solidFill>
                <a:srgbClr val="FFC000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742127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Raw Water Supply Program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0" y="1094740"/>
            <a:ext cx="6261100" cy="5333592"/>
          </a:xfrm>
        </p:spPr>
        <p:txBody>
          <a:bodyPr>
            <a:noAutofit/>
          </a:bodyPr>
          <a:lstStyle/>
          <a:p>
            <a:r>
              <a:rPr lang="en-US" sz="1400" b="1" dirty="0"/>
              <a:t>Program Update (Construction progress):</a:t>
            </a:r>
          </a:p>
          <a:p>
            <a:pPr lvl="1"/>
            <a:r>
              <a:rPr lang="en-US" sz="1400" dirty="0"/>
              <a:t>Two (2) new pump stations (at Quarry and Hemphill WTP) – Completion by December 2018.</a:t>
            </a:r>
          </a:p>
          <a:p>
            <a:pPr lvl="1"/>
            <a:r>
              <a:rPr lang="en-US" sz="1400" dirty="0"/>
              <a:t>Conveyance tunnel: 10 ft. diameter; 23,800 feet long – 13,337 ft. excavated by Driller Mike.</a:t>
            </a:r>
          </a:p>
          <a:p>
            <a:pPr lvl="1"/>
            <a:r>
              <a:rPr lang="en-US" sz="1400" dirty="0"/>
              <a:t>Repurpose Bellwood Quarry – 2 PS Shafts and </a:t>
            </a:r>
            <a:r>
              <a:rPr lang="en-US" sz="1400" dirty="0" err="1"/>
              <a:t>adits</a:t>
            </a:r>
            <a:r>
              <a:rPr lang="en-US" sz="1400" dirty="0"/>
              <a:t> are completed;  2 Flow Shafts to be completed by December 2018.</a:t>
            </a:r>
          </a:p>
          <a:p>
            <a:pPr lvl="1"/>
            <a:r>
              <a:rPr lang="en-US" sz="1400" dirty="0"/>
              <a:t>Condition assessment and rehabilitation of raw water mains</a:t>
            </a:r>
          </a:p>
          <a:p>
            <a:pPr lvl="1"/>
            <a:r>
              <a:rPr lang="en-US" sz="1400" dirty="0"/>
              <a:t>Hemphill PS Shafts – Blind bore drilling of 4 out of 5 shafts completed. Program on schedule for March 2018 completion. </a:t>
            </a:r>
          </a:p>
          <a:p>
            <a:pPr lvl="1"/>
            <a:r>
              <a:rPr lang="en-US" sz="1400" dirty="0"/>
              <a:t>Chattahoochee construction/drop shaft – Shaft excavation and lining completed; grouting in February 2018.</a:t>
            </a:r>
          </a:p>
          <a:p>
            <a:pPr lvl="0"/>
            <a:r>
              <a:rPr lang="en-US" sz="1400" b="1" dirty="0"/>
              <a:t>Program Update (Construction Cost): </a:t>
            </a:r>
          </a:p>
          <a:p>
            <a:pPr lvl="1"/>
            <a:r>
              <a:rPr lang="en-US" sz="1400" dirty="0"/>
              <a:t>CMAR Guaranteed Maximum Price (GMP) $301M  </a:t>
            </a:r>
          </a:p>
          <a:p>
            <a:pPr lvl="1"/>
            <a:r>
              <a:rPr lang="en-US" sz="1400" dirty="0"/>
              <a:t>Authorized Construction: $301M</a:t>
            </a:r>
          </a:p>
          <a:p>
            <a:pPr lvl="1"/>
            <a:r>
              <a:rPr lang="en-US" sz="1400" dirty="0"/>
              <a:t>Approved Funds:	 $301M</a:t>
            </a:r>
          </a:p>
          <a:p>
            <a:r>
              <a:rPr lang="en-US" sz="1400" b="1" dirty="0"/>
              <a:t>New Peachtree Pump Station:</a:t>
            </a:r>
          </a:p>
          <a:p>
            <a:pPr lvl="1"/>
            <a:r>
              <a:rPr lang="en-US" sz="1400" dirty="0"/>
              <a:t>Design of the new 90MGD Peachtree Pump Station at the Chattahoochee Water Treatment Plant is in progress. Completion of design by May 2018. </a:t>
            </a:r>
          </a:p>
          <a:p>
            <a:r>
              <a:rPr lang="en-US" sz="1400" b="1" dirty="0"/>
              <a:t>Tunnel and Quarry/Hemphill PS Completion: </a:t>
            </a:r>
            <a:r>
              <a:rPr lang="en-US" sz="1400" dirty="0"/>
              <a:t>September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DB104-3EC1-4716-81BB-507269C54C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960" y="1094740"/>
            <a:ext cx="3654213" cy="2740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1B346D-9B35-454F-9A95-366BBB6CE3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959" y="3926432"/>
            <a:ext cx="3654213" cy="27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85119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Upper Proctor Creek Capacity Relief Pond in Rodney Cook Sr. Park at Historic Vine 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599" y="1223772"/>
            <a:ext cx="8204201" cy="5474739"/>
          </a:xfrm>
        </p:spPr>
        <p:txBody>
          <a:bodyPr>
            <a:noAutofit/>
          </a:bodyPr>
          <a:lstStyle/>
          <a:p>
            <a:r>
              <a:rPr lang="en-US" sz="1400" b="1" dirty="0"/>
              <a:t>Project Scope:</a:t>
            </a:r>
          </a:p>
          <a:p>
            <a:pPr lvl="1"/>
            <a:r>
              <a:rPr lang="en-US" sz="1400" dirty="0"/>
              <a:t>The Upper Proctor Creek Capacity Relief Project – Rodney Cook, Sr. Park in Historic Vine City is a collection of innovative </a:t>
            </a:r>
            <a:r>
              <a:rPr lang="en-US" sz="1400" dirty="0" err="1"/>
              <a:t>stormwater</a:t>
            </a:r>
            <a:r>
              <a:rPr lang="en-US" sz="1400" dirty="0"/>
              <a:t> practices designed to redirect surface runoff away from the combined sewer  system.</a:t>
            </a:r>
          </a:p>
          <a:p>
            <a:pPr lvl="1"/>
            <a:r>
              <a:rPr lang="en-US" sz="1400" dirty="0"/>
              <a:t>This project is a multi-phase effort to reduce flooding and combined sewer flows in the surrounding area.</a:t>
            </a:r>
          </a:p>
          <a:p>
            <a:pPr lvl="1"/>
            <a:r>
              <a:rPr lang="en-US" sz="1400" dirty="0"/>
              <a:t>The components of this project will be a wet pond, green infrastructure (</a:t>
            </a:r>
            <a:r>
              <a:rPr lang="en-US" sz="1400" dirty="0" err="1"/>
              <a:t>bioretention</a:t>
            </a:r>
            <a:r>
              <a:rPr lang="en-US" sz="1400" dirty="0"/>
              <a:t>, </a:t>
            </a:r>
            <a:r>
              <a:rPr lang="en-US" sz="1400" dirty="0" err="1"/>
              <a:t>stormwater</a:t>
            </a:r>
            <a:r>
              <a:rPr lang="en-US" sz="1400" dirty="0"/>
              <a:t> planters, rainwater harvesting cisterns, and soil restoration), aerating water features, separated storm drain pipelines, new sidewalks and roadway improvements.</a:t>
            </a:r>
          </a:p>
          <a:p>
            <a:r>
              <a:rPr lang="en-US" sz="1400" b="1" dirty="0"/>
              <a:t>Project Activities:</a:t>
            </a:r>
          </a:p>
          <a:p>
            <a:pPr lvl="1"/>
            <a:r>
              <a:rPr lang="en-US" sz="1400" dirty="0"/>
              <a:t>Construction Authorization #1 issued 10/3/17, for Early Work Package.</a:t>
            </a:r>
          </a:p>
          <a:p>
            <a:pPr lvl="1"/>
            <a:r>
              <a:rPr lang="en-US" sz="1400" dirty="0"/>
              <a:t>Land Disturbance permit issued 10/6/17 for first phase.</a:t>
            </a:r>
          </a:p>
          <a:p>
            <a:pPr lvl="1"/>
            <a:r>
              <a:rPr lang="en-US" sz="1400" dirty="0"/>
              <a:t>Fall festival outreach participation with partners Trust for Public Land, Department of Parks and Recreation, along with Astra-</a:t>
            </a:r>
            <a:r>
              <a:rPr lang="en-US" sz="1400" dirty="0" err="1"/>
              <a:t>Rohafox</a:t>
            </a:r>
            <a:r>
              <a:rPr lang="en-US" sz="1400" dirty="0"/>
              <a:t> at Cosmopolitan Church 10/21/7.</a:t>
            </a:r>
          </a:p>
          <a:p>
            <a:pPr lvl="1"/>
            <a:r>
              <a:rPr lang="en-US" sz="1400" dirty="0"/>
              <a:t>Construction trailers setup 11/16/17.</a:t>
            </a:r>
          </a:p>
          <a:p>
            <a:pPr lvl="1"/>
            <a:r>
              <a:rPr lang="en-US" sz="1400" dirty="0"/>
              <a:t>City Council and the Mayor’s Office approved Guaranteed Maximum Price construction funding on 12/4/17.</a:t>
            </a:r>
          </a:p>
          <a:p>
            <a:pPr lvl="1"/>
            <a:r>
              <a:rPr lang="en-US" sz="1400" dirty="0"/>
              <a:t>Tree removal  and clearing commenced; Security guard station installed on 12/13/17.</a:t>
            </a:r>
          </a:p>
          <a:p>
            <a:pPr lvl="1"/>
            <a:r>
              <a:rPr lang="en-US" sz="1400" dirty="0"/>
              <a:t>Soil Remediation to began 2/1/18.</a:t>
            </a:r>
          </a:p>
          <a:p>
            <a:r>
              <a:rPr lang="en-US" sz="1400" b="1" dirty="0"/>
              <a:t>Project construction cost:  $22M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629401" y="1223773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3800" y="1408439"/>
            <a:ext cx="31337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2375" y="3945781"/>
            <a:ext cx="3105150" cy="255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63251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MOST-Funded Stormwater Projects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FBC1D0-15D7-4E84-A197-B755AC3940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7" t="12017" b="1"/>
          <a:stretch/>
        </p:blipFill>
        <p:spPr>
          <a:xfrm>
            <a:off x="609600" y="939037"/>
            <a:ext cx="6233039" cy="5554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EB8A3D-5625-4451-B618-144BC9A926E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114" y="2139366"/>
            <a:ext cx="4154186" cy="23208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220D23-23E6-4B33-B86D-0FA61CB7CD30}"/>
              </a:ext>
            </a:extLst>
          </p:cNvPr>
          <p:cNvSpPr txBox="1"/>
          <p:nvPr/>
        </p:nvSpPr>
        <p:spPr>
          <a:xfrm>
            <a:off x="7403457" y="939037"/>
            <a:ext cx="3873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prstClr val="black"/>
                </a:solidFill>
              </a:rPr>
              <a:t>FY 2018 15 Projects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9 Completed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4 Under Construction</a:t>
            </a:r>
          </a:p>
          <a:p>
            <a:pPr algn="ctr"/>
            <a:r>
              <a:rPr lang="en-US" sz="1600" dirty="0">
                <a:solidFill>
                  <a:prstClr val="black"/>
                </a:solidFill>
              </a:rPr>
              <a:t>2 Remaining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78E959-82DB-4657-AFCA-EA754223640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114" y="4554983"/>
            <a:ext cx="4154186" cy="21506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D194D84-42E7-4AA0-88C2-2B1FF3FCC9A1}"/>
              </a:ext>
            </a:extLst>
          </p:cNvPr>
          <p:cNvSpPr txBox="1"/>
          <p:nvPr/>
        </p:nvSpPr>
        <p:spPr>
          <a:xfrm>
            <a:off x="6926342" y="629768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After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90CAD-7119-45DC-93F6-7094A3A4B20D}"/>
              </a:ext>
            </a:extLst>
          </p:cNvPr>
          <p:cNvSpPr txBox="1"/>
          <p:nvPr/>
        </p:nvSpPr>
        <p:spPr>
          <a:xfrm>
            <a:off x="7361158" y="3976844"/>
            <a:ext cx="1012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91722996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3-Year Strategic Asset Management Plan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1" y="1020737"/>
            <a:ext cx="6134100" cy="5521960"/>
          </a:xfrm>
        </p:spPr>
        <p:txBody>
          <a:bodyPr>
            <a:normAutofit/>
          </a:bodyPr>
          <a:lstStyle/>
          <a:p>
            <a:r>
              <a:rPr lang="en-US" sz="2000" dirty="0"/>
              <a:t>A 3-Year Asset Management Plan has been developed and under final review</a:t>
            </a:r>
          </a:p>
          <a:p>
            <a:r>
              <a:rPr lang="en-US" sz="2000" dirty="0"/>
              <a:t>Achieving vision of being a leading utility in innovation, service and value </a:t>
            </a:r>
          </a:p>
          <a:p>
            <a:pPr algn="just" defTabSz="914400"/>
            <a:r>
              <a:rPr lang="en-US" sz="2000" dirty="0">
                <a:solidFill>
                  <a:prstClr val="black"/>
                </a:solidFill>
              </a:rPr>
              <a:t>Strategic Initiatives include</a:t>
            </a:r>
          </a:p>
          <a:p>
            <a:pPr marL="685800" lvl="1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Organizational Development/Knowledge Management</a:t>
            </a:r>
          </a:p>
          <a:p>
            <a:pPr marL="685800" lvl="1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Database and Information Management</a:t>
            </a:r>
          </a:p>
          <a:p>
            <a:pPr marL="685800" lvl="1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Work Management</a:t>
            </a:r>
          </a:p>
          <a:p>
            <a:pPr marL="685800" lvl="1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Maintenance and Reliability</a:t>
            </a:r>
          </a:p>
          <a:p>
            <a:pPr marL="685800" lvl="1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Planning and Scheduling</a:t>
            </a:r>
          </a:p>
          <a:p>
            <a:pPr marL="685800" lvl="1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Inventory Management</a:t>
            </a:r>
          </a:p>
          <a:p>
            <a:pPr marL="685800" lvl="1" defTabSz="9144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Metrics and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FEAB5-AC37-4385-959E-6D07EE57E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303" y="1094739"/>
            <a:ext cx="4127497" cy="537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3383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Renew ATL Water Line Renewal &amp; Replacement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0" y="1094740"/>
            <a:ext cx="5753100" cy="545846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Renew Atlanta</a:t>
            </a:r>
          </a:p>
          <a:p>
            <a:pPr lvl="1"/>
            <a:r>
              <a:rPr lang="en-US" dirty="0"/>
              <a:t>Construction began in March 2017 and continues</a:t>
            </a:r>
          </a:p>
          <a:p>
            <a:r>
              <a:rPr lang="en-US" dirty="0"/>
              <a:t>Department of Watershed Management</a:t>
            </a:r>
          </a:p>
          <a:p>
            <a:pPr lvl="1"/>
            <a:r>
              <a:rPr lang="en-US" dirty="0"/>
              <a:t>Working closely with Renew ATL to assess needed corrective actions before resurfacing efforts</a:t>
            </a:r>
          </a:p>
          <a:p>
            <a:pPr lvl="1"/>
            <a:r>
              <a:rPr lang="en-US" dirty="0"/>
              <a:t>Assessed 191 projects</a:t>
            </a:r>
          </a:p>
          <a:p>
            <a:pPr lvl="1"/>
            <a:r>
              <a:rPr lang="en-US" dirty="0"/>
              <a:t>Designed 37 water main replacement projects</a:t>
            </a:r>
          </a:p>
          <a:p>
            <a:pPr lvl="1"/>
            <a:r>
              <a:rPr lang="en-US" dirty="0"/>
              <a:t>Construction of 10 water main replacements is complete</a:t>
            </a:r>
          </a:p>
          <a:p>
            <a:pPr lvl="1"/>
            <a:r>
              <a:rPr lang="en-US" dirty="0"/>
              <a:t>Approximately 17,000 LF of water main replaced to date and in service</a:t>
            </a:r>
          </a:p>
          <a:p>
            <a:pPr lvl="1"/>
            <a:r>
              <a:rPr lang="en-US" dirty="0"/>
              <a:t>Two sites are currently under construction, totaling 11,000 LF.</a:t>
            </a:r>
          </a:p>
          <a:p>
            <a:pPr lvl="1"/>
            <a:r>
              <a:rPr lang="en-US" dirty="0"/>
              <a:t>Highlighted numbers in figure to the right are completed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E589D-8711-49AD-8936-3F798253D7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1013535"/>
            <a:ext cx="4343400" cy="562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2293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Large Diameter Waterline Condition Assessment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1" y="1463040"/>
            <a:ext cx="6375400" cy="369360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Prime Contractor: Pure Technologies, Inc. (JV) </a:t>
            </a:r>
          </a:p>
          <a:p>
            <a:r>
              <a:rPr lang="en-US" dirty="0"/>
              <a:t>Cost and duration: $3 Million/2 years</a:t>
            </a:r>
          </a:p>
          <a:p>
            <a:r>
              <a:rPr lang="en-US" dirty="0"/>
              <a:t>Length of mains to be inspected: 50 miles (estimated)</a:t>
            </a:r>
          </a:p>
          <a:p>
            <a:r>
              <a:rPr lang="en-US" dirty="0"/>
              <a:t>Length of mains inspected to-date: 2,000 feet</a:t>
            </a:r>
          </a:p>
          <a:p>
            <a:r>
              <a:rPr lang="en-US" dirty="0"/>
              <a:t>Future planned inspections:</a:t>
            </a:r>
          </a:p>
          <a:p>
            <a:pPr lvl="1"/>
            <a:r>
              <a:rPr lang="en-US" dirty="0"/>
              <a:t>20 miles by end of April, 2018</a:t>
            </a:r>
          </a:p>
          <a:p>
            <a:pPr lvl="1"/>
            <a:r>
              <a:rPr lang="en-US" dirty="0"/>
              <a:t>10 miles by end of August, 2018</a:t>
            </a:r>
          </a:p>
          <a:p>
            <a:pPr lvl="1"/>
            <a:r>
              <a:rPr lang="en-US" dirty="0"/>
              <a:t>10 miles by end of December, 2018</a:t>
            </a:r>
          </a:p>
          <a:p>
            <a:pPr lvl="1"/>
            <a:r>
              <a:rPr lang="en-US" dirty="0"/>
              <a:t>10 miles by end of April,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4914A0-5578-4F63-BFDD-CE9E8032E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9302" y="1463040"/>
            <a:ext cx="4734560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463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Customer Billing: Estimated Bills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599" y="1094740"/>
            <a:ext cx="5948363" cy="3693608"/>
          </a:xfrm>
        </p:spPr>
        <p:txBody>
          <a:bodyPr>
            <a:normAutofit/>
          </a:bodyPr>
          <a:lstStyle/>
          <a:p>
            <a:r>
              <a:rPr lang="en-US" altLang="en-US" sz="1600" dirty="0"/>
              <a:t>Overall estimated bills account for 2.4% of all bills</a:t>
            </a:r>
          </a:p>
          <a:p>
            <a:r>
              <a:rPr lang="en-US" altLang="en-US" sz="1600" dirty="0"/>
              <a:t>1.5% of active accounts (inside city) are receiving estimated bills due to needed repairs</a:t>
            </a:r>
          </a:p>
          <a:p>
            <a:r>
              <a:rPr lang="en-US" altLang="en-US" sz="1600" dirty="0"/>
              <a:t>Industry benchmark is 3%; DWM target is less than 1%</a:t>
            </a:r>
          </a:p>
          <a:p>
            <a:endParaRPr lang="en-US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247679"/>
              </p:ext>
            </p:extLst>
          </p:nvPr>
        </p:nvGraphicFramePr>
        <p:xfrm>
          <a:off x="6773694" y="1337556"/>
          <a:ext cx="4199106" cy="502926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50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70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4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Council District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Total No. of Accounts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Number</a:t>
                      </a:r>
                      <a:r>
                        <a:rPr lang="en-US" sz="1400" baseline="0" dirty="0"/>
                        <a:t> Estimated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Percentage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7,889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5,835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3.1%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6,455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7,948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10,575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11,415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8,668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02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12,237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219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7,903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7,990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9,912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7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6,778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1.0%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7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103,605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/>
                        <a:t>1,510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1.5%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1" y="0"/>
            <a:ext cx="313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Service Delivery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209517"/>
              </p:ext>
            </p:extLst>
          </p:nvPr>
        </p:nvGraphicFramePr>
        <p:xfrm>
          <a:off x="609600" y="2825201"/>
          <a:ext cx="5486400" cy="354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017333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Satellite Leak Detection Pilot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609600" y="1094740"/>
            <a:ext cx="6578600" cy="36936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Provider: </a:t>
            </a:r>
            <a:r>
              <a:rPr lang="en-US" dirty="0" err="1"/>
              <a:t>Hydromax</a:t>
            </a:r>
            <a:r>
              <a:rPr lang="en-US" dirty="0"/>
              <a:t> USA</a:t>
            </a:r>
          </a:p>
          <a:p>
            <a:r>
              <a:rPr lang="en-US" dirty="0"/>
              <a:t>Cost and duration: $147,000; three deliverables over six months</a:t>
            </a:r>
          </a:p>
          <a:p>
            <a:r>
              <a:rPr lang="en-US" dirty="0"/>
              <a:t>Est. length of mains analyzed: 500 miles per deliverable</a:t>
            </a:r>
          </a:p>
          <a:p>
            <a:r>
              <a:rPr lang="en-US" dirty="0"/>
              <a:t>100 leak points of interest to be correlated per deliverable</a:t>
            </a:r>
          </a:p>
          <a:p>
            <a:r>
              <a:rPr lang="en-US" dirty="0"/>
              <a:t>Status:</a:t>
            </a:r>
          </a:p>
          <a:p>
            <a:pPr lvl="1"/>
            <a:r>
              <a:rPr lang="en-US" dirty="0"/>
              <a:t>Kick-off January 19, 2018</a:t>
            </a:r>
          </a:p>
          <a:p>
            <a:pPr lvl="1"/>
            <a:r>
              <a:rPr lang="en-US" dirty="0"/>
              <a:t>Est. first image acquisition mid-February 2018</a:t>
            </a:r>
          </a:p>
          <a:p>
            <a:pPr lvl="1"/>
            <a:r>
              <a:rPr lang="en-US" dirty="0"/>
              <a:t>Est. field verification to begin in mid-March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7E3069-24DE-4CDB-AC1C-77D5190A7C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200" y="844296"/>
            <a:ext cx="3784600" cy="58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3753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Strategic Priorities</a:t>
            </a:r>
          </a:p>
        </p:txBody>
      </p:sp>
      <p:pic>
        <p:nvPicPr>
          <p:cNvPr id="7" name="Picture 6" descr="DWM PRIORITIES AR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844296"/>
            <a:ext cx="4491794" cy="5580307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458355"/>
              </p:ext>
            </p:extLst>
          </p:nvPr>
        </p:nvGraphicFramePr>
        <p:xfrm>
          <a:off x="5524595" y="547122"/>
          <a:ext cx="5448205" cy="583538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20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65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5276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tabLst>
                          <a:tab pos="1188720" algn="r"/>
                        </a:tabLst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Major Initiatives by Strategic Priority</a:t>
                      </a:r>
                    </a:p>
                  </a:txBody>
                  <a:tcPr marL="36164" marR="36164" marT="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205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ea typeface="Century Gothic" charset="0"/>
                          <a:cs typeface="Century Gothic" charset="0"/>
                        </a:rPr>
                        <a:t>Service Delivery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Customer Service Action Plan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Service Order Management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Automated Metering</a:t>
                      </a:r>
                      <a:r>
                        <a:rPr lang="en-US" sz="1400" baseline="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 Infrastructure/Smart Meters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aseline="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Smart Hydrants</a:t>
                      </a:r>
                      <a:endParaRPr lang="en-US" sz="1400" dirty="0">
                        <a:effectLst/>
                        <a:latin typeface="+mn-lt"/>
                        <a:ea typeface="Century Gothic" charset="0"/>
                        <a:cs typeface="Century Gothic" charset="0"/>
                      </a:endParaRPr>
                    </a:p>
                  </a:txBody>
                  <a:tcPr marL="36164" marR="36164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205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ea typeface="Century Gothic" charset="0"/>
                          <a:cs typeface="Century Gothic" charset="0"/>
                        </a:rPr>
                        <a:t>Infrastructure Reliability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Water Line Replacement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Development of Asset Management Framework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Capital Plan Delivery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Asset &amp; Information Security Strategy</a:t>
                      </a:r>
                      <a:endParaRPr lang="en-US" sz="1400" dirty="0">
                        <a:effectLst/>
                        <a:latin typeface="+mn-lt"/>
                        <a:ea typeface="Century Gothic" charset="0"/>
                        <a:cs typeface="Century Gothic" charset="0"/>
                      </a:endParaRPr>
                    </a:p>
                  </a:txBody>
                  <a:tcPr marL="36164" marR="36164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ea typeface="Century Gothic" charset="0"/>
                          <a:cs typeface="Century Gothic" charset="0"/>
                        </a:rPr>
                        <a:t>Workforce</a:t>
                      </a:r>
                      <a:r>
                        <a:rPr lang="en-US" sz="1400" baseline="0" dirty="0">
                          <a:latin typeface="+mn-lt"/>
                          <a:ea typeface="Century Gothic" charset="0"/>
                          <a:cs typeface="Century Gothic" charset="0"/>
                        </a:rPr>
                        <a:t> Development</a:t>
                      </a:r>
                      <a:endParaRPr lang="en-US" sz="1400" dirty="0">
                        <a:latin typeface="+mn-lt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 err="1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StreamWorks</a:t>
                      </a:r>
                      <a:endParaRPr lang="en-US" sz="1400" dirty="0">
                        <a:effectLst/>
                        <a:latin typeface="+mn-lt"/>
                        <a:ea typeface="Century Gothic" charset="0"/>
                        <a:cs typeface="Century Gothic" charset="0"/>
                      </a:endParaRP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Competitive</a:t>
                      </a:r>
                      <a:r>
                        <a:rPr lang="en-US" sz="1400" baseline="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 Pay Study</a:t>
                      </a:r>
                      <a:endParaRPr lang="en-US" sz="1400" dirty="0">
                        <a:effectLst/>
                        <a:latin typeface="+mn-lt"/>
                        <a:ea typeface="Century Gothic" charset="0"/>
                        <a:cs typeface="Century Gothic" charset="0"/>
                      </a:endParaRPr>
                    </a:p>
                  </a:txBody>
                  <a:tcPr marL="36164" marR="36164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962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ea typeface="Century Gothic" charset="0"/>
                          <a:cs typeface="Century Gothic" charset="0"/>
                        </a:rPr>
                        <a:t>Operational Efficiency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ESCO Projects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 err="1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WaterStat</a:t>
                      </a:r>
                      <a:endParaRPr lang="en-US" sz="1400" dirty="0">
                        <a:effectLst/>
                        <a:latin typeface="+mn-lt"/>
                        <a:ea typeface="Century Gothic" charset="0"/>
                        <a:cs typeface="Century Gothic" charset="0"/>
                      </a:endParaRPr>
                    </a:p>
                  </a:txBody>
                  <a:tcPr marL="36164" marR="36164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17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ea typeface="Century Gothic" charset="0"/>
                          <a:cs typeface="Century Gothic" charset="0"/>
                        </a:rPr>
                        <a:t>Digital</a:t>
                      </a:r>
                      <a:r>
                        <a:rPr lang="en-US" sz="1400" baseline="0" dirty="0">
                          <a:latin typeface="+mn-lt"/>
                          <a:ea typeface="Century Gothic" charset="0"/>
                          <a:cs typeface="Century Gothic" charset="0"/>
                        </a:rPr>
                        <a:t> Transformation</a:t>
                      </a:r>
                      <a:endParaRPr lang="en-US" sz="1400" dirty="0">
                        <a:latin typeface="+mn-lt"/>
                        <a:ea typeface="Century Gothic" charset="0"/>
                        <a:cs typeface="Century Gothic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Smart H2O &amp; Innovation Framework</a:t>
                      </a:r>
                    </a:p>
                  </a:txBody>
                  <a:tcPr marL="36164" marR="36164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947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ea typeface="Century Gothic" charset="0"/>
                          <a:cs typeface="Century Gothic" charset="0"/>
                        </a:rPr>
                        <a:t>Financial Resiliency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MOST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Stormwater</a:t>
                      </a:r>
                      <a:r>
                        <a:rPr lang="en-US" sz="1400" baseline="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 Utility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baseline="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Alternative revenue from projects</a:t>
                      </a:r>
                      <a:endParaRPr lang="en-US" sz="1400" dirty="0">
                        <a:effectLst/>
                        <a:latin typeface="+mn-lt"/>
                        <a:ea typeface="Century Gothic" charset="0"/>
                        <a:cs typeface="Century Gothic" charset="0"/>
                      </a:endParaRPr>
                    </a:p>
                  </a:txBody>
                  <a:tcPr marL="36164" marR="36164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1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ea typeface="Century Gothic" charset="0"/>
                          <a:cs typeface="Century Gothic" charset="0"/>
                        </a:rPr>
                        <a:t>Compliance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Integrated Planning</a:t>
                      </a:r>
                    </a:p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GI Strategic Action Plan</a:t>
                      </a:r>
                    </a:p>
                  </a:txBody>
                  <a:tcPr marL="36164" marR="36164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824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+mn-lt"/>
                          <a:ea typeface="Century Gothic" charset="0"/>
                          <a:cs typeface="Century Gothic" charset="0"/>
                        </a:rPr>
                        <a:t>Safety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charset="0"/>
                        <a:buChar char="•"/>
                      </a:pPr>
                      <a:r>
                        <a:rPr lang="en-US" sz="1400" dirty="0">
                          <a:effectLst/>
                          <a:latin typeface="+mn-lt"/>
                          <a:ea typeface="Century Gothic" charset="0"/>
                          <a:cs typeface="Century Gothic" charset="0"/>
                        </a:rPr>
                        <a:t>Remote Surveillance</a:t>
                      </a:r>
                    </a:p>
                  </a:txBody>
                  <a:tcPr marL="36164" marR="36164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7272511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1" y="384301"/>
            <a:ext cx="2980514" cy="1199618"/>
          </a:xfrm>
        </p:spPr>
        <p:txBody>
          <a:bodyPr anchor="ctr">
            <a:noAutofit/>
          </a:bodyPr>
          <a:lstStyle/>
          <a:p>
            <a:pPr algn="ctr"/>
            <a:r>
              <a:rPr lang="en-GB" sz="3600" baseline="30000" dirty="0"/>
              <a:t>2017 Achievements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596" y="0"/>
            <a:ext cx="9144000" cy="19233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17479" y="3672828"/>
            <a:ext cx="1315749" cy="2225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400" baseline="30000" dirty="0">
                <a:solidFill>
                  <a:srgbClr val="FFFFFF"/>
                </a:solidFill>
              </a:rPr>
              <a:t>The MOST has generated $1.2 billion since 2004, money that has made it possible for the Department to issue the bonds that largely funded Clean Water Atlanta without increasing rates even higher than they were.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221" y="2163376"/>
            <a:ext cx="1941329" cy="1011238"/>
          </a:xfrm>
          <a:prstGeom prst="rect">
            <a:avLst/>
          </a:prstGeom>
        </p:spPr>
      </p:pic>
      <p:pic>
        <p:nvPicPr>
          <p:cNvPr id="10" name="Picture 4" descr="Image result for &quot;better business building&quot;">
            <a:extLst>
              <a:ext uri="{FF2B5EF4-FFF2-40B4-BE49-F238E27FC236}">
                <a16:creationId xmlns:a16="http://schemas.microsoft.com/office/drawing/2014/main" id="{30072074-A462-4251-9228-88EF545B6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5935" y="2592470"/>
            <a:ext cx="1481882" cy="148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https://image-store.slidesharecdn.com/ffe31683-9138-4d7e-add1-bd666a90bf9d-original.png">
            <a:extLst>
              <a:ext uri="{FF2B5EF4-FFF2-40B4-BE49-F238E27FC236}">
                <a16:creationId xmlns:a16="http://schemas.microsoft.com/office/drawing/2014/main" id="{0CF9781E-6D14-4E75-AEE2-1D0538D48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675" y="5223873"/>
            <a:ext cx="1867516" cy="84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https://prnewswire2-a.akamaihd.net/p/1893751/sp/189375100/thumbnail/entry_id/1_t27x7vup/def_height/765/def_width/1461/version/100011/type/2/q/100">
            <a:extLst>
              <a:ext uri="{FF2B5EF4-FFF2-40B4-BE49-F238E27FC236}">
                <a16:creationId xmlns:a16="http://schemas.microsoft.com/office/drawing/2014/main" id="{2BD41584-9967-449A-BFA3-152381039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601" y="4923642"/>
            <a:ext cx="1788932" cy="93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http://c.ymcdn.com/sites/www.gawp.org/graphics/logo.png">
            <a:extLst>
              <a:ext uri="{FF2B5EF4-FFF2-40B4-BE49-F238E27FC236}">
                <a16:creationId xmlns:a16="http://schemas.microsoft.com/office/drawing/2014/main" id="{C68390F1-BE54-428A-931F-EB7BE2D2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223" y="2079242"/>
            <a:ext cx="1913045" cy="95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https://chambermaster.blob.core.windows.net/userfiles/UserFiles/chambers/9088/CMS/convert/www.acecga.org/files/574.png">
            <a:extLst>
              <a:ext uri="{FF2B5EF4-FFF2-40B4-BE49-F238E27FC236}">
                <a16:creationId xmlns:a16="http://schemas.microsoft.com/office/drawing/2014/main" id="{162CDA28-9BA1-4E71-99BA-B6AEC175A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7297" y="3945753"/>
            <a:ext cx="2330634" cy="7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0" descr="https://www.gurneeparkdistrict.com/images/news/articles/45/gfo_20170215-163645_1.jpg">
            <a:extLst>
              <a:ext uri="{FF2B5EF4-FFF2-40B4-BE49-F238E27FC236}">
                <a16:creationId xmlns:a16="http://schemas.microsoft.com/office/drawing/2014/main" id="{76471B57-D653-4C6A-B818-2D238A9B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5313" y="2919859"/>
            <a:ext cx="2280545" cy="251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2" descr="https://marcomawards.com/wp-content/uploads/2017/01/logo-01-1.png">
            <a:extLst>
              <a:ext uri="{FF2B5EF4-FFF2-40B4-BE49-F238E27FC236}">
                <a16:creationId xmlns:a16="http://schemas.microsoft.com/office/drawing/2014/main" id="{44311AC3-936E-49FA-9239-F2A8FC524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664" y="3660147"/>
            <a:ext cx="1751010" cy="81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65FB14-9C60-408D-BCAA-F9E14440215D}"/>
              </a:ext>
            </a:extLst>
          </p:cNvPr>
          <p:cNvSpPr txBox="1"/>
          <p:nvPr/>
        </p:nvSpPr>
        <p:spPr>
          <a:xfrm>
            <a:off x="3956289" y="3217954"/>
            <a:ext cx="2382895" cy="484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 hangingPunct="0"/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  <a:sym typeface="Helvetica Neue"/>
              </a:rPr>
              <a:t>Awarded by </a:t>
            </a:r>
          </a:p>
          <a:p>
            <a:pPr algn="ctr" defTabSz="308063" hangingPunct="0"/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  <a:sym typeface="Helvetica Neue"/>
              </a:rPr>
              <a:t>Global Water Leaders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CC4ED8-0A01-4B70-8939-1400A79E391E}"/>
              </a:ext>
            </a:extLst>
          </p:cNvPr>
          <p:cNvSpPr txBox="1"/>
          <p:nvPr/>
        </p:nvSpPr>
        <p:spPr>
          <a:xfrm>
            <a:off x="725756" y="5572545"/>
            <a:ext cx="2187250" cy="7004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 hangingPunct="0"/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  <a:sym typeface="Helvetica Neue"/>
              </a:rPr>
              <a:t>Operations &amp; Environmental Performance Award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ADD2EA-14B4-46F7-B82C-5E2CAC2177A7}"/>
              </a:ext>
            </a:extLst>
          </p:cNvPr>
          <p:cNvSpPr txBox="1"/>
          <p:nvPr/>
        </p:nvSpPr>
        <p:spPr>
          <a:xfrm>
            <a:off x="547898" y="4476848"/>
            <a:ext cx="2421142" cy="269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 hangingPunct="0"/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  <a:sym typeface="Helvetica Neue"/>
              </a:rPr>
              <a:t>Platinum and Gold Awards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C376BA-3642-4CDC-A466-663056E85F27}"/>
              </a:ext>
            </a:extLst>
          </p:cNvPr>
          <p:cNvSpPr txBox="1"/>
          <p:nvPr/>
        </p:nvSpPr>
        <p:spPr>
          <a:xfrm>
            <a:off x="6929496" y="5644979"/>
            <a:ext cx="3067897" cy="2695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 hangingPunct="0"/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  <a:sym typeface="Helvetica Neue"/>
              </a:rPr>
              <a:t>World Smart Cities </a:t>
            </a:r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</a:rPr>
              <a:t>Awards Finalist</a:t>
            </a:r>
            <a:endParaRPr lang="en-US" sz="1400" b="1" dirty="0">
              <a:solidFill>
                <a:prstClr val="black">
                  <a:lumMod val="50000"/>
                  <a:lumOff val="50000"/>
                </a:prstClr>
              </a:solidFill>
              <a:ea typeface="Century Gothic" charset="0"/>
              <a:cs typeface="Century Gothic" charset="0"/>
              <a:sym typeface="Helvetica Neue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DD3866-B939-47E2-AFBF-AA759A64D5F7}"/>
              </a:ext>
            </a:extLst>
          </p:cNvPr>
          <p:cNvSpPr txBox="1"/>
          <p:nvPr/>
        </p:nvSpPr>
        <p:spPr>
          <a:xfrm>
            <a:off x="3571808" y="4534251"/>
            <a:ext cx="2989577" cy="484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 hangingPunct="0"/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  <a:sym typeface="Helvetica Neue"/>
              </a:rPr>
              <a:t>Honor Awar</a:t>
            </a:r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</a:rPr>
              <a:t>d for Southeast Atlanta Permeable Pavers Project</a:t>
            </a:r>
            <a:endParaRPr lang="en-US" sz="1400" b="1" dirty="0">
              <a:solidFill>
                <a:prstClr val="black">
                  <a:lumMod val="50000"/>
                  <a:lumOff val="50000"/>
                </a:prstClr>
              </a:solidFill>
              <a:ea typeface="Century Gothic" charset="0"/>
              <a:cs typeface="Century Gothic" charset="0"/>
              <a:sym typeface="Helvetica Neue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273D31-0052-44DF-9DED-F74F39476551}"/>
              </a:ext>
            </a:extLst>
          </p:cNvPr>
          <p:cNvSpPr txBox="1"/>
          <p:nvPr/>
        </p:nvSpPr>
        <p:spPr>
          <a:xfrm>
            <a:off x="7050875" y="3911174"/>
            <a:ext cx="2581210" cy="484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 hangingPunct="0"/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  <a:sym typeface="Helvetica Neue"/>
              </a:rPr>
              <a:t>Awarde</a:t>
            </a:r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</a:rPr>
              <a:t>d for Power Savings at Hemphill Complex</a:t>
            </a:r>
            <a:endParaRPr lang="en-US" sz="1400" b="1" dirty="0">
              <a:solidFill>
                <a:prstClr val="black">
                  <a:lumMod val="50000"/>
                  <a:lumOff val="50000"/>
                </a:prstClr>
              </a:solidFill>
              <a:ea typeface="Century Gothic" charset="0"/>
              <a:cs typeface="Century Gothic" charset="0"/>
              <a:sym typeface="Helvetica Neue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1CD6114-E2B1-4A24-8102-ECD3B1729502}"/>
              </a:ext>
            </a:extLst>
          </p:cNvPr>
          <p:cNvSpPr txBox="1"/>
          <p:nvPr/>
        </p:nvSpPr>
        <p:spPr>
          <a:xfrm>
            <a:off x="4065540" y="5989989"/>
            <a:ext cx="2205503" cy="484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 hangingPunct="0"/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  <a:sym typeface="Helvetica Neue"/>
              </a:rPr>
              <a:t>Sustainable Water Utility Management Award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63C8B5-5B03-44AE-9FB9-7AACB53F6734}"/>
              </a:ext>
            </a:extLst>
          </p:cNvPr>
          <p:cNvSpPr txBox="1"/>
          <p:nvPr/>
        </p:nvSpPr>
        <p:spPr>
          <a:xfrm>
            <a:off x="242066" y="2919859"/>
            <a:ext cx="2865695" cy="484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6789" tIns="26789" rIns="26789" bIns="26789" numCol="1" spcCol="38100" rtlCol="0" anchor="ctr">
            <a:spAutoFit/>
          </a:bodyPr>
          <a:lstStyle/>
          <a:p>
            <a:pPr algn="ctr" defTabSz="308063" hangingPunct="0"/>
            <a:r>
              <a:rPr lang="en-US" sz="1400" b="1" dirty="0">
                <a:solidFill>
                  <a:prstClr val="black">
                    <a:lumMod val="50000"/>
                    <a:lumOff val="50000"/>
                  </a:prstClr>
                </a:solidFill>
                <a:ea typeface="Century Gothic" charset="0"/>
                <a:cs typeface="Century Gothic" charset="0"/>
                <a:sym typeface="Helvetica Neue"/>
              </a:rPr>
              <a:t>Platinum Award Chattahoochee and Hemphill Water Plants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49344" y="5042560"/>
            <a:ext cx="2228198" cy="60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507" y="0"/>
            <a:ext cx="4139128" cy="6875222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63128" y="5153112"/>
            <a:ext cx="5004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Administrative Highlights</a:t>
            </a:r>
            <a:endParaRPr lang="en-US" sz="4000" b="1" dirty="0">
              <a:solidFill>
                <a:schemeClr val="tx2"/>
              </a:solidFill>
            </a:endParaRPr>
          </a:p>
        </p:txBody>
      </p:sp>
      <p:pic>
        <p:nvPicPr>
          <p:cNvPr id="11" name="Picture 10" descr="Watershed Resurgens Logo REV 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92" y="2875356"/>
            <a:ext cx="3521017" cy="1107288"/>
          </a:xfrm>
          <a:prstGeom prst="rect">
            <a:avLst/>
          </a:prstGeom>
        </p:spPr>
      </p:pic>
      <p:pic>
        <p:nvPicPr>
          <p:cNvPr id="12" name="Picture 11" descr="Leaf Waterdrop Puzzle1.png"/>
          <p:cNvPicPr>
            <a:picLocks noChangeAspect="1"/>
          </p:cNvPicPr>
          <p:nvPr/>
        </p:nvPicPr>
        <p:blipFill>
          <a:blip r:embed="rId4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8094" y="383140"/>
            <a:ext cx="2160506" cy="2199024"/>
          </a:xfrm>
          <a:prstGeom prst="rect">
            <a:avLst/>
          </a:prstGeom>
          <a:ln>
            <a:noFill/>
          </a:ln>
        </p:spPr>
      </p:pic>
      <p:pic>
        <p:nvPicPr>
          <p:cNvPr id="13" name="Picture 12" descr="Leaf Waterdrop Puzzle2.png"/>
          <p:cNvPicPr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2742" y="1175764"/>
            <a:ext cx="1530213" cy="251067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Leaf Waterdrop Puzzle3.png"/>
          <p:cNvPicPr>
            <a:picLocks noChangeAspect="1"/>
          </p:cNvPicPr>
          <p:nvPr/>
        </p:nvPicPr>
        <p:blipFill>
          <a:blip r:embed="rId6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170" y="2717123"/>
            <a:ext cx="2220034" cy="2202526"/>
          </a:xfrm>
          <a:prstGeom prst="rect">
            <a:avLst/>
          </a:prstGeom>
        </p:spPr>
      </p:pic>
      <p:pic>
        <p:nvPicPr>
          <p:cNvPr id="15" name="Picture 14" descr="Leaf Waterdrop Puzzle4.png"/>
          <p:cNvPicPr>
            <a:picLocks noChangeAspect="1"/>
          </p:cNvPicPr>
          <p:nvPr/>
        </p:nvPicPr>
        <p:blipFill>
          <a:blip r:embed="rId7" cstate="screen">
            <a:alphaModFix amt="1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684" y="1102564"/>
            <a:ext cx="1659773" cy="309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39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838614"/>
              </p:ext>
            </p:extLst>
          </p:nvPr>
        </p:nvGraphicFramePr>
        <p:xfrm>
          <a:off x="1524001" y="4793743"/>
          <a:ext cx="9281060" cy="1676240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27072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59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3491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91442" marR="91442" marT="45704" marB="45704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OPERATION &amp; MAINTENANCE (O&amp;M)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91442" marR="91442" marT="45704" marB="45704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349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Personnel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91442" marR="91442" marT="45704" marB="4570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Non-Personnel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91442" marR="91442" marT="45704" marB="45704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0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FY18  Budget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91442" marR="91442" marT="45704" marB="45704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$119.0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0" marR="91430"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$134.7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0" marR="91430" marT="45695" marB="4569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361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Through 2</a:t>
                      </a:r>
                      <a:r>
                        <a:rPr kumimoji="0" lang="en-US" sz="1600" b="1" u="none" strike="noStrike" cap="none" normalizeH="0" baseline="30000" dirty="0">
                          <a:ln>
                            <a:noFill/>
                          </a:ln>
                          <a:effectLst/>
                        </a:rPr>
                        <a:t>nd</a:t>
                      </a: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QTR of FY18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91442" marR="91442" marT="45704" marB="45704" anchor="ctr" horzOverflow="overflow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/>
                        <a:t>$60.8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695" marB="45695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600" kern="1200" dirty="0"/>
                        <a:t>$41.2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0" marR="91430" marT="45695" marB="4569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07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% Spent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pitchFamily="34" charset="-128"/>
                        <a:cs typeface="Calibri" pitchFamily="34" charset="0"/>
                      </a:endParaRPr>
                    </a:p>
                  </a:txBody>
                  <a:tcPr marL="91442" marR="91442" marT="45704" marB="45704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51%</a:t>
                      </a:r>
                      <a:endParaRPr lang="en-US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0" marR="91430" marT="45695" marB="4569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none" dirty="0"/>
                        <a:t>31%</a:t>
                      </a:r>
                      <a:endParaRPr lang="en-US" sz="1600" b="1" u="none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0" marR="91430" marT="45695" marB="4569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FY 2018 Budget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7778" y="4157021"/>
            <a:ext cx="4449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Miscellaneous: IJ Revenue, tap meter sales, </a:t>
            </a:r>
            <a:r>
              <a:rPr lang="en-US" sz="1200" dirty="0" err="1">
                <a:solidFill>
                  <a:prstClr val="black"/>
                </a:solidFill>
              </a:rPr>
              <a:t>stormwater</a:t>
            </a:r>
            <a:r>
              <a:rPr lang="en-US" sz="1200" dirty="0">
                <a:solidFill>
                  <a:prstClr val="black"/>
                </a:solidFill>
              </a:rPr>
              <a:t> charges, interest earnings, administrative services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24602" y="4203188"/>
            <a:ext cx="557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</a:rPr>
              <a:t>Non-Departmental (Debt Service, indirect costs, PILOT/franchise fees, OPEB, GEFA payments/reserve, bad debt reserve, fund-wide reserve)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1" y="0"/>
            <a:ext cx="313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Financial Resilience</a:t>
            </a:r>
          </a:p>
        </p:txBody>
      </p:sp>
      <p:graphicFrame>
        <p:nvGraphicFramePr>
          <p:cNvPr id="25" name="Chart 24"/>
          <p:cNvGraphicFramePr/>
          <p:nvPr>
            <p:extLst>
              <p:ext uri="{D42A27DB-BD31-4B8C-83A1-F6EECF244321}">
                <p14:modId xmlns:p14="http://schemas.microsoft.com/office/powerpoint/2010/main" val="919761201"/>
              </p:ext>
            </p:extLst>
          </p:nvPr>
        </p:nvGraphicFramePr>
        <p:xfrm>
          <a:off x="750426" y="1085596"/>
          <a:ext cx="3910180" cy="309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ounded Rectangle 25"/>
          <p:cNvSpPr/>
          <p:nvPr/>
        </p:nvSpPr>
        <p:spPr>
          <a:xfrm>
            <a:off x="1437163" y="856996"/>
            <a:ext cx="2705100" cy="228600"/>
          </a:xfrm>
          <a:prstGeom prst="roundRect">
            <a:avLst/>
          </a:prstGeom>
          <a:solidFill>
            <a:srgbClr val="005C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1200" dirty="0">
                <a:solidFill>
                  <a:prstClr val="white"/>
                </a:solidFill>
              </a:rPr>
              <a:t>Revenue Sources ($610M)</a:t>
            </a:r>
          </a:p>
        </p:txBody>
      </p:sp>
      <p:graphicFrame>
        <p:nvGraphicFramePr>
          <p:cNvPr id="27" name="Chart 26"/>
          <p:cNvGraphicFramePr/>
          <p:nvPr>
            <p:extLst>
              <p:ext uri="{D42A27DB-BD31-4B8C-83A1-F6EECF244321}">
                <p14:modId xmlns:p14="http://schemas.microsoft.com/office/powerpoint/2010/main" val="379503646"/>
              </p:ext>
            </p:extLst>
          </p:nvPr>
        </p:nvGraphicFramePr>
        <p:xfrm>
          <a:off x="5686425" y="844296"/>
          <a:ext cx="5872163" cy="3346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ounded Rectangle 27"/>
          <p:cNvSpPr/>
          <p:nvPr/>
        </p:nvSpPr>
        <p:spPr>
          <a:xfrm>
            <a:off x="7451271" y="856996"/>
            <a:ext cx="2705100" cy="228600"/>
          </a:xfrm>
          <a:prstGeom prst="roundRect">
            <a:avLst/>
          </a:prstGeom>
          <a:solidFill>
            <a:srgbClr val="005C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sz="1200" dirty="0">
                <a:solidFill>
                  <a:prstClr val="white"/>
                </a:solidFill>
              </a:rPr>
              <a:t>Appropriations ($610M)</a:t>
            </a:r>
          </a:p>
        </p:txBody>
      </p:sp>
      <p:graphicFrame>
        <p:nvGraphicFramePr>
          <p:cNvPr id="29" name="Chart 28"/>
          <p:cNvGraphicFramePr/>
          <p:nvPr>
            <p:extLst>
              <p:ext uri="{D42A27DB-BD31-4B8C-83A1-F6EECF244321}">
                <p14:modId xmlns:p14="http://schemas.microsoft.com/office/powerpoint/2010/main" val="275115186"/>
              </p:ext>
            </p:extLst>
          </p:nvPr>
        </p:nvGraphicFramePr>
        <p:xfrm>
          <a:off x="8611280" y="1033242"/>
          <a:ext cx="3090183" cy="2561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8921212" y="1348282"/>
            <a:ext cx="18838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1100" b="1" dirty="0">
                <a:solidFill>
                  <a:srgbClr val="00396F"/>
                </a:solidFill>
                <a:latin typeface="Avenir Book"/>
              </a:rPr>
              <a:t>Operation &amp; Maintenance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33600" y="6473825"/>
            <a:ext cx="792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*July 1, </a:t>
            </a:r>
            <a:r>
              <a:rPr lang="en-US" sz="1400" b="1" i="1"/>
              <a:t>2017 through December 31, 2017.</a:t>
            </a:r>
          </a:p>
        </p:txBody>
      </p:sp>
      <p:sp>
        <p:nvSpPr>
          <p:cNvPr id="3" name="Freeform 2"/>
          <p:cNvSpPr/>
          <p:nvPr/>
        </p:nvSpPr>
        <p:spPr>
          <a:xfrm>
            <a:off x="7213600" y="1485900"/>
            <a:ext cx="2311400" cy="317500"/>
          </a:xfrm>
          <a:custGeom>
            <a:avLst/>
            <a:gdLst>
              <a:gd name="connsiteX0" fmla="*/ 2311400 w 2311400"/>
              <a:gd name="connsiteY0" fmla="*/ 317500 h 317500"/>
              <a:gd name="connsiteX1" fmla="*/ 0 w 2311400"/>
              <a:gd name="connsiteY1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11400" h="317500">
                <a:moveTo>
                  <a:pt x="2311400" y="31750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7670800" y="3263900"/>
            <a:ext cx="1866900" cy="38100"/>
          </a:xfrm>
          <a:custGeom>
            <a:avLst/>
            <a:gdLst>
              <a:gd name="connsiteX0" fmla="*/ 1866900 w 1866900"/>
              <a:gd name="connsiteY0" fmla="*/ 38100 h 38100"/>
              <a:gd name="connsiteX1" fmla="*/ 0 w 1866900"/>
              <a:gd name="connsiteY1" fmla="*/ 0 h 3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66900" h="38100">
                <a:moveTo>
                  <a:pt x="1866900" y="38100"/>
                </a:moveTo>
                <a:lnTo>
                  <a:pt x="0" y="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7881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8386372"/>
              </p:ext>
            </p:extLst>
          </p:nvPr>
        </p:nvGraphicFramePr>
        <p:xfrm>
          <a:off x="609601" y="957264"/>
          <a:ext cx="5876924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156836"/>
              </p:ext>
            </p:extLst>
          </p:nvPr>
        </p:nvGraphicFramePr>
        <p:xfrm>
          <a:off x="6934200" y="1085589"/>
          <a:ext cx="4038600" cy="5142635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8728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08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8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1527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Fiscal Year 2018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2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effectLst/>
                        </a:rPr>
                        <a:t>Month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Revenues (M)*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Expenses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Projected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Actual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Actual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Jul '17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$52.2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$50.9 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$24.7 </a:t>
                      </a:r>
                      <a:endParaRPr lang="en-US" sz="1400" b="1" i="0" u="none" strike="noStrike" dirty="0">
                        <a:solidFill>
                          <a:srgbClr val="4F622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Aug '17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$106.4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$104.0 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$49.3 </a:t>
                      </a:r>
                      <a:endParaRPr lang="en-US" sz="1400" b="1" i="0" u="none" strike="noStrike" dirty="0">
                        <a:solidFill>
                          <a:srgbClr val="4F622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Sep '17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$154.9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$157.6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$74.6 </a:t>
                      </a:r>
                      <a:endParaRPr lang="en-US" sz="1400" b="1" i="0" u="none" strike="noStrike" dirty="0">
                        <a:solidFill>
                          <a:srgbClr val="4F622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Oct '17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$205.3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$216.3 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$232.4 </a:t>
                      </a:r>
                      <a:endParaRPr lang="en-US" sz="1400" b="1" i="0" u="none" strike="noStrike" dirty="0">
                        <a:solidFill>
                          <a:srgbClr val="4F622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Nov '17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$254.1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$265.5 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$260.7 </a:t>
                      </a:r>
                      <a:endParaRPr lang="en-US" sz="1400" b="1" i="0" u="none" strike="noStrike" dirty="0">
                        <a:solidFill>
                          <a:srgbClr val="4F622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Dec '17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$298.9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solidFill>
                            <a:srgbClr val="C00000"/>
                          </a:solidFill>
                          <a:effectLst/>
                        </a:rPr>
                        <a:t> $313.0 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$293.8 </a:t>
                      </a:r>
                      <a:endParaRPr lang="en-US" sz="1400" b="1" i="0" u="none" strike="noStrike" dirty="0">
                        <a:solidFill>
                          <a:srgbClr val="4F6228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Jan '18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$345.8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Feb '18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$385.5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Mar '18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$433.8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Apr '18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$478.8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May '18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$527.3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72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Jun '18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$575.2 </a:t>
                      </a:r>
                      <a:endParaRPr lang="en-US" sz="1400" b="1" i="0" u="none" strike="noStrike" dirty="0">
                        <a:solidFill>
                          <a:srgbClr val="80808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/>
                      <a:endParaRPr lang="en-US" sz="1400" dirty="0"/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FY18 Operational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1" y="0"/>
            <a:ext cx="313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Financial Resilience</a:t>
            </a:r>
          </a:p>
        </p:txBody>
      </p:sp>
      <p:sp>
        <p:nvSpPr>
          <p:cNvPr id="7" name="TextBox 34"/>
          <p:cNvSpPr txBox="1"/>
          <p:nvPr/>
        </p:nvSpPr>
        <p:spPr>
          <a:xfrm>
            <a:off x="6934200" y="6228219"/>
            <a:ext cx="2822943" cy="246221"/>
          </a:xfrm>
          <a:prstGeom prst="rect">
            <a:avLst/>
          </a:prstGeom>
          <a:ln w="952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prstClr val="black"/>
                </a:solidFill>
              </a:rPr>
              <a:t>* Does not include miscellaneous revenues</a:t>
            </a:r>
          </a:p>
        </p:txBody>
      </p:sp>
    </p:spTree>
    <p:extLst>
      <p:ext uri="{BB962C8B-B14F-4D97-AF65-F5344CB8AC3E}">
        <p14:creationId xmlns:p14="http://schemas.microsoft.com/office/powerpoint/2010/main" val="166724460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/>
          <p:cNvSpPr txBox="1">
            <a:spLocks/>
          </p:cNvSpPr>
          <p:nvPr/>
        </p:nvSpPr>
        <p:spPr>
          <a:xfrm>
            <a:off x="7588371" y="1880558"/>
            <a:ext cx="3024131" cy="4183813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914400" eaLnBrk="0" hangingPunct="0">
              <a:spcBef>
                <a:spcPts val="1200"/>
              </a:spcBef>
              <a:spcAft>
                <a:spcPts val="600"/>
              </a:spcAft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342900" indent="-342900" defTabSz="914400" eaLnBrk="0" fontAlgn="base" hangingPunct="0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342900" indent="-342900" defTabSz="914400" eaLnBrk="0" fontAlgn="base" hangingPunct="0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599872" y="1664907"/>
            <a:ext cx="3068128" cy="4339088"/>
          </a:xfrm>
          <a:prstGeom prst="rect">
            <a:avLst/>
          </a:prstGeom>
        </p:spPr>
        <p:txBody>
          <a:bodyPr rIns="0">
            <a:noAutofit/>
          </a:bodyPr>
          <a:lstStyle/>
          <a:p>
            <a:pPr marL="284163" lvl="1" indent="-284163" defTabSz="914400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284163" lvl="1" indent="-284163" defTabSz="914400" eaLnBrk="0" hangingPunct="0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284163" lvl="1" indent="-284163" defTabSz="914400" eaLnBrk="0" hangingPunct="0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342900" indent="-342900" defTabSz="914400" eaLnBrk="0" fontAlgn="base" hangingPunct="0">
              <a:spcBef>
                <a:spcPts val="1200"/>
              </a:spcBef>
              <a:spcAft>
                <a:spcPts val="600"/>
              </a:spcAft>
              <a:buFont typeface="Arial" charset="0"/>
              <a:buChar char="•"/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09601" y="1059947"/>
            <a:ext cx="11249024" cy="5312278"/>
            <a:chOff x="76200" y="1417584"/>
            <a:chExt cx="8991600" cy="4586411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5896129" y="1664907"/>
              <a:ext cx="3068128" cy="4339088"/>
            </a:xfrm>
            <a:prstGeom prst="rect">
              <a:avLst/>
            </a:prstGeom>
          </p:spPr>
          <p:txBody>
            <a:bodyPr rIns="0">
              <a:noAutofit/>
            </a:bodyPr>
            <a:lstStyle/>
            <a:p>
              <a:pPr marL="284163" lvl="1" indent="-284163" defTabSz="914400" eaLnBrk="0" hangingPunct="0">
                <a:spcBef>
                  <a:spcPts val="600"/>
                </a:spcBef>
                <a:spcAft>
                  <a:spcPts val="600"/>
                </a:spcAft>
                <a:buFont typeface="Arial" charset="0"/>
                <a:buChar char="•"/>
                <a:defRPr/>
              </a:pPr>
              <a:endParaRPr lang="en-US" sz="1400" dirty="0">
                <a:solidFill>
                  <a:prstClr val="black"/>
                </a:solidFill>
              </a:endParaRPr>
            </a:p>
            <a:p>
              <a:pPr marL="284163" lvl="1" indent="-284163" defTabSz="914400" eaLnBrk="0" hangingPunct="0">
                <a:spcBef>
                  <a:spcPts val="1200"/>
                </a:spcBef>
                <a:spcAft>
                  <a:spcPts val="600"/>
                </a:spcAft>
                <a:buFont typeface="Arial" charset="0"/>
                <a:buChar char="•"/>
                <a:defRPr/>
              </a:pPr>
              <a:endParaRPr lang="en-US" sz="1400" dirty="0">
                <a:solidFill>
                  <a:prstClr val="black"/>
                </a:solidFill>
              </a:endParaRPr>
            </a:p>
            <a:p>
              <a:pPr marL="284163" lvl="1" indent="-284163" defTabSz="914400" eaLnBrk="0" hangingPunct="0">
                <a:spcBef>
                  <a:spcPts val="1200"/>
                </a:spcBef>
                <a:spcAft>
                  <a:spcPts val="600"/>
                </a:spcAft>
                <a:buFont typeface="Arial" charset="0"/>
                <a:buChar char="•"/>
                <a:defRPr/>
              </a:pPr>
              <a:endParaRPr lang="en-US" dirty="0">
                <a:solidFill>
                  <a:prstClr val="black"/>
                </a:solidFill>
              </a:endParaRPr>
            </a:p>
            <a:p>
              <a:pPr marL="342900" indent="-342900" defTabSz="914400" eaLnBrk="0" fontAlgn="base" hangingPunct="0">
                <a:spcBef>
                  <a:spcPts val="1200"/>
                </a:spcBef>
                <a:spcAft>
                  <a:spcPts val="600"/>
                </a:spcAft>
                <a:buFont typeface="Arial" charset="0"/>
                <a:buChar char="•"/>
                <a:defRPr/>
              </a:pPr>
              <a:endParaRPr lang="en-US" dirty="0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76200" y="1432782"/>
              <a:ext cx="1342274" cy="741042"/>
            </a:xfrm>
            <a:custGeom>
              <a:avLst/>
              <a:gdLst>
                <a:gd name="connsiteX0" fmla="*/ 0 w 1270986"/>
                <a:gd name="connsiteY0" fmla="*/ 83595 h 835945"/>
                <a:gd name="connsiteX1" fmla="*/ 83595 w 1270986"/>
                <a:gd name="connsiteY1" fmla="*/ 0 h 835945"/>
                <a:gd name="connsiteX2" fmla="*/ 1187392 w 1270986"/>
                <a:gd name="connsiteY2" fmla="*/ 0 h 835945"/>
                <a:gd name="connsiteX3" fmla="*/ 1270987 w 1270986"/>
                <a:gd name="connsiteY3" fmla="*/ 83595 h 835945"/>
                <a:gd name="connsiteX4" fmla="*/ 1270986 w 1270986"/>
                <a:gd name="connsiteY4" fmla="*/ 752351 h 835945"/>
                <a:gd name="connsiteX5" fmla="*/ 1187391 w 1270986"/>
                <a:gd name="connsiteY5" fmla="*/ 835946 h 835945"/>
                <a:gd name="connsiteX6" fmla="*/ 83595 w 1270986"/>
                <a:gd name="connsiteY6" fmla="*/ 835945 h 835945"/>
                <a:gd name="connsiteX7" fmla="*/ 0 w 1270986"/>
                <a:gd name="connsiteY7" fmla="*/ 752350 h 835945"/>
                <a:gd name="connsiteX8" fmla="*/ 0 w 1270986"/>
                <a:gd name="connsiteY8" fmla="*/ 83595 h 835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986" h="835945">
                  <a:moveTo>
                    <a:pt x="0" y="83595"/>
                  </a:moveTo>
                  <a:cubicBezTo>
                    <a:pt x="0" y="37427"/>
                    <a:pt x="37427" y="0"/>
                    <a:pt x="83595" y="0"/>
                  </a:cubicBezTo>
                  <a:lnTo>
                    <a:pt x="1187392" y="0"/>
                  </a:lnTo>
                  <a:cubicBezTo>
                    <a:pt x="1233560" y="0"/>
                    <a:pt x="1270987" y="37427"/>
                    <a:pt x="1270987" y="83595"/>
                  </a:cubicBezTo>
                  <a:cubicBezTo>
                    <a:pt x="1270987" y="306514"/>
                    <a:pt x="1270986" y="529432"/>
                    <a:pt x="1270986" y="752351"/>
                  </a:cubicBezTo>
                  <a:cubicBezTo>
                    <a:pt x="1270986" y="798519"/>
                    <a:pt x="1233559" y="835946"/>
                    <a:pt x="1187391" y="835946"/>
                  </a:cubicBezTo>
                  <a:lnTo>
                    <a:pt x="83595" y="835945"/>
                  </a:lnTo>
                  <a:cubicBezTo>
                    <a:pt x="37427" y="835945"/>
                    <a:pt x="0" y="798518"/>
                    <a:pt x="0" y="752350"/>
                  </a:cubicBezTo>
                  <a:lnTo>
                    <a:pt x="0" y="83595"/>
                  </a:lnTo>
                  <a:close/>
                </a:path>
              </a:pathLst>
            </a:custGeom>
            <a:solidFill>
              <a:srgbClr val="6290F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324369" numCol="1" spcCol="1270" anchor="t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Commercial Accounts (OFA)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76200" y="1958008"/>
              <a:ext cx="2086663" cy="3875334"/>
            </a:xfrm>
            <a:custGeom>
              <a:avLst/>
              <a:gdLst>
                <a:gd name="connsiteX0" fmla="*/ 0 w 1755537"/>
                <a:gd name="connsiteY0" fmla="*/ 175554 h 4371636"/>
                <a:gd name="connsiteX1" fmla="*/ 175554 w 1755537"/>
                <a:gd name="connsiteY1" fmla="*/ 0 h 4371636"/>
                <a:gd name="connsiteX2" fmla="*/ 1579983 w 1755537"/>
                <a:gd name="connsiteY2" fmla="*/ 0 h 4371636"/>
                <a:gd name="connsiteX3" fmla="*/ 1755537 w 1755537"/>
                <a:gd name="connsiteY3" fmla="*/ 175554 h 4371636"/>
                <a:gd name="connsiteX4" fmla="*/ 1755537 w 1755537"/>
                <a:gd name="connsiteY4" fmla="*/ 4196082 h 4371636"/>
                <a:gd name="connsiteX5" fmla="*/ 1579983 w 1755537"/>
                <a:gd name="connsiteY5" fmla="*/ 4371636 h 4371636"/>
                <a:gd name="connsiteX6" fmla="*/ 175554 w 1755537"/>
                <a:gd name="connsiteY6" fmla="*/ 4371636 h 4371636"/>
                <a:gd name="connsiteX7" fmla="*/ 0 w 1755537"/>
                <a:gd name="connsiteY7" fmla="*/ 4196082 h 4371636"/>
                <a:gd name="connsiteX8" fmla="*/ 0 w 1755537"/>
                <a:gd name="connsiteY8" fmla="*/ 175554 h 4371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5537" h="4371636">
                  <a:moveTo>
                    <a:pt x="0" y="175554"/>
                  </a:moveTo>
                  <a:cubicBezTo>
                    <a:pt x="0" y="78598"/>
                    <a:pt x="78598" y="0"/>
                    <a:pt x="175554" y="0"/>
                  </a:cubicBezTo>
                  <a:lnTo>
                    <a:pt x="1579983" y="0"/>
                  </a:lnTo>
                  <a:cubicBezTo>
                    <a:pt x="1676939" y="0"/>
                    <a:pt x="1755537" y="78598"/>
                    <a:pt x="1755537" y="175554"/>
                  </a:cubicBezTo>
                  <a:lnTo>
                    <a:pt x="1755537" y="4196082"/>
                  </a:lnTo>
                  <a:cubicBezTo>
                    <a:pt x="1755537" y="4293038"/>
                    <a:pt x="1676939" y="4371636"/>
                    <a:pt x="1579983" y="4371636"/>
                  </a:cubicBezTo>
                  <a:lnTo>
                    <a:pt x="175554" y="4371636"/>
                  </a:lnTo>
                  <a:cubicBezTo>
                    <a:pt x="78598" y="4371636"/>
                    <a:pt x="0" y="4293038"/>
                    <a:pt x="0" y="4196082"/>
                  </a:cubicBezTo>
                  <a:lnTo>
                    <a:pt x="0" y="175554"/>
                  </a:lnTo>
                  <a:close/>
                </a:path>
              </a:pathLst>
            </a:custGeom>
            <a:ln>
              <a:solidFill>
                <a:srgbClr val="6290F8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6762" tIns="136762" rIns="136762" bIns="136762" numCol="1" spcCol="1270" anchor="t" anchorCtr="0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FY18 Performance</a:t>
              </a:r>
              <a:endPara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$3,931,094.69 </a:t>
              </a: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collected 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1,665 delinquent payments collected</a:t>
              </a:r>
            </a:p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srgbClr val="00396F">
                      <a:lumMod val="60000"/>
                      <a:lumOff val="40000"/>
                    </a:srgbClr>
                  </a:solidFill>
                </a:rPr>
                <a:t>Next Steps</a:t>
              </a:r>
              <a:r>
                <a:rPr lang="en-US" sz="1400" dirty="0">
                  <a:solidFill>
                    <a:srgbClr val="00396F">
                      <a:lumMod val="60000"/>
                      <a:lumOff val="40000"/>
                    </a:srgbClr>
                  </a:solidFill>
                </a:rPr>
                <a:t> 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Continue to maximize collection efforts with site visits by collections staff for larger commercial water users.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Increasing cuts from 50 to 85-100 per week starting in February 2018.</a:t>
              </a:r>
            </a:p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71599" y="1562784"/>
              <a:ext cx="886161" cy="293416"/>
            </a:xfrm>
            <a:custGeom>
              <a:avLst/>
              <a:gdLst>
                <a:gd name="connsiteX0" fmla="*/ 0 w 458115"/>
                <a:gd name="connsiteY0" fmla="*/ 63226 h 316129"/>
                <a:gd name="connsiteX1" fmla="*/ 300051 w 458115"/>
                <a:gd name="connsiteY1" fmla="*/ 63226 h 316129"/>
                <a:gd name="connsiteX2" fmla="*/ 300051 w 458115"/>
                <a:gd name="connsiteY2" fmla="*/ 0 h 316129"/>
                <a:gd name="connsiteX3" fmla="*/ 458115 w 458115"/>
                <a:gd name="connsiteY3" fmla="*/ 158065 h 316129"/>
                <a:gd name="connsiteX4" fmla="*/ 300051 w 458115"/>
                <a:gd name="connsiteY4" fmla="*/ 316129 h 316129"/>
                <a:gd name="connsiteX5" fmla="*/ 300051 w 458115"/>
                <a:gd name="connsiteY5" fmla="*/ 252903 h 316129"/>
                <a:gd name="connsiteX6" fmla="*/ 0 w 458115"/>
                <a:gd name="connsiteY6" fmla="*/ 252903 h 316129"/>
                <a:gd name="connsiteX7" fmla="*/ 0 w 458115"/>
                <a:gd name="connsiteY7" fmla="*/ 63226 h 31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8115" h="316129">
                  <a:moveTo>
                    <a:pt x="1" y="63227"/>
                  </a:moveTo>
                  <a:lnTo>
                    <a:pt x="300051" y="63227"/>
                  </a:lnTo>
                  <a:lnTo>
                    <a:pt x="300051" y="1"/>
                  </a:lnTo>
                  <a:lnTo>
                    <a:pt x="458114" y="158065"/>
                  </a:lnTo>
                  <a:lnTo>
                    <a:pt x="300051" y="316128"/>
                  </a:lnTo>
                  <a:lnTo>
                    <a:pt x="300051" y="252902"/>
                  </a:lnTo>
                  <a:lnTo>
                    <a:pt x="1" y="252902"/>
                  </a:lnTo>
                  <a:lnTo>
                    <a:pt x="1" y="63227"/>
                  </a:lnTo>
                  <a:close/>
                </a:path>
              </a:pathLst>
            </a:custGeom>
            <a:solidFill>
              <a:srgbClr val="6290F8"/>
            </a:solidFill>
            <a:ln>
              <a:noFill/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3227" rIns="94839" bIns="63227" numCol="1" spcCol="1270" anchor="ctr" anchorCtr="0">
              <a:noAutofit/>
            </a:bodyPr>
            <a:lstStyle/>
            <a:p>
              <a:pPr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">
                <a:solidFill>
                  <a:prstClr val="white"/>
                </a:solidFill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243216" y="1432782"/>
              <a:ext cx="1489497" cy="810678"/>
            </a:xfrm>
            <a:custGeom>
              <a:avLst/>
              <a:gdLst>
                <a:gd name="connsiteX0" fmla="*/ 0 w 1270986"/>
                <a:gd name="connsiteY0" fmla="*/ 91450 h 914499"/>
                <a:gd name="connsiteX1" fmla="*/ 91450 w 1270986"/>
                <a:gd name="connsiteY1" fmla="*/ 0 h 914499"/>
                <a:gd name="connsiteX2" fmla="*/ 1179536 w 1270986"/>
                <a:gd name="connsiteY2" fmla="*/ 0 h 914499"/>
                <a:gd name="connsiteX3" fmla="*/ 1270986 w 1270986"/>
                <a:gd name="connsiteY3" fmla="*/ 91450 h 914499"/>
                <a:gd name="connsiteX4" fmla="*/ 1270986 w 1270986"/>
                <a:gd name="connsiteY4" fmla="*/ 823049 h 914499"/>
                <a:gd name="connsiteX5" fmla="*/ 1179536 w 1270986"/>
                <a:gd name="connsiteY5" fmla="*/ 914499 h 914499"/>
                <a:gd name="connsiteX6" fmla="*/ 91450 w 1270986"/>
                <a:gd name="connsiteY6" fmla="*/ 914499 h 914499"/>
                <a:gd name="connsiteX7" fmla="*/ 0 w 1270986"/>
                <a:gd name="connsiteY7" fmla="*/ 823049 h 914499"/>
                <a:gd name="connsiteX8" fmla="*/ 0 w 1270986"/>
                <a:gd name="connsiteY8" fmla="*/ 91450 h 914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986" h="914499">
                  <a:moveTo>
                    <a:pt x="0" y="91450"/>
                  </a:moveTo>
                  <a:cubicBezTo>
                    <a:pt x="0" y="40944"/>
                    <a:pt x="40944" y="0"/>
                    <a:pt x="91450" y="0"/>
                  </a:cubicBezTo>
                  <a:lnTo>
                    <a:pt x="1179536" y="0"/>
                  </a:lnTo>
                  <a:cubicBezTo>
                    <a:pt x="1230042" y="0"/>
                    <a:pt x="1270986" y="40944"/>
                    <a:pt x="1270986" y="91450"/>
                  </a:cubicBezTo>
                  <a:lnTo>
                    <a:pt x="1270986" y="823049"/>
                  </a:lnTo>
                  <a:cubicBezTo>
                    <a:pt x="1270986" y="873555"/>
                    <a:pt x="1230042" y="914499"/>
                    <a:pt x="1179536" y="914499"/>
                  </a:cubicBezTo>
                  <a:lnTo>
                    <a:pt x="91450" y="914499"/>
                  </a:lnTo>
                  <a:cubicBezTo>
                    <a:pt x="40944" y="914499"/>
                    <a:pt x="0" y="873555"/>
                    <a:pt x="0" y="823049"/>
                  </a:cubicBezTo>
                  <a:lnTo>
                    <a:pt x="0" y="9145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350553" numCol="1" spcCol="1270" anchor="t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Vacant Accounts (OFA &amp; OSS)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2257761" y="1958603"/>
              <a:ext cx="2243658" cy="3875137"/>
            </a:xfrm>
            <a:custGeom>
              <a:avLst/>
              <a:gdLst>
                <a:gd name="connsiteX0" fmla="*/ 0 w 1755537"/>
                <a:gd name="connsiteY0" fmla="*/ 175554 h 4478948"/>
                <a:gd name="connsiteX1" fmla="*/ 175554 w 1755537"/>
                <a:gd name="connsiteY1" fmla="*/ 0 h 4478948"/>
                <a:gd name="connsiteX2" fmla="*/ 1579983 w 1755537"/>
                <a:gd name="connsiteY2" fmla="*/ 0 h 4478948"/>
                <a:gd name="connsiteX3" fmla="*/ 1755537 w 1755537"/>
                <a:gd name="connsiteY3" fmla="*/ 175554 h 4478948"/>
                <a:gd name="connsiteX4" fmla="*/ 1755537 w 1755537"/>
                <a:gd name="connsiteY4" fmla="*/ 4303394 h 4478948"/>
                <a:gd name="connsiteX5" fmla="*/ 1579983 w 1755537"/>
                <a:gd name="connsiteY5" fmla="*/ 4478948 h 4478948"/>
                <a:gd name="connsiteX6" fmla="*/ 175554 w 1755537"/>
                <a:gd name="connsiteY6" fmla="*/ 4478948 h 4478948"/>
                <a:gd name="connsiteX7" fmla="*/ 0 w 1755537"/>
                <a:gd name="connsiteY7" fmla="*/ 4303394 h 4478948"/>
                <a:gd name="connsiteX8" fmla="*/ 0 w 1755537"/>
                <a:gd name="connsiteY8" fmla="*/ 175554 h 447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5537" h="4478948">
                  <a:moveTo>
                    <a:pt x="0" y="175554"/>
                  </a:moveTo>
                  <a:cubicBezTo>
                    <a:pt x="0" y="78598"/>
                    <a:pt x="78598" y="0"/>
                    <a:pt x="175554" y="0"/>
                  </a:cubicBezTo>
                  <a:lnTo>
                    <a:pt x="1579983" y="0"/>
                  </a:lnTo>
                  <a:cubicBezTo>
                    <a:pt x="1676939" y="0"/>
                    <a:pt x="1755537" y="78598"/>
                    <a:pt x="1755537" y="175554"/>
                  </a:cubicBezTo>
                  <a:lnTo>
                    <a:pt x="1755537" y="4303394"/>
                  </a:lnTo>
                  <a:cubicBezTo>
                    <a:pt x="1755537" y="4400350"/>
                    <a:pt x="1676939" y="4478948"/>
                    <a:pt x="1579983" y="4478948"/>
                  </a:cubicBezTo>
                  <a:lnTo>
                    <a:pt x="175554" y="4478948"/>
                  </a:lnTo>
                  <a:cubicBezTo>
                    <a:pt x="78598" y="4478948"/>
                    <a:pt x="0" y="4400350"/>
                    <a:pt x="0" y="4303394"/>
                  </a:cubicBezTo>
                  <a:lnTo>
                    <a:pt x="0" y="175554"/>
                  </a:lnTo>
                  <a:close/>
                </a:path>
              </a:pathLst>
            </a:custGeom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6762" tIns="136762" rIns="136762" bIns="136762" numCol="1" spcCol="1270" anchor="t" anchorCtr="0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FY18: Performance</a:t>
              </a:r>
            </a:p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b="1" dirty="0">
                <a:solidFill>
                  <a:srgbClr val="6CC049"/>
                </a:solidFill>
              </a:endParaRPr>
            </a:p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srgbClr val="6CC049">
                      <a:lumMod val="75000"/>
                    </a:srgbClr>
                  </a:solidFill>
                </a:rPr>
                <a:t>Commercial (OFA)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$1,646,401.46 </a:t>
              </a: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collected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126 new service accounts enforcement</a:t>
              </a:r>
            </a:p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srgbClr val="6CC049">
                      <a:lumMod val="75000"/>
                    </a:srgbClr>
                  </a:solidFill>
                </a:rPr>
                <a:t>Residential (OSS)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$110,302.85 </a:t>
              </a: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collected 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574 new service accounts enforcement.</a:t>
              </a:r>
              <a:endParaRPr lang="en-US" sz="1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b="1" u="sng" dirty="0">
                <a:solidFill>
                  <a:srgbClr val="6CC049"/>
                </a:solidFill>
              </a:endParaRPr>
            </a:p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srgbClr val="6CC049">
                      <a:lumMod val="75000"/>
                    </a:srgbClr>
                  </a:solidFill>
                </a:rPr>
                <a:t>Next Steps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New service policies and procedures currently under review to identify best practices, process efficiencies, and controls.</a:t>
              </a:r>
            </a:p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n-US" sz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81400" y="1575960"/>
              <a:ext cx="990600" cy="280240"/>
            </a:xfrm>
            <a:custGeom>
              <a:avLst/>
              <a:gdLst>
                <a:gd name="connsiteX0" fmla="*/ 0 w 538700"/>
                <a:gd name="connsiteY0" fmla="*/ 63226 h 316129"/>
                <a:gd name="connsiteX1" fmla="*/ 380636 w 538700"/>
                <a:gd name="connsiteY1" fmla="*/ 63226 h 316129"/>
                <a:gd name="connsiteX2" fmla="*/ 380636 w 538700"/>
                <a:gd name="connsiteY2" fmla="*/ 0 h 316129"/>
                <a:gd name="connsiteX3" fmla="*/ 538700 w 538700"/>
                <a:gd name="connsiteY3" fmla="*/ 158065 h 316129"/>
                <a:gd name="connsiteX4" fmla="*/ 380636 w 538700"/>
                <a:gd name="connsiteY4" fmla="*/ 316129 h 316129"/>
                <a:gd name="connsiteX5" fmla="*/ 380636 w 538700"/>
                <a:gd name="connsiteY5" fmla="*/ 252903 h 316129"/>
                <a:gd name="connsiteX6" fmla="*/ 0 w 538700"/>
                <a:gd name="connsiteY6" fmla="*/ 252903 h 316129"/>
                <a:gd name="connsiteX7" fmla="*/ 0 w 538700"/>
                <a:gd name="connsiteY7" fmla="*/ 63226 h 31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00" h="316129">
                  <a:moveTo>
                    <a:pt x="0" y="63226"/>
                  </a:moveTo>
                  <a:lnTo>
                    <a:pt x="380636" y="63226"/>
                  </a:lnTo>
                  <a:lnTo>
                    <a:pt x="380636" y="0"/>
                  </a:lnTo>
                  <a:lnTo>
                    <a:pt x="538700" y="158065"/>
                  </a:lnTo>
                  <a:lnTo>
                    <a:pt x="380636" y="316129"/>
                  </a:lnTo>
                  <a:lnTo>
                    <a:pt x="380636" y="252903"/>
                  </a:lnTo>
                  <a:lnTo>
                    <a:pt x="0" y="252903"/>
                  </a:lnTo>
                  <a:lnTo>
                    <a:pt x="0" y="63226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3226" rIns="94839" bIns="63226" numCol="1" spcCol="1270" anchor="ctr" anchorCtr="0">
              <a:noAutofit/>
            </a:bodyPr>
            <a:lstStyle/>
            <a:p>
              <a:pPr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">
                <a:solidFill>
                  <a:prstClr val="white"/>
                </a:solidFill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4572000" y="1417584"/>
              <a:ext cx="1342274" cy="715020"/>
            </a:xfrm>
            <a:custGeom>
              <a:avLst/>
              <a:gdLst>
                <a:gd name="connsiteX0" fmla="*/ 0 w 1270986"/>
                <a:gd name="connsiteY0" fmla="*/ 80659 h 806591"/>
                <a:gd name="connsiteX1" fmla="*/ 80659 w 1270986"/>
                <a:gd name="connsiteY1" fmla="*/ 0 h 806591"/>
                <a:gd name="connsiteX2" fmla="*/ 1190327 w 1270986"/>
                <a:gd name="connsiteY2" fmla="*/ 0 h 806591"/>
                <a:gd name="connsiteX3" fmla="*/ 1270986 w 1270986"/>
                <a:gd name="connsiteY3" fmla="*/ 80659 h 806591"/>
                <a:gd name="connsiteX4" fmla="*/ 1270986 w 1270986"/>
                <a:gd name="connsiteY4" fmla="*/ 725932 h 806591"/>
                <a:gd name="connsiteX5" fmla="*/ 1190327 w 1270986"/>
                <a:gd name="connsiteY5" fmla="*/ 806591 h 806591"/>
                <a:gd name="connsiteX6" fmla="*/ 80659 w 1270986"/>
                <a:gd name="connsiteY6" fmla="*/ 806591 h 806591"/>
                <a:gd name="connsiteX7" fmla="*/ 0 w 1270986"/>
                <a:gd name="connsiteY7" fmla="*/ 725932 h 806591"/>
                <a:gd name="connsiteX8" fmla="*/ 0 w 1270986"/>
                <a:gd name="connsiteY8" fmla="*/ 80659 h 806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986" h="806591">
                  <a:moveTo>
                    <a:pt x="0" y="80659"/>
                  </a:moveTo>
                  <a:cubicBezTo>
                    <a:pt x="0" y="36112"/>
                    <a:pt x="36112" y="0"/>
                    <a:pt x="80659" y="0"/>
                  </a:cubicBezTo>
                  <a:lnTo>
                    <a:pt x="1190327" y="0"/>
                  </a:lnTo>
                  <a:cubicBezTo>
                    <a:pt x="1234874" y="0"/>
                    <a:pt x="1270986" y="36112"/>
                    <a:pt x="1270986" y="80659"/>
                  </a:cubicBezTo>
                  <a:lnTo>
                    <a:pt x="1270986" y="725932"/>
                  </a:lnTo>
                  <a:cubicBezTo>
                    <a:pt x="1270986" y="770479"/>
                    <a:pt x="1234874" y="806591"/>
                    <a:pt x="1190327" y="806591"/>
                  </a:cubicBezTo>
                  <a:lnTo>
                    <a:pt x="80659" y="806591"/>
                  </a:lnTo>
                  <a:cubicBezTo>
                    <a:pt x="36112" y="806591"/>
                    <a:pt x="0" y="770479"/>
                    <a:pt x="0" y="725932"/>
                  </a:cubicBezTo>
                  <a:lnTo>
                    <a:pt x="0" y="8065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314584" numCol="1" spcCol="1270" anchor="t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Multi-Family Accounts (OFA)</a:t>
              </a:r>
            </a:p>
          </p:txBody>
        </p:sp>
        <p:sp>
          <p:nvSpPr>
            <p:cNvPr id="41" name="Freeform 40"/>
            <p:cNvSpPr/>
            <p:nvPr/>
          </p:nvSpPr>
          <p:spPr>
            <a:xfrm>
              <a:off x="4596317" y="1958603"/>
              <a:ext cx="2189492" cy="3874739"/>
            </a:xfrm>
            <a:custGeom>
              <a:avLst/>
              <a:gdLst>
                <a:gd name="connsiteX0" fmla="*/ 0 w 1755537"/>
                <a:gd name="connsiteY0" fmla="*/ 175554 h 4467346"/>
                <a:gd name="connsiteX1" fmla="*/ 175554 w 1755537"/>
                <a:gd name="connsiteY1" fmla="*/ 0 h 4467346"/>
                <a:gd name="connsiteX2" fmla="*/ 1579983 w 1755537"/>
                <a:gd name="connsiteY2" fmla="*/ 0 h 4467346"/>
                <a:gd name="connsiteX3" fmla="*/ 1755537 w 1755537"/>
                <a:gd name="connsiteY3" fmla="*/ 175554 h 4467346"/>
                <a:gd name="connsiteX4" fmla="*/ 1755537 w 1755537"/>
                <a:gd name="connsiteY4" fmla="*/ 4291792 h 4467346"/>
                <a:gd name="connsiteX5" fmla="*/ 1579983 w 1755537"/>
                <a:gd name="connsiteY5" fmla="*/ 4467346 h 4467346"/>
                <a:gd name="connsiteX6" fmla="*/ 175554 w 1755537"/>
                <a:gd name="connsiteY6" fmla="*/ 4467346 h 4467346"/>
                <a:gd name="connsiteX7" fmla="*/ 0 w 1755537"/>
                <a:gd name="connsiteY7" fmla="*/ 4291792 h 4467346"/>
                <a:gd name="connsiteX8" fmla="*/ 0 w 1755537"/>
                <a:gd name="connsiteY8" fmla="*/ 175554 h 4467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5537" h="4467346">
                  <a:moveTo>
                    <a:pt x="0" y="175554"/>
                  </a:moveTo>
                  <a:cubicBezTo>
                    <a:pt x="0" y="78598"/>
                    <a:pt x="78598" y="0"/>
                    <a:pt x="175554" y="0"/>
                  </a:cubicBezTo>
                  <a:lnTo>
                    <a:pt x="1579983" y="0"/>
                  </a:lnTo>
                  <a:cubicBezTo>
                    <a:pt x="1676939" y="0"/>
                    <a:pt x="1755537" y="78598"/>
                    <a:pt x="1755537" y="175554"/>
                  </a:cubicBezTo>
                  <a:lnTo>
                    <a:pt x="1755537" y="4291792"/>
                  </a:lnTo>
                  <a:cubicBezTo>
                    <a:pt x="1755537" y="4388748"/>
                    <a:pt x="1676939" y="4467346"/>
                    <a:pt x="1579983" y="4467346"/>
                  </a:cubicBezTo>
                  <a:lnTo>
                    <a:pt x="175554" y="4467346"/>
                  </a:lnTo>
                  <a:cubicBezTo>
                    <a:pt x="78598" y="4467346"/>
                    <a:pt x="0" y="4388748"/>
                    <a:pt x="0" y="4291792"/>
                  </a:cubicBezTo>
                  <a:lnTo>
                    <a:pt x="0" y="175554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6762" tIns="136762" rIns="136762" bIns="136762" numCol="1" spcCol="1270" anchor="t" anchorCtr="0">
              <a:noAutofit/>
            </a:bodyPr>
            <a:lstStyle/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200" b="1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 </a:t>
              </a:r>
              <a:r>
                <a:rPr lang="en-US" sz="1400" b="1" u="sng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FY18: Performance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b="1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$5,069,023.84 </a:t>
              </a:r>
              <a:r>
                <a:rPr lang="en-US" sz="14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collected 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1,181 delinquent payments collected.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Top 50 delinquent accounts isolated for collection efforts</a:t>
              </a:r>
            </a:p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  <a:p>
              <a:pPr marL="0" lvl="1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srgbClr val="0092BC">
                      <a:lumMod val="75000"/>
                    </a:srgbClr>
                  </a:solidFill>
                </a:rPr>
                <a:t>Next Steps</a:t>
              </a:r>
              <a:endParaRPr lang="en-US" sz="1400" dirty="0">
                <a:solidFill>
                  <a:srgbClr val="0092BC">
                    <a:lumMod val="75000"/>
                  </a:srgbClr>
                </a:solidFill>
              </a:endParaRP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Execute disconnection strategy with stakeholders to coordinate essential services by March 2018.</a:t>
              </a:r>
            </a:p>
            <a:p>
              <a:pPr marL="171450" lvl="1" indent="-17145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Work with DOL about suggested code changes to enhance City’s legal position and collection abilities.</a:t>
              </a:r>
            </a:p>
            <a:p>
              <a:pPr marL="0" lvl="1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200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867400" y="1575960"/>
              <a:ext cx="987189" cy="280240"/>
            </a:xfrm>
            <a:custGeom>
              <a:avLst/>
              <a:gdLst>
                <a:gd name="connsiteX0" fmla="*/ 0 w 497893"/>
                <a:gd name="connsiteY0" fmla="*/ 63226 h 316129"/>
                <a:gd name="connsiteX1" fmla="*/ 339829 w 497893"/>
                <a:gd name="connsiteY1" fmla="*/ 63226 h 316129"/>
                <a:gd name="connsiteX2" fmla="*/ 339829 w 497893"/>
                <a:gd name="connsiteY2" fmla="*/ 0 h 316129"/>
                <a:gd name="connsiteX3" fmla="*/ 497893 w 497893"/>
                <a:gd name="connsiteY3" fmla="*/ 158065 h 316129"/>
                <a:gd name="connsiteX4" fmla="*/ 339829 w 497893"/>
                <a:gd name="connsiteY4" fmla="*/ 316129 h 316129"/>
                <a:gd name="connsiteX5" fmla="*/ 339829 w 497893"/>
                <a:gd name="connsiteY5" fmla="*/ 252903 h 316129"/>
                <a:gd name="connsiteX6" fmla="*/ 0 w 497893"/>
                <a:gd name="connsiteY6" fmla="*/ 252903 h 316129"/>
                <a:gd name="connsiteX7" fmla="*/ 0 w 497893"/>
                <a:gd name="connsiteY7" fmla="*/ 63226 h 316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893" h="316129">
                  <a:moveTo>
                    <a:pt x="0" y="63226"/>
                  </a:moveTo>
                  <a:lnTo>
                    <a:pt x="339829" y="63226"/>
                  </a:lnTo>
                  <a:lnTo>
                    <a:pt x="339829" y="0"/>
                  </a:lnTo>
                  <a:lnTo>
                    <a:pt x="497893" y="158065"/>
                  </a:lnTo>
                  <a:lnTo>
                    <a:pt x="339829" y="316129"/>
                  </a:lnTo>
                  <a:lnTo>
                    <a:pt x="339829" y="252903"/>
                  </a:lnTo>
                  <a:lnTo>
                    <a:pt x="0" y="252903"/>
                  </a:lnTo>
                  <a:lnTo>
                    <a:pt x="0" y="63226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63226" rIns="94839" bIns="63225" numCol="1" spcCol="1270" anchor="ctr" anchorCtr="0">
              <a:noAutofit/>
            </a:bodyPr>
            <a:lstStyle/>
            <a:p>
              <a:pPr algn="ctr" defTabSz="177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00">
                <a:solidFill>
                  <a:prstClr val="white"/>
                </a:solidFill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6880707" y="1432782"/>
              <a:ext cx="1342274" cy="836695"/>
            </a:xfrm>
            <a:custGeom>
              <a:avLst/>
              <a:gdLst>
                <a:gd name="connsiteX0" fmla="*/ 0 w 1270986"/>
                <a:gd name="connsiteY0" fmla="*/ 94385 h 943848"/>
                <a:gd name="connsiteX1" fmla="*/ 94385 w 1270986"/>
                <a:gd name="connsiteY1" fmla="*/ 0 h 943848"/>
                <a:gd name="connsiteX2" fmla="*/ 1176601 w 1270986"/>
                <a:gd name="connsiteY2" fmla="*/ 0 h 943848"/>
                <a:gd name="connsiteX3" fmla="*/ 1270986 w 1270986"/>
                <a:gd name="connsiteY3" fmla="*/ 94385 h 943848"/>
                <a:gd name="connsiteX4" fmla="*/ 1270986 w 1270986"/>
                <a:gd name="connsiteY4" fmla="*/ 849463 h 943848"/>
                <a:gd name="connsiteX5" fmla="*/ 1176601 w 1270986"/>
                <a:gd name="connsiteY5" fmla="*/ 943848 h 943848"/>
                <a:gd name="connsiteX6" fmla="*/ 94385 w 1270986"/>
                <a:gd name="connsiteY6" fmla="*/ 943848 h 943848"/>
                <a:gd name="connsiteX7" fmla="*/ 0 w 1270986"/>
                <a:gd name="connsiteY7" fmla="*/ 849463 h 943848"/>
                <a:gd name="connsiteX8" fmla="*/ 0 w 1270986"/>
                <a:gd name="connsiteY8" fmla="*/ 94385 h 943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70986" h="943848">
                  <a:moveTo>
                    <a:pt x="0" y="94385"/>
                  </a:moveTo>
                  <a:cubicBezTo>
                    <a:pt x="0" y="42258"/>
                    <a:pt x="42258" y="0"/>
                    <a:pt x="94385" y="0"/>
                  </a:cubicBezTo>
                  <a:lnTo>
                    <a:pt x="1176601" y="0"/>
                  </a:lnTo>
                  <a:cubicBezTo>
                    <a:pt x="1228728" y="0"/>
                    <a:pt x="1270986" y="42258"/>
                    <a:pt x="1270986" y="94385"/>
                  </a:cubicBezTo>
                  <a:lnTo>
                    <a:pt x="1270986" y="849463"/>
                  </a:lnTo>
                  <a:cubicBezTo>
                    <a:pt x="1270986" y="901590"/>
                    <a:pt x="1228728" y="943848"/>
                    <a:pt x="1176601" y="943848"/>
                  </a:cubicBezTo>
                  <a:lnTo>
                    <a:pt x="94385" y="943848"/>
                  </a:lnTo>
                  <a:cubicBezTo>
                    <a:pt x="42258" y="943848"/>
                    <a:pt x="0" y="901590"/>
                    <a:pt x="0" y="849463"/>
                  </a:cubicBezTo>
                  <a:lnTo>
                    <a:pt x="0" y="94385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360336" numCol="1" spcCol="1270" anchor="t" anchorCtr="0">
              <a:noAutofit/>
            </a:bodyPr>
            <a:lstStyle/>
            <a:p>
              <a:pPr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dirty="0">
                  <a:solidFill>
                    <a:prstClr val="white"/>
                  </a:solidFill>
                </a:rPr>
                <a:t>Amnesty Program  (OFA)</a:t>
              </a:r>
            </a:p>
          </p:txBody>
        </p:sp>
        <p:sp>
          <p:nvSpPr>
            <p:cNvPr id="44" name="Freeform 43"/>
            <p:cNvSpPr/>
            <p:nvPr/>
          </p:nvSpPr>
          <p:spPr>
            <a:xfrm>
              <a:off x="6880707" y="1958008"/>
              <a:ext cx="2187093" cy="3875334"/>
            </a:xfrm>
            <a:custGeom>
              <a:avLst/>
              <a:gdLst>
                <a:gd name="connsiteX0" fmla="*/ 0 w 1755537"/>
                <a:gd name="connsiteY0" fmla="*/ 175554 h 4103080"/>
                <a:gd name="connsiteX1" fmla="*/ 175554 w 1755537"/>
                <a:gd name="connsiteY1" fmla="*/ 0 h 4103080"/>
                <a:gd name="connsiteX2" fmla="*/ 1579983 w 1755537"/>
                <a:gd name="connsiteY2" fmla="*/ 0 h 4103080"/>
                <a:gd name="connsiteX3" fmla="*/ 1755537 w 1755537"/>
                <a:gd name="connsiteY3" fmla="*/ 175554 h 4103080"/>
                <a:gd name="connsiteX4" fmla="*/ 1755537 w 1755537"/>
                <a:gd name="connsiteY4" fmla="*/ 3927526 h 4103080"/>
                <a:gd name="connsiteX5" fmla="*/ 1579983 w 1755537"/>
                <a:gd name="connsiteY5" fmla="*/ 4103080 h 4103080"/>
                <a:gd name="connsiteX6" fmla="*/ 175554 w 1755537"/>
                <a:gd name="connsiteY6" fmla="*/ 4103080 h 4103080"/>
                <a:gd name="connsiteX7" fmla="*/ 0 w 1755537"/>
                <a:gd name="connsiteY7" fmla="*/ 3927526 h 4103080"/>
                <a:gd name="connsiteX8" fmla="*/ 0 w 1755537"/>
                <a:gd name="connsiteY8" fmla="*/ 175554 h 4103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55537" h="4103080">
                  <a:moveTo>
                    <a:pt x="0" y="175554"/>
                  </a:moveTo>
                  <a:cubicBezTo>
                    <a:pt x="0" y="78598"/>
                    <a:pt x="78598" y="0"/>
                    <a:pt x="175554" y="0"/>
                  </a:cubicBezTo>
                  <a:lnTo>
                    <a:pt x="1579983" y="0"/>
                  </a:lnTo>
                  <a:cubicBezTo>
                    <a:pt x="1676939" y="0"/>
                    <a:pt x="1755537" y="78598"/>
                    <a:pt x="1755537" y="175554"/>
                  </a:cubicBezTo>
                  <a:lnTo>
                    <a:pt x="1755537" y="3927526"/>
                  </a:lnTo>
                  <a:cubicBezTo>
                    <a:pt x="1755537" y="4024482"/>
                    <a:pt x="1676939" y="4103080"/>
                    <a:pt x="1579983" y="4103080"/>
                  </a:cubicBezTo>
                  <a:lnTo>
                    <a:pt x="175554" y="4103080"/>
                  </a:lnTo>
                  <a:cubicBezTo>
                    <a:pt x="78598" y="4103080"/>
                    <a:pt x="0" y="4024482"/>
                    <a:pt x="0" y="3927526"/>
                  </a:cubicBezTo>
                  <a:lnTo>
                    <a:pt x="0" y="175554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6762" tIns="136762" rIns="136762" bIns="136762" numCol="1" spcCol="1270" anchor="t" anchorCtr="0">
              <a:noAutofit/>
            </a:bodyPr>
            <a:lstStyle/>
            <a:p>
              <a:pPr marL="0" lvl="1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NOV &amp; DEC 2017</a:t>
              </a:r>
              <a:endParaRPr lang="en-US" sz="1400" u="sng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71450" lvl="1" indent="-1714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Over eight thousand letters sent to customers late October 2017</a:t>
              </a:r>
            </a:p>
            <a:p>
              <a:pPr marL="171450" lvl="1" indent="-1714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1,161 customer contacts</a:t>
              </a:r>
            </a:p>
            <a:p>
              <a:pPr marL="171450" lvl="1" indent="-1714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610 Amnesty enrollments</a:t>
              </a:r>
            </a:p>
            <a:p>
              <a:pPr marL="171450" lvl="1" indent="-1714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charset="0"/>
                <a:buChar char="•"/>
              </a:pPr>
              <a:r>
                <a:rPr lang="en-US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$271,322.40 </a:t>
              </a: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collected</a:t>
              </a:r>
            </a:p>
            <a:p>
              <a:pPr marL="0" lvl="1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0" lvl="1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400" b="1" u="sng" dirty="0">
                <a:solidFill>
                  <a:srgbClr val="00396F">
                    <a:lumMod val="75000"/>
                  </a:srgbClr>
                </a:solidFill>
              </a:endParaRPr>
            </a:p>
            <a:p>
              <a:pPr marL="0" lvl="1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b="1" u="sng" dirty="0">
                  <a:solidFill>
                    <a:srgbClr val="00396F">
                      <a:lumMod val="75000"/>
                    </a:srgbClr>
                  </a:solidFill>
                </a:rPr>
                <a:t>Walk-in Dates </a:t>
              </a:r>
            </a:p>
            <a:p>
              <a:pPr marL="171450" lvl="1" indent="-1714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Fridays: 11/3,11/17,12/8,12/15</a:t>
              </a:r>
            </a:p>
            <a:p>
              <a:pPr marL="171450" lvl="1" indent="-17145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Saturdays: </a:t>
              </a:r>
            </a:p>
            <a:p>
              <a:pPr marL="173038" lvl="1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en-US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12/4,12/12</a:t>
              </a:r>
            </a:p>
            <a:p>
              <a:pPr marL="173038" lvl="1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n-US" sz="1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14300" lvl="1" indent="-114300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en-US" sz="14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Collections Efforts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33600" y="6372225"/>
            <a:ext cx="792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/>
              <a:t>*July 1, </a:t>
            </a:r>
            <a:r>
              <a:rPr lang="en-US" sz="1400" b="1" i="1"/>
              <a:t>2017 through December 31, 2017.</a:t>
            </a:r>
          </a:p>
        </p:txBody>
      </p:sp>
    </p:spTree>
    <p:extLst>
      <p:ext uri="{BB962C8B-B14F-4D97-AF65-F5344CB8AC3E}">
        <p14:creationId xmlns:p14="http://schemas.microsoft.com/office/powerpoint/2010/main" val="209457693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Vacant Accounts w/ Consumption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736601" y="1213013"/>
            <a:ext cx="7086600" cy="419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2128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Accounts Resolved Oct. 2017 through Dec. 2017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445500" y="1562610"/>
            <a:ext cx="36322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</a:rPr>
              <a:t>DWM has resolved more than 70% of vacant accounts with consumption in FY18.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Maintaining a </a:t>
            </a:r>
            <a:r>
              <a:rPr lang="en-US" sz="1600" b="1" dirty="0"/>
              <a:t>96% or better customer satisfaction rating</a:t>
            </a:r>
            <a:r>
              <a:rPr lang="en-US" sz="1600" dirty="0"/>
              <a:t> at the Customer Service Walk-In Center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Improved process of customer data reviews, field verifications and meter repairs, resulting in increased revenue of $2.5M annually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A/R REDUCTION: </a:t>
            </a:r>
            <a:r>
              <a:rPr lang="en-US" sz="1600" dirty="0"/>
              <a:t>$2.3M for the last quarter of 2017</a:t>
            </a: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Vacant with Consumption Investigations Results:  </a:t>
            </a:r>
            <a:r>
              <a:rPr lang="en-US" sz="1600" dirty="0"/>
              <a:t>Establishment of 2,800+ new accounts and more than $1M in recovered revenue (FY17-18)</a:t>
            </a: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2370309"/>
              </p:ext>
            </p:extLst>
          </p:nvPr>
        </p:nvGraphicFramePr>
        <p:xfrm>
          <a:off x="247651" y="1897875"/>
          <a:ext cx="8064500" cy="4478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1" y="0"/>
            <a:ext cx="313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Financial Resilience</a:t>
            </a:r>
          </a:p>
        </p:txBody>
      </p:sp>
    </p:spTree>
    <p:extLst>
      <p:ext uri="{BB962C8B-B14F-4D97-AF65-F5344CB8AC3E}">
        <p14:creationId xmlns:p14="http://schemas.microsoft.com/office/powerpoint/2010/main" val="17673173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Adjustments, High bills, and WSAB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1" y="0"/>
            <a:ext cx="3136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Service Delivery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365899"/>
              </p:ext>
            </p:extLst>
          </p:nvPr>
        </p:nvGraphicFramePr>
        <p:xfrm>
          <a:off x="609600" y="1185871"/>
          <a:ext cx="10363200" cy="147450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75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6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4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37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964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Month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October – December (Q4)</a:t>
                      </a:r>
                      <a:r>
                        <a:rPr lang="en-US" sz="1400" baseline="0" dirty="0">
                          <a:effectLst/>
                        </a:rPr>
                        <a:t> 2017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64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Scheduled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Approved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Amount Adjusted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1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October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115</a:t>
                      </a:r>
                      <a:endParaRPr lang="en-US" sz="1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60</a:t>
                      </a:r>
                      <a:endParaRPr lang="en-US" sz="1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$53,684.54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November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61</a:t>
                      </a:r>
                      <a:endParaRPr lang="en-US" sz="1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</a:t>
                      </a:r>
                      <a:endParaRPr lang="en-US" sz="1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$44,878.59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December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67</a:t>
                      </a:r>
                      <a:endParaRPr lang="en-US" sz="1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32</a:t>
                      </a:r>
                      <a:endParaRPr lang="en-US" sz="1400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$75,495.75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912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Total</a:t>
                      </a:r>
                      <a:endParaRPr kumimoji="0" lang="en-US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Calibri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243</a:t>
                      </a:r>
                      <a:endParaRPr lang="en-US" sz="1400" b="1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124</a:t>
                      </a:r>
                      <a:endParaRPr lang="en-US" sz="1400" b="1" dirty="0">
                        <a:effectLst/>
                        <a:latin typeface="+mn-lt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$174,058.88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470632" y="847376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/>
                </a:solidFill>
              </a:rPr>
              <a:t>Water Sewer Appeals Board hearings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99132" y="2716193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b="1" dirty="0">
                <a:solidFill>
                  <a:prstClr val="black"/>
                </a:solidFill>
              </a:rPr>
              <a:t>Adjustment Requests and Billing Complaint Reviews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556727"/>
              </p:ext>
            </p:extLst>
          </p:nvPr>
        </p:nvGraphicFramePr>
        <p:xfrm>
          <a:off x="609601" y="3123986"/>
          <a:ext cx="10363200" cy="341376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309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8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53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2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199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52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9287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0867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Council District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Adjustment Requests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Billing</a:t>
                      </a:r>
                      <a:r>
                        <a:rPr lang="en-US" sz="1400" b="1" baseline="0" dirty="0">
                          <a:effectLst/>
                        </a:rPr>
                        <a:t> </a:t>
                      </a:r>
                      <a:r>
                        <a:rPr lang="en-US" sz="1400" b="1" dirty="0">
                          <a:effectLst/>
                        </a:rPr>
                        <a:t>Complaints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08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Received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Completed</a:t>
                      </a:r>
                      <a:endParaRPr lang="en-US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Open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Received</a:t>
                      </a:r>
                      <a:endParaRPr lang="en-US" sz="1400" b="1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Completed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Open</a:t>
                      </a:r>
                      <a:endParaRPr lang="en-US" sz="1400" b="1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27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96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82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14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54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39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26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17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72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33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29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103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lang="en-US" sz="1400" dirty="0">
                        <a:ln>
                          <a:noFill/>
                        </a:ln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17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16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98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84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lang="en-US" sz="1400" dirty="0">
                        <a:ln>
                          <a:noFill/>
                        </a:ln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92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66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26</a:t>
                      </a:r>
                      <a:endParaRPr lang="en-US" sz="1400" dirty="0">
                        <a:ln>
                          <a:noFill/>
                        </a:ln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76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lang="en-US" sz="1400" dirty="0">
                        <a:ln>
                          <a:noFill/>
                        </a:ln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36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107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6</a:t>
                      </a:r>
                      <a:endParaRPr lang="en-US" sz="1400" dirty="0">
                        <a:ln>
                          <a:noFill/>
                        </a:ln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18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59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54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lang="en-US" sz="1400" dirty="0">
                        <a:ln>
                          <a:noFill/>
                        </a:ln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38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37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95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86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lang="en-US" sz="1400" dirty="0">
                        <a:ln>
                          <a:noFill/>
                        </a:ln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29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25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117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103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14</a:t>
                      </a:r>
                      <a:endParaRPr lang="en-US" sz="1400" dirty="0">
                        <a:ln>
                          <a:noFill/>
                        </a:ln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12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17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73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62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lang="en-US" sz="1400" dirty="0">
                        <a:ln>
                          <a:noFill/>
                        </a:ln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Outside City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0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42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34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</a:t>
                      </a:r>
                      <a:endParaRPr lang="en-US" sz="1400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086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TOTAL</a:t>
                      </a:r>
                      <a:endParaRPr lang="en-US" sz="14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272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242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30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1098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939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159</a:t>
                      </a:r>
                      <a:endParaRPr lang="en-US" sz="1400" b="1" dirty="0">
                        <a:effectLst/>
                        <a:latin typeface="Century Gothic" panose="020B0502020202020204" pitchFamily="34" charset="0"/>
                        <a:ea typeface="Calibri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684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Master">
  <a:themeElements>
    <a:clrScheme name="Custom 1">
      <a:dk1>
        <a:sysClr val="windowText" lastClr="000000"/>
      </a:dk1>
      <a:lt1>
        <a:sysClr val="window" lastClr="FFFFFF"/>
      </a:lt1>
      <a:dk2>
        <a:srgbClr val="005C82"/>
      </a:dk2>
      <a:lt2>
        <a:srgbClr val="6CC049"/>
      </a:lt2>
      <a:accent1>
        <a:srgbClr val="35B49C"/>
      </a:accent1>
      <a:accent2>
        <a:srgbClr val="008374"/>
      </a:accent2>
      <a:accent3>
        <a:srgbClr val="93B6BB"/>
      </a:accent3>
      <a:accent4>
        <a:srgbClr val="0092BC"/>
      </a:accent4>
      <a:accent5>
        <a:srgbClr val="FFD100"/>
      </a:accent5>
      <a:accent6>
        <a:srgbClr val="00396F"/>
      </a:accent6>
      <a:hlink>
        <a:srgbClr val="A0A2A4"/>
      </a:hlink>
      <a:folHlink>
        <a:srgbClr val="DA000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0_Office Theme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40000"/>
              <a:satMod val="155000"/>
            </a:schemeClr>
          </a:gs>
          <a:gs pos="65000">
            <a:schemeClr val="phClr">
              <a:shade val="85000"/>
              <a:satMod val="155000"/>
            </a:schemeClr>
          </a:gs>
          <a:gs pos="100000">
            <a:schemeClr val="phClr">
              <a:shade val="95000"/>
              <a:satMod val="155000"/>
            </a:schemeClr>
          </a:gs>
        </a:gsLst>
        <a:lin ang="16200000" scaled="0"/>
      </a:gradFill>
    </a:fillStyleLst>
    <a:lnStyleLst>
      <a:ln w="6350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4925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algn="tl" rotWithShape="0">
            <a:srgbClr val="000000">
              <a:alpha val="64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</a:effectStyle>
      <a:effectStyle>
        <a:effectLst>
          <a:outerShdw blurRad="39000" dist="25400" dir="5400000">
            <a:srgbClr val="000000">
              <a:alpha val="3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prstMaterial="matte">
          <a:bevelT h="22225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50000"/>
              <a:satMod val="155000"/>
            </a:schemeClr>
          </a:gs>
          <a:gs pos="35000">
            <a:schemeClr val="phClr">
              <a:shade val="75000"/>
              <a:satMod val="155000"/>
            </a:schemeClr>
          </a:gs>
          <a:gs pos="100000">
            <a:schemeClr val="phClr">
              <a:tint val="80000"/>
              <a:satMod val="255000"/>
            </a:schemeClr>
          </a:gs>
        </a:gsLst>
        <a:lin ang="16200000" scaled="0"/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6476</TotalTime>
  <Words>2732</Words>
  <Application>Microsoft Office PowerPoint</Application>
  <PresentationFormat>Widescreen</PresentationFormat>
  <Paragraphs>820</Paragraphs>
  <Slides>32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ＭＳ Ｐゴシック</vt:lpstr>
      <vt:lpstr>Arial</vt:lpstr>
      <vt:lpstr>Arial Narrow</vt:lpstr>
      <vt:lpstr>Avenir Book</vt:lpstr>
      <vt:lpstr>Calibri</vt:lpstr>
      <vt:lpstr>Century Gothic</vt:lpstr>
      <vt:lpstr>Helvetica Neue</vt:lpstr>
      <vt:lpstr>Mangal</vt:lpstr>
      <vt:lpstr>Times New Roman</vt:lpstr>
      <vt:lpstr>Wingdings</vt:lpstr>
      <vt:lpstr>Master</vt:lpstr>
      <vt:lpstr>30_Office Theme</vt:lpstr>
      <vt:lpstr>Worksheet</vt:lpstr>
      <vt:lpstr>PowerPoint Presentation</vt:lpstr>
      <vt:lpstr>PowerPoint Presentation</vt:lpstr>
      <vt:lpstr>Customer Billing: Estimated Bills</vt:lpstr>
      <vt:lpstr>PowerPoint Presentation</vt:lpstr>
      <vt:lpstr>FY 2018 Budget</vt:lpstr>
      <vt:lpstr>FY18 Operational Results</vt:lpstr>
      <vt:lpstr>Collections Efforts</vt:lpstr>
      <vt:lpstr>Vacant Accounts w/ Consumption</vt:lpstr>
      <vt:lpstr>Adjustments, High bills, and WSAB</vt:lpstr>
      <vt:lpstr>Customer Assurance &amp; Satisfaction Team (CAST)</vt:lpstr>
      <vt:lpstr>Position Report: Filled &amp; Vacant</vt:lpstr>
      <vt:lpstr>PowerPoint Presentation</vt:lpstr>
      <vt:lpstr>Key Figures</vt:lpstr>
      <vt:lpstr>Service Request Performance</vt:lpstr>
      <vt:lpstr>Operations Highlights</vt:lpstr>
      <vt:lpstr>Linear Infrastructure Operations</vt:lpstr>
      <vt:lpstr>Main Breaks</vt:lpstr>
      <vt:lpstr>Metal Plate Tracker</vt:lpstr>
      <vt:lpstr>Utility Cut Restoration Efforts</vt:lpstr>
      <vt:lpstr>Spill Data</vt:lpstr>
      <vt:lpstr>National Pollutant Discharge Elimination System (NPDES) Permit Compliance Status </vt:lpstr>
      <vt:lpstr>PowerPoint Presentation</vt:lpstr>
      <vt:lpstr>Current Program Estimates – January 2018   5-YR Total: $1.26 B; 76 Projects</vt:lpstr>
      <vt:lpstr>Raw Water Supply Program </vt:lpstr>
      <vt:lpstr>Upper Proctor Creek Capacity Relief Pond in Rodney Cook Sr. Park at Historic Vine City</vt:lpstr>
      <vt:lpstr>MOST-Funded Stormwater Projects</vt:lpstr>
      <vt:lpstr>3-Year Strategic Asset Management Plan </vt:lpstr>
      <vt:lpstr>Renew ATL Water Line Renewal &amp; Replacement</vt:lpstr>
      <vt:lpstr>Large Diameter Waterline Condition Assessment </vt:lpstr>
      <vt:lpstr>Satellite Leak Detection Pilot Program</vt:lpstr>
      <vt:lpstr>Strategic Priorities</vt:lpstr>
      <vt:lpstr>2017 Achievements</vt:lpstr>
    </vt:vector>
  </TitlesOfParts>
  <Company>City of Atlanta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Abbott</dc:creator>
  <cp:lastModifiedBy>Walker, Cristi C.</cp:lastModifiedBy>
  <cp:revision>298</cp:revision>
  <cp:lastPrinted>2018-02-27T12:46:21Z</cp:lastPrinted>
  <dcterms:created xsi:type="dcterms:W3CDTF">2016-03-17T15:05:40Z</dcterms:created>
  <dcterms:modified xsi:type="dcterms:W3CDTF">2018-02-27T13:05:29Z</dcterms:modified>
</cp:coreProperties>
</file>