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1"/>
  </p:notesMasterIdLst>
  <p:handoutMasterIdLst>
    <p:handoutMasterId r:id="rId32"/>
  </p:handoutMasterIdLst>
  <p:sldIdLst>
    <p:sldId id="256" r:id="rId2"/>
    <p:sldId id="350" r:id="rId3"/>
    <p:sldId id="351" r:id="rId4"/>
    <p:sldId id="292" r:id="rId5"/>
    <p:sldId id="261" r:id="rId6"/>
    <p:sldId id="262" r:id="rId7"/>
    <p:sldId id="263" r:id="rId8"/>
    <p:sldId id="264" r:id="rId9"/>
    <p:sldId id="265" r:id="rId10"/>
    <p:sldId id="266" r:id="rId11"/>
    <p:sldId id="352" r:id="rId12"/>
    <p:sldId id="353" r:id="rId13"/>
    <p:sldId id="354" r:id="rId14"/>
    <p:sldId id="290" r:id="rId15"/>
    <p:sldId id="291" r:id="rId16"/>
    <p:sldId id="258" r:id="rId17"/>
    <p:sldId id="345" r:id="rId18"/>
    <p:sldId id="316" r:id="rId19"/>
    <p:sldId id="318" r:id="rId20"/>
    <p:sldId id="296" r:id="rId21"/>
    <p:sldId id="348" r:id="rId22"/>
    <p:sldId id="273" r:id="rId23"/>
    <p:sldId id="309" r:id="rId24"/>
    <p:sldId id="333" r:id="rId25"/>
    <p:sldId id="297" r:id="rId26"/>
    <p:sldId id="355" r:id="rId27"/>
    <p:sldId id="356" r:id="rId28"/>
    <p:sldId id="346" r:id="rId29"/>
    <p:sldId id="33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8" d="100"/>
          <a:sy n="78" d="100"/>
        </p:scale>
        <p:origin x="120" y="6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B12995-4B03-42E9-91E5-E5FF8A3026E3}" type="doc">
      <dgm:prSet loTypeId="urn:microsoft.com/office/officeart/2005/8/layout/hList6" loCatId="list" qsTypeId="urn:microsoft.com/office/officeart/2005/8/quickstyle/simple3" qsCatId="simple" csTypeId="urn:microsoft.com/office/officeart/2005/8/colors/colorful3" csCatId="colorful" phldr="1"/>
      <dgm:spPr/>
      <dgm:t>
        <a:bodyPr/>
        <a:lstStyle/>
        <a:p>
          <a:endParaRPr lang="en-US"/>
        </a:p>
      </dgm:t>
    </dgm:pt>
    <dgm:pt modelId="{14C340FF-1348-4C4E-B707-1B49E7F9C07A}">
      <dgm:prSet phldrT="[Text]"/>
      <dgm:spPr/>
      <dgm:t>
        <a:bodyPr/>
        <a:lstStyle/>
        <a:p>
          <a:r>
            <a:rPr lang="en-US" i="0" dirty="0"/>
            <a:t>1991 - 1998</a:t>
          </a:r>
        </a:p>
      </dgm:t>
    </dgm:pt>
    <dgm:pt modelId="{B58C2C6A-3855-441E-A3B4-B9F9E79DE4EF}" type="parTrans" cxnId="{FB1F6BFB-700D-4E32-B916-D00A2E780A91}">
      <dgm:prSet/>
      <dgm:spPr/>
      <dgm:t>
        <a:bodyPr/>
        <a:lstStyle/>
        <a:p>
          <a:endParaRPr lang="en-US"/>
        </a:p>
      </dgm:t>
    </dgm:pt>
    <dgm:pt modelId="{BC23DC17-D915-4CED-BD5A-13BB37EDD15F}" type="sibTrans" cxnId="{FB1F6BFB-700D-4E32-B916-D00A2E780A91}">
      <dgm:prSet/>
      <dgm:spPr/>
      <dgm:t>
        <a:bodyPr/>
        <a:lstStyle/>
        <a:p>
          <a:endParaRPr lang="en-US"/>
        </a:p>
      </dgm:t>
    </dgm:pt>
    <dgm:pt modelId="{11215503-7456-4586-9D39-AE5D7C1910B7}">
      <dgm:prSet phldrT="[Text]"/>
      <dgm:spPr/>
      <dgm:t>
        <a:bodyPr/>
        <a:lstStyle/>
        <a:p>
          <a:r>
            <a:rPr lang="en-US" dirty="0"/>
            <a:t>Tax Abatement</a:t>
          </a:r>
        </a:p>
      </dgm:t>
    </dgm:pt>
    <dgm:pt modelId="{85564C28-241F-4D1B-AD27-D35FB388D432}" type="parTrans" cxnId="{61156432-14D4-471D-8788-8F0469A6B3A9}">
      <dgm:prSet/>
      <dgm:spPr/>
      <dgm:t>
        <a:bodyPr/>
        <a:lstStyle/>
        <a:p>
          <a:endParaRPr lang="en-US"/>
        </a:p>
      </dgm:t>
    </dgm:pt>
    <dgm:pt modelId="{BCF9523A-0426-4EE3-A05E-75B02B41B334}" type="sibTrans" cxnId="{61156432-14D4-471D-8788-8F0469A6B3A9}">
      <dgm:prSet/>
      <dgm:spPr/>
      <dgm:t>
        <a:bodyPr/>
        <a:lstStyle/>
        <a:p>
          <a:endParaRPr lang="en-US"/>
        </a:p>
      </dgm:t>
    </dgm:pt>
    <dgm:pt modelId="{63F70C2B-07C2-48B6-8AC7-A084BE91F169}">
      <dgm:prSet phldrT="[Text]"/>
      <dgm:spPr/>
      <dgm:t>
        <a:bodyPr/>
        <a:lstStyle/>
        <a:p>
          <a:pPr marL="0" defTabSz="844550">
            <a:lnSpc>
              <a:spcPct val="90000"/>
            </a:lnSpc>
            <a:spcBef>
              <a:spcPct val="0"/>
            </a:spcBef>
            <a:spcAft>
              <a:spcPct val="35000"/>
            </a:spcAft>
            <a:buNone/>
          </a:pPr>
          <a:r>
            <a:rPr lang="en-US" dirty="0"/>
            <a:t>1998 – 2008</a:t>
          </a:r>
        </a:p>
      </dgm:t>
    </dgm:pt>
    <dgm:pt modelId="{B4DA6DB3-CCEC-4A39-9177-F614ED11381D}" type="parTrans" cxnId="{345D0D69-24ED-48F3-8CEC-9B5A5E6591C7}">
      <dgm:prSet/>
      <dgm:spPr/>
      <dgm:t>
        <a:bodyPr/>
        <a:lstStyle/>
        <a:p>
          <a:endParaRPr lang="en-US"/>
        </a:p>
      </dgm:t>
    </dgm:pt>
    <dgm:pt modelId="{72F1551F-57E9-4544-A91E-9826E9633C38}" type="sibTrans" cxnId="{345D0D69-24ED-48F3-8CEC-9B5A5E6591C7}">
      <dgm:prSet/>
      <dgm:spPr/>
      <dgm:t>
        <a:bodyPr/>
        <a:lstStyle/>
        <a:p>
          <a:endParaRPr lang="en-US"/>
        </a:p>
      </dgm:t>
    </dgm:pt>
    <dgm:pt modelId="{834E0C85-A480-4F4C-9A35-5F48925F2373}">
      <dgm:prSet phldrT="[Text]"/>
      <dgm:spPr/>
      <dgm:t>
        <a:bodyPr/>
        <a:lstStyle/>
        <a:p>
          <a:pPr marL="114300" indent="0" defTabSz="666750">
            <a:lnSpc>
              <a:spcPct val="90000"/>
            </a:lnSpc>
            <a:spcBef>
              <a:spcPct val="0"/>
            </a:spcBef>
            <a:spcAft>
              <a:spcPct val="15000"/>
            </a:spcAft>
          </a:pPr>
          <a:r>
            <a:rPr lang="en-US" dirty="0"/>
            <a:t>Tax Abatement</a:t>
          </a:r>
        </a:p>
      </dgm:t>
    </dgm:pt>
    <dgm:pt modelId="{1ED2898B-A593-4E32-850E-8B5C8ABF2B15}" type="parTrans" cxnId="{80E48A1D-C764-4C8D-A288-59E1E39D97B9}">
      <dgm:prSet/>
      <dgm:spPr/>
      <dgm:t>
        <a:bodyPr/>
        <a:lstStyle/>
        <a:p>
          <a:endParaRPr lang="en-US"/>
        </a:p>
      </dgm:t>
    </dgm:pt>
    <dgm:pt modelId="{4E603DDE-8C41-4981-948B-16A34271341F}" type="sibTrans" cxnId="{80E48A1D-C764-4C8D-A288-59E1E39D97B9}">
      <dgm:prSet/>
      <dgm:spPr/>
      <dgm:t>
        <a:bodyPr/>
        <a:lstStyle/>
        <a:p>
          <a:endParaRPr lang="en-US"/>
        </a:p>
      </dgm:t>
    </dgm:pt>
    <dgm:pt modelId="{FB2AAE25-8637-4656-9936-6B6C257E9059}">
      <dgm:prSet phldrT="[Text]"/>
      <dgm:spPr/>
      <dgm:t>
        <a:bodyPr/>
        <a:lstStyle/>
        <a:p>
          <a:r>
            <a:rPr lang="en-US" dirty="0"/>
            <a:t>2008 - 2009</a:t>
          </a:r>
        </a:p>
      </dgm:t>
    </dgm:pt>
    <dgm:pt modelId="{5769BB6F-D0AA-4E49-BDD7-12CF68FA4DDB}" type="parTrans" cxnId="{95A2B8A4-E324-403D-98B2-E7DE5AB814A6}">
      <dgm:prSet/>
      <dgm:spPr/>
      <dgm:t>
        <a:bodyPr/>
        <a:lstStyle/>
        <a:p>
          <a:endParaRPr lang="en-US"/>
        </a:p>
      </dgm:t>
    </dgm:pt>
    <dgm:pt modelId="{0529332E-906C-4AC3-A37A-80198E3B3B98}" type="sibTrans" cxnId="{95A2B8A4-E324-403D-98B2-E7DE5AB814A6}">
      <dgm:prSet/>
      <dgm:spPr/>
      <dgm:t>
        <a:bodyPr/>
        <a:lstStyle/>
        <a:p>
          <a:endParaRPr lang="en-US"/>
        </a:p>
      </dgm:t>
    </dgm:pt>
    <dgm:pt modelId="{3044EA76-5B47-43A8-BD5C-61812297E707}">
      <dgm:prSet phldrT="[Text]"/>
      <dgm:spPr/>
      <dgm:t>
        <a:bodyPr/>
        <a:lstStyle/>
        <a:p>
          <a:r>
            <a:rPr lang="en-US" dirty="0"/>
            <a:t>Tax Abatement</a:t>
          </a:r>
        </a:p>
      </dgm:t>
    </dgm:pt>
    <dgm:pt modelId="{59E38240-B51B-4FCE-A77E-252E6C6DC17E}" type="parTrans" cxnId="{97E49F3A-BC98-49C7-9672-48A17AA4871C}">
      <dgm:prSet/>
      <dgm:spPr/>
      <dgm:t>
        <a:bodyPr/>
        <a:lstStyle/>
        <a:p>
          <a:endParaRPr lang="en-US"/>
        </a:p>
      </dgm:t>
    </dgm:pt>
    <dgm:pt modelId="{4937078C-9004-48BE-8086-FF78C90F5ECC}" type="sibTrans" cxnId="{97E49F3A-BC98-49C7-9672-48A17AA4871C}">
      <dgm:prSet/>
      <dgm:spPr/>
      <dgm:t>
        <a:bodyPr/>
        <a:lstStyle/>
        <a:p>
          <a:endParaRPr lang="en-US"/>
        </a:p>
      </dgm:t>
    </dgm:pt>
    <dgm:pt modelId="{ECBFA7E8-9430-4971-9EA2-658F01387860}">
      <dgm:prSet phldrT="[Text]"/>
      <dgm:spPr/>
      <dgm:t>
        <a:bodyPr/>
        <a:lstStyle/>
        <a:p>
          <a:r>
            <a:rPr lang="en-US" dirty="0"/>
            <a:t>Sheriff/Marshal Deed Property Interest Conveyance</a:t>
          </a:r>
        </a:p>
      </dgm:t>
    </dgm:pt>
    <dgm:pt modelId="{9EC111BD-43E9-4F75-B91B-F6E419C729B5}" type="parTrans" cxnId="{DAC342AA-7265-4CCC-A433-8B532ADF2D0B}">
      <dgm:prSet/>
      <dgm:spPr/>
      <dgm:t>
        <a:bodyPr/>
        <a:lstStyle/>
        <a:p>
          <a:endParaRPr lang="en-US"/>
        </a:p>
      </dgm:t>
    </dgm:pt>
    <dgm:pt modelId="{3BB44CA4-5E2E-4EF9-B762-C15AB3906875}" type="sibTrans" cxnId="{DAC342AA-7265-4CCC-A433-8B532ADF2D0B}">
      <dgm:prSet/>
      <dgm:spPr/>
      <dgm:t>
        <a:bodyPr/>
        <a:lstStyle/>
        <a:p>
          <a:endParaRPr lang="en-US"/>
        </a:p>
      </dgm:t>
    </dgm:pt>
    <dgm:pt modelId="{19B7E480-CB3A-435B-800F-E00DC44902A7}">
      <dgm:prSet/>
      <dgm:spPr/>
      <dgm:t>
        <a:bodyPr/>
        <a:lstStyle/>
        <a:p>
          <a:r>
            <a:rPr lang="en-US" dirty="0"/>
            <a:t>2009 – 2015</a:t>
          </a:r>
        </a:p>
      </dgm:t>
    </dgm:pt>
    <dgm:pt modelId="{81F9F21F-428E-48D9-AF64-11DE2E8075AE}" type="parTrans" cxnId="{9929EBD9-2E81-474C-B58C-9640CAB784F4}">
      <dgm:prSet/>
      <dgm:spPr/>
      <dgm:t>
        <a:bodyPr/>
        <a:lstStyle/>
        <a:p>
          <a:endParaRPr lang="en-US"/>
        </a:p>
      </dgm:t>
    </dgm:pt>
    <dgm:pt modelId="{95CD8C1A-4B01-414D-B0A4-D68D1B443F21}" type="sibTrans" cxnId="{9929EBD9-2E81-474C-B58C-9640CAB784F4}">
      <dgm:prSet/>
      <dgm:spPr/>
      <dgm:t>
        <a:bodyPr/>
        <a:lstStyle/>
        <a:p>
          <a:endParaRPr lang="en-US"/>
        </a:p>
      </dgm:t>
    </dgm:pt>
    <dgm:pt modelId="{E5599536-7BBB-4C60-B384-BE374DD65DD8}">
      <dgm:prSet/>
      <dgm:spPr/>
      <dgm:t>
        <a:bodyPr/>
        <a:lstStyle/>
        <a:p>
          <a:r>
            <a:rPr lang="en-US" dirty="0"/>
            <a:t>2016 - Present</a:t>
          </a:r>
        </a:p>
      </dgm:t>
    </dgm:pt>
    <dgm:pt modelId="{C16CA9BC-3E16-46A1-9C8B-EBEF9F31EA05}" type="parTrans" cxnId="{D7371E60-D1EC-4CAB-A30C-1AAE99FCDD4F}">
      <dgm:prSet/>
      <dgm:spPr/>
      <dgm:t>
        <a:bodyPr/>
        <a:lstStyle/>
        <a:p>
          <a:endParaRPr lang="en-US"/>
        </a:p>
      </dgm:t>
    </dgm:pt>
    <dgm:pt modelId="{E640F2B2-6BB1-46F8-A888-532794A121EF}" type="sibTrans" cxnId="{D7371E60-D1EC-4CAB-A30C-1AAE99FCDD4F}">
      <dgm:prSet/>
      <dgm:spPr/>
      <dgm:t>
        <a:bodyPr/>
        <a:lstStyle/>
        <a:p>
          <a:endParaRPr lang="en-US"/>
        </a:p>
      </dgm:t>
    </dgm:pt>
    <dgm:pt modelId="{90809F1E-F6A6-4F8C-B454-BBA458CDAE8C}">
      <dgm:prSet phldrT="[Text]"/>
      <dgm:spPr/>
      <dgm:t>
        <a:bodyPr/>
        <a:lstStyle/>
        <a:p>
          <a:r>
            <a:rPr lang="en-US" dirty="0"/>
            <a:t>Greenspace Assemblage</a:t>
          </a:r>
        </a:p>
      </dgm:t>
    </dgm:pt>
    <dgm:pt modelId="{20A58D92-E083-4CBD-B675-AAF7D8CA7DF9}" type="parTrans" cxnId="{803A6079-6480-4DBE-8A1E-DA26E03FECD7}">
      <dgm:prSet/>
      <dgm:spPr/>
      <dgm:t>
        <a:bodyPr/>
        <a:lstStyle/>
        <a:p>
          <a:endParaRPr lang="en-US"/>
        </a:p>
      </dgm:t>
    </dgm:pt>
    <dgm:pt modelId="{41F48761-423E-4C82-8515-0B4A6C93C45D}" type="sibTrans" cxnId="{803A6079-6480-4DBE-8A1E-DA26E03FECD7}">
      <dgm:prSet/>
      <dgm:spPr/>
      <dgm:t>
        <a:bodyPr/>
        <a:lstStyle/>
        <a:p>
          <a:endParaRPr lang="en-US"/>
        </a:p>
      </dgm:t>
    </dgm:pt>
    <dgm:pt modelId="{237F9CC3-E7AB-4698-A5FB-807F1F007A51}">
      <dgm:prSet/>
      <dgm:spPr/>
      <dgm:t>
        <a:bodyPr/>
        <a:lstStyle/>
        <a:p>
          <a:r>
            <a:rPr lang="en-US" dirty="0"/>
            <a:t>Tax Abatement</a:t>
          </a:r>
        </a:p>
      </dgm:t>
    </dgm:pt>
    <dgm:pt modelId="{DDA979D6-2899-451B-8B6F-C61F5825C171}" type="parTrans" cxnId="{655DEAB7-F06F-40BF-B79D-9A48D389C523}">
      <dgm:prSet/>
      <dgm:spPr/>
      <dgm:t>
        <a:bodyPr/>
        <a:lstStyle/>
        <a:p>
          <a:endParaRPr lang="en-US"/>
        </a:p>
      </dgm:t>
    </dgm:pt>
    <dgm:pt modelId="{705E3842-4491-48E4-B038-F5AA73103187}" type="sibTrans" cxnId="{655DEAB7-F06F-40BF-B79D-9A48D389C523}">
      <dgm:prSet/>
      <dgm:spPr/>
      <dgm:t>
        <a:bodyPr/>
        <a:lstStyle/>
        <a:p>
          <a:endParaRPr lang="en-US"/>
        </a:p>
      </dgm:t>
    </dgm:pt>
    <dgm:pt modelId="{A4B09C4E-2C88-45BE-B75D-D2E55883BA87}">
      <dgm:prSet/>
      <dgm:spPr/>
      <dgm:t>
        <a:bodyPr/>
        <a:lstStyle/>
        <a:p>
          <a:r>
            <a:rPr lang="en-US" dirty="0"/>
            <a:t>Tax Abatement</a:t>
          </a:r>
        </a:p>
      </dgm:t>
    </dgm:pt>
    <dgm:pt modelId="{E8924AA8-EA8A-4E1E-ADAD-F12014709393}" type="parTrans" cxnId="{F86FBB25-673B-4084-8AA4-06F30EB1537B}">
      <dgm:prSet/>
      <dgm:spPr/>
      <dgm:t>
        <a:bodyPr/>
        <a:lstStyle/>
        <a:p>
          <a:endParaRPr lang="en-US"/>
        </a:p>
      </dgm:t>
    </dgm:pt>
    <dgm:pt modelId="{B4D3D16E-86C1-4F5D-8688-76F23751D7D1}" type="sibTrans" cxnId="{F86FBB25-673B-4084-8AA4-06F30EB1537B}">
      <dgm:prSet/>
      <dgm:spPr/>
      <dgm:t>
        <a:bodyPr/>
        <a:lstStyle/>
        <a:p>
          <a:endParaRPr lang="en-US"/>
        </a:p>
      </dgm:t>
    </dgm:pt>
    <dgm:pt modelId="{CA0E39AE-F967-4755-B9E6-C99CAC94FA9F}">
      <dgm:prSet phldrT="[Text]"/>
      <dgm:spPr/>
      <dgm:t>
        <a:bodyPr/>
        <a:lstStyle/>
        <a:p>
          <a:pPr marL="114300" indent="0" defTabSz="666750">
            <a:lnSpc>
              <a:spcPct val="90000"/>
            </a:lnSpc>
            <a:spcBef>
              <a:spcPct val="0"/>
            </a:spcBef>
            <a:spcAft>
              <a:spcPct val="15000"/>
            </a:spcAft>
          </a:pPr>
          <a:endParaRPr lang="en-US" dirty="0"/>
        </a:p>
      </dgm:t>
    </dgm:pt>
    <dgm:pt modelId="{492F1DFE-6426-412E-A881-D6EA626F97D5}" type="parTrans" cxnId="{2AB3BDEB-8BC9-4A06-8BCA-562EDABE03AE}">
      <dgm:prSet/>
      <dgm:spPr/>
      <dgm:t>
        <a:bodyPr/>
        <a:lstStyle/>
        <a:p>
          <a:endParaRPr lang="en-US"/>
        </a:p>
      </dgm:t>
    </dgm:pt>
    <dgm:pt modelId="{C3E24767-E9DC-4C1F-9C1F-92BEE5298F24}" type="sibTrans" cxnId="{2AB3BDEB-8BC9-4A06-8BCA-562EDABE03AE}">
      <dgm:prSet/>
      <dgm:spPr/>
      <dgm:t>
        <a:bodyPr/>
        <a:lstStyle/>
        <a:p>
          <a:endParaRPr lang="en-US"/>
        </a:p>
      </dgm:t>
    </dgm:pt>
    <dgm:pt modelId="{01A9DFBB-3413-4BE9-B396-FB3B211F2CB4}">
      <dgm:prSet phldrT="[Text]"/>
      <dgm:spPr/>
      <dgm:t>
        <a:bodyPr/>
        <a:lstStyle/>
        <a:p>
          <a:pPr marL="114300" indent="0" defTabSz="666750">
            <a:lnSpc>
              <a:spcPct val="90000"/>
            </a:lnSpc>
            <a:spcBef>
              <a:spcPct val="0"/>
            </a:spcBef>
            <a:spcAft>
              <a:spcPct val="15000"/>
            </a:spcAft>
          </a:pPr>
          <a:endParaRPr lang="en-US" dirty="0"/>
        </a:p>
      </dgm:t>
    </dgm:pt>
    <dgm:pt modelId="{C7F945EA-5AFE-485E-9F3D-BA4AF335E5CD}" type="parTrans" cxnId="{9530BBA3-434B-4620-8A9B-2529D7FBD717}">
      <dgm:prSet/>
      <dgm:spPr/>
      <dgm:t>
        <a:bodyPr/>
        <a:lstStyle/>
        <a:p>
          <a:endParaRPr lang="en-US"/>
        </a:p>
      </dgm:t>
    </dgm:pt>
    <dgm:pt modelId="{451366C1-CB4F-4572-9ADE-FB894D9E50DC}" type="sibTrans" cxnId="{9530BBA3-434B-4620-8A9B-2529D7FBD717}">
      <dgm:prSet/>
      <dgm:spPr/>
      <dgm:t>
        <a:bodyPr/>
        <a:lstStyle/>
        <a:p>
          <a:endParaRPr lang="en-US"/>
        </a:p>
      </dgm:t>
    </dgm:pt>
    <dgm:pt modelId="{69F7B5D5-CD56-421C-A5E8-2AB213BB0BE8}">
      <dgm:prSet phldrT="[Text]"/>
      <dgm:spPr/>
      <dgm:t>
        <a:bodyPr/>
        <a:lstStyle/>
        <a:p>
          <a:pPr marL="114300" indent="0" defTabSz="666750">
            <a:lnSpc>
              <a:spcPct val="90000"/>
            </a:lnSpc>
            <a:spcBef>
              <a:spcPct val="0"/>
            </a:spcBef>
            <a:spcAft>
              <a:spcPct val="15000"/>
            </a:spcAft>
          </a:pPr>
          <a:endParaRPr lang="en-US" dirty="0"/>
        </a:p>
      </dgm:t>
    </dgm:pt>
    <dgm:pt modelId="{678F4984-B042-40B5-BEE3-F123BE385976}" type="parTrans" cxnId="{2C2EC90C-5F88-4E5F-815D-4694E3ED1967}">
      <dgm:prSet/>
      <dgm:spPr/>
      <dgm:t>
        <a:bodyPr/>
        <a:lstStyle/>
        <a:p>
          <a:endParaRPr lang="en-US"/>
        </a:p>
      </dgm:t>
    </dgm:pt>
    <dgm:pt modelId="{2FA0D9B7-DC5E-4CFF-8860-FFC1E375C38C}" type="sibTrans" cxnId="{2C2EC90C-5F88-4E5F-815D-4694E3ED1967}">
      <dgm:prSet/>
      <dgm:spPr/>
      <dgm:t>
        <a:bodyPr/>
        <a:lstStyle/>
        <a:p>
          <a:endParaRPr lang="en-US"/>
        </a:p>
      </dgm:t>
    </dgm:pt>
    <dgm:pt modelId="{C161405A-49C5-4F4D-807A-5E68AFB81B27}">
      <dgm:prSet phldrT="[Text]"/>
      <dgm:spPr/>
      <dgm:t>
        <a:bodyPr/>
        <a:lstStyle/>
        <a:p>
          <a:pPr marL="114300" indent="0" defTabSz="666750">
            <a:lnSpc>
              <a:spcPct val="90000"/>
            </a:lnSpc>
            <a:spcBef>
              <a:spcPct val="0"/>
            </a:spcBef>
            <a:spcAft>
              <a:spcPct val="15000"/>
            </a:spcAft>
          </a:pPr>
          <a:r>
            <a:rPr lang="en-US" dirty="0"/>
            <a:t>Greenspace Assemblage</a:t>
          </a:r>
        </a:p>
      </dgm:t>
    </dgm:pt>
    <dgm:pt modelId="{1FBB4658-D3A6-478D-87C5-6A7AE337A4AE}" type="parTrans" cxnId="{6439933B-FDC4-49EF-9CEE-1627DF625AA8}">
      <dgm:prSet/>
      <dgm:spPr/>
      <dgm:t>
        <a:bodyPr/>
        <a:lstStyle/>
        <a:p>
          <a:endParaRPr lang="en-US"/>
        </a:p>
      </dgm:t>
    </dgm:pt>
    <dgm:pt modelId="{FD12C386-6BC0-4F1E-B8AF-21CFBED068D9}" type="sibTrans" cxnId="{6439933B-FDC4-49EF-9CEE-1627DF625AA8}">
      <dgm:prSet/>
      <dgm:spPr/>
      <dgm:t>
        <a:bodyPr/>
        <a:lstStyle/>
        <a:p>
          <a:endParaRPr lang="en-US"/>
        </a:p>
      </dgm:t>
    </dgm:pt>
    <dgm:pt modelId="{E82C1A63-E9C2-4861-A03E-D9154FF315B1}">
      <dgm:prSet phldrT="[Text]"/>
      <dgm:spPr/>
      <dgm:t>
        <a:bodyPr/>
        <a:lstStyle/>
        <a:p>
          <a:pPr marL="114300" indent="0" defTabSz="666750">
            <a:lnSpc>
              <a:spcPct val="90000"/>
            </a:lnSpc>
            <a:spcBef>
              <a:spcPct val="0"/>
            </a:spcBef>
            <a:spcAft>
              <a:spcPct val="15000"/>
            </a:spcAft>
          </a:pPr>
          <a:r>
            <a:rPr lang="en-US" dirty="0">
              <a:solidFill>
                <a:srgbClr val="C00000"/>
              </a:solidFill>
            </a:rPr>
            <a:t>Sheriff/Marshal Deed Property Interest Conveyance</a:t>
          </a:r>
        </a:p>
      </dgm:t>
    </dgm:pt>
    <dgm:pt modelId="{24684ECC-4078-453E-9EAB-35ED96A732D7}" type="parTrans" cxnId="{0993B96B-B085-4ED5-8862-DD91163F9510}">
      <dgm:prSet/>
      <dgm:spPr/>
      <dgm:t>
        <a:bodyPr/>
        <a:lstStyle/>
        <a:p>
          <a:endParaRPr lang="en-US"/>
        </a:p>
      </dgm:t>
    </dgm:pt>
    <dgm:pt modelId="{DB342CA8-2CFE-467F-8F43-F62AEBAC66EB}" type="sibTrans" cxnId="{0993B96B-B085-4ED5-8862-DD91163F9510}">
      <dgm:prSet/>
      <dgm:spPr/>
      <dgm:t>
        <a:bodyPr/>
        <a:lstStyle/>
        <a:p>
          <a:endParaRPr lang="en-US"/>
        </a:p>
      </dgm:t>
    </dgm:pt>
    <dgm:pt modelId="{EF195955-37F3-488E-967C-732648F4FCD2}">
      <dgm:prSet phldrT="[Text]"/>
      <dgm:spPr/>
      <dgm:t>
        <a:bodyPr/>
        <a:lstStyle/>
        <a:p>
          <a:r>
            <a:rPr lang="en-US" dirty="0"/>
            <a:t>In-Rem Judicial Tax Foreclosure</a:t>
          </a:r>
        </a:p>
      </dgm:t>
    </dgm:pt>
    <dgm:pt modelId="{CF23CD19-CD02-409C-BCD8-6FC44F87D3C3}" type="parTrans" cxnId="{EC23AD4A-9776-4AF2-9F68-A50951A13F91}">
      <dgm:prSet/>
      <dgm:spPr/>
      <dgm:t>
        <a:bodyPr/>
        <a:lstStyle/>
        <a:p>
          <a:endParaRPr lang="en-US"/>
        </a:p>
      </dgm:t>
    </dgm:pt>
    <dgm:pt modelId="{8E81B323-5D65-466B-8EB5-8B7A1B1B1D4B}" type="sibTrans" cxnId="{EC23AD4A-9776-4AF2-9F68-A50951A13F91}">
      <dgm:prSet/>
      <dgm:spPr/>
      <dgm:t>
        <a:bodyPr/>
        <a:lstStyle/>
        <a:p>
          <a:endParaRPr lang="en-US"/>
        </a:p>
      </dgm:t>
    </dgm:pt>
    <dgm:pt modelId="{C3923D38-EB2F-407A-91C7-608B785D8E2D}">
      <dgm:prSet phldrT="[Text]"/>
      <dgm:spPr/>
      <dgm:t>
        <a:bodyPr/>
        <a:lstStyle/>
        <a:p>
          <a:pPr marL="114300" indent="0" defTabSz="666750">
            <a:lnSpc>
              <a:spcPct val="90000"/>
            </a:lnSpc>
            <a:spcBef>
              <a:spcPct val="0"/>
            </a:spcBef>
            <a:spcAft>
              <a:spcPct val="15000"/>
            </a:spcAft>
          </a:pPr>
          <a:r>
            <a:rPr lang="en-US" dirty="0"/>
            <a:t>In-Rem Judicial Tax Foreclosure</a:t>
          </a:r>
        </a:p>
      </dgm:t>
    </dgm:pt>
    <dgm:pt modelId="{AD31F800-2717-4D19-8CA6-2431D9B93E99}" type="parTrans" cxnId="{5F2EDC3C-A71A-4A6F-A55C-88ACCFFF55DD}">
      <dgm:prSet/>
      <dgm:spPr/>
      <dgm:t>
        <a:bodyPr/>
        <a:lstStyle/>
        <a:p>
          <a:endParaRPr lang="en-US"/>
        </a:p>
      </dgm:t>
    </dgm:pt>
    <dgm:pt modelId="{E8544ED9-960D-46B0-9247-58A7CDF5976F}" type="sibTrans" cxnId="{5F2EDC3C-A71A-4A6F-A55C-88ACCFFF55DD}">
      <dgm:prSet/>
      <dgm:spPr/>
      <dgm:t>
        <a:bodyPr/>
        <a:lstStyle/>
        <a:p>
          <a:endParaRPr lang="en-US"/>
        </a:p>
      </dgm:t>
    </dgm:pt>
    <dgm:pt modelId="{8E04A37B-32BE-495D-9171-79FEDDA1BF03}">
      <dgm:prSet phldrT="[Text]"/>
      <dgm:spPr/>
      <dgm:t>
        <a:bodyPr/>
        <a:lstStyle/>
        <a:p>
          <a:r>
            <a:rPr lang="en-US" dirty="0"/>
            <a:t>Greenspace Assemblage</a:t>
          </a:r>
        </a:p>
      </dgm:t>
    </dgm:pt>
    <dgm:pt modelId="{94B94DC7-75D9-43AD-8171-3DFD324C9706}" type="parTrans" cxnId="{0F07BA2E-3112-4F74-9F71-F638B71161B4}">
      <dgm:prSet/>
      <dgm:spPr/>
      <dgm:t>
        <a:bodyPr/>
        <a:lstStyle/>
        <a:p>
          <a:endParaRPr lang="en-US"/>
        </a:p>
      </dgm:t>
    </dgm:pt>
    <dgm:pt modelId="{F3E5122A-5B0F-4A0B-B265-D9377AF11AC6}" type="sibTrans" cxnId="{0F07BA2E-3112-4F74-9F71-F638B71161B4}">
      <dgm:prSet/>
      <dgm:spPr/>
      <dgm:t>
        <a:bodyPr/>
        <a:lstStyle/>
        <a:p>
          <a:endParaRPr lang="en-US"/>
        </a:p>
      </dgm:t>
    </dgm:pt>
    <dgm:pt modelId="{0F061D91-0D0D-480B-8730-9DFD3F3BE425}">
      <dgm:prSet phldrT="[Text]"/>
      <dgm:spPr/>
      <dgm:t>
        <a:bodyPr/>
        <a:lstStyle/>
        <a:p>
          <a:r>
            <a:rPr lang="en-US" dirty="0">
              <a:solidFill>
                <a:srgbClr val="C00000"/>
              </a:solidFill>
            </a:rPr>
            <a:t>Property Assemblage</a:t>
          </a:r>
        </a:p>
      </dgm:t>
    </dgm:pt>
    <dgm:pt modelId="{581B788D-6AF9-465A-9937-1176EC3F2EE1}" type="parTrans" cxnId="{F0280CD4-A8D8-468C-AE66-A895BD8728A0}">
      <dgm:prSet/>
      <dgm:spPr/>
      <dgm:t>
        <a:bodyPr/>
        <a:lstStyle/>
        <a:p>
          <a:endParaRPr lang="en-US"/>
        </a:p>
      </dgm:t>
    </dgm:pt>
    <dgm:pt modelId="{95B4353C-E62D-4AB2-82F9-9C1AF460C436}" type="sibTrans" cxnId="{F0280CD4-A8D8-468C-AE66-A895BD8728A0}">
      <dgm:prSet/>
      <dgm:spPr/>
      <dgm:t>
        <a:bodyPr/>
        <a:lstStyle/>
        <a:p>
          <a:endParaRPr lang="en-US"/>
        </a:p>
      </dgm:t>
    </dgm:pt>
    <dgm:pt modelId="{8A71F078-2B7C-4AA3-A96F-C6A8F9F059B0}">
      <dgm:prSet/>
      <dgm:spPr/>
      <dgm:t>
        <a:bodyPr/>
        <a:lstStyle/>
        <a:p>
          <a:r>
            <a:rPr lang="en-US" dirty="0"/>
            <a:t>Greenspace Assemblage</a:t>
          </a:r>
        </a:p>
      </dgm:t>
    </dgm:pt>
    <dgm:pt modelId="{F8649535-2903-47F9-AB5B-B5CBE9F071DC}" type="parTrans" cxnId="{418DE2D2-CDB3-43B5-8DF8-5C40E718B2C1}">
      <dgm:prSet/>
      <dgm:spPr/>
      <dgm:t>
        <a:bodyPr/>
        <a:lstStyle/>
        <a:p>
          <a:endParaRPr lang="en-US"/>
        </a:p>
      </dgm:t>
    </dgm:pt>
    <dgm:pt modelId="{09DDC5ED-F7F7-4129-AEFA-BC235C26B29A}" type="sibTrans" cxnId="{418DE2D2-CDB3-43B5-8DF8-5C40E718B2C1}">
      <dgm:prSet/>
      <dgm:spPr/>
      <dgm:t>
        <a:bodyPr/>
        <a:lstStyle/>
        <a:p>
          <a:endParaRPr lang="en-US"/>
        </a:p>
      </dgm:t>
    </dgm:pt>
    <dgm:pt modelId="{4C5588A0-962B-45E4-939D-C8C3BE370B45}">
      <dgm:prSet/>
      <dgm:spPr/>
      <dgm:t>
        <a:bodyPr/>
        <a:lstStyle/>
        <a:p>
          <a:endParaRPr lang="en-US" dirty="0"/>
        </a:p>
      </dgm:t>
    </dgm:pt>
    <dgm:pt modelId="{4BE2BC3B-7B54-43E6-BF75-F28DFF12F77D}" type="parTrans" cxnId="{B513354E-B273-404A-A242-F65A0230AE12}">
      <dgm:prSet/>
      <dgm:spPr/>
      <dgm:t>
        <a:bodyPr/>
        <a:lstStyle/>
        <a:p>
          <a:endParaRPr lang="en-US"/>
        </a:p>
      </dgm:t>
    </dgm:pt>
    <dgm:pt modelId="{A9F0B3C9-5B92-4874-B8CA-4BC3015D8194}" type="sibTrans" cxnId="{B513354E-B273-404A-A242-F65A0230AE12}">
      <dgm:prSet/>
      <dgm:spPr/>
      <dgm:t>
        <a:bodyPr/>
        <a:lstStyle/>
        <a:p>
          <a:endParaRPr lang="en-US"/>
        </a:p>
      </dgm:t>
    </dgm:pt>
    <dgm:pt modelId="{04D7F466-77C8-409D-AEE9-D20B4A688DDC}">
      <dgm:prSet/>
      <dgm:spPr/>
      <dgm:t>
        <a:bodyPr/>
        <a:lstStyle/>
        <a:p>
          <a:r>
            <a:rPr lang="en-US" dirty="0"/>
            <a:t>Sheriff/Marshal Deed Property Interest Conveyance</a:t>
          </a:r>
        </a:p>
      </dgm:t>
    </dgm:pt>
    <dgm:pt modelId="{73620357-6F2A-4F75-8F86-58E344F1C1AB}" type="parTrans" cxnId="{BDE52A0A-9049-4FD8-B385-FAEE8D4E52F0}">
      <dgm:prSet/>
      <dgm:spPr/>
      <dgm:t>
        <a:bodyPr/>
        <a:lstStyle/>
        <a:p>
          <a:endParaRPr lang="en-US"/>
        </a:p>
      </dgm:t>
    </dgm:pt>
    <dgm:pt modelId="{6854BD21-18BD-477B-8D47-6A7CD095CA04}" type="sibTrans" cxnId="{BDE52A0A-9049-4FD8-B385-FAEE8D4E52F0}">
      <dgm:prSet/>
      <dgm:spPr/>
      <dgm:t>
        <a:bodyPr/>
        <a:lstStyle/>
        <a:p>
          <a:endParaRPr lang="en-US"/>
        </a:p>
      </dgm:t>
    </dgm:pt>
    <dgm:pt modelId="{36D36DBA-3B0A-472A-B9F9-B8C22790F23E}">
      <dgm:prSet/>
      <dgm:spPr/>
      <dgm:t>
        <a:bodyPr/>
        <a:lstStyle/>
        <a:p>
          <a:r>
            <a:rPr lang="en-US" dirty="0"/>
            <a:t>Property Assemblage</a:t>
          </a:r>
        </a:p>
      </dgm:t>
    </dgm:pt>
    <dgm:pt modelId="{7205626E-C759-4244-B6A8-DDDD1C526283}" type="parTrans" cxnId="{21A581E1-5EB4-4039-882F-0CA880F8C024}">
      <dgm:prSet/>
      <dgm:spPr/>
      <dgm:t>
        <a:bodyPr/>
        <a:lstStyle/>
        <a:p>
          <a:endParaRPr lang="en-US"/>
        </a:p>
      </dgm:t>
    </dgm:pt>
    <dgm:pt modelId="{CF49463D-A618-4A73-9E20-67182C7B7F9D}" type="sibTrans" cxnId="{21A581E1-5EB4-4039-882F-0CA880F8C024}">
      <dgm:prSet/>
      <dgm:spPr/>
      <dgm:t>
        <a:bodyPr/>
        <a:lstStyle/>
        <a:p>
          <a:endParaRPr lang="en-US"/>
        </a:p>
      </dgm:t>
    </dgm:pt>
    <dgm:pt modelId="{A6B92CF8-944B-47AE-9B2A-C05EE3237225}">
      <dgm:prSet/>
      <dgm:spPr/>
      <dgm:t>
        <a:bodyPr/>
        <a:lstStyle/>
        <a:p>
          <a:r>
            <a:rPr lang="en-US" dirty="0">
              <a:solidFill>
                <a:srgbClr val="C00000"/>
              </a:solidFill>
            </a:rPr>
            <a:t>Land Banking</a:t>
          </a:r>
        </a:p>
      </dgm:t>
    </dgm:pt>
    <dgm:pt modelId="{9BF5FC37-C9F6-47A5-9632-D4710A435050}" type="parTrans" cxnId="{3B2B1D78-628B-4DFA-8620-A72D4F255C10}">
      <dgm:prSet/>
      <dgm:spPr/>
      <dgm:t>
        <a:bodyPr/>
        <a:lstStyle/>
        <a:p>
          <a:endParaRPr lang="en-US"/>
        </a:p>
      </dgm:t>
    </dgm:pt>
    <dgm:pt modelId="{24889BC3-06EF-4208-BA85-E603A7027BCF}" type="sibTrans" cxnId="{3B2B1D78-628B-4DFA-8620-A72D4F255C10}">
      <dgm:prSet/>
      <dgm:spPr/>
      <dgm:t>
        <a:bodyPr/>
        <a:lstStyle/>
        <a:p>
          <a:endParaRPr lang="en-US"/>
        </a:p>
      </dgm:t>
    </dgm:pt>
    <dgm:pt modelId="{2AFA96E8-4172-400F-AA51-6F386E6B28AC}">
      <dgm:prSet/>
      <dgm:spPr/>
      <dgm:t>
        <a:bodyPr/>
        <a:lstStyle/>
        <a:p>
          <a:endParaRPr lang="en-US" dirty="0"/>
        </a:p>
      </dgm:t>
    </dgm:pt>
    <dgm:pt modelId="{503793C2-CA54-473C-A573-EBCD3D6DF7A5}" type="parTrans" cxnId="{5D8F3BEC-650A-41C1-8471-B16A060855D1}">
      <dgm:prSet/>
      <dgm:spPr/>
      <dgm:t>
        <a:bodyPr/>
        <a:lstStyle/>
        <a:p>
          <a:endParaRPr lang="en-US"/>
        </a:p>
      </dgm:t>
    </dgm:pt>
    <dgm:pt modelId="{A9CAE44A-BDA2-48C8-AB94-743C6229FA96}" type="sibTrans" cxnId="{5D8F3BEC-650A-41C1-8471-B16A060855D1}">
      <dgm:prSet/>
      <dgm:spPr/>
      <dgm:t>
        <a:bodyPr/>
        <a:lstStyle/>
        <a:p>
          <a:endParaRPr lang="en-US"/>
        </a:p>
      </dgm:t>
    </dgm:pt>
    <dgm:pt modelId="{49E25C66-EF73-4FDA-8F52-5893EA186AA8}">
      <dgm:prSet/>
      <dgm:spPr/>
      <dgm:t>
        <a:bodyPr/>
        <a:lstStyle/>
        <a:p>
          <a:r>
            <a:rPr lang="en-US" dirty="0">
              <a:solidFill>
                <a:srgbClr val="C00000"/>
              </a:solidFill>
            </a:rPr>
            <a:t>Neighborhood Stabilization Program</a:t>
          </a:r>
        </a:p>
      </dgm:t>
    </dgm:pt>
    <dgm:pt modelId="{4201E5BE-B9D4-4C74-A269-225D6053A94C}" type="parTrans" cxnId="{EAF9C8DD-FF81-4280-92AD-BD88F14173EE}">
      <dgm:prSet/>
      <dgm:spPr/>
      <dgm:t>
        <a:bodyPr/>
        <a:lstStyle/>
        <a:p>
          <a:endParaRPr lang="en-US"/>
        </a:p>
      </dgm:t>
    </dgm:pt>
    <dgm:pt modelId="{6BFDB286-A4D1-4B88-BD26-90B1A619E504}" type="sibTrans" cxnId="{EAF9C8DD-FF81-4280-92AD-BD88F14173EE}">
      <dgm:prSet/>
      <dgm:spPr/>
      <dgm:t>
        <a:bodyPr/>
        <a:lstStyle/>
        <a:p>
          <a:endParaRPr lang="en-US"/>
        </a:p>
      </dgm:t>
    </dgm:pt>
    <dgm:pt modelId="{A9419876-ACDE-4B3D-AB12-4B14D5CC0CD1}">
      <dgm:prSet/>
      <dgm:spPr/>
      <dgm:t>
        <a:bodyPr/>
        <a:lstStyle/>
        <a:p>
          <a:r>
            <a:rPr lang="en-US" dirty="0">
              <a:solidFill>
                <a:srgbClr val="C00000"/>
              </a:solidFill>
            </a:rPr>
            <a:t>Community Land Trust</a:t>
          </a:r>
        </a:p>
      </dgm:t>
    </dgm:pt>
    <dgm:pt modelId="{445EB923-AE76-4FDE-8A2C-199A523BBE8C}" type="parTrans" cxnId="{19BBB039-3523-4880-B043-9269047F4A5E}">
      <dgm:prSet/>
      <dgm:spPr/>
      <dgm:t>
        <a:bodyPr/>
        <a:lstStyle/>
        <a:p>
          <a:endParaRPr lang="en-US"/>
        </a:p>
      </dgm:t>
    </dgm:pt>
    <dgm:pt modelId="{46528DB6-7525-4736-A6D1-110DD23B6AF2}" type="sibTrans" cxnId="{19BBB039-3523-4880-B043-9269047F4A5E}">
      <dgm:prSet/>
      <dgm:spPr/>
      <dgm:t>
        <a:bodyPr/>
        <a:lstStyle/>
        <a:p>
          <a:endParaRPr lang="en-US"/>
        </a:p>
      </dgm:t>
    </dgm:pt>
    <dgm:pt modelId="{57D3BC91-4C5F-4BD3-A84E-75331185CDD1}">
      <dgm:prSet/>
      <dgm:spPr/>
      <dgm:t>
        <a:bodyPr/>
        <a:lstStyle/>
        <a:p>
          <a:r>
            <a:rPr lang="en-US" dirty="0">
              <a:solidFill>
                <a:srgbClr val="C00000"/>
              </a:solidFill>
            </a:rPr>
            <a:t>Secure Neighborhood Initiative</a:t>
          </a:r>
        </a:p>
      </dgm:t>
    </dgm:pt>
    <dgm:pt modelId="{9218318D-1FC4-44C4-8585-E96FBCA85FDF}" type="parTrans" cxnId="{9A86158A-BAD8-450F-B347-BFB83559A5BB}">
      <dgm:prSet/>
      <dgm:spPr/>
      <dgm:t>
        <a:bodyPr/>
        <a:lstStyle/>
        <a:p>
          <a:endParaRPr lang="en-US"/>
        </a:p>
      </dgm:t>
    </dgm:pt>
    <dgm:pt modelId="{5F79BA13-8E91-4ECE-BC01-7375A91EA3DA}" type="sibTrans" cxnId="{9A86158A-BAD8-450F-B347-BFB83559A5BB}">
      <dgm:prSet/>
      <dgm:spPr/>
      <dgm:t>
        <a:bodyPr/>
        <a:lstStyle/>
        <a:p>
          <a:endParaRPr lang="en-US"/>
        </a:p>
      </dgm:t>
    </dgm:pt>
    <dgm:pt modelId="{1CD813F1-4EBF-4FCB-8546-09D9D968622F}">
      <dgm:prSet/>
      <dgm:spPr/>
      <dgm:t>
        <a:bodyPr/>
        <a:lstStyle/>
        <a:p>
          <a:r>
            <a:rPr lang="en-US" dirty="0">
              <a:solidFill>
                <a:srgbClr val="C00000"/>
              </a:solidFill>
            </a:rPr>
            <a:t>Public/Private Development Partnerships</a:t>
          </a:r>
        </a:p>
      </dgm:t>
    </dgm:pt>
    <dgm:pt modelId="{9E9EA356-C5B0-4905-9464-14AD0C3E556B}" type="parTrans" cxnId="{EA1B2EF3-48DE-445D-AA36-E3073755A588}">
      <dgm:prSet/>
      <dgm:spPr/>
      <dgm:t>
        <a:bodyPr/>
        <a:lstStyle/>
        <a:p>
          <a:endParaRPr lang="en-US"/>
        </a:p>
      </dgm:t>
    </dgm:pt>
    <dgm:pt modelId="{F675AF3B-B2FC-433A-8A98-505BD7796D5D}" type="sibTrans" cxnId="{EA1B2EF3-48DE-445D-AA36-E3073755A588}">
      <dgm:prSet/>
      <dgm:spPr/>
      <dgm:t>
        <a:bodyPr/>
        <a:lstStyle/>
        <a:p>
          <a:endParaRPr lang="en-US"/>
        </a:p>
      </dgm:t>
    </dgm:pt>
    <dgm:pt modelId="{A5343141-3897-4C10-896F-32839C51D64A}">
      <dgm:prSet/>
      <dgm:spPr/>
      <dgm:t>
        <a:bodyPr/>
        <a:lstStyle/>
        <a:p>
          <a:r>
            <a:rPr lang="en-US" dirty="0"/>
            <a:t>Greenspace Assemblage</a:t>
          </a:r>
        </a:p>
      </dgm:t>
    </dgm:pt>
    <dgm:pt modelId="{2B1912E5-6D03-4007-A458-EC9AFEEBADC4}" type="parTrans" cxnId="{4C195533-45A6-4CAE-9E01-6D1C6AA41398}">
      <dgm:prSet/>
      <dgm:spPr/>
      <dgm:t>
        <a:bodyPr/>
        <a:lstStyle/>
        <a:p>
          <a:endParaRPr lang="en-US"/>
        </a:p>
      </dgm:t>
    </dgm:pt>
    <dgm:pt modelId="{EEFC033B-97B4-4B96-826C-826C8480EE9D}" type="sibTrans" cxnId="{4C195533-45A6-4CAE-9E01-6D1C6AA41398}">
      <dgm:prSet/>
      <dgm:spPr/>
      <dgm:t>
        <a:bodyPr/>
        <a:lstStyle/>
        <a:p>
          <a:endParaRPr lang="en-US"/>
        </a:p>
      </dgm:t>
    </dgm:pt>
    <dgm:pt modelId="{EA90630C-A3B9-49F6-80F6-45662E0424C7}">
      <dgm:prSet/>
      <dgm:spPr/>
      <dgm:t>
        <a:bodyPr/>
        <a:lstStyle/>
        <a:p>
          <a:r>
            <a:rPr lang="en-US" dirty="0"/>
            <a:t>Sheriff/Marshal Deed Property Interest Conveyance</a:t>
          </a:r>
        </a:p>
      </dgm:t>
    </dgm:pt>
    <dgm:pt modelId="{943265A6-86CB-40E5-836E-CC80F59A756B}" type="parTrans" cxnId="{419EA621-0FA0-40CA-8050-25C1CB2EC337}">
      <dgm:prSet/>
      <dgm:spPr/>
      <dgm:t>
        <a:bodyPr/>
        <a:lstStyle/>
        <a:p>
          <a:endParaRPr lang="en-US"/>
        </a:p>
      </dgm:t>
    </dgm:pt>
    <dgm:pt modelId="{096A05DC-12BE-40BC-A403-2B074335DF6D}" type="sibTrans" cxnId="{419EA621-0FA0-40CA-8050-25C1CB2EC337}">
      <dgm:prSet/>
      <dgm:spPr/>
      <dgm:t>
        <a:bodyPr/>
        <a:lstStyle/>
        <a:p>
          <a:endParaRPr lang="en-US"/>
        </a:p>
      </dgm:t>
    </dgm:pt>
    <dgm:pt modelId="{1E85DA4F-E99F-4EFB-B245-35738308696F}">
      <dgm:prSet/>
      <dgm:spPr/>
      <dgm:t>
        <a:bodyPr/>
        <a:lstStyle/>
        <a:p>
          <a:r>
            <a:rPr lang="en-US" dirty="0"/>
            <a:t>Property Assemblage</a:t>
          </a:r>
        </a:p>
      </dgm:t>
    </dgm:pt>
    <dgm:pt modelId="{8E4A500B-6F82-413A-BFA0-4A5C35F1FA27}" type="parTrans" cxnId="{68889E46-DD21-4485-B249-8DAF21A963C0}">
      <dgm:prSet/>
      <dgm:spPr/>
      <dgm:t>
        <a:bodyPr/>
        <a:lstStyle/>
        <a:p>
          <a:endParaRPr lang="en-US"/>
        </a:p>
      </dgm:t>
    </dgm:pt>
    <dgm:pt modelId="{98CF8E12-1866-49DB-B9F5-010D737D8AE2}" type="sibTrans" cxnId="{68889E46-DD21-4485-B249-8DAF21A963C0}">
      <dgm:prSet/>
      <dgm:spPr/>
      <dgm:t>
        <a:bodyPr/>
        <a:lstStyle/>
        <a:p>
          <a:endParaRPr lang="en-US"/>
        </a:p>
      </dgm:t>
    </dgm:pt>
    <dgm:pt modelId="{B14B9F12-8F5E-477B-A673-64A6B2D88892}">
      <dgm:prSet/>
      <dgm:spPr/>
      <dgm:t>
        <a:bodyPr/>
        <a:lstStyle/>
        <a:p>
          <a:r>
            <a:rPr lang="en-US" dirty="0"/>
            <a:t>Land Banking</a:t>
          </a:r>
        </a:p>
      </dgm:t>
    </dgm:pt>
    <dgm:pt modelId="{ABC03468-CF7B-4A31-88C0-666236657B4B}" type="parTrans" cxnId="{BDB50208-811B-4458-84A8-B48099B8648E}">
      <dgm:prSet/>
      <dgm:spPr/>
      <dgm:t>
        <a:bodyPr/>
        <a:lstStyle/>
        <a:p>
          <a:endParaRPr lang="en-US"/>
        </a:p>
      </dgm:t>
    </dgm:pt>
    <dgm:pt modelId="{C37A4A1E-0FEB-49DA-8F7F-D608C8131C92}" type="sibTrans" cxnId="{BDB50208-811B-4458-84A8-B48099B8648E}">
      <dgm:prSet/>
      <dgm:spPr/>
      <dgm:t>
        <a:bodyPr/>
        <a:lstStyle/>
        <a:p>
          <a:endParaRPr lang="en-US"/>
        </a:p>
      </dgm:t>
    </dgm:pt>
    <dgm:pt modelId="{6B4F4149-7881-49EF-A94D-B10DE174818C}">
      <dgm:prSet/>
      <dgm:spPr/>
      <dgm:t>
        <a:bodyPr/>
        <a:lstStyle/>
        <a:p>
          <a:r>
            <a:rPr lang="en-US" dirty="0"/>
            <a:t>Neighborhood Stabilization Program</a:t>
          </a:r>
        </a:p>
      </dgm:t>
    </dgm:pt>
    <dgm:pt modelId="{7D679A9B-E7B6-494D-8A8A-3EDDBAEF6948}" type="parTrans" cxnId="{F9A1E07B-20C9-4DA6-8E73-A9AD743DA64C}">
      <dgm:prSet/>
      <dgm:spPr/>
      <dgm:t>
        <a:bodyPr/>
        <a:lstStyle/>
        <a:p>
          <a:endParaRPr lang="en-US"/>
        </a:p>
      </dgm:t>
    </dgm:pt>
    <dgm:pt modelId="{BD5FA301-8A3A-44EF-9B67-229A8B4E24AA}" type="sibTrans" cxnId="{F9A1E07B-20C9-4DA6-8E73-A9AD743DA64C}">
      <dgm:prSet/>
      <dgm:spPr/>
      <dgm:t>
        <a:bodyPr/>
        <a:lstStyle/>
        <a:p>
          <a:endParaRPr lang="en-US"/>
        </a:p>
      </dgm:t>
    </dgm:pt>
    <dgm:pt modelId="{12ABFAE2-60E7-44A9-BBB5-641879D3367B}">
      <dgm:prSet/>
      <dgm:spPr/>
      <dgm:t>
        <a:bodyPr/>
        <a:lstStyle/>
        <a:p>
          <a:r>
            <a:rPr lang="en-US" dirty="0"/>
            <a:t>Community Land Trust</a:t>
          </a:r>
        </a:p>
      </dgm:t>
    </dgm:pt>
    <dgm:pt modelId="{4E3B08D1-6AAF-4054-98A8-D0547D2F517B}" type="parTrans" cxnId="{9B52AD5B-8B89-48FA-BED7-4265D29F1F09}">
      <dgm:prSet/>
      <dgm:spPr/>
      <dgm:t>
        <a:bodyPr/>
        <a:lstStyle/>
        <a:p>
          <a:endParaRPr lang="en-US"/>
        </a:p>
      </dgm:t>
    </dgm:pt>
    <dgm:pt modelId="{F9D1404C-60E5-4D4A-83F9-745383A3DF4B}" type="sibTrans" cxnId="{9B52AD5B-8B89-48FA-BED7-4265D29F1F09}">
      <dgm:prSet/>
      <dgm:spPr/>
      <dgm:t>
        <a:bodyPr/>
        <a:lstStyle/>
        <a:p>
          <a:endParaRPr lang="en-US"/>
        </a:p>
      </dgm:t>
    </dgm:pt>
    <dgm:pt modelId="{14D6DEA7-FDC3-4F57-9813-26727CF0D6FD}">
      <dgm:prSet/>
      <dgm:spPr/>
      <dgm:t>
        <a:bodyPr/>
        <a:lstStyle/>
        <a:p>
          <a:r>
            <a:rPr lang="en-US" dirty="0"/>
            <a:t>Public/Private Development Partnerships</a:t>
          </a:r>
        </a:p>
      </dgm:t>
    </dgm:pt>
    <dgm:pt modelId="{5A75B973-5160-4F8B-B0E8-221527227E8A}" type="parTrans" cxnId="{8C58F785-F2D8-4227-9A90-18CF88EEF31C}">
      <dgm:prSet/>
      <dgm:spPr/>
      <dgm:t>
        <a:bodyPr/>
        <a:lstStyle/>
        <a:p>
          <a:endParaRPr lang="en-US"/>
        </a:p>
      </dgm:t>
    </dgm:pt>
    <dgm:pt modelId="{9CC3F42E-0D44-456A-9BB5-3720A94ECFDE}" type="sibTrans" cxnId="{8C58F785-F2D8-4227-9A90-18CF88EEF31C}">
      <dgm:prSet/>
      <dgm:spPr/>
      <dgm:t>
        <a:bodyPr/>
        <a:lstStyle/>
        <a:p>
          <a:endParaRPr lang="en-US"/>
        </a:p>
      </dgm:t>
    </dgm:pt>
    <dgm:pt modelId="{3D9D061F-E127-44AC-941A-17FB614D02F4}">
      <dgm:prSet/>
      <dgm:spPr/>
      <dgm:t>
        <a:bodyPr/>
        <a:lstStyle/>
        <a:p>
          <a:r>
            <a:rPr lang="en-US" dirty="0"/>
            <a:t>Secure Neighborhood Initiative</a:t>
          </a:r>
        </a:p>
      </dgm:t>
    </dgm:pt>
    <dgm:pt modelId="{5E2DA215-0C74-4C30-9A72-DC974D321765}" type="parTrans" cxnId="{D83B34CD-7296-4203-AD3F-EFB346466DF8}">
      <dgm:prSet/>
      <dgm:spPr/>
      <dgm:t>
        <a:bodyPr/>
        <a:lstStyle/>
        <a:p>
          <a:endParaRPr lang="en-US"/>
        </a:p>
      </dgm:t>
    </dgm:pt>
    <dgm:pt modelId="{D08698B3-2D78-4BED-8EC8-B317E525D6B0}" type="sibTrans" cxnId="{D83B34CD-7296-4203-AD3F-EFB346466DF8}">
      <dgm:prSet/>
      <dgm:spPr/>
      <dgm:t>
        <a:bodyPr/>
        <a:lstStyle/>
        <a:p>
          <a:endParaRPr lang="en-US"/>
        </a:p>
      </dgm:t>
    </dgm:pt>
    <dgm:pt modelId="{6D21597F-68A0-48CF-9A0A-B86250771B28}">
      <dgm:prSet/>
      <dgm:spPr/>
      <dgm:t>
        <a:bodyPr/>
        <a:lstStyle/>
        <a:p>
          <a:r>
            <a:rPr lang="en-US" dirty="0">
              <a:solidFill>
                <a:srgbClr val="C00000"/>
              </a:solidFill>
            </a:rPr>
            <a:t>Chronic Distressed Property Strategy</a:t>
          </a:r>
        </a:p>
      </dgm:t>
    </dgm:pt>
    <dgm:pt modelId="{8542F933-38C4-4F09-B62E-B5D08D022A70}" type="parTrans" cxnId="{572E7EA1-5AB9-48CC-8134-A11463D1F818}">
      <dgm:prSet/>
      <dgm:spPr/>
      <dgm:t>
        <a:bodyPr/>
        <a:lstStyle/>
        <a:p>
          <a:endParaRPr lang="en-US"/>
        </a:p>
      </dgm:t>
    </dgm:pt>
    <dgm:pt modelId="{94230E3F-B800-4013-A3EB-A85A92640D01}" type="sibTrans" cxnId="{572E7EA1-5AB9-48CC-8134-A11463D1F818}">
      <dgm:prSet/>
      <dgm:spPr/>
      <dgm:t>
        <a:bodyPr/>
        <a:lstStyle/>
        <a:p>
          <a:endParaRPr lang="en-US"/>
        </a:p>
      </dgm:t>
    </dgm:pt>
    <dgm:pt modelId="{515A2BB0-717A-4814-9BDA-4D1C77D479CA}">
      <dgm:prSet/>
      <dgm:spPr/>
      <dgm:t>
        <a:bodyPr/>
        <a:lstStyle/>
        <a:p>
          <a:r>
            <a:rPr lang="en-US" dirty="0">
              <a:solidFill>
                <a:srgbClr val="C00000"/>
              </a:solidFill>
            </a:rPr>
            <a:t>??????</a:t>
          </a:r>
        </a:p>
      </dgm:t>
    </dgm:pt>
    <dgm:pt modelId="{75220497-4660-4A01-9B5D-1D1E826730C2}" type="parTrans" cxnId="{0572DB90-4410-4872-91F3-B502D3BDB85A}">
      <dgm:prSet/>
      <dgm:spPr/>
      <dgm:t>
        <a:bodyPr/>
        <a:lstStyle/>
        <a:p>
          <a:endParaRPr lang="en-US"/>
        </a:p>
      </dgm:t>
    </dgm:pt>
    <dgm:pt modelId="{C1596AC4-0945-4D6A-B9DC-5AB258D596AD}" type="sibTrans" cxnId="{0572DB90-4410-4872-91F3-B502D3BDB85A}">
      <dgm:prSet/>
      <dgm:spPr/>
      <dgm:t>
        <a:bodyPr/>
        <a:lstStyle/>
        <a:p>
          <a:endParaRPr lang="en-US"/>
        </a:p>
      </dgm:t>
    </dgm:pt>
    <dgm:pt modelId="{FA74D580-E9F3-4A48-9029-495A15B08CF6}" type="pres">
      <dgm:prSet presAssocID="{7AB12995-4B03-42E9-91E5-E5FF8A3026E3}" presName="Name0" presStyleCnt="0">
        <dgm:presLayoutVars>
          <dgm:dir/>
          <dgm:resizeHandles val="exact"/>
        </dgm:presLayoutVars>
      </dgm:prSet>
      <dgm:spPr/>
    </dgm:pt>
    <dgm:pt modelId="{89E798ED-24B9-495B-B1B4-A1D3CE679F75}" type="pres">
      <dgm:prSet presAssocID="{14C340FF-1348-4C4E-B707-1B49E7F9C07A}" presName="node" presStyleLbl="node1" presStyleIdx="0" presStyleCnt="5">
        <dgm:presLayoutVars>
          <dgm:bulletEnabled val="1"/>
        </dgm:presLayoutVars>
      </dgm:prSet>
      <dgm:spPr/>
    </dgm:pt>
    <dgm:pt modelId="{337D58A0-5C16-4989-9F6C-A9CC7A15BA0D}" type="pres">
      <dgm:prSet presAssocID="{BC23DC17-D915-4CED-BD5A-13BB37EDD15F}" presName="sibTrans" presStyleCnt="0"/>
      <dgm:spPr/>
    </dgm:pt>
    <dgm:pt modelId="{55DBF2B1-9706-4B6B-BBEB-54B9BBA637CB}" type="pres">
      <dgm:prSet presAssocID="{63F70C2B-07C2-48B6-8AC7-A084BE91F169}" presName="node" presStyleLbl="node1" presStyleIdx="1" presStyleCnt="5">
        <dgm:presLayoutVars>
          <dgm:bulletEnabled val="1"/>
        </dgm:presLayoutVars>
      </dgm:prSet>
      <dgm:spPr/>
    </dgm:pt>
    <dgm:pt modelId="{3235845E-60F5-49F1-BE4D-E7E5A415DFE8}" type="pres">
      <dgm:prSet presAssocID="{72F1551F-57E9-4544-A91E-9826E9633C38}" presName="sibTrans" presStyleCnt="0"/>
      <dgm:spPr/>
    </dgm:pt>
    <dgm:pt modelId="{B52831D7-BFFC-41BC-900B-32C7B3A8E592}" type="pres">
      <dgm:prSet presAssocID="{FB2AAE25-8637-4656-9936-6B6C257E9059}" presName="node" presStyleLbl="node1" presStyleIdx="2" presStyleCnt="5">
        <dgm:presLayoutVars>
          <dgm:bulletEnabled val="1"/>
        </dgm:presLayoutVars>
      </dgm:prSet>
      <dgm:spPr/>
    </dgm:pt>
    <dgm:pt modelId="{0B1863C9-7A89-4689-A241-A6DA42B07C9F}" type="pres">
      <dgm:prSet presAssocID="{0529332E-906C-4AC3-A37A-80198E3B3B98}" presName="sibTrans" presStyleCnt="0"/>
      <dgm:spPr/>
    </dgm:pt>
    <dgm:pt modelId="{CF136FF5-CFBA-4E69-8A48-0293D109FCC0}" type="pres">
      <dgm:prSet presAssocID="{19B7E480-CB3A-435B-800F-E00DC44902A7}" presName="node" presStyleLbl="node1" presStyleIdx="3" presStyleCnt="5">
        <dgm:presLayoutVars>
          <dgm:bulletEnabled val="1"/>
        </dgm:presLayoutVars>
      </dgm:prSet>
      <dgm:spPr/>
    </dgm:pt>
    <dgm:pt modelId="{5A4AD3B3-02E7-47E1-A6E1-E600A4CED6C4}" type="pres">
      <dgm:prSet presAssocID="{95CD8C1A-4B01-414D-B0A4-D68D1B443F21}" presName="sibTrans" presStyleCnt="0"/>
      <dgm:spPr/>
    </dgm:pt>
    <dgm:pt modelId="{D3A27FA6-2767-4F2C-8657-0468D7CC4AFC}" type="pres">
      <dgm:prSet presAssocID="{E5599536-7BBB-4C60-B384-BE374DD65DD8}" presName="node" presStyleLbl="node1" presStyleIdx="4" presStyleCnt="5">
        <dgm:presLayoutVars>
          <dgm:bulletEnabled val="1"/>
        </dgm:presLayoutVars>
      </dgm:prSet>
      <dgm:spPr/>
    </dgm:pt>
  </dgm:ptLst>
  <dgm:cxnLst>
    <dgm:cxn modelId="{BDB50208-811B-4458-84A8-B48099B8648E}" srcId="{E5599536-7BBB-4C60-B384-BE374DD65DD8}" destId="{B14B9F12-8F5E-477B-A673-64A6B2D88892}" srcOrd="4" destOrd="0" parTransId="{ABC03468-CF7B-4A31-88C0-666236657B4B}" sibTransId="{C37A4A1E-0FEB-49DA-8F7F-D608C8131C92}"/>
    <dgm:cxn modelId="{7CCCA108-7E54-49B1-93BD-68F42AEE8A9F}" type="presOf" srcId="{3D9D061F-E127-44AC-941A-17FB614D02F4}" destId="{D3A27FA6-2767-4F2C-8657-0468D7CC4AFC}" srcOrd="0" destOrd="9" presId="urn:microsoft.com/office/officeart/2005/8/layout/hList6"/>
    <dgm:cxn modelId="{BDE52A0A-9049-4FD8-B385-FAEE8D4E52F0}" srcId="{19B7E480-CB3A-435B-800F-E00DC44902A7}" destId="{04D7F466-77C8-409D-AEE9-D20B4A688DDC}" srcOrd="2" destOrd="0" parTransId="{73620357-6F2A-4F75-8F86-58E344F1C1AB}" sibTransId="{6854BD21-18BD-477B-8D47-6A7CD095CA04}"/>
    <dgm:cxn modelId="{2C2EC90C-5F88-4E5F-815D-4694E3ED1967}" srcId="{63F70C2B-07C2-48B6-8AC7-A084BE91F169}" destId="{69F7B5D5-CD56-421C-A5E8-2AB213BB0BE8}" srcOrd="6" destOrd="0" parTransId="{678F4984-B042-40B5-BEE3-F123BE385976}" sibTransId="{2FA0D9B7-DC5E-4CFF-8860-FFC1E375C38C}"/>
    <dgm:cxn modelId="{A121E116-55B2-41E0-9199-E307E59DB875}" type="presOf" srcId="{A9419876-ACDE-4B3D-AB12-4B14D5CC0CD1}" destId="{CF136FF5-CFBA-4E69-8A48-0293D109FCC0}" srcOrd="0" destOrd="7" presId="urn:microsoft.com/office/officeart/2005/8/layout/hList6"/>
    <dgm:cxn modelId="{80E48A1D-C764-4C8D-A288-59E1E39D97B9}" srcId="{63F70C2B-07C2-48B6-8AC7-A084BE91F169}" destId="{834E0C85-A480-4F4C-9A35-5F48925F2373}" srcOrd="0" destOrd="0" parTransId="{1ED2898B-A593-4E32-850E-8B5C8ABF2B15}" sibTransId="{4E603DDE-8C41-4981-948B-16A34271341F}"/>
    <dgm:cxn modelId="{AA848D1D-2733-4473-A84B-7F6BC971A1AD}" type="presOf" srcId="{834E0C85-A480-4F4C-9A35-5F48925F2373}" destId="{55DBF2B1-9706-4B6B-BBEB-54B9BBA637CB}" srcOrd="0" destOrd="1" presId="urn:microsoft.com/office/officeart/2005/8/layout/hList6"/>
    <dgm:cxn modelId="{419EA621-0FA0-40CA-8050-25C1CB2EC337}" srcId="{E5599536-7BBB-4C60-B384-BE374DD65DD8}" destId="{EA90630C-A3B9-49F6-80F6-45662E0424C7}" srcOrd="2" destOrd="0" parTransId="{943265A6-86CB-40E5-836E-CC80F59A756B}" sibTransId="{096A05DC-12BE-40BC-A403-2B074335DF6D}"/>
    <dgm:cxn modelId="{CA271D22-B996-40C9-82D2-6A2A40A29A83}" type="presOf" srcId="{3044EA76-5B47-43A8-BD5C-61812297E707}" destId="{B52831D7-BFFC-41BC-900B-32C7B3A8E592}" srcOrd="0" destOrd="1" presId="urn:microsoft.com/office/officeart/2005/8/layout/hList6"/>
    <dgm:cxn modelId="{8101A123-602F-4665-A7AD-F4F32C160720}" type="presOf" srcId="{CA0E39AE-F967-4755-B9E6-C99CAC94FA9F}" destId="{55DBF2B1-9706-4B6B-BBEB-54B9BBA637CB}" srcOrd="0" destOrd="5" presId="urn:microsoft.com/office/officeart/2005/8/layout/hList6"/>
    <dgm:cxn modelId="{F86FBB25-673B-4084-8AA4-06F30EB1537B}" srcId="{E5599536-7BBB-4C60-B384-BE374DD65DD8}" destId="{A4B09C4E-2C88-45BE-B75D-D2E55883BA87}" srcOrd="0" destOrd="0" parTransId="{E8924AA8-EA8A-4E1E-ADAD-F12014709393}" sibTransId="{B4D3D16E-86C1-4F5D-8688-76F23751D7D1}"/>
    <dgm:cxn modelId="{4BA91D29-972C-49A1-A035-2F2E900CE617}" type="presOf" srcId="{1E85DA4F-E99F-4EFB-B245-35738308696F}" destId="{D3A27FA6-2767-4F2C-8657-0468D7CC4AFC}" srcOrd="0" destOrd="4" presId="urn:microsoft.com/office/officeart/2005/8/layout/hList6"/>
    <dgm:cxn modelId="{48EFA12B-1899-427E-949B-F67CE979A824}" type="presOf" srcId="{4C5588A0-962B-45E4-939D-C8C3BE370B45}" destId="{CF136FF5-CFBA-4E69-8A48-0293D109FCC0}" srcOrd="0" destOrd="11" presId="urn:microsoft.com/office/officeart/2005/8/layout/hList6"/>
    <dgm:cxn modelId="{DC81FF2B-BB01-4CE6-819A-D7075EBF03FA}" type="presOf" srcId="{A6B92CF8-944B-47AE-9B2A-C05EE3237225}" destId="{CF136FF5-CFBA-4E69-8A48-0293D109FCC0}" srcOrd="0" destOrd="5" presId="urn:microsoft.com/office/officeart/2005/8/layout/hList6"/>
    <dgm:cxn modelId="{0F07BA2E-3112-4F74-9F71-F638B71161B4}" srcId="{FB2AAE25-8637-4656-9936-6B6C257E9059}" destId="{8E04A37B-32BE-495D-9171-79FEDDA1BF03}" srcOrd="1" destOrd="0" parTransId="{94B94DC7-75D9-43AD-8171-3DFD324C9706}" sibTransId="{F3E5122A-5B0F-4A0B-B265-D9377AF11AC6}"/>
    <dgm:cxn modelId="{61156432-14D4-471D-8788-8F0469A6B3A9}" srcId="{14C340FF-1348-4C4E-B707-1B49E7F9C07A}" destId="{11215503-7456-4586-9D39-AE5D7C1910B7}" srcOrd="0" destOrd="0" parTransId="{85564C28-241F-4D1B-AD27-D35FB388D432}" sibTransId="{BCF9523A-0426-4EE3-A05E-75B02B41B334}"/>
    <dgm:cxn modelId="{8299E532-089F-4B54-90F4-C745F7E5C8C4}" type="presOf" srcId="{1CD813F1-4EBF-4FCB-8546-09D9D968622F}" destId="{CF136FF5-CFBA-4E69-8A48-0293D109FCC0}" srcOrd="0" destOrd="8" presId="urn:microsoft.com/office/officeart/2005/8/layout/hList6"/>
    <dgm:cxn modelId="{4C195533-45A6-4CAE-9E01-6D1C6AA41398}" srcId="{E5599536-7BBB-4C60-B384-BE374DD65DD8}" destId="{A5343141-3897-4C10-896F-32839C51D64A}" srcOrd="1" destOrd="0" parTransId="{2B1912E5-6D03-4007-A458-EC9AFEEBADC4}" sibTransId="{EEFC033B-97B4-4B96-826C-826C8480EE9D}"/>
    <dgm:cxn modelId="{4B9B5338-CA83-4D0D-AE93-9A0945F6E9AB}" type="presOf" srcId="{19B7E480-CB3A-435B-800F-E00DC44902A7}" destId="{CF136FF5-CFBA-4E69-8A48-0293D109FCC0}" srcOrd="0" destOrd="0" presId="urn:microsoft.com/office/officeart/2005/8/layout/hList6"/>
    <dgm:cxn modelId="{19BBB039-3523-4880-B043-9269047F4A5E}" srcId="{19B7E480-CB3A-435B-800F-E00DC44902A7}" destId="{A9419876-ACDE-4B3D-AB12-4B14D5CC0CD1}" srcOrd="6" destOrd="0" parTransId="{445EB923-AE76-4FDE-8A2C-199A523BBE8C}" sibTransId="{46528DB6-7525-4736-A6D1-110DD23B6AF2}"/>
    <dgm:cxn modelId="{97E49F3A-BC98-49C7-9672-48A17AA4871C}" srcId="{FB2AAE25-8637-4656-9936-6B6C257E9059}" destId="{3044EA76-5B47-43A8-BD5C-61812297E707}" srcOrd="0" destOrd="0" parTransId="{59E38240-B51B-4FCE-A77E-252E6C6DC17E}" sibTransId="{4937078C-9004-48BE-8086-FF78C90F5ECC}"/>
    <dgm:cxn modelId="{6439933B-FDC4-49EF-9CEE-1627DF625AA8}" srcId="{63F70C2B-07C2-48B6-8AC7-A084BE91F169}" destId="{C161405A-49C5-4F4D-807A-5E68AFB81B27}" srcOrd="1" destOrd="0" parTransId="{1FBB4658-D3A6-478D-87C5-6A7AE337A4AE}" sibTransId="{FD12C386-6BC0-4F1E-B8AF-21CFBED068D9}"/>
    <dgm:cxn modelId="{5F2EDC3C-A71A-4A6F-A55C-88ACCFFF55DD}" srcId="{63F70C2B-07C2-48B6-8AC7-A084BE91F169}" destId="{C3923D38-EB2F-407A-91C7-608B785D8E2D}" srcOrd="2" destOrd="0" parTransId="{AD31F800-2717-4D19-8CA6-2431D9B93E99}" sibTransId="{E8544ED9-960D-46B0-9247-58A7CDF5976F}"/>
    <dgm:cxn modelId="{F472763D-3992-4AEA-8BDA-5A1B1B15A5B1}" type="presOf" srcId="{237F9CC3-E7AB-4698-A5FB-807F1F007A51}" destId="{CF136FF5-CFBA-4E69-8A48-0293D109FCC0}" srcOrd="0" destOrd="1" presId="urn:microsoft.com/office/officeart/2005/8/layout/hList6"/>
    <dgm:cxn modelId="{07F0515B-98DF-4C37-98E8-C59EE1FAEC41}" type="presOf" srcId="{8A71F078-2B7C-4AA3-A96F-C6A8F9F059B0}" destId="{CF136FF5-CFBA-4E69-8A48-0293D109FCC0}" srcOrd="0" destOrd="2" presId="urn:microsoft.com/office/officeart/2005/8/layout/hList6"/>
    <dgm:cxn modelId="{9B52AD5B-8B89-48FA-BED7-4265D29F1F09}" srcId="{E5599536-7BBB-4C60-B384-BE374DD65DD8}" destId="{12ABFAE2-60E7-44A9-BBB5-641879D3367B}" srcOrd="6" destOrd="0" parTransId="{4E3B08D1-6AAF-4054-98A8-D0547D2F517B}" sibTransId="{F9D1404C-60E5-4D4A-83F9-745383A3DF4B}"/>
    <dgm:cxn modelId="{D477B55B-4F4E-4856-96C4-7B1F0377696D}" type="presOf" srcId="{6B4F4149-7881-49EF-A94D-B10DE174818C}" destId="{D3A27FA6-2767-4F2C-8657-0468D7CC4AFC}" srcOrd="0" destOrd="6" presId="urn:microsoft.com/office/officeart/2005/8/layout/hList6"/>
    <dgm:cxn modelId="{D7371E60-D1EC-4CAB-A30C-1AAE99FCDD4F}" srcId="{7AB12995-4B03-42E9-91E5-E5FF8A3026E3}" destId="{E5599536-7BBB-4C60-B384-BE374DD65DD8}" srcOrd="4" destOrd="0" parTransId="{C16CA9BC-3E16-46A1-9C8B-EBEF9F31EA05}" sibTransId="{E640F2B2-6BB1-46F8-A888-532794A121EF}"/>
    <dgm:cxn modelId="{68889E46-DD21-4485-B249-8DAF21A963C0}" srcId="{E5599536-7BBB-4C60-B384-BE374DD65DD8}" destId="{1E85DA4F-E99F-4EFB-B245-35738308696F}" srcOrd="3" destOrd="0" parTransId="{8E4A500B-6F82-413A-BFA0-4A5C35F1FA27}" sibTransId="{98CF8E12-1866-49DB-B9F5-010D737D8AE2}"/>
    <dgm:cxn modelId="{345D0D69-24ED-48F3-8CEC-9B5A5E6591C7}" srcId="{7AB12995-4B03-42E9-91E5-E5FF8A3026E3}" destId="{63F70C2B-07C2-48B6-8AC7-A084BE91F169}" srcOrd="1" destOrd="0" parTransId="{B4DA6DB3-CCEC-4A39-9177-F614ED11381D}" sibTransId="{72F1551F-57E9-4544-A91E-9826E9633C38}"/>
    <dgm:cxn modelId="{811F1649-45FB-488D-8CC1-2B087B8A9BEB}" type="presOf" srcId="{E82C1A63-E9C2-4861-A03E-D9154FF315B1}" destId="{55DBF2B1-9706-4B6B-BBEB-54B9BBA637CB}" srcOrd="0" destOrd="4" presId="urn:microsoft.com/office/officeart/2005/8/layout/hList6"/>
    <dgm:cxn modelId="{F5DB2B69-615B-42DD-B3EF-B74DFA5905C9}" type="presOf" srcId="{57D3BC91-4C5F-4BD3-A84E-75331185CDD1}" destId="{CF136FF5-CFBA-4E69-8A48-0293D109FCC0}" srcOrd="0" destOrd="9" presId="urn:microsoft.com/office/officeart/2005/8/layout/hList6"/>
    <dgm:cxn modelId="{53ECCD49-D270-418C-8A5E-6AA6B8C3FB36}" type="presOf" srcId="{B14B9F12-8F5E-477B-A673-64A6B2D88892}" destId="{D3A27FA6-2767-4F2C-8657-0468D7CC4AFC}" srcOrd="0" destOrd="5" presId="urn:microsoft.com/office/officeart/2005/8/layout/hList6"/>
    <dgm:cxn modelId="{EC23AD4A-9776-4AF2-9F68-A50951A13F91}" srcId="{14C340FF-1348-4C4E-B707-1B49E7F9C07A}" destId="{EF195955-37F3-488E-967C-732648F4FCD2}" srcOrd="2" destOrd="0" parTransId="{CF23CD19-CD02-409C-BCD8-6FC44F87D3C3}" sibTransId="{8E81B323-5D65-466B-8EB5-8B7A1B1B1D4B}"/>
    <dgm:cxn modelId="{E7A9C06A-9E93-4EC2-BF01-BB70F29D9EA3}" type="presOf" srcId="{12ABFAE2-60E7-44A9-BBB5-641879D3367B}" destId="{D3A27FA6-2767-4F2C-8657-0468D7CC4AFC}" srcOrd="0" destOrd="7" presId="urn:microsoft.com/office/officeart/2005/8/layout/hList6"/>
    <dgm:cxn modelId="{0993B96B-B085-4ED5-8862-DD91163F9510}" srcId="{63F70C2B-07C2-48B6-8AC7-A084BE91F169}" destId="{E82C1A63-E9C2-4861-A03E-D9154FF315B1}" srcOrd="3" destOrd="0" parTransId="{24684ECC-4078-453E-9EAB-35ED96A732D7}" sibTransId="{DB342CA8-2CFE-467F-8F43-F62AEBAC66EB}"/>
    <dgm:cxn modelId="{9E23BB4C-0196-4336-90C6-D9A16A33C0C1}" type="presOf" srcId="{7AB12995-4B03-42E9-91E5-E5FF8A3026E3}" destId="{FA74D580-E9F3-4A48-9029-495A15B08CF6}" srcOrd="0" destOrd="0" presId="urn:microsoft.com/office/officeart/2005/8/layout/hList6"/>
    <dgm:cxn modelId="{B513354E-B273-404A-A242-F65A0230AE12}" srcId="{19B7E480-CB3A-435B-800F-E00DC44902A7}" destId="{4C5588A0-962B-45E4-939D-C8C3BE370B45}" srcOrd="10" destOrd="0" parTransId="{4BE2BC3B-7B54-43E6-BF75-F28DFF12F77D}" sibTransId="{A9F0B3C9-5B92-4874-B8CA-4BC3015D8194}"/>
    <dgm:cxn modelId="{10DE6451-435F-4FFB-827A-75149A19BFE1}" type="presOf" srcId="{14C340FF-1348-4C4E-B707-1B49E7F9C07A}" destId="{89E798ED-24B9-495B-B1B4-A1D3CE679F75}" srcOrd="0" destOrd="0" presId="urn:microsoft.com/office/officeart/2005/8/layout/hList6"/>
    <dgm:cxn modelId="{2970CB53-5DC3-4A6F-9C38-79E4D3898E41}" type="presOf" srcId="{ECBFA7E8-9430-4971-9EA2-658F01387860}" destId="{B52831D7-BFFC-41BC-900B-32C7B3A8E592}" srcOrd="0" destOrd="3" presId="urn:microsoft.com/office/officeart/2005/8/layout/hList6"/>
    <dgm:cxn modelId="{15816654-47AC-4D93-B0AA-83218DE280A7}" type="presOf" srcId="{6D21597F-68A0-48CF-9A0A-B86250771B28}" destId="{D3A27FA6-2767-4F2C-8657-0468D7CC4AFC}" srcOrd="0" destOrd="10" presId="urn:microsoft.com/office/officeart/2005/8/layout/hList6"/>
    <dgm:cxn modelId="{D13A0477-A545-4CE6-B8D8-599896061A7E}" type="presOf" srcId="{C3923D38-EB2F-407A-91C7-608B785D8E2D}" destId="{55DBF2B1-9706-4B6B-BBEB-54B9BBA637CB}" srcOrd="0" destOrd="3" presId="urn:microsoft.com/office/officeart/2005/8/layout/hList6"/>
    <dgm:cxn modelId="{3B2B1D78-628B-4DFA-8620-A72D4F255C10}" srcId="{19B7E480-CB3A-435B-800F-E00DC44902A7}" destId="{A6B92CF8-944B-47AE-9B2A-C05EE3237225}" srcOrd="4" destOrd="0" parTransId="{9BF5FC37-C9F6-47A5-9632-D4710A435050}" sibTransId="{24889BC3-06EF-4208-BA85-E603A7027BCF}"/>
    <dgm:cxn modelId="{803A6079-6480-4DBE-8A1E-DA26E03FECD7}" srcId="{14C340FF-1348-4C4E-B707-1B49E7F9C07A}" destId="{90809F1E-F6A6-4F8C-B454-BBA458CDAE8C}" srcOrd="1" destOrd="0" parTransId="{20A58D92-E083-4CBD-B675-AAF7D8CA7DF9}" sibTransId="{41F48761-423E-4C82-8515-0B4A6C93C45D}"/>
    <dgm:cxn modelId="{59FC1D5A-4A95-4835-BCFD-FE6878C2E452}" type="presOf" srcId="{04D7F466-77C8-409D-AEE9-D20B4A688DDC}" destId="{CF136FF5-CFBA-4E69-8A48-0293D109FCC0}" srcOrd="0" destOrd="3" presId="urn:microsoft.com/office/officeart/2005/8/layout/hList6"/>
    <dgm:cxn modelId="{F9A1E07B-20C9-4DA6-8E73-A9AD743DA64C}" srcId="{E5599536-7BBB-4C60-B384-BE374DD65DD8}" destId="{6B4F4149-7881-49EF-A94D-B10DE174818C}" srcOrd="5" destOrd="0" parTransId="{7D679A9B-E7B6-494D-8A8A-3EDDBAEF6948}" sibTransId="{BD5FA301-8A3A-44EF-9B67-229A8B4E24AA}"/>
    <dgm:cxn modelId="{E5A8A782-CC96-4028-B5F0-E9027ADE0607}" type="presOf" srcId="{90809F1E-F6A6-4F8C-B454-BBA458CDAE8C}" destId="{89E798ED-24B9-495B-B1B4-A1D3CE679F75}" srcOrd="0" destOrd="2" presId="urn:microsoft.com/office/officeart/2005/8/layout/hList6"/>
    <dgm:cxn modelId="{8C58F785-F2D8-4227-9A90-18CF88EEF31C}" srcId="{E5599536-7BBB-4C60-B384-BE374DD65DD8}" destId="{14D6DEA7-FDC3-4F57-9813-26727CF0D6FD}" srcOrd="7" destOrd="0" parTransId="{5A75B973-5160-4F8B-B0E8-221527227E8A}" sibTransId="{9CC3F42E-0D44-456A-9BB5-3720A94ECFDE}"/>
    <dgm:cxn modelId="{51599C87-C5D5-4BD4-A668-D0786C048650}" type="presOf" srcId="{FB2AAE25-8637-4656-9936-6B6C257E9059}" destId="{B52831D7-BFFC-41BC-900B-32C7B3A8E592}" srcOrd="0" destOrd="0" presId="urn:microsoft.com/office/officeart/2005/8/layout/hList6"/>
    <dgm:cxn modelId="{6498BF89-6EF6-462A-9915-44869C4E341D}" type="presOf" srcId="{69F7B5D5-CD56-421C-A5E8-2AB213BB0BE8}" destId="{55DBF2B1-9706-4B6B-BBEB-54B9BBA637CB}" srcOrd="0" destOrd="7" presId="urn:microsoft.com/office/officeart/2005/8/layout/hList6"/>
    <dgm:cxn modelId="{9A86158A-BAD8-450F-B347-BFB83559A5BB}" srcId="{19B7E480-CB3A-435B-800F-E00DC44902A7}" destId="{57D3BC91-4C5F-4BD3-A84E-75331185CDD1}" srcOrd="8" destOrd="0" parTransId="{9218318D-1FC4-44C4-8585-E96FBCA85FDF}" sibTransId="{5F79BA13-8E91-4ECE-BC01-7375A91EA3DA}"/>
    <dgm:cxn modelId="{A0A02A8A-98E1-4BD2-B399-2AB7D958C18B}" type="presOf" srcId="{EA90630C-A3B9-49F6-80F6-45662E0424C7}" destId="{D3A27FA6-2767-4F2C-8657-0468D7CC4AFC}" srcOrd="0" destOrd="3" presId="urn:microsoft.com/office/officeart/2005/8/layout/hList6"/>
    <dgm:cxn modelId="{A8AF1B8B-AD9E-439C-9C0D-73D50B24158F}" type="presOf" srcId="{2AFA96E8-4172-400F-AA51-6F386E6B28AC}" destId="{CF136FF5-CFBA-4E69-8A48-0293D109FCC0}" srcOrd="0" destOrd="10" presId="urn:microsoft.com/office/officeart/2005/8/layout/hList6"/>
    <dgm:cxn modelId="{3C4AE08F-4FBF-4D73-A695-80B1FA70287B}" type="presOf" srcId="{49E25C66-EF73-4FDA-8F52-5893EA186AA8}" destId="{CF136FF5-CFBA-4E69-8A48-0293D109FCC0}" srcOrd="0" destOrd="6" presId="urn:microsoft.com/office/officeart/2005/8/layout/hList6"/>
    <dgm:cxn modelId="{0572DB90-4410-4872-91F3-B502D3BDB85A}" srcId="{E5599536-7BBB-4C60-B384-BE374DD65DD8}" destId="{515A2BB0-717A-4814-9BDA-4D1C77D479CA}" srcOrd="10" destOrd="0" parTransId="{75220497-4660-4A01-9B5D-1D1E826730C2}" sibTransId="{C1596AC4-0945-4D6A-B9DC-5AB258D596AD}"/>
    <dgm:cxn modelId="{9475D395-70E8-4C72-A53D-5375740813D5}" type="presOf" srcId="{A5343141-3897-4C10-896F-32839C51D64A}" destId="{D3A27FA6-2767-4F2C-8657-0468D7CC4AFC}" srcOrd="0" destOrd="2" presId="urn:microsoft.com/office/officeart/2005/8/layout/hList6"/>
    <dgm:cxn modelId="{572E7EA1-5AB9-48CC-8134-A11463D1F818}" srcId="{E5599536-7BBB-4C60-B384-BE374DD65DD8}" destId="{6D21597F-68A0-48CF-9A0A-B86250771B28}" srcOrd="9" destOrd="0" parTransId="{8542F933-38C4-4F09-B62E-B5D08D022A70}" sibTransId="{94230E3F-B800-4013-A3EB-A85A92640D01}"/>
    <dgm:cxn modelId="{A28BB4A3-2E72-427F-9B23-5BC1818FA7FA}" type="presOf" srcId="{36D36DBA-3B0A-472A-B9F9-B8C22790F23E}" destId="{CF136FF5-CFBA-4E69-8A48-0293D109FCC0}" srcOrd="0" destOrd="4" presId="urn:microsoft.com/office/officeart/2005/8/layout/hList6"/>
    <dgm:cxn modelId="{9530BBA3-434B-4620-8A9B-2529D7FBD717}" srcId="{63F70C2B-07C2-48B6-8AC7-A084BE91F169}" destId="{01A9DFBB-3413-4BE9-B396-FB3B211F2CB4}" srcOrd="5" destOrd="0" parTransId="{C7F945EA-5AFE-485E-9F3D-BA4AF335E5CD}" sibTransId="{451366C1-CB4F-4572-9ADE-FB894D9E50DC}"/>
    <dgm:cxn modelId="{95A2B8A4-E324-403D-98B2-E7DE5AB814A6}" srcId="{7AB12995-4B03-42E9-91E5-E5FF8A3026E3}" destId="{FB2AAE25-8637-4656-9936-6B6C257E9059}" srcOrd="2" destOrd="0" parTransId="{5769BB6F-D0AA-4E49-BDD7-12CF68FA4DDB}" sibTransId="{0529332E-906C-4AC3-A37A-80198E3B3B98}"/>
    <dgm:cxn modelId="{771A37A7-1F50-4E55-8126-6D0AF154A021}" type="presOf" srcId="{A4B09C4E-2C88-45BE-B75D-D2E55883BA87}" destId="{D3A27FA6-2767-4F2C-8657-0468D7CC4AFC}" srcOrd="0" destOrd="1" presId="urn:microsoft.com/office/officeart/2005/8/layout/hList6"/>
    <dgm:cxn modelId="{76CDAEA8-FB12-480E-93C7-7F6638111385}" type="presOf" srcId="{11215503-7456-4586-9D39-AE5D7C1910B7}" destId="{89E798ED-24B9-495B-B1B4-A1D3CE679F75}" srcOrd="0" destOrd="1" presId="urn:microsoft.com/office/officeart/2005/8/layout/hList6"/>
    <dgm:cxn modelId="{DAC342AA-7265-4CCC-A433-8B532ADF2D0B}" srcId="{FB2AAE25-8637-4656-9936-6B6C257E9059}" destId="{ECBFA7E8-9430-4971-9EA2-658F01387860}" srcOrd="2" destOrd="0" parTransId="{9EC111BD-43E9-4F75-B91B-F6E419C729B5}" sibTransId="{3BB44CA4-5E2E-4EF9-B762-C15AB3906875}"/>
    <dgm:cxn modelId="{B493D1AF-8CF0-4F88-AADC-6A2DCCE319D4}" type="presOf" srcId="{EF195955-37F3-488E-967C-732648F4FCD2}" destId="{89E798ED-24B9-495B-B1B4-A1D3CE679F75}" srcOrd="0" destOrd="3" presId="urn:microsoft.com/office/officeart/2005/8/layout/hList6"/>
    <dgm:cxn modelId="{60902FB2-5389-4D64-A000-4871F9270C86}" type="presOf" srcId="{515A2BB0-717A-4814-9BDA-4D1C77D479CA}" destId="{D3A27FA6-2767-4F2C-8657-0468D7CC4AFC}" srcOrd="0" destOrd="11" presId="urn:microsoft.com/office/officeart/2005/8/layout/hList6"/>
    <dgm:cxn modelId="{FA385DB2-A22B-4E4C-AD48-806F6521AE2B}" type="presOf" srcId="{0F061D91-0D0D-480B-8730-9DFD3F3BE425}" destId="{B52831D7-BFFC-41BC-900B-32C7B3A8E592}" srcOrd="0" destOrd="4" presId="urn:microsoft.com/office/officeart/2005/8/layout/hList6"/>
    <dgm:cxn modelId="{E15BA3B5-87A1-47F3-AE35-A6BAA37F9E5C}" type="presOf" srcId="{C161405A-49C5-4F4D-807A-5E68AFB81B27}" destId="{55DBF2B1-9706-4B6B-BBEB-54B9BBA637CB}" srcOrd="0" destOrd="2" presId="urn:microsoft.com/office/officeart/2005/8/layout/hList6"/>
    <dgm:cxn modelId="{655DEAB7-F06F-40BF-B79D-9A48D389C523}" srcId="{19B7E480-CB3A-435B-800F-E00DC44902A7}" destId="{237F9CC3-E7AB-4698-A5FB-807F1F007A51}" srcOrd="0" destOrd="0" parTransId="{DDA979D6-2899-451B-8B6F-C61F5825C171}" sibTransId="{705E3842-4491-48E4-B038-F5AA73103187}"/>
    <dgm:cxn modelId="{97B0E5B8-BEA6-42BB-B9CA-42646E078758}" type="presOf" srcId="{14D6DEA7-FDC3-4F57-9813-26727CF0D6FD}" destId="{D3A27FA6-2767-4F2C-8657-0468D7CC4AFC}" srcOrd="0" destOrd="8" presId="urn:microsoft.com/office/officeart/2005/8/layout/hList6"/>
    <dgm:cxn modelId="{D04D3ABE-34BF-4B4A-8099-6600EBB6EFF1}" type="presOf" srcId="{63F70C2B-07C2-48B6-8AC7-A084BE91F169}" destId="{55DBF2B1-9706-4B6B-BBEB-54B9BBA637CB}" srcOrd="0" destOrd="0" presId="urn:microsoft.com/office/officeart/2005/8/layout/hList6"/>
    <dgm:cxn modelId="{D83B34CD-7296-4203-AD3F-EFB346466DF8}" srcId="{E5599536-7BBB-4C60-B384-BE374DD65DD8}" destId="{3D9D061F-E127-44AC-941A-17FB614D02F4}" srcOrd="8" destOrd="0" parTransId="{5E2DA215-0C74-4C30-9A72-DC974D321765}" sibTransId="{D08698B3-2D78-4BED-8EC8-B317E525D6B0}"/>
    <dgm:cxn modelId="{D9F498D1-023A-4B2F-A567-236E590ED0A7}" type="presOf" srcId="{8E04A37B-32BE-495D-9171-79FEDDA1BF03}" destId="{B52831D7-BFFC-41BC-900B-32C7B3A8E592}" srcOrd="0" destOrd="2" presId="urn:microsoft.com/office/officeart/2005/8/layout/hList6"/>
    <dgm:cxn modelId="{418DE2D2-CDB3-43B5-8DF8-5C40E718B2C1}" srcId="{19B7E480-CB3A-435B-800F-E00DC44902A7}" destId="{8A71F078-2B7C-4AA3-A96F-C6A8F9F059B0}" srcOrd="1" destOrd="0" parTransId="{F8649535-2903-47F9-AB5B-B5CBE9F071DC}" sibTransId="{09DDC5ED-F7F7-4129-AEFA-BC235C26B29A}"/>
    <dgm:cxn modelId="{F0280CD4-A8D8-468C-AE66-A895BD8728A0}" srcId="{FB2AAE25-8637-4656-9936-6B6C257E9059}" destId="{0F061D91-0D0D-480B-8730-9DFD3F3BE425}" srcOrd="3" destOrd="0" parTransId="{581B788D-6AF9-465A-9937-1176EC3F2EE1}" sibTransId="{95B4353C-E62D-4AB2-82F9-9C1AF460C436}"/>
    <dgm:cxn modelId="{9929EBD9-2E81-474C-B58C-9640CAB784F4}" srcId="{7AB12995-4B03-42E9-91E5-E5FF8A3026E3}" destId="{19B7E480-CB3A-435B-800F-E00DC44902A7}" srcOrd="3" destOrd="0" parTransId="{81F9F21F-428E-48D9-AF64-11DE2E8075AE}" sibTransId="{95CD8C1A-4B01-414D-B0A4-D68D1B443F21}"/>
    <dgm:cxn modelId="{EAF9C8DD-FF81-4280-92AD-BD88F14173EE}" srcId="{19B7E480-CB3A-435B-800F-E00DC44902A7}" destId="{49E25C66-EF73-4FDA-8F52-5893EA186AA8}" srcOrd="5" destOrd="0" parTransId="{4201E5BE-B9D4-4C74-A269-225D6053A94C}" sibTransId="{6BFDB286-A4D1-4B88-BD26-90B1A619E504}"/>
    <dgm:cxn modelId="{637E6EE1-E732-46C8-81AE-82AAE2B4E84F}" type="presOf" srcId="{01A9DFBB-3413-4BE9-B396-FB3B211F2CB4}" destId="{55DBF2B1-9706-4B6B-BBEB-54B9BBA637CB}" srcOrd="0" destOrd="6" presId="urn:microsoft.com/office/officeart/2005/8/layout/hList6"/>
    <dgm:cxn modelId="{21A581E1-5EB4-4039-882F-0CA880F8C024}" srcId="{19B7E480-CB3A-435B-800F-E00DC44902A7}" destId="{36D36DBA-3B0A-472A-B9F9-B8C22790F23E}" srcOrd="3" destOrd="0" parTransId="{7205626E-C759-4244-B6A8-DDDD1C526283}" sibTransId="{CF49463D-A618-4A73-9E20-67182C7B7F9D}"/>
    <dgm:cxn modelId="{2AB3BDEB-8BC9-4A06-8BCA-562EDABE03AE}" srcId="{63F70C2B-07C2-48B6-8AC7-A084BE91F169}" destId="{CA0E39AE-F967-4755-B9E6-C99CAC94FA9F}" srcOrd="4" destOrd="0" parTransId="{492F1DFE-6426-412E-A881-D6EA626F97D5}" sibTransId="{C3E24767-E9DC-4C1F-9C1F-92BEE5298F24}"/>
    <dgm:cxn modelId="{5D8F3BEC-650A-41C1-8471-B16A060855D1}" srcId="{19B7E480-CB3A-435B-800F-E00DC44902A7}" destId="{2AFA96E8-4172-400F-AA51-6F386E6B28AC}" srcOrd="9" destOrd="0" parTransId="{503793C2-CA54-473C-A573-EBCD3D6DF7A5}" sibTransId="{A9CAE44A-BDA2-48C8-AB94-743C6229FA96}"/>
    <dgm:cxn modelId="{EA1B2EF3-48DE-445D-AA36-E3073755A588}" srcId="{19B7E480-CB3A-435B-800F-E00DC44902A7}" destId="{1CD813F1-4EBF-4FCB-8546-09D9D968622F}" srcOrd="7" destOrd="0" parTransId="{9E9EA356-C5B0-4905-9464-14AD0C3E556B}" sibTransId="{F675AF3B-B2FC-433A-8A98-505BD7796D5D}"/>
    <dgm:cxn modelId="{FB1F6BFB-700D-4E32-B916-D00A2E780A91}" srcId="{7AB12995-4B03-42E9-91E5-E5FF8A3026E3}" destId="{14C340FF-1348-4C4E-B707-1B49E7F9C07A}" srcOrd="0" destOrd="0" parTransId="{B58C2C6A-3855-441E-A3B4-B9F9E79DE4EF}" sibTransId="{BC23DC17-D915-4CED-BD5A-13BB37EDD15F}"/>
    <dgm:cxn modelId="{CC682DFF-71DC-4AD8-8281-AF7A462193CB}" type="presOf" srcId="{E5599536-7BBB-4C60-B384-BE374DD65DD8}" destId="{D3A27FA6-2767-4F2C-8657-0468D7CC4AFC}" srcOrd="0" destOrd="0" presId="urn:microsoft.com/office/officeart/2005/8/layout/hList6"/>
    <dgm:cxn modelId="{3D3D4B0A-7A90-417D-B43A-5B7329AA393E}" type="presParOf" srcId="{FA74D580-E9F3-4A48-9029-495A15B08CF6}" destId="{89E798ED-24B9-495B-B1B4-A1D3CE679F75}" srcOrd="0" destOrd="0" presId="urn:microsoft.com/office/officeart/2005/8/layout/hList6"/>
    <dgm:cxn modelId="{7A249BBE-BF70-4AE1-870C-4FA76303EBCA}" type="presParOf" srcId="{FA74D580-E9F3-4A48-9029-495A15B08CF6}" destId="{337D58A0-5C16-4989-9F6C-A9CC7A15BA0D}" srcOrd="1" destOrd="0" presId="urn:microsoft.com/office/officeart/2005/8/layout/hList6"/>
    <dgm:cxn modelId="{7AD9B039-29CD-48E4-AD4C-99AB39C67A29}" type="presParOf" srcId="{FA74D580-E9F3-4A48-9029-495A15B08CF6}" destId="{55DBF2B1-9706-4B6B-BBEB-54B9BBA637CB}" srcOrd="2" destOrd="0" presId="urn:microsoft.com/office/officeart/2005/8/layout/hList6"/>
    <dgm:cxn modelId="{FED6CA47-7114-42CA-BF53-21855D8AD894}" type="presParOf" srcId="{FA74D580-E9F3-4A48-9029-495A15B08CF6}" destId="{3235845E-60F5-49F1-BE4D-E7E5A415DFE8}" srcOrd="3" destOrd="0" presId="urn:microsoft.com/office/officeart/2005/8/layout/hList6"/>
    <dgm:cxn modelId="{CEA66B5B-267C-46FA-84BC-8DA61620F785}" type="presParOf" srcId="{FA74D580-E9F3-4A48-9029-495A15B08CF6}" destId="{B52831D7-BFFC-41BC-900B-32C7B3A8E592}" srcOrd="4" destOrd="0" presId="urn:microsoft.com/office/officeart/2005/8/layout/hList6"/>
    <dgm:cxn modelId="{0E89E646-9D53-4C7D-B6E8-48C2CB3FB9EE}" type="presParOf" srcId="{FA74D580-E9F3-4A48-9029-495A15B08CF6}" destId="{0B1863C9-7A89-4689-A241-A6DA42B07C9F}" srcOrd="5" destOrd="0" presId="urn:microsoft.com/office/officeart/2005/8/layout/hList6"/>
    <dgm:cxn modelId="{17956768-2E78-4131-B403-53F9A6001758}" type="presParOf" srcId="{FA74D580-E9F3-4A48-9029-495A15B08CF6}" destId="{CF136FF5-CFBA-4E69-8A48-0293D109FCC0}" srcOrd="6" destOrd="0" presId="urn:microsoft.com/office/officeart/2005/8/layout/hList6"/>
    <dgm:cxn modelId="{FEB5193E-00A6-4D66-9908-FF7E07A560FA}" type="presParOf" srcId="{FA74D580-E9F3-4A48-9029-495A15B08CF6}" destId="{5A4AD3B3-02E7-47E1-A6E1-E600A4CED6C4}" srcOrd="7" destOrd="0" presId="urn:microsoft.com/office/officeart/2005/8/layout/hList6"/>
    <dgm:cxn modelId="{8B1AB4E7-1506-40C4-809A-BECA0BBCD4D4}" type="presParOf" srcId="{FA74D580-E9F3-4A48-9029-495A15B08CF6}" destId="{D3A27FA6-2767-4F2C-8657-0468D7CC4AFC}" srcOrd="8" destOrd="0" presId="urn:microsoft.com/office/officeart/2005/8/layout/h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1A7ACA-7D43-4537-AD4B-227321B0CE5E}" type="doc">
      <dgm:prSet loTypeId="urn:microsoft.com/office/officeart/2005/8/layout/orgChart1" loCatId="hierarchy" qsTypeId="urn:microsoft.com/office/officeart/2005/8/quickstyle/3d3" qsCatId="3D" csTypeId="urn:microsoft.com/office/officeart/2005/8/colors/accent1_2" csCatId="accent1" phldr="1"/>
      <dgm:spPr/>
      <dgm:t>
        <a:bodyPr/>
        <a:lstStyle/>
        <a:p>
          <a:endParaRPr lang="en-US"/>
        </a:p>
      </dgm:t>
    </dgm:pt>
    <dgm:pt modelId="{DC205383-E239-4DDD-92EC-9DBAF1D01478}">
      <dgm:prSet phldrT="[Text]" custT="1"/>
      <dgm:spPr/>
      <dgm:t>
        <a:bodyPr/>
        <a:lstStyle/>
        <a:p>
          <a:r>
            <a:rPr lang="en-US" sz="2000" dirty="0"/>
            <a:t>Executive Director</a:t>
          </a:r>
        </a:p>
      </dgm:t>
    </dgm:pt>
    <dgm:pt modelId="{0A4EA0D1-A7E0-449C-BC69-BCDC6AB49883}" type="parTrans" cxnId="{ADDA1859-8E8C-4286-960B-F20AE6352002}">
      <dgm:prSet/>
      <dgm:spPr/>
      <dgm:t>
        <a:bodyPr/>
        <a:lstStyle/>
        <a:p>
          <a:endParaRPr lang="en-US"/>
        </a:p>
      </dgm:t>
    </dgm:pt>
    <dgm:pt modelId="{B976D02C-C0B1-4959-A803-F8613FC19B27}" type="sibTrans" cxnId="{ADDA1859-8E8C-4286-960B-F20AE6352002}">
      <dgm:prSet/>
      <dgm:spPr/>
      <dgm:t>
        <a:bodyPr/>
        <a:lstStyle/>
        <a:p>
          <a:endParaRPr lang="en-US"/>
        </a:p>
      </dgm:t>
    </dgm:pt>
    <dgm:pt modelId="{588787E9-DDB8-4A9B-AC6C-63CE9474F3E3}">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800" dirty="0"/>
            <a:t>Office Manager</a:t>
          </a:r>
        </a:p>
      </dgm:t>
    </dgm:pt>
    <dgm:pt modelId="{12770EBD-FAFA-41F9-ADD3-7099CD5F8A2B}" type="parTrans" cxnId="{E56D09B5-D491-4658-9F21-8D6E3E06183C}">
      <dgm:prSet/>
      <dgm:spPr/>
      <dgm:t>
        <a:bodyPr/>
        <a:lstStyle/>
        <a:p>
          <a:endParaRPr lang="en-US"/>
        </a:p>
      </dgm:t>
    </dgm:pt>
    <dgm:pt modelId="{FD509C10-5DDD-47E1-956F-4334C9910548}" type="sibTrans" cxnId="{E56D09B5-D491-4658-9F21-8D6E3E06183C}">
      <dgm:prSet/>
      <dgm:spPr/>
      <dgm:t>
        <a:bodyPr/>
        <a:lstStyle/>
        <a:p>
          <a:endParaRPr lang="en-US"/>
        </a:p>
      </dgm:t>
    </dgm:pt>
    <dgm:pt modelId="{9BEC9C27-FE9B-4865-B1B0-F0A5B5BC267E}">
      <dgm:prSet custT="1"/>
      <dgm:spPr/>
      <dgm:t>
        <a:bodyPr/>
        <a:lstStyle/>
        <a:p>
          <a:r>
            <a:rPr lang="en-US" sz="1800" dirty="0"/>
            <a:t>Program Manager</a:t>
          </a:r>
        </a:p>
      </dgm:t>
    </dgm:pt>
    <dgm:pt modelId="{7231DDD5-4673-48A3-90F6-B02B95E68537}" type="parTrans" cxnId="{9676E3B8-9F5C-4503-B314-B407A88BCF08}">
      <dgm:prSet/>
      <dgm:spPr/>
      <dgm:t>
        <a:bodyPr/>
        <a:lstStyle/>
        <a:p>
          <a:endParaRPr lang="en-US"/>
        </a:p>
      </dgm:t>
    </dgm:pt>
    <dgm:pt modelId="{874DD4B9-0EDB-4DDA-8D5F-8026724A70B2}" type="sibTrans" cxnId="{9676E3B8-9F5C-4503-B314-B407A88BCF08}">
      <dgm:prSet/>
      <dgm:spPr/>
      <dgm:t>
        <a:bodyPr/>
        <a:lstStyle/>
        <a:p>
          <a:endParaRPr lang="en-US"/>
        </a:p>
      </dgm:t>
    </dgm:pt>
    <dgm:pt modelId="{6C1BDD8C-95F4-4443-B11B-0E788CEB1A08}">
      <dgm:prSet custT="1"/>
      <dgm:spPr>
        <a:solidFill>
          <a:srgbClr val="00B050"/>
        </a:solidFill>
      </dgm:spPr>
      <dgm:t>
        <a:bodyPr/>
        <a:lstStyle/>
        <a:p>
          <a:r>
            <a:rPr lang="en-US" sz="1200" dirty="0"/>
            <a:t>Griffin &amp; Strong PC - General Counsel</a:t>
          </a:r>
        </a:p>
      </dgm:t>
    </dgm:pt>
    <dgm:pt modelId="{FE5404FF-06B0-4BC8-9DF5-33D006F3162D}" type="parTrans" cxnId="{68471175-29A4-434F-8F3F-41E2C1FBDF69}">
      <dgm:prSet/>
      <dgm:spPr/>
      <dgm:t>
        <a:bodyPr/>
        <a:lstStyle/>
        <a:p>
          <a:endParaRPr lang="en-US"/>
        </a:p>
      </dgm:t>
    </dgm:pt>
    <dgm:pt modelId="{9A4AE948-0704-460F-82A7-99009189EB1B}" type="sibTrans" cxnId="{68471175-29A4-434F-8F3F-41E2C1FBDF69}">
      <dgm:prSet/>
      <dgm:spPr/>
      <dgm:t>
        <a:bodyPr/>
        <a:lstStyle/>
        <a:p>
          <a:endParaRPr lang="en-US"/>
        </a:p>
      </dgm:t>
    </dgm:pt>
    <dgm:pt modelId="{B0533F21-C74E-4710-A1A1-08736C078F95}">
      <dgm:prSet custT="1"/>
      <dgm:spPr>
        <a:solidFill>
          <a:srgbClr val="7030A0"/>
        </a:solidFill>
      </dgm:spPr>
      <dgm:t>
        <a:bodyPr/>
        <a:lstStyle/>
        <a:p>
          <a:r>
            <a:rPr lang="en-US" sz="1800" dirty="0"/>
            <a:t>Legal Support</a:t>
          </a:r>
        </a:p>
      </dgm:t>
    </dgm:pt>
    <dgm:pt modelId="{DECCC851-3921-4D8B-ACC7-ED50F47F9C3A}" type="parTrans" cxnId="{EFCFAF64-4E60-42ED-AE51-0397880835F9}">
      <dgm:prSet/>
      <dgm:spPr/>
      <dgm:t>
        <a:bodyPr/>
        <a:lstStyle/>
        <a:p>
          <a:endParaRPr lang="en-US"/>
        </a:p>
      </dgm:t>
    </dgm:pt>
    <dgm:pt modelId="{6A8E645D-34C3-4070-8212-BB5C122A0708}" type="sibTrans" cxnId="{EFCFAF64-4E60-42ED-AE51-0397880835F9}">
      <dgm:prSet/>
      <dgm:spPr/>
      <dgm:t>
        <a:bodyPr/>
        <a:lstStyle/>
        <a:p>
          <a:endParaRPr lang="en-US"/>
        </a:p>
      </dgm:t>
    </dgm:pt>
    <dgm:pt modelId="{4180EABD-8AC1-4E92-B474-84A77A1164A3}">
      <dgm:prSet custT="1"/>
      <dgm:spPr>
        <a:solidFill>
          <a:srgbClr val="C00000"/>
        </a:solidFill>
      </dgm:spPr>
      <dgm:t>
        <a:bodyPr/>
        <a:lstStyle/>
        <a:p>
          <a:r>
            <a:rPr lang="en-US" sz="1200" dirty="0"/>
            <a:t>City of Atlanta Attorney</a:t>
          </a:r>
        </a:p>
      </dgm:t>
    </dgm:pt>
    <dgm:pt modelId="{B68F1D14-3644-409A-9CEB-AFD24605745D}" type="parTrans" cxnId="{E6E03521-B92B-4673-BF4D-A48C613ED2CD}">
      <dgm:prSet/>
      <dgm:spPr/>
      <dgm:t>
        <a:bodyPr/>
        <a:lstStyle/>
        <a:p>
          <a:endParaRPr lang="en-US"/>
        </a:p>
      </dgm:t>
    </dgm:pt>
    <dgm:pt modelId="{E01CE4C7-18F6-48C3-B76F-440C7C68594B}" type="sibTrans" cxnId="{E6E03521-B92B-4673-BF4D-A48C613ED2CD}">
      <dgm:prSet/>
      <dgm:spPr/>
      <dgm:t>
        <a:bodyPr/>
        <a:lstStyle/>
        <a:p>
          <a:endParaRPr lang="en-US"/>
        </a:p>
      </dgm:t>
    </dgm:pt>
    <dgm:pt modelId="{D48E40B4-7A82-4E1F-B029-F576C21E333D}">
      <dgm:prSet custT="1"/>
      <dgm:spPr>
        <a:solidFill>
          <a:srgbClr val="C00000"/>
        </a:solidFill>
      </dgm:spPr>
      <dgm:t>
        <a:bodyPr/>
        <a:lstStyle/>
        <a:p>
          <a:r>
            <a:rPr lang="en-US" sz="1200" dirty="0"/>
            <a:t>Fulton County Attorney</a:t>
          </a:r>
        </a:p>
      </dgm:t>
    </dgm:pt>
    <dgm:pt modelId="{783B39BA-9497-4033-A860-9143CFC856A0}" type="parTrans" cxnId="{5EAB285C-8993-4069-8ECE-C96523E9FD60}">
      <dgm:prSet/>
      <dgm:spPr/>
      <dgm:t>
        <a:bodyPr/>
        <a:lstStyle/>
        <a:p>
          <a:endParaRPr lang="en-US"/>
        </a:p>
      </dgm:t>
    </dgm:pt>
    <dgm:pt modelId="{4E4FB6EC-F2E7-45D1-ABB1-824218835794}" type="sibTrans" cxnId="{5EAB285C-8993-4069-8ECE-C96523E9FD60}">
      <dgm:prSet/>
      <dgm:spPr/>
      <dgm:t>
        <a:bodyPr/>
        <a:lstStyle/>
        <a:p>
          <a:endParaRPr lang="en-US"/>
        </a:p>
      </dgm:t>
    </dgm:pt>
    <dgm:pt modelId="{0FB4CC13-F537-409F-9E64-FE79BCBD31AB}">
      <dgm:prSet custT="1"/>
      <dgm:spPr>
        <a:solidFill>
          <a:schemeClr val="tx1"/>
        </a:solidFill>
      </dgm:spPr>
      <dgm:t>
        <a:bodyPr/>
        <a:lstStyle/>
        <a:p>
          <a:r>
            <a:rPr lang="en-US" sz="2000" dirty="0"/>
            <a:t>Board of Directors</a:t>
          </a:r>
        </a:p>
      </dgm:t>
    </dgm:pt>
    <dgm:pt modelId="{B5452363-A4DC-40F5-A0CE-60E1A3E5A674}" type="parTrans" cxnId="{2120B0E4-3761-432A-8304-4B6C3E1DB698}">
      <dgm:prSet/>
      <dgm:spPr/>
      <dgm:t>
        <a:bodyPr/>
        <a:lstStyle/>
        <a:p>
          <a:endParaRPr lang="en-US"/>
        </a:p>
      </dgm:t>
    </dgm:pt>
    <dgm:pt modelId="{075F537E-57B1-4C10-A4AA-65D62E2D7D6B}" type="sibTrans" cxnId="{2120B0E4-3761-432A-8304-4B6C3E1DB698}">
      <dgm:prSet/>
      <dgm:spPr/>
      <dgm:t>
        <a:bodyPr/>
        <a:lstStyle/>
        <a:p>
          <a:endParaRPr lang="en-US"/>
        </a:p>
      </dgm:t>
    </dgm:pt>
    <dgm:pt modelId="{1DD86E6B-9DF7-44FD-ACCA-84A61E793239}" type="pres">
      <dgm:prSet presAssocID="{F21A7ACA-7D43-4537-AD4B-227321B0CE5E}" presName="hierChild1" presStyleCnt="0">
        <dgm:presLayoutVars>
          <dgm:orgChart val="1"/>
          <dgm:chPref val="1"/>
          <dgm:dir/>
          <dgm:animOne val="branch"/>
          <dgm:animLvl val="lvl"/>
          <dgm:resizeHandles/>
        </dgm:presLayoutVars>
      </dgm:prSet>
      <dgm:spPr/>
    </dgm:pt>
    <dgm:pt modelId="{BB5BF525-01EB-4A0D-9320-23559903B9AB}" type="pres">
      <dgm:prSet presAssocID="{0FB4CC13-F537-409F-9E64-FE79BCBD31AB}" presName="hierRoot1" presStyleCnt="0">
        <dgm:presLayoutVars>
          <dgm:hierBranch val="init"/>
        </dgm:presLayoutVars>
      </dgm:prSet>
      <dgm:spPr/>
    </dgm:pt>
    <dgm:pt modelId="{C5DEC76D-E047-4586-88F0-4BE32BC9811C}" type="pres">
      <dgm:prSet presAssocID="{0FB4CC13-F537-409F-9E64-FE79BCBD31AB}" presName="rootComposite1" presStyleCnt="0"/>
      <dgm:spPr/>
    </dgm:pt>
    <dgm:pt modelId="{BD17EBCC-4E34-42AD-9CE4-4C595595D058}" type="pres">
      <dgm:prSet presAssocID="{0FB4CC13-F537-409F-9E64-FE79BCBD31AB}" presName="rootText1" presStyleLbl="node0" presStyleIdx="0" presStyleCnt="1" custScaleX="121000" custScaleY="150988">
        <dgm:presLayoutVars>
          <dgm:chPref val="3"/>
        </dgm:presLayoutVars>
      </dgm:prSet>
      <dgm:spPr/>
    </dgm:pt>
    <dgm:pt modelId="{E2F26043-25A0-4F22-A5F8-EF4BE542C304}" type="pres">
      <dgm:prSet presAssocID="{0FB4CC13-F537-409F-9E64-FE79BCBD31AB}" presName="rootConnector1" presStyleLbl="node1" presStyleIdx="0" presStyleCnt="0"/>
      <dgm:spPr/>
    </dgm:pt>
    <dgm:pt modelId="{B96B9DAC-2F10-426B-B3E5-B17937A03FA9}" type="pres">
      <dgm:prSet presAssocID="{0FB4CC13-F537-409F-9E64-FE79BCBD31AB}" presName="hierChild2" presStyleCnt="0"/>
      <dgm:spPr/>
    </dgm:pt>
    <dgm:pt modelId="{3B61C790-7021-446B-86CF-F796571D9AF6}" type="pres">
      <dgm:prSet presAssocID="{0A4EA0D1-A7E0-449C-BC69-BCDC6AB49883}" presName="Name37" presStyleLbl="parChTrans1D2" presStyleIdx="0" presStyleCnt="1"/>
      <dgm:spPr/>
    </dgm:pt>
    <dgm:pt modelId="{CADF76B2-AD89-48AF-8976-879C386A6482}" type="pres">
      <dgm:prSet presAssocID="{DC205383-E239-4DDD-92EC-9DBAF1D01478}" presName="hierRoot2" presStyleCnt="0">
        <dgm:presLayoutVars>
          <dgm:hierBranch val="init"/>
        </dgm:presLayoutVars>
      </dgm:prSet>
      <dgm:spPr/>
    </dgm:pt>
    <dgm:pt modelId="{B2BC7775-8513-401D-8141-6B81528961ED}" type="pres">
      <dgm:prSet presAssocID="{DC205383-E239-4DDD-92EC-9DBAF1D01478}" presName="rootComposite" presStyleCnt="0"/>
      <dgm:spPr/>
    </dgm:pt>
    <dgm:pt modelId="{B77DF524-4165-4C8B-B874-C12BE335613D}" type="pres">
      <dgm:prSet presAssocID="{DC205383-E239-4DDD-92EC-9DBAF1D01478}" presName="rootText" presStyleLbl="node2" presStyleIdx="0" presStyleCnt="1" custScaleX="120593" custScaleY="132430">
        <dgm:presLayoutVars>
          <dgm:chPref val="3"/>
        </dgm:presLayoutVars>
      </dgm:prSet>
      <dgm:spPr/>
    </dgm:pt>
    <dgm:pt modelId="{06DE4AAC-68D3-40A0-BE43-B82A616971EF}" type="pres">
      <dgm:prSet presAssocID="{DC205383-E239-4DDD-92EC-9DBAF1D01478}" presName="rootConnector" presStyleLbl="node2" presStyleIdx="0" presStyleCnt="1"/>
      <dgm:spPr/>
    </dgm:pt>
    <dgm:pt modelId="{3A992DB8-DC52-4797-8FF3-62F78F1A6363}" type="pres">
      <dgm:prSet presAssocID="{DC205383-E239-4DDD-92EC-9DBAF1D01478}" presName="hierChild4" presStyleCnt="0"/>
      <dgm:spPr/>
    </dgm:pt>
    <dgm:pt modelId="{8CBFFD9F-814B-4317-91A4-ED5567C304D3}" type="pres">
      <dgm:prSet presAssocID="{7231DDD5-4673-48A3-90F6-B02B95E68537}" presName="Name37" presStyleLbl="parChTrans1D3" presStyleIdx="0" presStyleCnt="3"/>
      <dgm:spPr/>
    </dgm:pt>
    <dgm:pt modelId="{F03EEAF1-D688-4F0F-91DB-A23F2B22373A}" type="pres">
      <dgm:prSet presAssocID="{9BEC9C27-FE9B-4865-B1B0-F0A5B5BC267E}" presName="hierRoot2" presStyleCnt="0">
        <dgm:presLayoutVars>
          <dgm:hierBranch val="init"/>
        </dgm:presLayoutVars>
      </dgm:prSet>
      <dgm:spPr/>
    </dgm:pt>
    <dgm:pt modelId="{7B41E0D5-5E37-4FA2-AF61-E52DA33A4FE3}" type="pres">
      <dgm:prSet presAssocID="{9BEC9C27-FE9B-4865-B1B0-F0A5B5BC267E}" presName="rootComposite" presStyleCnt="0"/>
      <dgm:spPr/>
    </dgm:pt>
    <dgm:pt modelId="{DF17E3F1-1646-4435-8D84-5CB2B8A2FE99}" type="pres">
      <dgm:prSet presAssocID="{9BEC9C27-FE9B-4865-B1B0-F0A5B5BC267E}" presName="rootText" presStyleLbl="node3" presStyleIdx="0" presStyleCnt="3">
        <dgm:presLayoutVars>
          <dgm:chPref val="3"/>
        </dgm:presLayoutVars>
      </dgm:prSet>
      <dgm:spPr/>
    </dgm:pt>
    <dgm:pt modelId="{152D3704-011F-452E-8DEC-BA49239BD9EB}" type="pres">
      <dgm:prSet presAssocID="{9BEC9C27-FE9B-4865-B1B0-F0A5B5BC267E}" presName="rootConnector" presStyleLbl="node3" presStyleIdx="0" presStyleCnt="3"/>
      <dgm:spPr/>
    </dgm:pt>
    <dgm:pt modelId="{A7B52B94-956A-4E2A-B45C-A50831D78FBC}" type="pres">
      <dgm:prSet presAssocID="{9BEC9C27-FE9B-4865-B1B0-F0A5B5BC267E}" presName="hierChild4" presStyleCnt="0"/>
      <dgm:spPr/>
    </dgm:pt>
    <dgm:pt modelId="{962C99FD-F1BE-4ED9-8C65-FFB1BA0B4495}" type="pres">
      <dgm:prSet presAssocID="{9BEC9C27-FE9B-4865-B1B0-F0A5B5BC267E}" presName="hierChild5" presStyleCnt="0"/>
      <dgm:spPr/>
    </dgm:pt>
    <dgm:pt modelId="{17198BB7-19DC-4516-A6CE-7CF0E8ED245F}" type="pres">
      <dgm:prSet presAssocID="{12770EBD-FAFA-41F9-ADD3-7099CD5F8A2B}" presName="Name37" presStyleLbl="parChTrans1D3" presStyleIdx="1" presStyleCnt="3"/>
      <dgm:spPr/>
    </dgm:pt>
    <dgm:pt modelId="{AB346B90-D39D-4E8F-B6BA-5E17C4852308}" type="pres">
      <dgm:prSet presAssocID="{588787E9-DDB8-4A9B-AC6C-63CE9474F3E3}" presName="hierRoot2" presStyleCnt="0">
        <dgm:presLayoutVars>
          <dgm:hierBranch val="init"/>
        </dgm:presLayoutVars>
      </dgm:prSet>
      <dgm:spPr/>
    </dgm:pt>
    <dgm:pt modelId="{8AA14C3D-088C-4D77-8E74-A9569A45E919}" type="pres">
      <dgm:prSet presAssocID="{588787E9-DDB8-4A9B-AC6C-63CE9474F3E3}" presName="rootComposite" presStyleCnt="0"/>
      <dgm:spPr/>
    </dgm:pt>
    <dgm:pt modelId="{BE528C83-D5D8-4144-9478-63E3F1BDAE12}" type="pres">
      <dgm:prSet presAssocID="{588787E9-DDB8-4A9B-AC6C-63CE9474F3E3}" presName="rootText" presStyleLbl="node3" presStyleIdx="1" presStyleCnt="3">
        <dgm:presLayoutVars>
          <dgm:chPref val="3"/>
        </dgm:presLayoutVars>
      </dgm:prSet>
      <dgm:spPr/>
    </dgm:pt>
    <dgm:pt modelId="{B83AC0A6-ACBE-476F-858B-086453C346C3}" type="pres">
      <dgm:prSet presAssocID="{588787E9-DDB8-4A9B-AC6C-63CE9474F3E3}" presName="rootConnector" presStyleLbl="node3" presStyleIdx="1" presStyleCnt="3"/>
      <dgm:spPr/>
    </dgm:pt>
    <dgm:pt modelId="{6A4B7F58-0753-4258-882D-77F1E7271A8C}" type="pres">
      <dgm:prSet presAssocID="{588787E9-DDB8-4A9B-AC6C-63CE9474F3E3}" presName="hierChild4" presStyleCnt="0"/>
      <dgm:spPr/>
    </dgm:pt>
    <dgm:pt modelId="{C70268A3-46BB-4BEB-944E-449CC6FDDF06}" type="pres">
      <dgm:prSet presAssocID="{588787E9-DDB8-4A9B-AC6C-63CE9474F3E3}" presName="hierChild5" presStyleCnt="0"/>
      <dgm:spPr/>
    </dgm:pt>
    <dgm:pt modelId="{78F88370-D079-4CE0-9AD1-5F5C6FF5A27A}" type="pres">
      <dgm:prSet presAssocID="{DECCC851-3921-4D8B-ACC7-ED50F47F9C3A}" presName="Name37" presStyleLbl="parChTrans1D3" presStyleIdx="2" presStyleCnt="3"/>
      <dgm:spPr/>
    </dgm:pt>
    <dgm:pt modelId="{662D25B9-F4B1-4C04-B742-790ADC16E47A}" type="pres">
      <dgm:prSet presAssocID="{B0533F21-C74E-4710-A1A1-08736C078F95}" presName="hierRoot2" presStyleCnt="0">
        <dgm:presLayoutVars>
          <dgm:hierBranch/>
        </dgm:presLayoutVars>
      </dgm:prSet>
      <dgm:spPr/>
    </dgm:pt>
    <dgm:pt modelId="{B69AD781-BC4A-4C89-9196-3F9AE7900E7D}" type="pres">
      <dgm:prSet presAssocID="{B0533F21-C74E-4710-A1A1-08736C078F95}" presName="rootComposite" presStyleCnt="0"/>
      <dgm:spPr/>
    </dgm:pt>
    <dgm:pt modelId="{99F45D8F-2948-4CA4-A3FE-A1158106F79A}" type="pres">
      <dgm:prSet presAssocID="{B0533F21-C74E-4710-A1A1-08736C078F95}" presName="rootText" presStyleLbl="node3" presStyleIdx="2" presStyleCnt="3">
        <dgm:presLayoutVars>
          <dgm:chPref val="3"/>
        </dgm:presLayoutVars>
      </dgm:prSet>
      <dgm:spPr>
        <a:prstGeom prst="snip2SameRect">
          <a:avLst/>
        </a:prstGeom>
      </dgm:spPr>
    </dgm:pt>
    <dgm:pt modelId="{0C1DF490-866D-4B06-9541-311F9C39EB43}" type="pres">
      <dgm:prSet presAssocID="{B0533F21-C74E-4710-A1A1-08736C078F95}" presName="rootConnector" presStyleLbl="node3" presStyleIdx="2" presStyleCnt="3"/>
      <dgm:spPr/>
    </dgm:pt>
    <dgm:pt modelId="{907F400A-0BA2-417C-9B05-537DE9F3FE38}" type="pres">
      <dgm:prSet presAssocID="{B0533F21-C74E-4710-A1A1-08736C078F95}" presName="hierChild4" presStyleCnt="0"/>
      <dgm:spPr/>
    </dgm:pt>
    <dgm:pt modelId="{E7A05A0C-CE01-4668-9350-9B251FFC7AD4}" type="pres">
      <dgm:prSet presAssocID="{FE5404FF-06B0-4BC8-9DF5-33D006F3162D}" presName="Name35" presStyleLbl="parChTrans1D4" presStyleIdx="0" presStyleCnt="3"/>
      <dgm:spPr/>
    </dgm:pt>
    <dgm:pt modelId="{50DF613F-9EA6-4AC5-8158-74CBDD297C99}" type="pres">
      <dgm:prSet presAssocID="{6C1BDD8C-95F4-4443-B11B-0E788CEB1A08}" presName="hierRoot2" presStyleCnt="0">
        <dgm:presLayoutVars>
          <dgm:hierBranch val="init"/>
        </dgm:presLayoutVars>
      </dgm:prSet>
      <dgm:spPr/>
    </dgm:pt>
    <dgm:pt modelId="{FE5BCAFC-AA4B-4E8F-8D1E-77CB5FB99221}" type="pres">
      <dgm:prSet presAssocID="{6C1BDD8C-95F4-4443-B11B-0E788CEB1A08}" presName="rootComposite" presStyleCnt="0"/>
      <dgm:spPr/>
    </dgm:pt>
    <dgm:pt modelId="{EFD08DC3-F0B2-44D8-8F42-081FB41B4C1F}" type="pres">
      <dgm:prSet presAssocID="{6C1BDD8C-95F4-4443-B11B-0E788CEB1A08}" presName="rootText" presStyleLbl="node4" presStyleIdx="0" presStyleCnt="3" custScaleY="192989">
        <dgm:presLayoutVars>
          <dgm:chPref val="3"/>
        </dgm:presLayoutVars>
      </dgm:prSet>
      <dgm:spPr>
        <a:prstGeom prst="snip2DiagRect">
          <a:avLst/>
        </a:prstGeom>
      </dgm:spPr>
    </dgm:pt>
    <dgm:pt modelId="{50B1A157-1BA7-4803-9F61-C136028BEA88}" type="pres">
      <dgm:prSet presAssocID="{6C1BDD8C-95F4-4443-B11B-0E788CEB1A08}" presName="rootConnector" presStyleLbl="node4" presStyleIdx="0" presStyleCnt="3"/>
      <dgm:spPr/>
    </dgm:pt>
    <dgm:pt modelId="{5B52D2FA-1986-42FB-968B-AFF63D9C7376}" type="pres">
      <dgm:prSet presAssocID="{6C1BDD8C-95F4-4443-B11B-0E788CEB1A08}" presName="hierChild4" presStyleCnt="0"/>
      <dgm:spPr/>
    </dgm:pt>
    <dgm:pt modelId="{FDE36E4A-36CF-4E36-8A9F-DBC9ACAB8AC9}" type="pres">
      <dgm:prSet presAssocID="{6C1BDD8C-95F4-4443-B11B-0E788CEB1A08}" presName="hierChild5" presStyleCnt="0"/>
      <dgm:spPr/>
    </dgm:pt>
    <dgm:pt modelId="{958349FE-CE65-449E-BA48-E5360D8A42E7}" type="pres">
      <dgm:prSet presAssocID="{B68F1D14-3644-409A-9CEB-AFD24605745D}" presName="Name35" presStyleLbl="parChTrans1D4" presStyleIdx="1" presStyleCnt="3"/>
      <dgm:spPr/>
    </dgm:pt>
    <dgm:pt modelId="{3E60D7C8-D517-4E48-9A1F-9F4D1AC4F2F6}" type="pres">
      <dgm:prSet presAssocID="{4180EABD-8AC1-4E92-B474-84A77A1164A3}" presName="hierRoot2" presStyleCnt="0">
        <dgm:presLayoutVars>
          <dgm:hierBranch val="init"/>
        </dgm:presLayoutVars>
      </dgm:prSet>
      <dgm:spPr/>
    </dgm:pt>
    <dgm:pt modelId="{D2CF1B42-6F66-4BAF-AB03-E6AD213EAAA1}" type="pres">
      <dgm:prSet presAssocID="{4180EABD-8AC1-4E92-B474-84A77A1164A3}" presName="rootComposite" presStyleCnt="0"/>
      <dgm:spPr/>
    </dgm:pt>
    <dgm:pt modelId="{3AD473EB-B8FC-43D8-B2C1-CBAD14ABDDC7}" type="pres">
      <dgm:prSet presAssocID="{4180EABD-8AC1-4E92-B474-84A77A1164A3}" presName="rootText" presStyleLbl="node4" presStyleIdx="1" presStyleCnt="3">
        <dgm:presLayoutVars>
          <dgm:chPref val="3"/>
        </dgm:presLayoutVars>
      </dgm:prSet>
      <dgm:spPr>
        <a:prstGeom prst="ellipse">
          <a:avLst/>
        </a:prstGeom>
      </dgm:spPr>
    </dgm:pt>
    <dgm:pt modelId="{8A7DABD7-A31A-43B5-A825-2A468A6FBAE5}" type="pres">
      <dgm:prSet presAssocID="{4180EABD-8AC1-4E92-B474-84A77A1164A3}" presName="rootConnector" presStyleLbl="node4" presStyleIdx="1" presStyleCnt="3"/>
      <dgm:spPr/>
    </dgm:pt>
    <dgm:pt modelId="{C5506271-F8CA-415C-944B-E85F0240C0C3}" type="pres">
      <dgm:prSet presAssocID="{4180EABD-8AC1-4E92-B474-84A77A1164A3}" presName="hierChild4" presStyleCnt="0"/>
      <dgm:spPr/>
    </dgm:pt>
    <dgm:pt modelId="{35E71A4A-6DDB-4F94-A93E-F754107FCB19}" type="pres">
      <dgm:prSet presAssocID="{4180EABD-8AC1-4E92-B474-84A77A1164A3}" presName="hierChild5" presStyleCnt="0"/>
      <dgm:spPr/>
    </dgm:pt>
    <dgm:pt modelId="{40DBA4B8-AB5B-4792-A473-4D6519BD9AE2}" type="pres">
      <dgm:prSet presAssocID="{783B39BA-9497-4033-A860-9143CFC856A0}" presName="Name35" presStyleLbl="parChTrans1D4" presStyleIdx="2" presStyleCnt="3"/>
      <dgm:spPr/>
    </dgm:pt>
    <dgm:pt modelId="{206731A1-9F25-48B1-B4BD-FF56BBECBCAF}" type="pres">
      <dgm:prSet presAssocID="{D48E40B4-7A82-4E1F-B029-F576C21E333D}" presName="hierRoot2" presStyleCnt="0">
        <dgm:presLayoutVars>
          <dgm:hierBranch val="init"/>
        </dgm:presLayoutVars>
      </dgm:prSet>
      <dgm:spPr/>
    </dgm:pt>
    <dgm:pt modelId="{A24AE34F-C03B-447C-90DC-7E2701AA3A3A}" type="pres">
      <dgm:prSet presAssocID="{D48E40B4-7A82-4E1F-B029-F576C21E333D}" presName="rootComposite" presStyleCnt="0"/>
      <dgm:spPr/>
    </dgm:pt>
    <dgm:pt modelId="{AC9A17BB-9DAB-40AA-B0C4-BC588086500E}" type="pres">
      <dgm:prSet presAssocID="{D48E40B4-7A82-4E1F-B029-F576C21E333D}" presName="rootText" presStyleLbl="node4" presStyleIdx="2" presStyleCnt="3">
        <dgm:presLayoutVars>
          <dgm:chPref val="3"/>
        </dgm:presLayoutVars>
      </dgm:prSet>
      <dgm:spPr>
        <a:prstGeom prst="ellipse">
          <a:avLst/>
        </a:prstGeom>
      </dgm:spPr>
    </dgm:pt>
    <dgm:pt modelId="{0B1FBF79-2310-499E-803A-1D7226BA3BE9}" type="pres">
      <dgm:prSet presAssocID="{D48E40B4-7A82-4E1F-B029-F576C21E333D}" presName="rootConnector" presStyleLbl="node4" presStyleIdx="2" presStyleCnt="3"/>
      <dgm:spPr/>
    </dgm:pt>
    <dgm:pt modelId="{1FAB2381-FA7E-4EB7-9762-26BF512E1DA2}" type="pres">
      <dgm:prSet presAssocID="{D48E40B4-7A82-4E1F-B029-F576C21E333D}" presName="hierChild4" presStyleCnt="0"/>
      <dgm:spPr/>
    </dgm:pt>
    <dgm:pt modelId="{4E916A11-0523-445C-AFCC-DE875FDF6F9B}" type="pres">
      <dgm:prSet presAssocID="{D48E40B4-7A82-4E1F-B029-F576C21E333D}" presName="hierChild5" presStyleCnt="0"/>
      <dgm:spPr/>
    </dgm:pt>
    <dgm:pt modelId="{8CCD59AD-1B3C-4D82-9BF7-02AC2B932E4B}" type="pres">
      <dgm:prSet presAssocID="{B0533F21-C74E-4710-A1A1-08736C078F95}" presName="hierChild5" presStyleCnt="0"/>
      <dgm:spPr/>
    </dgm:pt>
    <dgm:pt modelId="{BDD23981-6691-419A-92B8-6C1F4CD4CB98}" type="pres">
      <dgm:prSet presAssocID="{DC205383-E239-4DDD-92EC-9DBAF1D01478}" presName="hierChild5" presStyleCnt="0"/>
      <dgm:spPr/>
    </dgm:pt>
    <dgm:pt modelId="{EB398EFD-7E1E-462E-B3BC-166587B27E10}" type="pres">
      <dgm:prSet presAssocID="{0FB4CC13-F537-409F-9E64-FE79BCBD31AB}" presName="hierChild3" presStyleCnt="0"/>
      <dgm:spPr/>
    </dgm:pt>
  </dgm:ptLst>
  <dgm:cxnLst>
    <dgm:cxn modelId="{637AB709-4B4F-4ED1-8632-441BF98CD95E}" type="presOf" srcId="{9BEC9C27-FE9B-4865-B1B0-F0A5B5BC267E}" destId="{DF17E3F1-1646-4435-8D84-5CB2B8A2FE99}" srcOrd="0" destOrd="0" presId="urn:microsoft.com/office/officeart/2005/8/layout/orgChart1"/>
    <dgm:cxn modelId="{4DC89A0B-BD2B-43AB-86E0-ABA62E52F7BA}" type="presOf" srcId="{DECCC851-3921-4D8B-ACC7-ED50F47F9C3A}" destId="{78F88370-D079-4CE0-9AD1-5F5C6FF5A27A}" srcOrd="0" destOrd="0" presId="urn:microsoft.com/office/officeart/2005/8/layout/orgChart1"/>
    <dgm:cxn modelId="{9DABA515-959C-4CDB-9A18-6436ACAF1FF7}" type="presOf" srcId="{12770EBD-FAFA-41F9-ADD3-7099CD5F8A2B}" destId="{17198BB7-19DC-4516-A6CE-7CF0E8ED245F}" srcOrd="0" destOrd="0" presId="urn:microsoft.com/office/officeart/2005/8/layout/orgChart1"/>
    <dgm:cxn modelId="{E6E03521-B92B-4673-BF4D-A48C613ED2CD}" srcId="{B0533F21-C74E-4710-A1A1-08736C078F95}" destId="{4180EABD-8AC1-4E92-B474-84A77A1164A3}" srcOrd="1" destOrd="0" parTransId="{B68F1D14-3644-409A-9CEB-AFD24605745D}" sibTransId="{E01CE4C7-18F6-48C3-B76F-440C7C68594B}"/>
    <dgm:cxn modelId="{CEE7243C-DF07-41DC-B4E5-BE1B1A18BF71}" type="presOf" srcId="{F21A7ACA-7D43-4537-AD4B-227321B0CE5E}" destId="{1DD86E6B-9DF7-44FD-ACCA-84A61E793239}" srcOrd="0" destOrd="0" presId="urn:microsoft.com/office/officeart/2005/8/layout/orgChart1"/>
    <dgm:cxn modelId="{4A63C33E-67CE-4BBE-8BB1-8FD2DC614FE6}" type="presOf" srcId="{0A4EA0D1-A7E0-449C-BC69-BCDC6AB49883}" destId="{3B61C790-7021-446B-86CF-F796571D9AF6}" srcOrd="0" destOrd="0" presId="urn:microsoft.com/office/officeart/2005/8/layout/orgChart1"/>
    <dgm:cxn modelId="{5EAB285C-8993-4069-8ECE-C96523E9FD60}" srcId="{B0533F21-C74E-4710-A1A1-08736C078F95}" destId="{D48E40B4-7A82-4E1F-B029-F576C21E333D}" srcOrd="2" destOrd="0" parTransId="{783B39BA-9497-4033-A860-9143CFC856A0}" sibTransId="{4E4FB6EC-F2E7-45D1-ABB1-824218835794}"/>
    <dgm:cxn modelId="{3561A043-8664-4D39-99B0-1BD9B6EEEC1C}" type="presOf" srcId="{7231DDD5-4673-48A3-90F6-B02B95E68537}" destId="{8CBFFD9F-814B-4317-91A4-ED5567C304D3}" srcOrd="0" destOrd="0" presId="urn:microsoft.com/office/officeart/2005/8/layout/orgChart1"/>
    <dgm:cxn modelId="{EFCFAF64-4E60-42ED-AE51-0397880835F9}" srcId="{DC205383-E239-4DDD-92EC-9DBAF1D01478}" destId="{B0533F21-C74E-4710-A1A1-08736C078F95}" srcOrd="2" destOrd="0" parTransId="{DECCC851-3921-4D8B-ACC7-ED50F47F9C3A}" sibTransId="{6A8E645D-34C3-4070-8212-BB5C122A0708}"/>
    <dgm:cxn modelId="{66832E69-5939-49E0-9AAC-923A10CAE74D}" type="presOf" srcId="{B68F1D14-3644-409A-9CEB-AFD24605745D}" destId="{958349FE-CE65-449E-BA48-E5360D8A42E7}" srcOrd="0" destOrd="0" presId="urn:microsoft.com/office/officeart/2005/8/layout/orgChart1"/>
    <dgm:cxn modelId="{4B7B466F-71A4-4AE2-94C2-0AF21C87AFB9}" type="presOf" srcId="{B0533F21-C74E-4710-A1A1-08736C078F95}" destId="{99F45D8F-2948-4CA4-A3FE-A1158106F79A}" srcOrd="0" destOrd="0" presId="urn:microsoft.com/office/officeart/2005/8/layout/orgChart1"/>
    <dgm:cxn modelId="{EEAE524F-BFA2-4172-83EB-A2B2BE484BA6}" type="presOf" srcId="{588787E9-DDB8-4A9B-AC6C-63CE9474F3E3}" destId="{BE528C83-D5D8-4144-9478-63E3F1BDAE12}" srcOrd="0" destOrd="0" presId="urn:microsoft.com/office/officeart/2005/8/layout/orgChart1"/>
    <dgm:cxn modelId="{37416472-9AB5-49FF-8EA0-444681911E3D}" type="presOf" srcId="{FE5404FF-06B0-4BC8-9DF5-33D006F3162D}" destId="{E7A05A0C-CE01-4668-9350-9B251FFC7AD4}" srcOrd="0" destOrd="0" presId="urn:microsoft.com/office/officeart/2005/8/layout/orgChart1"/>
    <dgm:cxn modelId="{68471175-29A4-434F-8F3F-41E2C1FBDF69}" srcId="{B0533F21-C74E-4710-A1A1-08736C078F95}" destId="{6C1BDD8C-95F4-4443-B11B-0E788CEB1A08}" srcOrd="0" destOrd="0" parTransId="{FE5404FF-06B0-4BC8-9DF5-33D006F3162D}" sibTransId="{9A4AE948-0704-460F-82A7-99009189EB1B}"/>
    <dgm:cxn modelId="{ADDA1859-8E8C-4286-960B-F20AE6352002}" srcId="{0FB4CC13-F537-409F-9E64-FE79BCBD31AB}" destId="{DC205383-E239-4DDD-92EC-9DBAF1D01478}" srcOrd="0" destOrd="0" parTransId="{0A4EA0D1-A7E0-449C-BC69-BCDC6AB49883}" sibTransId="{B976D02C-C0B1-4959-A803-F8613FC19B27}"/>
    <dgm:cxn modelId="{4117817B-CEFA-46A2-A541-B4DB4B1EE0B2}" type="presOf" srcId="{4180EABD-8AC1-4E92-B474-84A77A1164A3}" destId="{8A7DABD7-A31A-43B5-A825-2A468A6FBAE5}" srcOrd="1" destOrd="0" presId="urn:microsoft.com/office/officeart/2005/8/layout/orgChart1"/>
    <dgm:cxn modelId="{A24ECE8E-018E-4C91-9908-70B01AC940F8}" type="presOf" srcId="{0FB4CC13-F537-409F-9E64-FE79BCBD31AB}" destId="{E2F26043-25A0-4F22-A5F8-EF4BE542C304}" srcOrd="1" destOrd="0" presId="urn:microsoft.com/office/officeart/2005/8/layout/orgChart1"/>
    <dgm:cxn modelId="{F11D1E94-5EC2-490B-94B1-D7F51534C1B4}" type="presOf" srcId="{0FB4CC13-F537-409F-9E64-FE79BCBD31AB}" destId="{BD17EBCC-4E34-42AD-9CE4-4C595595D058}" srcOrd="0" destOrd="0" presId="urn:microsoft.com/office/officeart/2005/8/layout/orgChart1"/>
    <dgm:cxn modelId="{3F734AAF-D098-4D7E-9CBF-B113E64D8C4B}" type="presOf" srcId="{B0533F21-C74E-4710-A1A1-08736C078F95}" destId="{0C1DF490-866D-4B06-9541-311F9C39EB43}" srcOrd="1" destOrd="0" presId="urn:microsoft.com/office/officeart/2005/8/layout/orgChart1"/>
    <dgm:cxn modelId="{E56D09B5-D491-4658-9F21-8D6E3E06183C}" srcId="{DC205383-E239-4DDD-92EC-9DBAF1D01478}" destId="{588787E9-DDB8-4A9B-AC6C-63CE9474F3E3}" srcOrd="1" destOrd="0" parTransId="{12770EBD-FAFA-41F9-ADD3-7099CD5F8A2B}" sibTransId="{FD509C10-5DDD-47E1-956F-4334C9910548}"/>
    <dgm:cxn modelId="{9676E3B8-9F5C-4503-B314-B407A88BCF08}" srcId="{DC205383-E239-4DDD-92EC-9DBAF1D01478}" destId="{9BEC9C27-FE9B-4865-B1B0-F0A5B5BC267E}" srcOrd="0" destOrd="0" parTransId="{7231DDD5-4673-48A3-90F6-B02B95E68537}" sibTransId="{874DD4B9-0EDB-4DDA-8D5F-8026724A70B2}"/>
    <dgm:cxn modelId="{6FAACDD0-5896-4565-9D4F-05D2494B0CAC}" type="presOf" srcId="{D48E40B4-7A82-4E1F-B029-F576C21E333D}" destId="{0B1FBF79-2310-499E-803A-1D7226BA3BE9}" srcOrd="1" destOrd="0" presId="urn:microsoft.com/office/officeart/2005/8/layout/orgChart1"/>
    <dgm:cxn modelId="{530CB8D3-DA73-4B60-B759-6FC4A6C93024}" type="presOf" srcId="{D48E40B4-7A82-4E1F-B029-F576C21E333D}" destId="{AC9A17BB-9DAB-40AA-B0C4-BC588086500E}" srcOrd="0" destOrd="0" presId="urn:microsoft.com/office/officeart/2005/8/layout/orgChart1"/>
    <dgm:cxn modelId="{C043A0D4-18A3-4359-98DA-72D5AA1F62C5}" type="presOf" srcId="{9BEC9C27-FE9B-4865-B1B0-F0A5B5BC267E}" destId="{152D3704-011F-452E-8DEC-BA49239BD9EB}" srcOrd="1" destOrd="0" presId="urn:microsoft.com/office/officeart/2005/8/layout/orgChart1"/>
    <dgm:cxn modelId="{01734BD7-6AEF-4BE4-9A7E-CD350FDD25D3}" type="presOf" srcId="{DC205383-E239-4DDD-92EC-9DBAF1D01478}" destId="{06DE4AAC-68D3-40A0-BE43-B82A616971EF}" srcOrd="1" destOrd="0" presId="urn:microsoft.com/office/officeart/2005/8/layout/orgChart1"/>
    <dgm:cxn modelId="{BA95CAD9-938B-4900-8F53-4CD0A72A37FB}" type="presOf" srcId="{6C1BDD8C-95F4-4443-B11B-0E788CEB1A08}" destId="{50B1A157-1BA7-4803-9F61-C136028BEA88}" srcOrd="1" destOrd="0" presId="urn:microsoft.com/office/officeart/2005/8/layout/orgChart1"/>
    <dgm:cxn modelId="{5C8D8BDA-DBA2-485C-AAC3-3ED8596104A0}" type="presOf" srcId="{783B39BA-9497-4033-A860-9143CFC856A0}" destId="{40DBA4B8-AB5B-4792-A473-4D6519BD9AE2}" srcOrd="0" destOrd="0" presId="urn:microsoft.com/office/officeart/2005/8/layout/orgChart1"/>
    <dgm:cxn modelId="{364E06DD-7D10-4F92-BD4D-2E6B186754B5}" type="presOf" srcId="{DC205383-E239-4DDD-92EC-9DBAF1D01478}" destId="{B77DF524-4165-4C8B-B874-C12BE335613D}" srcOrd="0" destOrd="0" presId="urn:microsoft.com/office/officeart/2005/8/layout/orgChart1"/>
    <dgm:cxn modelId="{2120B0E4-3761-432A-8304-4B6C3E1DB698}" srcId="{F21A7ACA-7D43-4537-AD4B-227321B0CE5E}" destId="{0FB4CC13-F537-409F-9E64-FE79BCBD31AB}" srcOrd="0" destOrd="0" parTransId="{B5452363-A4DC-40F5-A0CE-60E1A3E5A674}" sibTransId="{075F537E-57B1-4C10-A4AA-65D62E2D7D6B}"/>
    <dgm:cxn modelId="{10D2BDE5-F042-4D60-BB24-A745D9E68903}" type="presOf" srcId="{6C1BDD8C-95F4-4443-B11B-0E788CEB1A08}" destId="{EFD08DC3-F0B2-44D8-8F42-081FB41B4C1F}" srcOrd="0" destOrd="0" presId="urn:microsoft.com/office/officeart/2005/8/layout/orgChart1"/>
    <dgm:cxn modelId="{C2CD43E6-C80A-4D84-A0B0-7DA6FB577391}" type="presOf" srcId="{4180EABD-8AC1-4E92-B474-84A77A1164A3}" destId="{3AD473EB-B8FC-43D8-B2C1-CBAD14ABDDC7}" srcOrd="0" destOrd="0" presId="urn:microsoft.com/office/officeart/2005/8/layout/orgChart1"/>
    <dgm:cxn modelId="{C5146AF8-8D53-4232-BD28-DFB81B433E7E}" type="presOf" srcId="{588787E9-DDB8-4A9B-AC6C-63CE9474F3E3}" destId="{B83AC0A6-ACBE-476F-858B-086453C346C3}" srcOrd="1" destOrd="0" presId="urn:microsoft.com/office/officeart/2005/8/layout/orgChart1"/>
    <dgm:cxn modelId="{6797D683-B272-4441-BCB5-C566C7F39ED8}" type="presParOf" srcId="{1DD86E6B-9DF7-44FD-ACCA-84A61E793239}" destId="{BB5BF525-01EB-4A0D-9320-23559903B9AB}" srcOrd="0" destOrd="0" presId="urn:microsoft.com/office/officeart/2005/8/layout/orgChart1"/>
    <dgm:cxn modelId="{AE028772-A61B-4824-BBE6-CB5FC5A40134}" type="presParOf" srcId="{BB5BF525-01EB-4A0D-9320-23559903B9AB}" destId="{C5DEC76D-E047-4586-88F0-4BE32BC9811C}" srcOrd="0" destOrd="0" presId="urn:microsoft.com/office/officeart/2005/8/layout/orgChart1"/>
    <dgm:cxn modelId="{A663FA0C-7807-4BF7-A8C3-EF6EAEE900B8}" type="presParOf" srcId="{C5DEC76D-E047-4586-88F0-4BE32BC9811C}" destId="{BD17EBCC-4E34-42AD-9CE4-4C595595D058}" srcOrd="0" destOrd="0" presId="urn:microsoft.com/office/officeart/2005/8/layout/orgChart1"/>
    <dgm:cxn modelId="{38FB69B3-F8F6-4DA7-BCCD-CEF28EF5266F}" type="presParOf" srcId="{C5DEC76D-E047-4586-88F0-4BE32BC9811C}" destId="{E2F26043-25A0-4F22-A5F8-EF4BE542C304}" srcOrd="1" destOrd="0" presId="urn:microsoft.com/office/officeart/2005/8/layout/orgChart1"/>
    <dgm:cxn modelId="{FBE3C496-79DB-4528-84C2-F9BBCCD4E5F6}" type="presParOf" srcId="{BB5BF525-01EB-4A0D-9320-23559903B9AB}" destId="{B96B9DAC-2F10-426B-B3E5-B17937A03FA9}" srcOrd="1" destOrd="0" presId="urn:microsoft.com/office/officeart/2005/8/layout/orgChart1"/>
    <dgm:cxn modelId="{E2EAE063-C39A-4120-9DA4-2C61424DC226}" type="presParOf" srcId="{B96B9DAC-2F10-426B-B3E5-B17937A03FA9}" destId="{3B61C790-7021-446B-86CF-F796571D9AF6}" srcOrd="0" destOrd="0" presId="urn:microsoft.com/office/officeart/2005/8/layout/orgChart1"/>
    <dgm:cxn modelId="{37145BA7-6988-45C4-82A3-F23C95B7203C}" type="presParOf" srcId="{B96B9DAC-2F10-426B-B3E5-B17937A03FA9}" destId="{CADF76B2-AD89-48AF-8976-879C386A6482}" srcOrd="1" destOrd="0" presId="urn:microsoft.com/office/officeart/2005/8/layout/orgChart1"/>
    <dgm:cxn modelId="{0FDC4FFA-8E45-4ED3-9FD5-0A6A3B40B88D}" type="presParOf" srcId="{CADF76B2-AD89-48AF-8976-879C386A6482}" destId="{B2BC7775-8513-401D-8141-6B81528961ED}" srcOrd="0" destOrd="0" presId="urn:microsoft.com/office/officeart/2005/8/layout/orgChart1"/>
    <dgm:cxn modelId="{5636A90A-FEBE-44DB-BD4F-6BAE991C4E96}" type="presParOf" srcId="{B2BC7775-8513-401D-8141-6B81528961ED}" destId="{B77DF524-4165-4C8B-B874-C12BE335613D}" srcOrd="0" destOrd="0" presId="urn:microsoft.com/office/officeart/2005/8/layout/orgChart1"/>
    <dgm:cxn modelId="{CDBF1DEF-96C1-446D-AE76-299816054704}" type="presParOf" srcId="{B2BC7775-8513-401D-8141-6B81528961ED}" destId="{06DE4AAC-68D3-40A0-BE43-B82A616971EF}" srcOrd="1" destOrd="0" presId="urn:microsoft.com/office/officeart/2005/8/layout/orgChart1"/>
    <dgm:cxn modelId="{C4E5DBB1-A6B8-4524-ACB0-6C81B76C8FDF}" type="presParOf" srcId="{CADF76B2-AD89-48AF-8976-879C386A6482}" destId="{3A992DB8-DC52-4797-8FF3-62F78F1A6363}" srcOrd="1" destOrd="0" presId="urn:microsoft.com/office/officeart/2005/8/layout/orgChart1"/>
    <dgm:cxn modelId="{D39F7142-FDC9-401B-859D-48EFF0FB1AD7}" type="presParOf" srcId="{3A992DB8-DC52-4797-8FF3-62F78F1A6363}" destId="{8CBFFD9F-814B-4317-91A4-ED5567C304D3}" srcOrd="0" destOrd="0" presId="urn:microsoft.com/office/officeart/2005/8/layout/orgChart1"/>
    <dgm:cxn modelId="{74181153-4423-4F98-BAE3-529DC5A9DE5A}" type="presParOf" srcId="{3A992DB8-DC52-4797-8FF3-62F78F1A6363}" destId="{F03EEAF1-D688-4F0F-91DB-A23F2B22373A}" srcOrd="1" destOrd="0" presId="urn:microsoft.com/office/officeart/2005/8/layout/orgChart1"/>
    <dgm:cxn modelId="{F97322D2-7096-4891-8D51-647B77FB9F89}" type="presParOf" srcId="{F03EEAF1-D688-4F0F-91DB-A23F2B22373A}" destId="{7B41E0D5-5E37-4FA2-AF61-E52DA33A4FE3}" srcOrd="0" destOrd="0" presId="urn:microsoft.com/office/officeart/2005/8/layout/orgChart1"/>
    <dgm:cxn modelId="{BB47A1A3-52C4-4112-A22C-90A3DDB7A91C}" type="presParOf" srcId="{7B41E0D5-5E37-4FA2-AF61-E52DA33A4FE3}" destId="{DF17E3F1-1646-4435-8D84-5CB2B8A2FE99}" srcOrd="0" destOrd="0" presId="urn:microsoft.com/office/officeart/2005/8/layout/orgChart1"/>
    <dgm:cxn modelId="{85745314-8488-4F16-9167-BBA108B07D29}" type="presParOf" srcId="{7B41E0D5-5E37-4FA2-AF61-E52DA33A4FE3}" destId="{152D3704-011F-452E-8DEC-BA49239BD9EB}" srcOrd="1" destOrd="0" presId="urn:microsoft.com/office/officeart/2005/8/layout/orgChart1"/>
    <dgm:cxn modelId="{D532FC5E-E62C-4156-A5DE-4B5D51E6C636}" type="presParOf" srcId="{F03EEAF1-D688-4F0F-91DB-A23F2B22373A}" destId="{A7B52B94-956A-4E2A-B45C-A50831D78FBC}" srcOrd="1" destOrd="0" presId="urn:microsoft.com/office/officeart/2005/8/layout/orgChart1"/>
    <dgm:cxn modelId="{92718703-65BF-4619-9995-536AAC9B6F5A}" type="presParOf" srcId="{F03EEAF1-D688-4F0F-91DB-A23F2B22373A}" destId="{962C99FD-F1BE-4ED9-8C65-FFB1BA0B4495}" srcOrd="2" destOrd="0" presId="urn:microsoft.com/office/officeart/2005/8/layout/orgChart1"/>
    <dgm:cxn modelId="{7A5AF61F-EFE8-46AC-8205-9F9AFBE2AB39}" type="presParOf" srcId="{3A992DB8-DC52-4797-8FF3-62F78F1A6363}" destId="{17198BB7-19DC-4516-A6CE-7CF0E8ED245F}" srcOrd="2" destOrd="0" presId="urn:microsoft.com/office/officeart/2005/8/layout/orgChart1"/>
    <dgm:cxn modelId="{9106B666-9CAC-47B3-AC45-543EBF22B5B9}" type="presParOf" srcId="{3A992DB8-DC52-4797-8FF3-62F78F1A6363}" destId="{AB346B90-D39D-4E8F-B6BA-5E17C4852308}" srcOrd="3" destOrd="0" presId="urn:microsoft.com/office/officeart/2005/8/layout/orgChart1"/>
    <dgm:cxn modelId="{DA8B6731-3814-4FC6-A2EF-D0CFCF38AA95}" type="presParOf" srcId="{AB346B90-D39D-4E8F-B6BA-5E17C4852308}" destId="{8AA14C3D-088C-4D77-8E74-A9569A45E919}" srcOrd="0" destOrd="0" presId="urn:microsoft.com/office/officeart/2005/8/layout/orgChart1"/>
    <dgm:cxn modelId="{2B57DB97-F772-4BAF-BFAE-EDF59AF33DFB}" type="presParOf" srcId="{8AA14C3D-088C-4D77-8E74-A9569A45E919}" destId="{BE528C83-D5D8-4144-9478-63E3F1BDAE12}" srcOrd="0" destOrd="0" presId="urn:microsoft.com/office/officeart/2005/8/layout/orgChart1"/>
    <dgm:cxn modelId="{8D526245-DE4B-4727-A1A5-9B62DFD0772E}" type="presParOf" srcId="{8AA14C3D-088C-4D77-8E74-A9569A45E919}" destId="{B83AC0A6-ACBE-476F-858B-086453C346C3}" srcOrd="1" destOrd="0" presId="urn:microsoft.com/office/officeart/2005/8/layout/orgChart1"/>
    <dgm:cxn modelId="{E6207202-DE6C-4EF9-9914-EDA6590F9791}" type="presParOf" srcId="{AB346B90-D39D-4E8F-B6BA-5E17C4852308}" destId="{6A4B7F58-0753-4258-882D-77F1E7271A8C}" srcOrd="1" destOrd="0" presId="urn:microsoft.com/office/officeart/2005/8/layout/orgChart1"/>
    <dgm:cxn modelId="{CFA8B7E8-A88F-4454-AEBA-A5576D186968}" type="presParOf" srcId="{AB346B90-D39D-4E8F-B6BA-5E17C4852308}" destId="{C70268A3-46BB-4BEB-944E-449CC6FDDF06}" srcOrd="2" destOrd="0" presId="urn:microsoft.com/office/officeart/2005/8/layout/orgChart1"/>
    <dgm:cxn modelId="{D45A1C1B-AA72-4FB8-961A-539AA584D2D9}" type="presParOf" srcId="{3A992DB8-DC52-4797-8FF3-62F78F1A6363}" destId="{78F88370-D079-4CE0-9AD1-5F5C6FF5A27A}" srcOrd="4" destOrd="0" presId="urn:microsoft.com/office/officeart/2005/8/layout/orgChart1"/>
    <dgm:cxn modelId="{2325E077-A527-4F40-BECD-822622769935}" type="presParOf" srcId="{3A992DB8-DC52-4797-8FF3-62F78F1A6363}" destId="{662D25B9-F4B1-4C04-B742-790ADC16E47A}" srcOrd="5" destOrd="0" presId="urn:microsoft.com/office/officeart/2005/8/layout/orgChart1"/>
    <dgm:cxn modelId="{A7FC0627-F86C-4F0D-A147-2FE2B75764CB}" type="presParOf" srcId="{662D25B9-F4B1-4C04-B742-790ADC16E47A}" destId="{B69AD781-BC4A-4C89-9196-3F9AE7900E7D}" srcOrd="0" destOrd="0" presId="urn:microsoft.com/office/officeart/2005/8/layout/orgChart1"/>
    <dgm:cxn modelId="{7836FFDD-0306-4229-8315-8013549FF2CF}" type="presParOf" srcId="{B69AD781-BC4A-4C89-9196-3F9AE7900E7D}" destId="{99F45D8F-2948-4CA4-A3FE-A1158106F79A}" srcOrd="0" destOrd="0" presId="urn:microsoft.com/office/officeart/2005/8/layout/orgChart1"/>
    <dgm:cxn modelId="{A6E26513-F888-4C30-918E-80A3C1E1D765}" type="presParOf" srcId="{B69AD781-BC4A-4C89-9196-3F9AE7900E7D}" destId="{0C1DF490-866D-4B06-9541-311F9C39EB43}" srcOrd="1" destOrd="0" presId="urn:microsoft.com/office/officeart/2005/8/layout/orgChart1"/>
    <dgm:cxn modelId="{FA7D77AA-B285-4606-89B2-0BFA4E699A1C}" type="presParOf" srcId="{662D25B9-F4B1-4C04-B742-790ADC16E47A}" destId="{907F400A-0BA2-417C-9B05-537DE9F3FE38}" srcOrd="1" destOrd="0" presId="urn:microsoft.com/office/officeart/2005/8/layout/orgChart1"/>
    <dgm:cxn modelId="{D2700B4E-ACEE-41EC-A922-8FFD72E0766F}" type="presParOf" srcId="{907F400A-0BA2-417C-9B05-537DE9F3FE38}" destId="{E7A05A0C-CE01-4668-9350-9B251FFC7AD4}" srcOrd="0" destOrd="0" presId="urn:microsoft.com/office/officeart/2005/8/layout/orgChart1"/>
    <dgm:cxn modelId="{736320C7-FCB3-4113-BDCD-AF57B09FB445}" type="presParOf" srcId="{907F400A-0BA2-417C-9B05-537DE9F3FE38}" destId="{50DF613F-9EA6-4AC5-8158-74CBDD297C99}" srcOrd="1" destOrd="0" presId="urn:microsoft.com/office/officeart/2005/8/layout/orgChart1"/>
    <dgm:cxn modelId="{E63BB721-C423-4CB5-BF68-AB72981A64F4}" type="presParOf" srcId="{50DF613F-9EA6-4AC5-8158-74CBDD297C99}" destId="{FE5BCAFC-AA4B-4E8F-8D1E-77CB5FB99221}" srcOrd="0" destOrd="0" presId="urn:microsoft.com/office/officeart/2005/8/layout/orgChart1"/>
    <dgm:cxn modelId="{CE654D59-11DD-4949-B65F-BBFEE7F836F3}" type="presParOf" srcId="{FE5BCAFC-AA4B-4E8F-8D1E-77CB5FB99221}" destId="{EFD08DC3-F0B2-44D8-8F42-081FB41B4C1F}" srcOrd="0" destOrd="0" presId="urn:microsoft.com/office/officeart/2005/8/layout/orgChart1"/>
    <dgm:cxn modelId="{124D23B8-FDCB-4642-804C-BD19B52444BA}" type="presParOf" srcId="{FE5BCAFC-AA4B-4E8F-8D1E-77CB5FB99221}" destId="{50B1A157-1BA7-4803-9F61-C136028BEA88}" srcOrd="1" destOrd="0" presId="urn:microsoft.com/office/officeart/2005/8/layout/orgChart1"/>
    <dgm:cxn modelId="{8EBF4DD4-D97D-42FB-BAFB-C41F7CE8C6C1}" type="presParOf" srcId="{50DF613F-9EA6-4AC5-8158-74CBDD297C99}" destId="{5B52D2FA-1986-42FB-968B-AFF63D9C7376}" srcOrd="1" destOrd="0" presId="urn:microsoft.com/office/officeart/2005/8/layout/orgChart1"/>
    <dgm:cxn modelId="{AE7C2ACD-0048-4EA3-B8CA-78794AF050C3}" type="presParOf" srcId="{50DF613F-9EA6-4AC5-8158-74CBDD297C99}" destId="{FDE36E4A-36CF-4E36-8A9F-DBC9ACAB8AC9}" srcOrd="2" destOrd="0" presId="urn:microsoft.com/office/officeart/2005/8/layout/orgChart1"/>
    <dgm:cxn modelId="{D65DEEFA-9BD9-409B-94FF-CF139B457564}" type="presParOf" srcId="{907F400A-0BA2-417C-9B05-537DE9F3FE38}" destId="{958349FE-CE65-449E-BA48-E5360D8A42E7}" srcOrd="2" destOrd="0" presId="urn:microsoft.com/office/officeart/2005/8/layout/orgChart1"/>
    <dgm:cxn modelId="{CBB08D14-4DAD-4F98-9971-9FE330D75276}" type="presParOf" srcId="{907F400A-0BA2-417C-9B05-537DE9F3FE38}" destId="{3E60D7C8-D517-4E48-9A1F-9F4D1AC4F2F6}" srcOrd="3" destOrd="0" presId="urn:microsoft.com/office/officeart/2005/8/layout/orgChart1"/>
    <dgm:cxn modelId="{3903AB3C-33B0-46A6-86D5-B5B56FC076A5}" type="presParOf" srcId="{3E60D7C8-D517-4E48-9A1F-9F4D1AC4F2F6}" destId="{D2CF1B42-6F66-4BAF-AB03-E6AD213EAAA1}" srcOrd="0" destOrd="0" presId="urn:microsoft.com/office/officeart/2005/8/layout/orgChart1"/>
    <dgm:cxn modelId="{5BBD1B61-5011-4331-9705-870DCF937282}" type="presParOf" srcId="{D2CF1B42-6F66-4BAF-AB03-E6AD213EAAA1}" destId="{3AD473EB-B8FC-43D8-B2C1-CBAD14ABDDC7}" srcOrd="0" destOrd="0" presId="urn:microsoft.com/office/officeart/2005/8/layout/orgChart1"/>
    <dgm:cxn modelId="{52DE438A-958A-4DD4-8665-035FB815778C}" type="presParOf" srcId="{D2CF1B42-6F66-4BAF-AB03-E6AD213EAAA1}" destId="{8A7DABD7-A31A-43B5-A825-2A468A6FBAE5}" srcOrd="1" destOrd="0" presId="urn:microsoft.com/office/officeart/2005/8/layout/orgChart1"/>
    <dgm:cxn modelId="{E088A338-3B3B-4F6D-B614-C9D2CF97D54E}" type="presParOf" srcId="{3E60D7C8-D517-4E48-9A1F-9F4D1AC4F2F6}" destId="{C5506271-F8CA-415C-944B-E85F0240C0C3}" srcOrd="1" destOrd="0" presId="urn:microsoft.com/office/officeart/2005/8/layout/orgChart1"/>
    <dgm:cxn modelId="{8BD36377-8D6A-4FE2-B9E2-0B4BDDB1B56D}" type="presParOf" srcId="{3E60D7C8-D517-4E48-9A1F-9F4D1AC4F2F6}" destId="{35E71A4A-6DDB-4F94-A93E-F754107FCB19}" srcOrd="2" destOrd="0" presId="urn:microsoft.com/office/officeart/2005/8/layout/orgChart1"/>
    <dgm:cxn modelId="{EC7AB2BE-956E-4CE9-986A-4D865EA6DFDD}" type="presParOf" srcId="{907F400A-0BA2-417C-9B05-537DE9F3FE38}" destId="{40DBA4B8-AB5B-4792-A473-4D6519BD9AE2}" srcOrd="4" destOrd="0" presId="urn:microsoft.com/office/officeart/2005/8/layout/orgChart1"/>
    <dgm:cxn modelId="{C03F1DBE-AEC5-40DA-85AD-DEBE22311095}" type="presParOf" srcId="{907F400A-0BA2-417C-9B05-537DE9F3FE38}" destId="{206731A1-9F25-48B1-B4BD-FF56BBECBCAF}" srcOrd="5" destOrd="0" presId="urn:microsoft.com/office/officeart/2005/8/layout/orgChart1"/>
    <dgm:cxn modelId="{514C7E3C-0C85-4E37-B705-3BCFC626C8B5}" type="presParOf" srcId="{206731A1-9F25-48B1-B4BD-FF56BBECBCAF}" destId="{A24AE34F-C03B-447C-90DC-7E2701AA3A3A}" srcOrd="0" destOrd="0" presId="urn:microsoft.com/office/officeart/2005/8/layout/orgChart1"/>
    <dgm:cxn modelId="{91CB26CF-27E7-4D9B-BFF7-1F26664921EF}" type="presParOf" srcId="{A24AE34F-C03B-447C-90DC-7E2701AA3A3A}" destId="{AC9A17BB-9DAB-40AA-B0C4-BC588086500E}" srcOrd="0" destOrd="0" presId="urn:microsoft.com/office/officeart/2005/8/layout/orgChart1"/>
    <dgm:cxn modelId="{EC8FA2D0-EF0C-42E2-9D6E-A7F453C0DE99}" type="presParOf" srcId="{A24AE34F-C03B-447C-90DC-7E2701AA3A3A}" destId="{0B1FBF79-2310-499E-803A-1D7226BA3BE9}" srcOrd="1" destOrd="0" presId="urn:microsoft.com/office/officeart/2005/8/layout/orgChart1"/>
    <dgm:cxn modelId="{E2CFF251-2389-4F66-847D-ADFF3E822C5B}" type="presParOf" srcId="{206731A1-9F25-48B1-B4BD-FF56BBECBCAF}" destId="{1FAB2381-FA7E-4EB7-9762-26BF512E1DA2}" srcOrd="1" destOrd="0" presId="urn:microsoft.com/office/officeart/2005/8/layout/orgChart1"/>
    <dgm:cxn modelId="{5760FC7F-B359-4DEE-A46A-CEDEF68997C1}" type="presParOf" srcId="{206731A1-9F25-48B1-B4BD-FF56BBECBCAF}" destId="{4E916A11-0523-445C-AFCC-DE875FDF6F9B}" srcOrd="2" destOrd="0" presId="urn:microsoft.com/office/officeart/2005/8/layout/orgChart1"/>
    <dgm:cxn modelId="{5001B370-B515-43AA-B80D-81C85AEE5F04}" type="presParOf" srcId="{662D25B9-F4B1-4C04-B742-790ADC16E47A}" destId="{8CCD59AD-1B3C-4D82-9BF7-02AC2B932E4B}" srcOrd="2" destOrd="0" presId="urn:microsoft.com/office/officeart/2005/8/layout/orgChart1"/>
    <dgm:cxn modelId="{5ED94907-7119-4C65-8821-AA85D4538797}" type="presParOf" srcId="{CADF76B2-AD89-48AF-8976-879C386A6482}" destId="{BDD23981-6691-419A-92B8-6C1F4CD4CB98}" srcOrd="2" destOrd="0" presId="urn:microsoft.com/office/officeart/2005/8/layout/orgChart1"/>
    <dgm:cxn modelId="{22D6E5E6-CB26-480C-B7AD-FEAD226F8B3E}" type="presParOf" srcId="{BB5BF525-01EB-4A0D-9320-23559903B9AB}" destId="{EB398EFD-7E1E-462E-B3BC-166587B27E1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1A7ACA-7D43-4537-AD4B-227321B0CE5E}" type="doc">
      <dgm:prSet loTypeId="urn:microsoft.com/office/officeart/2005/8/layout/orgChart1" loCatId="hierarchy" qsTypeId="urn:microsoft.com/office/officeart/2005/8/quickstyle/3d3" qsCatId="3D" csTypeId="urn:microsoft.com/office/officeart/2005/8/colors/accent1_2" csCatId="accent1" phldr="1"/>
      <dgm:spPr/>
      <dgm:t>
        <a:bodyPr/>
        <a:lstStyle/>
        <a:p>
          <a:endParaRPr lang="en-US"/>
        </a:p>
      </dgm:t>
    </dgm:pt>
    <dgm:pt modelId="{DC205383-E239-4DDD-92EC-9DBAF1D01478}">
      <dgm:prSet phldrT="[Text]" custT="1"/>
      <dgm:spPr/>
      <dgm:t>
        <a:bodyPr/>
        <a:lstStyle/>
        <a:p>
          <a:r>
            <a:rPr lang="en-US" sz="1400" dirty="0"/>
            <a:t>Executive Director</a:t>
          </a:r>
        </a:p>
      </dgm:t>
    </dgm:pt>
    <dgm:pt modelId="{0A4EA0D1-A7E0-449C-BC69-BCDC6AB49883}" type="parTrans" cxnId="{ADDA1859-8E8C-4286-960B-F20AE6352002}">
      <dgm:prSet/>
      <dgm:spPr/>
      <dgm:t>
        <a:bodyPr/>
        <a:lstStyle/>
        <a:p>
          <a:endParaRPr lang="en-US"/>
        </a:p>
      </dgm:t>
    </dgm:pt>
    <dgm:pt modelId="{B976D02C-C0B1-4959-A803-F8613FC19B27}" type="sibTrans" cxnId="{ADDA1859-8E8C-4286-960B-F20AE6352002}">
      <dgm:prSet/>
      <dgm:spPr/>
      <dgm:t>
        <a:bodyPr/>
        <a:lstStyle/>
        <a:p>
          <a:endParaRPr lang="en-US"/>
        </a:p>
      </dgm:t>
    </dgm:pt>
    <dgm:pt modelId="{B158A81C-F624-4A3C-AD82-EE7581897D8F}">
      <dgm:prSet phldrT="[Text]" custT="1"/>
      <dgm:spPr/>
      <dgm:t>
        <a:bodyPr/>
        <a:lstStyle/>
        <a:p>
          <a:r>
            <a:rPr lang="en-US" sz="1400" dirty="0"/>
            <a:t>(Senior) Program Director</a:t>
          </a:r>
        </a:p>
      </dgm:t>
    </dgm:pt>
    <dgm:pt modelId="{56A0B4C1-B394-44A8-9138-6096A20F19E0}" type="parTrans" cxnId="{F1687E3B-F43E-4234-BDC2-8027E7146599}">
      <dgm:prSet/>
      <dgm:spPr/>
      <dgm:t>
        <a:bodyPr/>
        <a:lstStyle/>
        <a:p>
          <a:endParaRPr lang="en-US"/>
        </a:p>
      </dgm:t>
    </dgm:pt>
    <dgm:pt modelId="{1F0240CC-648D-4EAA-88EA-C7009CA87867}" type="sibTrans" cxnId="{F1687E3B-F43E-4234-BDC2-8027E7146599}">
      <dgm:prSet/>
      <dgm:spPr/>
      <dgm:t>
        <a:bodyPr/>
        <a:lstStyle/>
        <a:p>
          <a:endParaRPr lang="en-US"/>
        </a:p>
      </dgm:t>
    </dgm:pt>
    <dgm:pt modelId="{588787E9-DDB8-4A9B-AC6C-63CE9474F3E3}">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dirty="0"/>
            <a:t>Office Manager</a:t>
          </a:r>
        </a:p>
      </dgm:t>
    </dgm:pt>
    <dgm:pt modelId="{12770EBD-FAFA-41F9-ADD3-7099CD5F8A2B}" type="parTrans" cxnId="{E56D09B5-D491-4658-9F21-8D6E3E06183C}">
      <dgm:prSet/>
      <dgm:spPr/>
      <dgm:t>
        <a:bodyPr/>
        <a:lstStyle/>
        <a:p>
          <a:endParaRPr lang="en-US"/>
        </a:p>
      </dgm:t>
    </dgm:pt>
    <dgm:pt modelId="{FD509C10-5DDD-47E1-956F-4334C9910548}" type="sibTrans" cxnId="{E56D09B5-D491-4658-9F21-8D6E3E06183C}">
      <dgm:prSet/>
      <dgm:spPr/>
      <dgm:t>
        <a:bodyPr/>
        <a:lstStyle/>
        <a:p>
          <a:endParaRPr lang="en-US"/>
        </a:p>
      </dgm:t>
    </dgm:pt>
    <dgm:pt modelId="{DC693693-2E84-4E05-A318-E4F54A375AC2}">
      <dgm:prSet custT="1"/>
      <dgm:spPr/>
      <dgm:t>
        <a:bodyPr/>
        <a:lstStyle/>
        <a:p>
          <a:r>
            <a:rPr lang="en-US" sz="1000" dirty="0"/>
            <a:t>Management Analyst</a:t>
          </a:r>
        </a:p>
      </dgm:t>
    </dgm:pt>
    <dgm:pt modelId="{DD85DEC0-9551-4C9B-916C-D33BD4FB432C}" type="parTrans" cxnId="{B543ACAF-5E59-4DBE-A9ED-056998E0ECDD}">
      <dgm:prSet/>
      <dgm:spPr/>
      <dgm:t>
        <a:bodyPr/>
        <a:lstStyle/>
        <a:p>
          <a:endParaRPr lang="en-US"/>
        </a:p>
      </dgm:t>
    </dgm:pt>
    <dgm:pt modelId="{0E949FA6-2812-49A1-AD3F-21EC59852F36}" type="sibTrans" cxnId="{B543ACAF-5E59-4DBE-A9ED-056998E0ECDD}">
      <dgm:prSet/>
      <dgm:spPr/>
      <dgm:t>
        <a:bodyPr/>
        <a:lstStyle/>
        <a:p>
          <a:endParaRPr lang="en-US"/>
        </a:p>
      </dgm:t>
    </dgm:pt>
    <dgm:pt modelId="{6C1BDD8C-95F4-4443-B11B-0E788CEB1A08}">
      <dgm:prSet custT="1"/>
      <dgm:spPr>
        <a:solidFill>
          <a:srgbClr val="00B050"/>
        </a:solidFill>
      </dgm:spPr>
      <dgm:t>
        <a:bodyPr/>
        <a:lstStyle/>
        <a:p>
          <a:r>
            <a:rPr lang="en-US" sz="1000" dirty="0"/>
            <a:t>Griffin &amp; Strong PC - General Counsel</a:t>
          </a:r>
        </a:p>
      </dgm:t>
    </dgm:pt>
    <dgm:pt modelId="{FE5404FF-06B0-4BC8-9DF5-33D006F3162D}" type="parTrans" cxnId="{68471175-29A4-434F-8F3F-41E2C1FBDF69}">
      <dgm:prSet/>
      <dgm:spPr/>
      <dgm:t>
        <a:bodyPr/>
        <a:lstStyle/>
        <a:p>
          <a:endParaRPr lang="en-US"/>
        </a:p>
      </dgm:t>
    </dgm:pt>
    <dgm:pt modelId="{9A4AE948-0704-460F-82A7-99009189EB1B}" type="sibTrans" cxnId="{68471175-29A4-434F-8F3F-41E2C1FBDF69}">
      <dgm:prSet/>
      <dgm:spPr/>
      <dgm:t>
        <a:bodyPr/>
        <a:lstStyle/>
        <a:p>
          <a:endParaRPr lang="en-US"/>
        </a:p>
      </dgm:t>
    </dgm:pt>
    <dgm:pt modelId="{4DC0D339-FF11-4EC1-AE01-995FEDDE3B0B}">
      <dgm:prSet custT="1"/>
      <dgm:spPr>
        <a:solidFill>
          <a:srgbClr val="00B050"/>
        </a:solidFill>
      </dgm:spPr>
      <dgm:t>
        <a:bodyPr/>
        <a:lstStyle/>
        <a:p>
          <a:r>
            <a:rPr lang="en-US" sz="1000" dirty="0" err="1"/>
            <a:t>Kutak</a:t>
          </a:r>
          <a:r>
            <a:rPr lang="en-US" sz="1000" dirty="0"/>
            <a:t> Rock LLP</a:t>
          </a:r>
        </a:p>
      </dgm:t>
    </dgm:pt>
    <dgm:pt modelId="{BDC71B49-077E-4C80-9D32-9EFA8A90B5A7}" type="parTrans" cxnId="{8A54AB0D-D7A1-4CCE-8C90-0D95C233E85C}">
      <dgm:prSet/>
      <dgm:spPr/>
      <dgm:t>
        <a:bodyPr/>
        <a:lstStyle/>
        <a:p>
          <a:endParaRPr lang="en-US"/>
        </a:p>
      </dgm:t>
    </dgm:pt>
    <dgm:pt modelId="{205025FF-35B8-42E6-B96B-D2CF58B29CC5}" type="sibTrans" cxnId="{8A54AB0D-D7A1-4CCE-8C90-0D95C233E85C}">
      <dgm:prSet/>
      <dgm:spPr/>
      <dgm:t>
        <a:bodyPr/>
        <a:lstStyle/>
        <a:p>
          <a:endParaRPr lang="en-US"/>
        </a:p>
      </dgm:t>
    </dgm:pt>
    <dgm:pt modelId="{C4581565-9556-4636-BAE9-C8400E2CF4D3}">
      <dgm:prSet custT="1"/>
      <dgm:spPr>
        <a:solidFill>
          <a:srgbClr val="00B050"/>
        </a:solidFill>
      </dgm:spPr>
      <dgm:t>
        <a:bodyPr/>
        <a:lstStyle/>
        <a:p>
          <a:r>
            <a:rPr lang="en-US" sz="1000" dirty="0"/>
            <a:t>Dye Snyder LLP</a:t>
          </a:r>
        </a:p>
      </dgm:t>
    </dgm:pt>
    <dgm:pt modelId="{1CCC8714-5D80-4E94-B761-029AACEA9887}" type="parTrans" cxnId="{16875634-76AD-4CFE-8F1F-A6C9DF3AD1D6}">
      <dgm:prSet/>
      <dgm:spPr/>
      <dgm:t>
        <a:bodyPr/>
        <a:lstStyle/>
        <a:p>
          <a:endParaRPr lang="en-US"/>
        </a:p>
      </dgm:t>
    </dgm:pt>
    <dgm:pt modelId="{851E6DA7-A1A3-4D8E-A203-CDDD3716FA42}" type="sibTrans" cxnId="{16875634-76AD-4CFE-8F1F-A6C9DF3AD1D6}">
      <dgm:prSet/>
      <dgm:spPr/>
      <dgm:t>
        <a:bodyPr/>
        <a:lstStyle/>
        <a:p>
          <a:endParaRPr lang="en-US"/>
        </a:p>
      </dgm:t>
    </dgm:pt>
    <dgm:pt modelId="{83F8DD92-DC5D-4623-A882-FBAF353D620A}">
      <dgm:prSet/>
      <dgm:spPr>
        <a:solidFill>
          <a:srgbClr val="00B050"/>
        </a:solidFill>
      </dgm:spPr>
      <dgm:t>
        <a:bodyPr/>
        <a:lstStyle/>
        <a:p>
          <a:r>
            <a:rPr lang="en-US" dirty="0"/>
            <a:t>Development Partners</a:t>
          </a:r>
        </a:p>
      </dgm:t>
    </dgm:pt>
    <dgm:pt modelId="{4B0E9747-03BF-40DA-933A-CB6BF3E927ED}" type="parTrans" cxnId="{9710C92C-D4A3-48E6-B6D6-91577E8B2101}">
      <dgm:prSet/>
      <dgm:spPr/>
      <dgm:t>
        <a:bodyPr/>
        <a:lstStyle/>
        <a:p>
          <a:endParaRPr lang="en-US"/>
        </a:p>
      </dgm:t>
    </dgm:pt>
    <dgm:pt modelId="{609B9962-FD88-4A02-86E6-445242831B0F}" type="sibTrans" cxnId="{9710C92C-D4A3-48E6-B6D6-91577E8B2101}">
      <dgm:prSet/>
      <dgm:spPr/>
      <dgm:t>
        <a:bodyPr/>
        <a:lstStyle/>
        <a:p>
          <a:endParaRPr lang="en-US"/>
        </a:p>
      </dgm:t>
    </dgm:pt>
    <dgm:pt modelId="{DB682349-C346-4E2F-9843-CD65FC475B82}">
      <dgm:prSet custT="1"/>
      <dgm:spPr>
        <a:solidFill>
          <a:srgbClr val="00B050"/>
        </a:solidFill>
      </dgm:spPr>
      <dgm:t>
        <a:bodyPr/>
        <a:lstStyle/>
        <a:p>
          <a:r>
            <a:rPr lang="en-US" sz="1000" dirty="0"/>
            <a:t>Real Estate Agents/  Consultants</a:t>
          </a:r>
        </a:p>
      </dgm:t>
    </dgm:pt>
    <dgm:pt modelId="{8F1B2FFD-6A4A-44EE-A315-77284A33068E}" type="parTrans" cxnId="{DFB83B5E-E7C1-43CC-8B18-D8B8E2072316}">
      <dgm:prSet/>
      <dgm:spPr/>
      <dgm:t>
        <a:bodyPr/>
        <a:lstStyle/>
        <a:p>
          <a:endParaRPr lang="en-US"/>
        </a:p>
      </dgm:t>
    </dgm:pt>
    <dgm:pt modelId="{8111A004-2C9A-4735-94A8-348D6B233A1C}" type="sibTrans" cxnId="{DFB83B5E-E7C1-43CC-8B18-D8B8E2072316}">
      <dgm:prSet/>
      <dgm:spPr/>
      <dgm:t>
        <a:bodyPr/>
        <a:lstStyle/>
        <a:p>
          <a:endParaRPr lang="en-US"/>
        </a:p>
      </dgm:t>
    </dgm:pt>
    <dgm:pt modelId="{A4DE149A-3E5E-4E5D-9AAA-C96E1D28FEF5}">
      <dgm:prSet custT="1"/>
      <dgm:spPr>
        <a:solidFill>
          <a:srgbClr val="00B050"/>
        </a:solidFill>
      </dgm:spPr>
      <dgm:t>
        <a:bodyPr/>
        <a:lstStyle/>
        <a:p>
          <a:r>
            <a:rPr lang="en-US" sz="1000" dirty="0"/>
            <a:t>Bookkeeper/ Accountant</a:t>
          </a:r>
        </a:p>
      </dgm:t>
    </dgm:pt>
    <dgm:pt modelId="{E16B2476-0660-41D2-A954-F4ABFBA9F539}" type="parTrans" cxnId="{E378E640-CA90-4A01-9A4E-EF82A40DA577}">
      <dgm:prSet/>
      <dgm:spPr/>
      <dgm:t>
        <a:bodyPr/>
        <a:lstStyle/>
        <a:p>
          <a:endParaRPr lang="en-US"/>
        </a:p>
      </dgm:t>
    </dgm:pt>
    <dgm:pt modelId="{1F9B3FC5-89A4-4029-848D-2A2E96A4DAAA}" type="sibTrans" cxnId="{E378E640-CA90-4A01-9A4E-EF82A40DA577}">
      <dgm:prSet/>
      <dgm:spPr/>
      <dgm:t>
        <a:bodyPr/>
        <a:lstStyle/>
        <a:p>
          <a:endParaRPr lang="en-US"/>
        </a:p>
      </dgm:t>
    </dgm:pt>
    <dgm:pt modelId="{1D12866D-0227-4ACA-9A6F-1D5F99FFD31B}">
      <dgm:prSet custT="1"/>
      <dgm:spPr>
        <a:solidFill>
          <a:srgbClr val="00B050"/>
        </a:solidFill>
      </dgm:spPr>
      <dgm:t>
        <a:bodyPr/>
        <a:lstStyle/>
        <a:p>
          <a:r>
            <a:rPr lang="en-US" sz="1000" b="1" cap="none" spc="0" dirty="0">
              <a:ln w="18415" cmpd="sng">
                <a:noFill/>
                <a:prstDash val="solid"/>
              </a:ln>
              <a:solidFill>
                <a:schemeClr val="bg2">
                  <a:tint val="85000"/>
                  <a:satMod val="155000"/>
                </a:schemeClr>
              </a:solidFill>
              <a:effectLst>
                <a:outerShdw blurRad="41275" dist="20320" dir="1800000" algn="tl" rotWithShape="0">
                  <a:srgbClr val="000000">
                    <a:alpha val="40000"/>
                  </a:srgbClr>
                </a:outerShdw>
              </a:effectLst>
            </a:rPr>
            <a:t>IT/Website Support</a:t>
          </a:r>
        </a:p>
      </dgm:t>
    </dgm:pt>
    <dgm:pt modelId="{60655F2D-020E-445B-8076-CE7FFF1E2DCB}" type="parTrans" cxnId="{A4223CE9-0737-4E02-A125-4440ADBA33B7}">
      <dgm:prSet/>
      <dgm:spPr/>
      <dgm:t>
        <a:bodyPr/>
        <a:lstStyle/>
        <a:p>
          <a:endParaRPr lang="en-US"/>
        </a:p>
      </dgm:t>
    </dgm:pt>
    <dgm:pt modelId="{96743623-FF47-4E81-AAA0-BDFA11180E7E}" type="sibTrans" cxnId="{A4223CE9-0737-4E02-A125-4440ADBA33B7}">
      <dgm:prSet/>
      <dgm:spPr/>
      <dgm:t>
        <a:bodyPr/>
        <a:lstStyle/>
        <a:p>
          <a:endParaRPr lang="en-US"/>
        </a:p>
      </dgm:t>
    </dgm:pt>
    <dgm:pt modelId="{2B96914A-6C68-4758-A5A6-7942FA22BA70}">
      <dgm:prSet/>
      <dgm:spPr>
        <a:solidFill>
          <a:srgbClr val="7030A0"/>
        </a:solidFill>
      </dgm:spPr>
      <dgm:t>
        <a:bodyPr/>
        <a:lstStyle/>
        <a:p>
          <a:r>
            <a:rPr lang="en-US" dirty="0"/>
            <a:t>Legal Support</a:t>
          </a:r>
        </a:p>
      </dgm:t>
    </dgm:pt>
    <dgm:pt modelId="{30CE3F12-153E-450E-952E-158AE60D4F11}" type="parTrans" cxnId="{B2B2C416-DCBC-4098-8AEF-DA6002F18D8E}">
      <dgm:prSet/>
      <dgm:spPr/>
      <dgm:t>
        <a:bodyPr/>
        <a:lstStyle/>
        <a:p>
          <a:endParaRPr lang="en-US"/>
        </a:p>
      </dgm:t>
    </dgm:pt>
    <dgm:pt modelId="{5F5CD993-B194-4E6B-8B34-CA23DC1D4CEF}" type="sibTrans" cxnId="{B2B2C416-DCBC-4098-8AEF-DA6002F18D8E}">
      <dgm:prSet/>
      <dgm:spPr/>
      <dgm:t>
        <a:bodyPr/>
        <a:lstStyle/>
        <a:p>
          <a:endParaRPr lang="en-US"/>
        </a:p>
      </dgm:t>
    </dgm:pt>
    <dgm:pt modelId="{0BBCE84C-F392-4711-8AC5-AE00096C8A26}">
      <dgm:prSet custT="1"/>
      <dgm:spPr>
        <a:solidFill>
          <a:srgbClr val="C00000"/>
        </a:solidFill>
      </dgm:spPr>
      <dgm:t>
        <a:bodyPr/>
        <a:lstStyle/>
        <a:p>
          <a:r>
            <a:rPr lang="en-US" sz="1000" dirty="0">
              <a:solidFill>
                <a:schemeClr val="bg1"/>
              </a:solidFill>
            </a:rPr>
            <a:t>City of Atlanta Attorney</a:t>
          </a:r>
        </a:p>
      </dgm:t>
    </dgm:pt>
    <dgm:pt modelId="{10F3E368-4CB0-47D4-9951-BEA243F3A518}" type="parTrans" cxnId="{967F20EE-6361-4EF1-9E28-032900B3D0BA}">
      <dgm:prSet/>
      <dgm:spPr/>
      <dgm:t>
        <a:bodyPr/>
        <a:lstStyle/>
        <a:p>
          <a:endParaRPr lang="en-US"/>
        </a:p>
      </dgm:t>
    </dgm:pt>
    <dgm:pt modelId="{DDDA9863-3D71-43CA-8B11-07EE2C3D9FDA}" type="sibTrans" cxnId="{967F20EE-6361-4EF1-9E28-032900B3D0BA}">
      <dgm:prSet/>
      <dgm:spPr/>
      <dgm:t>
        <a:bodyPr/>
        <a:lstStyle/>
        <a:p>
          <a:endParaRPr lang="en-US"/>
        </a:p>
      </dgm:t>
    </dgm:pt>
    <dgm:pt modelId="{DB1A243F-23E1-4281-B8CA-9A6C98DBB380}">
      <dgm:prSet custT="1"/>
      <dgm:spPr>
        <a:solidFill>
          <a:srgbClr val="C00000"/>
        </a:solidFill>
      </dgm:spPr>
      <dgm:t>
        <a:bodyPr/>
        <a:lstStyle/>
        <a:p>
          <a:r>
            <a:rPr lang="en-US" sz="1000" dirty="0"/>
            <a:t>Fulton County Attorney</a:t>
          </a:r>
        </a:p>
      </dgm:t>
    </dgm:pt>
    <dgm:pt modelId="{12BEF0BD-8532-4BDA-8EEA-52E6F4AFDCA2}" type="parTrans" cxnId="{AB9234CE-B0EB-4F7E-B1B6-9C5F93982FCE}">
      <dgm:prSet/>
      <dgm:spPr/>
      <dgm:t>
        <a:bodyPr/>
        <a:lstStyle/>
        <a:p>
          <a:endParaRPr lang="en-US"/>
        </a:p>
      </dgm:t>
    </dgm:pt>
    <dgm:pt modelId="{9D52A854-7AA6-4EEE-9DF6-03EA2C76E7D3}" type="sibTrans" cxnId="{AB9234CE-B0EB-4F7E-B1B6-9C5F93982FCE}">
      <dgm:prSet/>
      <dgm:spPr/>
      <dgm:t>
        <a:bodyPr/>
        <a:lstStyle/>
        <a:p>
          <a:endParaRPr lang="en-US"/>
        </a:p>
      </dgm:t>
    </dgm:pt>
    <dgm:pt modelId="{4E3178AD-E19B-4A0B-ABA4-0D335C8A99AE}">
      <dgm:prSet custT="1"/>
      <dgm:spPr>
        <a:solidFill>
          <a:schemeClr val="tx1"/>
        </a:solidFill>
      </dgm:spPr>
      <dgm:t>
        <a:bodyPr/>
        <a:lstStyle/>
        <a:p>
          <a:r>
            <a:rPr lang="en-US" sz="1400" dirty="0"/>
            <a:t>Board of Directors</a:t>
          </a:r>
        </a:p>
      </dgm:t>
    </dgm:pt>
    <dgm:pt modelId="{EEEBF5B6-023B-44EC-BBF4-235B53AF4206}" type="parTrans" cxnId="{8D108F39-91D6-44F5-9322-98E58DD82A8A}">
      <dgm:prSet/>
      <dgm:spPr/>
      <dgm:t>
        <a:bodyPr/>
        <a:lstStyle/>
        <a:p>
          <a:endParaRPr lang="en-US"/>
        </a:p>
      </dgm:t>
    </dgm:pt>
    <dgm:pt modelId="{D307009F-1C1B-4803-96D8-5ACF903B9D57}" type="sibTrans" cxnId="{8D108F39-91D6-44F5-9322-98E58DD82A8A}">
      <dgm:prSet/>
      <dgm:spPr/>
      <dgm:t>
        <a:bodyPr/>
        <a:lstStyle/>
        <a:p>
          <a:endParaRPr lang="en-US"/>
        </a:p>
      </dgm:t>
    </dgm:pt>
    <dgm:pt modelId="{DAD7595A-51E3-401E-9BE4-7AEC0A12DF8E}">
      <dgm:prSet/>
      <dgm:spPr>
        <a:solidFill>
          <a:srgbClr val="00B050"/>
        </a:solidFill>
      </dgm:spPr>
      <dgm:t>
        <a:bodyPr/>
        <a:lstStyle/>
        <a:p>
          <a:r>
            <a:rPr lang="en-US" dirty="0"/>
            <a:t>Community Engagement</a:t>
          </a:r>
        </a:p>
      </dgm:t>
    </dgm:pt>
    <dgm:pt modelId="{5CA866BE-9D6E-4788-A270-A8EC964B9A5B}" type="parTrans" cxnId="{50D121A0-2BE7-4072-AA06-8772DE2961CC}">
      <dgm:prSet/>
      <dgm:spPr/>
      <dgm:t>
        <a:bodyPr/>
        <a:lstStyle/>
        <a:p>
          <a:endParaRPr lang="en-US"/>
        </a:p>
      </dgm:t>
    </dgm:pt>
    <dgm:pt modelId="{3AFA34F5-92D1-40FC-92A2-FBD2DBE8DCEA}" type="sibTrans" cxnId="{50D121A0-2BE7-4072-AA06-8772DE2961CC}">
      <dgm:prSet/>
      <dgm:spPr/>
      <dgm:t>
        <a:bodyPr/>
        <a:lstStyle/>
        <a:p>
          <a:endParaRPr lang="en-US"/>
        </a:p>
      </dgm:t>
    </dgm:pt>
    <dgm:pt modelId="{F46FCD69-B650-4B8D-A4C1-EBAE0E3C06E6}">
      <dgm:prSet custT="1"/>
      <dgm:spPr/>
      <dgm:t>
        <a:bodyPr/>
        <a:lstStyle/>
        <a:p>
          <a:r>
            <a:rPr lang="en-US" sz="1400" dirty="0"/>
            <a:t>Program Director</a:t>
          </a:r>
        </a:p>
      </dgm:t>
    </dgm:pt>
    <dgm:pt modelId="{8EFD7EBE-571F-4FB2-8F65-45FAC79A85FA}" type="parTrans" cxnId="{B0BC88EA-A3BB-4F4F-9860-FA4A89202B73}">
      <dgm:prSet/>
      <dgm:spPr/>
      <dgm:t>
        <a:bodyPr/>
        <a:lstStyle/>
        <a:p>
          <a:endParaRPr lang="en-US"/>
        </a:p>
      </dgm:t>
    </dgm:pt>
    <dgm:pt modelId="{DEFB1F82-CF2C-4D80-AD80-61311C7FF81D}" type="sibTrans" cxnId="{B0BC88EA-A3BB-4F4F-9860-FA4A89202B73}">
      <dgm:prSet/>
      <dgm:spPr/>
      <dgm:t>
        <a:bodyPr/>
        <a:lstStyle/>
        <a:p>
          <a:endParaRPr lang="en-US"/>
        </a:p>
      </dgm:t>
    </dgm:pt>
    <dgm:pt modelId="{ECA99619-3CBF-4F96-8144-F4D7B3191EDD}">
      <dgm:prSet custT="1"/>
      <dgm:spPr/>
      <dgm:t>
        <a:bodyPr/>
        <a:lstStyle/>
        <a:p>
          <a:r>
            <a:rPr lang="en-US" sz="1400" dirty="0"/>
            <a:t>Asset Manager</a:t>
          </a:r>
        </a:p>
      </dgm:t>
    </dgm:pt>
    <dgm:pt modelId="{B671DA92-B4E8-498A-99C4-4E4894C4F361}" type="parTrans" cxnId="{ACA8CD32-1AE6-46F8-8B97-18FBF72D6D2A}">
      <dgm:prSet/>
      <dgm:spPr/>
      <dgm:t>
        <a:bodyPr/>
        <a:lstStyle/>
        <a:p>
          <a:endParaRPr lang="en-US"/>
        </a:p>
      </dgm:t>
    </dgm:pt>
    <dgm:pt modelId="{7B367034-95C9-4011-95E0-358A7152424D}" type="sibTrans" cxnId="{ACA8CD32-1AE6-46F8-8B97-18FBF72D6D2A}">
      <dgm:prSet/>
      <dgm:spPr/>
      <dgm:t>
        <a:bodyPr/>
        <a:lstStyle/>
        <a:p>
          <a:endParaRPr lang="en-US"/>
        </a:p>
      </dgm:t>
    </dgm:pt>
    <dgm:pt modelId="{DD696E68-200B-41E5-9695-734C390BF168}">
      <dgm:prSet custT="1"/>
      <dgm:spPr>
        <a:solidFill>
          <a:srgbClr val="00B050"/>
        </a:solidFill>
      </dgm:spPr>
      <dgm:t>
        <a:bodyPr/>
        <a:lstStyle/>
        <a:p>
          <a:r>
            <a:rPr lang="en-US" sz="1000" dirty="0"/>
            <a:t>Property Management Vendors</a:t>
          </a:r>
        </a:p>
      </dgm:t>
    </dgm:pt>
    <dgm:pt modelId="{E740DB0B-F670-4322-A77F-BCC7EA3A2A1A}" type="parTrans" cxnId="{BE6B8C3E-9C56-404B-931B-301A27019180}">
      <dgm:prSet/>
      <dgm:spPr/>
      <dgm:t>
        <a:bodyPr/>
        <a:lstStyle/>
        <a:p>
          <a:endParaRPr lang="en-US"/>
        </a:p>
      </dgm:t>
    </dgm:pt>
    <dgm:pt modelId="{6AF74B35-BBAE-40CC-9B75-7AA7892EC4A8}" type="sibTrans" cxnId="{BE6B8C3E-9C56-404B-931B-301A27019180}">
      <dgm:prSet/>
      <dgm:spPr/>
      <dgm:t>
        <a:bodyPr/>
        <a:lstStyle/>
        <a:p>
          <a:endParaRPr lang="en-US"/>
        </a:p>
      </dgm:t>
    </dgm:pt>
    <dgm:pt modelId="{6BA4909A-ACBD-4CF2-AC5B-2FA29EA58530}">
      <dgm:prSet custT="1"/>
      <dgm:spPr>
        <a:solidFill>
          <a:srgbClr val="00B050"/>
        </a:solidFill>
      </dgm:spPr>
      <dgm:t>
        <a:bodyPr/>
        <a:lstStyle/>
        <a:p>
          <a:r>
            <a:rPr lang="en-US" sz="1000" dirty="0"/>
            <a:t>Demolition Vendors</a:t>
          </a:r>
        </a:p>
      </dgm:t>
    </dgm:pt>
    <dgm:pt modelId="{A2E99041-39A8-4EC3-83BE-1CFD4F808736}" type="parTrans" cxnId="{6A6643E4-81E2-4EE6-A683-2FA421B72879}">
      <dgm:prSet/>
      <dgm:spPr/>
      <dgm:t>
        <a:bodyPr/>
        <a:lstStyle/>
        <a:p>
          <a:endParaRPr lang="en-US"/>
        </a:p>
      </dgm:t>
    </dgm:pt>
    <dgm:pt modelId="{D94BC877-3D21-4CAE-8776-23FC0FCD6043}" type="sibTrans" cxnId="{6A6643E4-81E2-4EE6-A683-2FA421B72879}">
      <dgm:prSet/>
      <dgm:spPr/>
      <dgm:t>
        <a:bodyPr/>
        <a:lstStyle/>
        <a:p>
          <a:endParaRPr lang="en-US"/>
        </a:p>
      </dgm:t>
    </dgm:pt>
    <dgm:pt modelId="{329A2C71-A148-4A9D-8D03-D5392D9C24A5}">
      <dgm:prSet custT="1"/>
      <dgm:spPr>
        <a:solidFill>
          <a:srgbClr val="00B050"/>
        </a:solidFill>
      </dgm:spPr>
      <dgm:t>
        <a:bodyPr/>
        <a:lstStyle/>
        <a:p>
          <a:r>
            <a:rPr lang="en-US" sz="1000" dirty="0"/>
            <a:t>Property Insurance Vendors</a:t>
          </a:r>
        </a:p>
      </dgm:t>
    </dgm:pt>
    <dgm:pt modelId="{6FB1BC1B-2ABE-45E3-9942-A41F3101DDDF}" type="parTrans" cxnId="{AE4B4C42-979E-4DAA-8F45-5FF9F0CE1E36}">
      <dgm:prSet/>
      <dgm:spPr/>
      <dgm:t>
        <a:bodyPr/>
        <a:lstStyle/>
        <a:p>
          <a:endParaRPr lang="en-US"/>
        </a:p>
      </dgm:t>
    </dgm:pt>
    <dgm:pt modelId="{D6D5C82B-FD6E-49CF-B219-542AD5361105}" type="sibTrans" cxnId="{AE4B4C42-979E-4DAA-8F45-5FF9F0CE1E36}">
      <dgm:prSet/>
      <dgm:spPr/>
      <dgm:t>
        <a:bodyPr/>
        <a:lstStyle/>
        <a:p>
          <a:endParaRPr lang="en-US"/>
        </a:p>
      </dgm:t>
    </dgm:pt>
    <dgm:pt modelId="{1DD86E6B-9DF7-44FD-ACCA-84A61E793239}" type="pres">
      <dgm:prSet presAssocID="{F21A7ACA-7D43-4537-AD4B-227321B0CE5E}" presName="hierChild1" presStyleCnt="0">
        <dgm:presLayoutVars>
          <dgm:orgChart val="1"/>
          <dgm:chPref val="1"/>
          <dgm:dir/>
          <dgm:animOne val="branch"/>
          <dgm:animLvl val="lvl"/>
          <dgm:resizeHandles/>
        </dgm:presLayoutVars>
      </dgm:prSet>
      <dgm:spPr/>
    </dgm:pt>
    <dgm:pt modelId="{4CE04797-9FDA-463E-B70B-EF4D333BD861}" type="pres">
      <dgm:prSet presAssocID="{4E3178AD-E19B-4A0B-ABA4-0D335C8A99AE}" presName="hierRoot1" presStyleCnt="0">
        <dgm:presLayoutVars>
          <dgm:hierBranch val="init"/>
        </dgm:presLayoutVars>
      </dgm:prSet>
      <dgm:spPr/>
    </dgm:pt>
    <dgm:pt modelId="{FEFA3041-8918-4393-ADD4-70A50F0AF266}" type="pres">
      <dgm:prSet presAssocID="{4E3178AD-E19B-4A0B-ABA4-0D335C8A99AE}" presName="rootComposite1" presStyleCnt="0"/>
      <dgm:spPr/>
    </dgm:pt>
    <dgm:pt modelId="{901E83EE-A3B0-4B02-8F11-420FF2C368D5}" type="pres">
      <dgm:prSet presAssocID="{4E3178AD-E19B-4A0B-ABA4-0D335C8A99AE}" presName="rootText1" presStyleLbl="node0" presStyleIdx="0" presStyleCnt="1" custScaleX="137656" custScaleY="152508">
        <dgm:presLayoutVars>
          <dgm:chPref val="3"/>
        </dgm:presLayoutVars>
      </dgm:prSet>
      <dgm:spPr/>
    </dgm:pt>
    <dgm:pt modelId="{1B701A07-1459-4577-893A-F8CA992D01F6}" type="pres">
      <dgm:prSet presAssocID="{4E3178AD-E19B-4A0B-ABA4-0D335C8A99AE}" presName="rootConnector1" presStyleLbl="node1" presStyleIdx="0" presStyleCnt="0"/>
      <dgm:spPr/>
    </dgm:pt>
    <dgm:pt modelId="{B0FBA5BE-6023-4CD5-B4B8-5BD4F5C972DE}" type="pres">
      <dgm:prSet presAssocID="{4E3178AD-E19B-4A0B-ABA4-0D335C8A99AE}" presName="hierChild2" presStyleCnt="0"/>
      <dgm:spPr/>
    </dgm:pt>
    <dgm:pt modelId="{84677076-19C6-469D-93D2-57F4109F6AC0}" type="pres">
      <dgm:prSet presAssocID="{0A4EA0D1-A7E0-449C-BC69-BCDC6AB49883}" presName="Name37" presStyleLbl="parChTrans1D2" presStyleIdx="0" presStyleCnt="1"/>
      <dgm:spPr/>
    </dgm:pt>
    <dgm:pt modelId="{F4974133-EE9D-4AEE-BD37-23A76D802B7C}" type="pres">
      <dgm:prSet presAssocID="{DC205383-E239-4DDD-92EC-9DBAF1D01478}" presName="hierRoot2" presStyleCnt="0">
        <dgm:presLayoutVars>
          <dgm:hierBranch val="init"/>
        </dgm:presLayoutVars>
      </dgm:prSet>
      <dgm:spPr/>
    </dgm:pt>
    <dgm:pt modelId="{5388F929-D17C-4B07-98D5-F25E409EB4F7}" type="pres">
      <dgm:prSet presAssocID="{DC205383-E239-4DDD-92EC-9DBAF1D01478}" presName="rootComposite" presStyleCnt="0"/>
      <dgm:spPr/>
    </dgm:pt>
    <dgm:pt modelId="{2E8826FC-97DE-45D0-ADCF-7AFD10347160}" type="pres">
      <dgm:prSet presAssocID="{DC205383-E239-4DDD-92EC-9DBAF1D01478}" presName="rootText" presStyleLbl="node2" presStyleIdx="0" presStyleCnt="1" custScaleX="137656" custScaleY="117443">
        <dgm:presLayoutVars>
          <dgm:chPref val="3"/>
        </dgm:presLayoutVars>
      </dgm:prSet>
      <dgm:spPr/>
    </dgm:pt>
    <dgm:pt modelId="{88DC488A-19A3-471B-BBD3-32B822E414DC}" type="pres">
      <dgm:prSet presAssocID="{DC205383-E239-4DDD-92EC-9DBAF1D01478}" presName="rootConnector" presStyleLbl="node2" presStyleIdx="0" presStyleCnt="1"/>
      <dgm:spPr/>
    </dgm:pt>
    <dgm:pt modelId="{79F5B807-3055-4070-BEA5-6F937CED7861}" type="pres">
      <dgm:prSet presAssocID="{DC205383-E239-4DDD-92EC-9DBAF1D01478}" presName="hierChild4" presStyleCnt="0"/>
      <dgm:spPr/>
    </dgm:pt>
    <dgm:pt modelId="{C86D3AFE-02EC-4A10-A825-E5195E93F421}" type="pres">
      <dgm:prSet presAssocID="{56A0B4C1-B394-44A8-9138-6096A20F19E0}" presName="Name37" presStyleLbl="parChTrans1D3" presStyleIdx="0" presStyleCnt="8"/>
      <dgm:spPr/>
    </dgm:pt>
    <dgm:pt modelId="{7AD37FD2-755B-4D68-B8E8-4327DBB40E05}" type="pres">
      <dgm:prSet presAssocID="{B158A81C-F624-4A3C-AD82-EE7581897D8F}" presName="hierRoot2" presStyleCnt="0">
        <dgm:presLayoutVars>
          <dgm:hierBranch val="init"/>
        </dgm:presLayoutVars>
      </dgm:prSet>
      <dgm:spPr/>
    </dgm:pt>
    <dgm:pt modelId="{AA74AE1F-76A6-4ABB-8673-F0CA07D23EBA}" type="pres">
      <dgm:prSet presAssocID="{B158A81C-F624-4A3C-AD82-EE7581897D8F}" presName="rootComposite" presStyleCnt="0"/>
      <dgm:spPr/>
    </dgm:pt>
    <dgm:pt modelId="{6E0AD705-8124-45D4-8A69-C874E4DC340E}" type="pres">
      <dgm:prSet presAssocID="{B158A81C-F624-4A3C-AD82-EE7581897D8F}" presName="rootText" presStyleLbl="node3" presStyleIdx="0" presStyleCnt="8" custScaleY="176011">
        <dgm:presLayoutVars>
          <dgm:chPref val="3"/>
        </dgm:presLayoutVars>
      </dgm:prSet>
      <dgm:spPr/>
    </dgm:pt>
    <dgm:pt modelId="{41F6927E-BE1F-4B13-835E-5171C34CCB1E}" type="pres">
      <dgm:prSet presAssocID="{B158A81C-F624-4A3C-AD82-EE7581897D8F}" presName="rootConnector" presStyleLbl="node3" presStyleIdx="0" presStyleCnt="8"/>
      <dgm:spPr/>
    </dgm:pt>
    <dgm:pt modelId="{5F670803-BCAB-4A7D-A033-4676FBB43B42}" type="pres">
      <dgm:prSet presAssocID="{B158A81C-F624-4A3C-AD82-EE7581897D8F}" presName="hierChild4" presStyleCnt="0"/>
      <dgm:spPr/>
    </dgm:pt>
    <dgm:pt modelId="{A1858863-C96D-4D10-8BEB-8C20E7DED9D2}" type="pres">
      <dgm:prSet presAssocID="{DD85DEC0-9551-4C9B-916C-D33BD4FB432C}" presName="Name37" presStyleLbl="parChTrans1D4" presStyleIdx="0" presStyleCnt="11"/>
      <dgm:spPr/>
    </dgm:pt>
    <dgm:pt modelId="{0AD3DEA4-8FFD-4E4B-924A-B44E331ADE54}" type="pres">
      <dgm:prSet presAssocID="{DC693693-2E84-4E05-A318-E4F54A375AC2}" presName="hierRoot2" presStyleCnt="0">
        <dgm:presLayoutVars>
          <dgm:hierBranch val="init"/>
        </dgm:presLayoutVars>
      </dgm:prSet>
      <dgm:spPr/>
    </dgm:pt>
    <dgm:pt modelId="{08885EBF-899F-4E36-86F1-84F4E802CC84}" type="pres">
      <dgm:prSet presAssocID="{DC693693-2E84-4E05-A318-E4F54A375AC2}" presName="rootComposite" presStyleCnt="0"/>
      <dgm:spPr/>
    </dgm:pt>
    <dgm:pt modelId="{BA8334D1-A725-4A2B-812A-CB5A65CDE13F}" type="pres">
      <dgm:prSet presAssocID="{DC693693-2E84-4E05-A318-E4F54A375AC2}" presName="rootText" presStyleLbl="node4" presStyleIdx="0" presStyleCnt="11">
        <dgm:presLayoutVars>
          <dgm:chPref val="3"/>
        </dgm:presLayoutVars>
      </dgm:prSet>
      <dgm:spPr/>
    </dgm:pt>
    <dgm:pt modelId="{C20D6AB2-77A5-42EA-A523-9A4915563E4B}" type="pres">
      <dgm:prSet presAssocID="{DC693693-2E84-4E05-A318-E4F54A375AC2}" presName="rootConnector" presStyleLbl="node4" presStyleIdx="0" presStyleCnt="11"/>
      <dgm:spPr/>
    </dgm:pt>
    <dgm:pt modelId="{6D7E1831-9CF6-4849-88FD-765B05E25BF0}" type="pres">
      <dgm:prSet presAssocID="{DC693693-2E84-4E05-A318-E4F54A375AC2}" presName="hierChild4" presStyleCnt="0"/>
      <dgm:spPr/>
    </dgm:pt>
    <dgm:pt modelId="{B8A658C5-C8B6-4970-92DD-93FB4C47D565}" type="pres">
      <dgm:prSet presAssocID="{DC693693-2E84-4E05-A318-E4F54A375AC2}" presName="hierChild5" presStyleCnt="0"/>
      <dgm:spPr/>
    </dgm:pt>
    <dgm:pt modelId="{6C980C63-91C1-4429-B75D-41EF09388B86}" type="pres">
      <dgm:prSet presAssocID="{4B0E9747-03BF-40DA-933A-CB6BF3E927ED}" presName="Name37" presStyleLbl="parChTrans1D4" presStyleIdx="1" presStyleCnt="11"/>
      <dgm:spPr/>
    </dgm:pt>
    <dgm:pt modelId="{9943DDDC-E465-4514-A11D-B18F3A1A7541}" type="pres">
      <dgm:prSet presAssocID="{83F8DD92-DC5D-4623-A882-FBAF353D620A}" presName="hierRoot2" presStyleCnt="0">
        <dgm:presLayoutVars>
          <dgm:hierBranch val="init"/>
        </dgm:presLayoutVars>
      </dgm:prSet>
      <dgm:spPr/>
    </dgm:pt>
    <dgm:pt modelId="{AAE99F0C-D7E8-419B-A3E2-4F9C1DC7ADA5}" type="pres">
      <dgm:prSet presAssocID="{83F8DD92-DC5D-4623-A882-FBAF353D620A}" presName="rootComposite" presStyleCnt="0"/>
      <dgm:spPr/>
    </dgm:pt>
    <dgm:pt modelId="{8A5CD255-8673-414E-89DA-CA5748A4D750}" type="pres">
      <dgm:prSet presAssocID="{83F8DD92-DC5D-4623-A882-FBAF353D620A}" presName="rootText" presStyleLbl="node4" presStyleIdx="1" presStyleCnt="11">
        <dgm:presLayoutVars>
          <dgm:chPref val="3"/>
        </dgm:presLayoutVars>
      </dgm:prSet>
      <dgm:spPr>
        <a:prstGeom prst="snip2DiagRect">
          <a:avLst/>
        </a:prstGeom>
      </dgm:spPr>
    </dgm:pt>
    <dgm:pt modelId="{E09F6952-6C27-40F4-A9C3-39B354861CFD}" type="pres">
      <dgm:prSet presAssocID="{83F8DD92-DC5D-4623-A882-FBAF353D620A}" presName="rootConnector" presStyleLbl="node4" presStyleIdx="1" presStyleCnt="11"/>
      <dgm:spPr/>
    </dgm:pt>
    <dgm:pt modelId="{F5A24227-09C0-44E0-9E96-08A11BE67671}" type="pres">
      <dgm:prSet presAssocID="{83F8DD92-DC5D-4623-A882-FBAF353D620A}" presName="hierChild4" presStyleCnt="0"/>
      <dgm:spPr/>
    </dgm:pt>
    <dgm:pt modelId="{36BE2C6A-F7CD-4B0D-815F-A10DE1D923DD}" type="pres">
      <dgm:prSet presAssocID="{83F8DD92-DC5D-4623-A882-FBAF353D620A}" presName="hierChild5" presStyleCnt="0"/>
      <dgm:spPr/>
    </dgm:pt>
    <dgm:pt modelId="{07C657EC-92CC-4980-9A42-D8B499F2CFEE}" type="pres">
      <dgm:prSet presAssocID="{8F1B2FFD-6A4A-44EE-A315-77284A33068E}" presName="Name37" presStyleLbl="parChTrans1D4" presStyleIdx="2" presStyleCnt="11"/>
      <dgm:spPr/>
    </dgm:pt>
    <dgm:pt modelId="{190F88E5-47D1-4811-9DC1-C4C74A4E2A17}" type="pres">
      <dgm:prSet presAssocID="{DB682349-C346-4E2F-9843-CD65FC475B82}" presName="hierRoot2" presStyleCnt="0">
        <dgm:presLayoutVars>
          <dgm:hierBranch val="init"/>
        </dgm:presLayoutVars>
      </dgm:prSet>
      <dgm:spPr/>
    </dgm:pt>
    <dgm:pt modelId="{35C6F5A6-9345-4F59-9C36-E2A37CB56894}" type="pres">
      <dgm:prSet presAssocID="{DB682349-C346-4E2F-9843-CD65FC475B82}" presName="rootComposite" presStyleCnt="0"/>
      <dgm:spPr/>
    </dgm:pt>
    <dgm:pt modelId="{B86806A4-9C20-41A8-904B-2DFAD8EAF5E6}" type="pres">
      <dgm:prSet presAssocID="{DB682349-C346-4E2F-9843-CD65FC475B82}" presName="rootText" presStyleLbl="node4" presStyleIdx="2" presStyleCnt="11" custScaleY="140523">
        <dgm:presLayoutVars>
          <dgm:chPref val="3"/>
        </dgm:presLayoutVars>
      </dgm:prSet>
      <dgm:spPr>
        <a:prstGeom prst="snip2DiagRect">
          <a:avLst/>
        </a:prstGeom>
      </dgm:spPr>
    </dgm:pt>
    <dgm:pt modelId="{E9FB2CCF-3D06-4504-8516-69A822FF6D2F}" type="pres">
      <dgm:prSet presAssocID="{DB682349-C346-4E2F-9843-CD65FC475B82}" presName="rootConnector" presStyleLbl="node4" presStyleIdx="2" presStyleCnt="11"/>
      <dgm:spPr/>
    </dgm:pt>
    <dgm:pt modelId="{9BE4019B-5BB5-4756-8E6B-F0971DFF5319}" type="pres">
      <dgm:prSet presAssocID="{DB682349-C346-4E2F-9843-CD65FC475B82}" presName="hierChild4" presStyleCnt="0"/>
      <dgm:spPr/>
    </dgm:pt>
    <dgm:pt modelId="{87E3C2D4-806C-48C5-875A-581830C9E116}" type="pres">
      <dgm:prSet presAssocID="{DB682349-C346-4E2F-9843-CD65FC475B82}" presName="hierChild5" presStyleCnt="0"/>
      <dgm:spPr/>
    </dgm:pt>
    <dgm:pt modelId="{BE66DAFD-0876-4B0E-89C5-0404F9A05D55}" type="pres">
      <dgm:prSet presAssocID="{B158A81C-F624-4A3C-AD82-EE7581897D8F}" presName="hierChild5" presStyleCnt="0"/>
      <dgm:spPr/>
    </dgm:pt>
    <dgm:pt modelId="{4603C668-B7C6-4E03-A11D-FFF4AD14E935}" type="pres">
      <dgm:prSet presAssocID="{8EFD7EBE-571F-4FB2-8F65-45FAC79A85FA}" presName="Name37" presStyleLbl="parChTrans1D3" presStyleIdx="1" presStyleCnt="8"/>
      <dgm:spPr/>
    </dgm:pt>
    <dgm:pt modelId="{39A9944E-D207-4925-A75F-3F0FAD5F059E}" type="pres">
      <dgm:prSet presAssocID="{F46FCD69-B650-4B8D-A4C1-EBAE0E3C06E6}" presName="hierRoot2" presStyleCnt="0">
        <dgm:presLayoutVars>
          <dgm:hierBranch val="init"/>
        </dgm:presLayoutVars>
      </dgm:prSet>
      <dgm:spPr/>
    </dgm:pt>
    <dgm:pt modelId="{03E6C91F-4EF6-4094-AAB3-C44D0E854BC0}" type="pres">
      <dgm:prSet presAssocID="{F46FCD69-B650-4B8D-A4C1-EBAE0E3C06E6}" presName="rootComposite" presStyleCnt="0"/>
      <dgm:spPr/>
    </dgm:pt>
    <dgm:pt modelId="{DD9DF041-2DDF-40CA-B546-CF5638962562}" type="pres">
      <dgm:prSet presAssocID="{F46FCD69-B650-4B8D-A4C1-EBAE0E3C06E6}" presName="rootText" presStyleLbl="node3" presStyleIdx="1" presStyleCnt="8">
        <dgm:presLayoutVars>
          <dgm:chPref val="3"/>
        </dgm:presLayoutVars>
      </dgm:prSet>
      <dgm:spPr/>
    </dgm:pt>
    <dgm:pt modelId="{D3912872-C1FF-40BF-9BE8-C487D0794A63}" type="pres">
      <dgm:prSet presAssocID="{F46FCD69-B650-4B8D-A4C1-EBAE0E3C06E6}" presName="rootConnector" presStyleLbl="node3" presStyleIdx="1" presStyleCnt="8"/>
      <dgm:spPr/>
    </dgm:pt>
    <dgm:pt modelId="{6FFAC480-2B00-4A4D-AA0C-661F0B2B8B3B}" type="pres">
      <dgm:prSet presAssocID="{F46FCD69-B650-4B8D-A4C1-EBAE0E3C06E6}" presName="hierChild4" presStyleCnt="0"/>
      <dgm:spPr/>
    </dgm:pt>
    <dgm:pt modelId="{C692AFD4-7A14-4524-BD12-24D812DB21E0}" type="pres">
      <dgm:prSet presAssocID="{F46FCD69-B650-4B8D-A4C1-EBAE0E3C06E6}" presName="hierChild5" presStyleCnt="0"/>
      <dgm:spPr/>
    </dgm:pt>
    <dgm:pt modelId="{5FD256CF-4F7E-49E5-9D32-F2FDFAAC34A7}" type="pres">
      <dgm:prSet presAssocID="{B671DA92-B4E8-498A-99C4-4E4894C4F361}" presName="Name37" presStyleLbl="parChTrans1D3" presStyleIdx="2" presStyleCnt="8"/>
      <dgm:spPr/>
    </dgm:pt>
    <dgm:pt modelId="{BFF3F60E-2436-4D5E-967B-FD90ECBA1C3F}" type="pres">
      <dgm:prSet presAssocID="{ECA99619-3CBF-4F96-8144-F4D7B3191EDD}" presName="hierRoot2" presStyleCnt="0">
        <dgm:presLayoutVars>
          <dgm:hierBranch val="init"/>
        </dgm:presLayoutVars>
      </dgm:prSet>
      <dgm:spPr/>
    </dgm:pt>
    <dgm:pt modelId="{D298191E-DAED-479E-A53B-D6B806A3C5BD}" type="pres">
      <dgm:prSet presAssocID="{ECA99619-3CBF-4F96-8144-F4D7B3191EDD}" presName="rootComposite" presStyleCnt="0"/>
      <dgm:spPr/>
    </dgm:pt>
    <dgm:pt modelId="{71AC9FD4-0837-4D1A-9850-BDB50BC766CD}" type="pres">
      <dgm:prSet presAssocID="{ECA99619-3CBF-4F96-8144-F4D7B3191EDD}" presName="rootText" presStyleLbl="node3" presStyleIdx="2" presStyleCnt="8">
        <dgm:presLayoutVars>
          <dgm:chPref val="3"/>
        </dgm:presLayoutVars>
      </dgm:prSet>
      <dgm:spPr/>
    </dgm:pt>
    <dgm:pt modelId="{44A30C6D-EBDA-40BB-A114-2A3F8B645988}" type="pres">
      <dgm:prSet presAssocID="{ECA99619-3CBF-4F96-8144-F4D7B3191EDD}" presName="rootConnector" presStyleLbl="node3" presStyleIdx="2" presStyleCnt="8"/>
      <dgm:spPr/>
    </dgm:pt>
    <dgm:pt modelId="{067BF9D6-3F24-4A3E-8397-9669575C8AE8}" type="pres">
      <dgm:prSet presAssocID="{ECA99619-3CBF-4F96-8144-F4D7B3191EDD}" presName="hierChild4" presStyleCnt="0"/>
      <dgm:spPr/>
    </dgm:pt>
    <dgm:pt modelId="{89642F21-19CA-4D24-AE3D-1F01012F5CD6}" type="pres">
      <dgm:prSet presAssocID="{E740DB0B-F670-4322-A77F-BCC7EA3A2A1A}" presName="Name37" presStyleLbl="parChTrans1D4" presStyleIdx="3" presStyleCnt="11"/>
      <dgm:spPr/>
    </dgm:pt>
    <dgm:pt modelId="{B67BA7BD-47E7-4CB2-90AB-CC39026DE192}" type="pres">
      <dgm:prSet presAssocID="{DD696E68-200B-41E5-9695-734C390BF168}" presName="hierRoot2" presStyleCnt="0">
        <dgm:presLayoutVars>
          <dgm:hierBranch val="init"/>
        </dgm:presLayoutVars>
      </dgm:prSet>
      <dgm:spPr/>
    </dgm:pt>
    <dgm:pt modelId="{1B5596B4-7F42-476C-9C47-F500202FD020}" type="pres">
      <dgm:prSet presAssocID="{DD696E68-200B-41E5-9695-734C390BF168}" presName="rootComposite" presStyleCnt="0"/>
      <dgm:spPr/>
    </dgm:pt>
    <dgm:pt modelId="{3EB47F0C-DD7E-40DF-8D1B-E66DFCB5F0CA}" type="pres">
      <dgm:prSet presAssocID="{DD696E68-200B-41E5-9695-734C390BF168}" presName="rootText" presStyleLbl="node4" presStyleIdx="3" presStyleCnt="11" custScaleX="115695" custScaleY="140523">
        <dgm:presLayoutVars>
          <dgm:chPref val="3"/>
        </dgm:presLayoutVars>
      </dgm:prSet>
      <dgm:spPr>
        <a:prstGeom prst="snip2DiagRect">
          <a:avLst/>
        </a:prstGeom>
      </dgm:spPr>
    </dgm:pt>
    <dgm:pt modelId="{2856DB30-59EC-4BFA-95B2-99992865D9A0}" type="pres">
      <dgm:prSet presAssocID="{DD696E68-200B-41E5-9695-734C390BF168}" presName="rootConnector" presStyleLbl="node4" presStyleIdx="3" presStyleCnt="11"/>
      <dgm:spPr/>
    </dgm:pt>
    <dgm:pt modelId="{B08AD3C1-DD77-4CF1-B5C1-3E4FAB9B0BC1}" type="pres">
      <dgm:prSet presAssocID="{DD696E68-200B-41E5-9695-734C390BF168}" presName="hierChild4" presStyleCnt="0"/>
      <dgm:spPr/>
    </dgm:pt>
    <dgm:pt modelId="{AECC9296-4E03-4FF5-85A6-E44F8920B7EE}" type="pres">
      <dgm:prSet presAssocID="{DD696E68-200B-41E5-9695-734C390BF168}" presName="hierChild5" presStyleCnt="0"/>
      <dgm:spPr/>
    </dgm:pt>
    <dgm:pt modelId="{1103CCAA-2C42-4355-AB10-84CB71597FD5}" type="pres">
      <dgm:prSet presAssocID="{A2E99041-39A8-4EC3-83BE-1CFD4F808736}" presName="Name37" presStyleLbl="parChTrans1D4" presStyleIdx="4" presStyleCnt="11"/>
      <dgm:spPr/>
    </dgm:pt>
    <dgm:pt modelId="{B166D2EE-FA20-4C67-8B6B-9B36B23B64CD}" type="pres">
      <dgm:prSet presAssocID="{6BA4909A-ACBD-4CF2-AC5B-2FA29EA58530}" presName="hierRoot2" presStyleCnt="0">
        <dgm:presLayoutVars>
          <dgm:hierBranch val="init"/>
        </dgm:presLayoutVars>
      </dgm:prSet>
      <dgm:spPr/>
    </dgm:pt>
    <dgm:pt modelId="{C37D1242-2339-437F-9197-9F872190DCC6}" type="pres">
      <dgm:prSet presAssocID="{6BA4909A-ACBD-4CF2-AC5B-2FA29EA58530}" presName="rootComposite" presStyleCnt="0"/>
      <dgm:spPr/>
    </dgm:pt>
    <dgm:pt modelId="{9C79CDE8-23FF-4E58-991E-508C77F4354D}" type="pres">
      <dgm:prSet presAssocID="{6BA4909A-ACBD-4CF2-AC5B-2FA29EA58530}" presName="rootText" presStyleLbl="node4" presStyleIdx="4" presStyleCnt="11">
        <dgm:presLayoutVars>
          <dgm:chPref val="3"/>
        </dgm:presLayoutVars>
      </dgm:prSet>
      <dgm:spPr>
        <a:prstGeom prst="snip2DiagRect">
          <a:avLst/>
        </a:prstGeom>
      </dgm:spPr>
    </dgm:pt>
    <dgm:pt modelId="{B03478AD-FEC9-4AB4-8FDB-6F1795669426}" type="pres">
      <dgm:prSet presAssocID="{6BA4909A-ACBD-4CF2-AC5B-2FA29EA58530}" presName="rootConnector" presStyleLbl="node4" presStyleIdx="4" presStyleCnt="11"/>
      <dgm:spPr/>
    </dgm:pt>
    <dgm:pt modelId="{F516A918-A7FC-4109-884C-0CBDA0491007}" type="pres">
      <dgm:prSet presAssocID="{6BA4909A-ACBD-4CF2-AC5B-2FA29EA58530}" presName="hierChild4" presStyleCnt="0"/>
      <dgm:spPr/>
    </dgm:pt>
    <dgm:pt modelId="{0F1D249C-668A-4CC4-AC6F-030839B563B9}" type="pres">
      <dgm:prSet presAssocID="{6BA4909A-ACBD-4CF2-AC5B-2FA29EA58530}" presName="hierChild5" presStyleCnt="0"/>
      <dgm:spPr/>
    </dgm:pt>
    <dgm:pt modelId="{501EFF7F-1DAC-4445-A0E3-28E97F223676}" type="pres">
      <dgm:prSet presAssocID="{6FB1BC1B-2ABE-45E3-9942-A41F3101DDDF}" presName="Name37" presStyleLbl="parChTrans1D4" presStyleIdx="5" presStyleCnt="11"/>
      <dgm:spPr/>
    </dgm:pt>
    <dgm:pt modelId="{90FB55A5-77CD-4E68-91A4-67B1CB69DA77}" type="pres">
      <dgm:prSet presAssocID="{329A2C71-A148-4A9D-8D03-D5392D9C24A5}" presName="hierRoot2" presStyleCnt="0">
        <dgm:presLayoutVars>
          <dgm:hierBranch val="init"/>
        </dgm:presLayoutVars>
      </dgm:prSet>
      <dgm:spPr/>
    </dgm:pt>
    <dgm:pt modelId="{4B974C32-D92F-4A88-B619-F21948134D40}" type="pres">
      <dgm:prSet presAssocID="{329A2C71-A148-4A9D-8D03-D5392D9C24A5}" presName="rootComposite" presStyleCnt="0"/>
      <dgm:spPr/>
    </dgm:pt>
    <dgm:pt modelId="{A62BD949-AAE0-49E7-A2CC-8364D93A1139}" type="pres">
      <dgm:prSet presAssocID="{329A2C71-A148-4A9D-8D03-D5392D9C24A5}" presName="rootText" presStyleLbl="node4" presStyleIdx="5" presStyleCnt="11">
        <dgm:presLayoutVars>
          <dgm:chPref val="3"/>
        </dgm:presLayoutVars>
      </dgm:prSet>
      <dgm:spPr>
        <a:prstGeom prst="snip2DiagRect">
          <a:avLst/>
        </a:prstGeom>
      </dgm:spPr>
    </dgm:pt>
    <dgm:pt modelId="{2DC69712-5B27-44BE-8420-210B2075718E}" type="pres">
      <dgm:prSet presAssocID="{329A2C71-A148-4A9D-8D03-D5392D9C24A5}" presName="rootConnector" presStyleLbl="node4" presStyleIdx="5" presStyleCnt="11"/>
      <dgm:spPr/>
    </dgm:pt>
    <dgm:pt modelId="{14EC0867-C047-4363-80B0-CC824E8D8818}" type="pres">
      <dgm:prSet presAssocID="{329A2C71-A148-4A9D-8D03-D5392D9C24A5}" presName="hierChild4" presStyleCnt="0"/>
      <dgm:spPr/>
    </dgm:pt>
    <dgm:pt modelId="{5A792E8C-221A-422A-8241-A425355A7D31}" type="pres">
      <dgm:prSet presAssocID="{329A2C71-A148-4A9D-8D03-D5392D9C24A5}" presName="hierChild5" presStyleCnt="0"/>
      <dgm:spPr/>
    </dgm:pt>
    <dgm:pt modelId="{9E511568-24F8-451E-9D6F-EC423BD34F07}" type="pres">
      <dgm:prSet presAssocID="{ECA99619-3CBF-4F96-8144-F4D7B3191EDD}" presName="hierChild5" presStyleCnt="0"/>
      <dgm:spPr/>
    </dgm:pt>
    <dgm:pt modelId="{17198BB7-19DC-4516-A6CE-7CF0E8ED245F}" type="pres">
      <dgm:prSet presAssocID="{12770EBD-FAFA-41F9-ADD3-7099CD5F8A2B}" presName="Name37" presStyleLbl="parChTrans1D3" presStyleIdx="3" presStyleCnt="8"/>
      <dgm:spPr/>
    </dgm:pt>
    <dgm:pt modelId="{AB346B90-D39D-4E8F-B6BA-5E17C4852308}" type="pres">
      <dgm:prSet presAssocID="{588787E9-DDB8-4A9B-AC6C-63CE9474F3E3}" presName="hierRoot2" presStyleCnt="0">
        <dgm:presLayoutVars>
          <dgm:hierBranch val="init"/>
        </dgm:presLayoutVars>
      </dgm:prSet>
      <dgm:spPr/>
    </dgm:pt>
    <dgm:pt modelId="{8AA14C3D-088C-4D77-8E74-A9569A45E919}" type="pres">
      <dgm:prSet presAssocID="{588787E9-DDB8-4A9B-AC6C-63CE9474F3E3}" presName="rootComposite" presStyleCnt="0"/>
      <dgm:spPr/>
    </dgm:pt>
    <dgm:pt modelId="{BE528C83-D5D8-4144-9478-63E3F1BDAE12}" type="pres">
      <dgm:prSet presAssocID="{588787E9-DDB8-4A9B-AC6C-63CE9474F3E3}" presName="rootText" presStyleLbl="node3" presStyleIdx="3" presStyleCnt="8">
        <dgm:presLayoutVars>
          <dgm:chPref val="3"/>
        </dgm:presLayoutVars>
      </dgm:prSet>
      <dgm:spPr/>
    </dgm:pt>
    <dgm:pt modelId="{B83AC0A6-ACBE-476F-858B-086453C346C3}" type="pres">
      <dgm:prSet presAssocID="{588787E9-DDB8-4A9B-AC6C-63CE9474F3E3}" presName="rootConnector" presStyleLbl="node3" presStyleIdx="3" presStyleCnt="8"/>
      <dgm:spPr/>
    </dgm:pt>
    <dgm:pt modelId="{6A4B7F58-0753-4258-882D-77F1E7271A8C}" type="pres">
      <dgm:prSet presAssocID="{588787E9-DDB8-4A9B-AC6C-63CE9474F3E3}" presName="hierChild4" presStyleCnt="0"/>
      <dgm:spPr/>
    </dgm:pt>
    <dgm:pt modelId="{C70268A3-46BB-4BEB-944E-449CC6FDDF06}" type="pres">
      <dgm:prSet presAssocID="{588787E9-DDB8-4A9B-AC6C-63CE9474F3E3}" presName="hierChild5" presStyleCnt="0"/>
      <dgm:spPr/>
    </dgm:pt>
    <dgm:pt modelId="{919310FF-1C7F-48BB-9CC4-910C6572B323}" type="pres">
      <dgm:prSet presAssocID="{30CE3F12-153E-450E-952E-158AE60D4F11}" presName="Name37" presStyleLbl="parChTrans1D3" presStyleIdx="4" presStyleCnt="8"/>
      <dgm:spPr/>
    </dgm:pt>
    <dgm:pt modelId="{6A85B6AB-B9F8-4710-81F7-40B7B022A9D3}" type="pres">
      <dgm:prSet presAssocID="{2B96914A-6C68-4758-A5A6-7942FA22BA70}" presName="hierRoot2" presStyleCnt="0">
        <dgm:presLayoutVars>
          <dgm:hierBranch val="init"/>
        </dgm:presLayoutVars>
      </dgm:prSet>
      <dgm:spPr/>
    </dgm:pt>
    <dgm:pt modelId="{FCF28622-9809-4F4D-A9B7-280AD713AFEC}" type="pres">
      <dgm:prSet presAssocID="{2B96914A-6C68-4758-A5A6-7942FA22BA70}" presName="rootComposite" presStyleCnt="0"/>
      <dgm:spPr/>
    </dgm:pt>
    <dgm:pt modelId="{406DE7C5-0922-4343-AB66-CEB857F85F22}" type="pres">
      <dgm:prSet presAssocID="{2B96914A-6C68-4758-A5A6-7942FA22BA70}" presName="rootText" presStyleLbl="node3" presStyleIdx="4" presStyleCnt="8">
        <dgm:presLayoutVars>
          <dgm:chPref val="3"/>
        </dgm:presLayoutVars>
      </dgm:prSet>
      <dgm:spPr>
        <a:prstGeom prst="snip2SameRect">
          <a:avLst/>
        </a:prstGeom>
      </dgm:spPr>
    </dgm:pt>
    <dgm:pt modelId="{809C0254-E936-4FC9-9476-5057C5E0AB57}" type="pres">
      <dgm:prSet presAssocID="{2B96914A-6C68-4758-A5A6-7942FA22BA70}" presName="rootConnector" presStyleLbl="node3" presStyleIdx="4" presStyleCnt="8"/>
      <dgm:spPr/>
    </dgm:pt>
    <dgm:pt modelId="{24688BA4-BCC6-4532-AD0B-2A6C5ABDE70E}" type="pres">
      <dgm:prSet presAssocID="{2B96914A-6C68-4758-A5A6-7942FA22BA70}" presName="hierChild4" presStyleCnt="0"/>
      <dgm:spPr/>
    </dgm:pt>
    <dgm:pt modelId="{F176871D-6538-45EC-A0EA-F097C0562B64}" type="pres">
      <dgm:prSet presAssocID="{FE5404FF-06B0-4BC8-9DF5-33D006F3162D}" presName="Name37" presStyleLbl="parChTrans1D4" presStyleIdx="6" presStyleCnt="11"/>
      <dgm:spPr/>
    </dgm:pt>
    <dgm:pt modelId="{50DF613F-9EA6-4AC5-8158-74CBDD297C99}" type="pres">
      <dgm:prSet presAssocID="{6C1BDD8C-95F4-4443-B11B-0E788CEB1A08}" presName="hierRoot2" presStyleCnt="0">
        <dgm:presLayoutVars>
          <dgm:hierBranch val="init"/>
        </dgm:presLayoutVars>
      </dgm:prSet>
      <dgm:spPr/>
    </dgm:pt>
    <dgm:pt modelId="{FE5BCAFC-AA4B-4E8F-8D1E-77CB5FB99221}" type="pres">
      <dgm:prSet presAssocID="{6C1BDD8C-95F4-4443-B11B-0E788CEB1A08}" presName="rootComposite" presStyleCnt="0"/>
      <dgm:spPr/>
    </dgm:pt>
    <dgm:pt modelId="{EFD08DC3-F0B2-44D8-8F42-081FB41B4C1F}" type="pres">
      <dgm:prSet presAssocID="{6C1BDD8C-95F4-4443-B11B-0E788CEB1A08}" presName="rootText" presStyleLbl="node4" presStyleIdx="6" presStyleCnt="11" custScaleY="149046">
        <dgm:presLayoutVars>
          <dgm:chPref val="3"/>
        </dgm:presLayoutVars>
      </dgm:prSet>
      <dgm:spPr>
        <a:prstGeom prst="snip2DiagRect">
          <a:avLst/>
        </a:prstGeom>
      </dgm:spPr>
    </dgm:pt>
    <dgm:pt modelId="{50B1A157-1BA7-4803-9F61-C136028BEA88}" type="pres">
      <dgm:prSet presAssocID="{6C1BDD8C-95F4-4443-B11B-0E788CEB1A08}" presName="rootConnector" presStyleLbl="node4" presStyleIdx="6" presStyleCnt="11"/>
      <dgm:spPr/>
    </dgm:pt>
    <dgm:pt modelId="{5B52D2FA-1986-42FB-968B-AFF63D9C7376}" type="pres">
      <dgm:prSet presAssocID="{6C1BDD8C-95F4-4443-B11B-0E788CEB1A08}" presName="hierChild4" presStyleCnt="0"/>
      <dgm:spPr/>
    </dgm:pt>
    <dgm:pt modelId="{3A379934-A915-44BE-8A80-B723FBA9D936}" type="pres">
      <dgm:prSet presAssocID="{BDC71B49-077E-4C80-9D32-9EFA8A90B5A7}" presName="Name37" presStyleLbl="parChTrans1D4" presStyleIdx="7" presStyleCnt="11"/>
      <dgm:spPr/>
    </dgm:pt>
    <dgm:pt modelId="{F8DD4DED-345F-4109-B669-6404544EB2F0}" type="pres">
      <dgm:prSet presAssocID="{4DC0D339-FF11-4EC1-AE01-995FEDDE3B0B}" presName="hierRoot2" presStyleCnt="0">
        <dgm:presLayoutVars>
          <dgm:hierBranch val="init"/>
        </dgm:presLayoutVars>
      </dgm:prSet>
      <dgm:spPr/>
    </dgm:pt>
    <dgm:pt modelId="{EE6BE65D-00F0-41D4-B3AB-6F68637AA60C}" type="pres">
      <dgm:prSet presAssocID="{4DC0D339-FF11-4EC1-AE01-995FEDDE3B0B}" presName="rootComposite" presStyleCnt="0"/>
      <dgm:spPr/>
    </dgm:pt>
    <dgm:pt modelId="{76A894FC-0699-4079-8EA2-D8A953A6A03A}" type="pres">
      <dgm:prSet presAssocID="{4DC0D339-FF11-4EC1-AE01-995FEDDE3B0B}" presName="rootText" presStyleLbl="node4" presStyleIdx="7" presStyleCnt="11">
        <dgm:presLayoutVars>
          <dgm:chPref val="3"/>
        </dgm:presLayoutVars>
      </dgm:prSet>
      <dgm:spPr>
        <a:prstGeom prst="snip2DiagRect">
          <a:avLst/>
        </a:prstGeom>
      </dgm:spPr>
    </dgm:pt>
    <dgm:pt modelId="{6E14BF03-09DB-482D-BDEC-F5F5A3FD3FE4}" type="pres">
      <dgm:prSet presAssocID="{4DC0D339-FF11-4EC1-AE01-995FEDDE3B0B}" presName="rootConnector" presStyleLbl="node4" presStyleIdx="7" presStyleCnt="11"/>
      <dgm:spPr/>
    </dgm:pt>
    <dgm:pt modelId="{1F8A86E1-73BD-4378-B842-6209BA2FB480}" type="pres">
      <dgm:prSet presAssocID="{4DC0D339-FF11-4EC1-AE01-995FEDDE3B0B}" presName="hierChild4" presStyleCnt="0"/>
      <dgm:spPr/>
    </dgm:pt>
    <dgm:pt modelId="{04AF53AD-E4B1-44EC-BBDF-DACE498A2301}" type="pres">
      <dgm:prSet presAssocID="{4DC0D339-FF11-4EC1-AE01-995FEDDE3B0B}" presName="hierChild5" presStyleCnt="0"/>
      <dgm:spPr/>
    </dgm:pt>
    <dgm:pt modelId="{B9DA2F30-BEF9-4B61-8EE1-1DD6DB9087ED}" type="pres">
      <dgm:prSet presAssocID="{1CCC8714-5D80-4E94-B761-029AACEA9887}" presName="Name37" presStyleLbl="parChTrans1D4" presStyleIdx="8" presStyleCnt="11"/>
      <dgm:spPr/>
    </dgm:pt>
    <dgm:pt modelId="{365965F5-83E5-427E-A127-4AAB70B53EF1}" type="pres">
      <dgm:prSet presAssocID="{C4581565-9556-4636-BAE9-C8400E2CF4D3}" presName="hierRoot2" presStyleCnt="0">
        <dgm:presLayoutVars>
          <dgm:hierBranch val="init"/>
        </dgm:presLayoutVars>
      </dgm:prSet>
      <dgm:spPr/>
    </dgm:pt>
    <dgm:pt modelId="{D80F283A-DCFC-49DC-B07E-4F6F7F75325E}" type="pres">
      <dgm:prSet presAssocID="{C4581565-9556-4636-BAE9-C8400E2CF4D3}" presName="rootComposite" presStyleCnt="0"/>
      <dgm:spPr/>
    </dgm:pt>
    <dgm:pt modelId="{0A1C01FA-D204-45CF-962D-154A4FAA9C5A}" type="pres">
      <dgm:prSet presAssocID="{C4581565-9556-4636-BAE9-C8400E2CF4D3}" presName="rootText" presStyleLbl="node4" presStyleIdx="8" presStyleCnt="11">
        <dgm:presLayoutVars>
          <dgm:chPref val="3"/>
        </dgm:presLayoutVars>
      </dgm:prSet>
      <dgm:spPr>
        <a:prstGeom prst="snip2DiagRect">
          <a:avLst/>
        </a:prstGeom>
      </dgm:spPr>
    </dgm:pt>
    <dgm:pt modelId="{F7DAB944-5474-4A9E-A161-505583B48256}" type="pres">
      <dgm:prSet presAssocID="{C4581565-9556-4636-BAE9-C8400E2CF4D3}" presName="rootConnector" presStyleLbl="node4" presStyleIdx="8" presStyleCnt="11"/>
      <dgm:spPr/>
    </dgm:pt>
    <dgm:pt modelId="{14353179-00C4-42DD-81E4-606C50D9679C}" type="pres">
      <dgm:prSet presAssocID="{C4581565-9556-4636-BAE9-C8400E2CF4D3}" presName="hierChild4" presStyleCnt="0"/>
      <dgm:spPr/>
    </dgm:pt>
    <dgm:pt modelId="{A615318D-9C3B-41E8-B441-3B1D71F565FE}" type="pres">
      <dgm:prSet presAssocID="{C4581565-9556-4636-BAE9-C8400E2CF4D3}" presName="hierChild5" presStyleCnt="0"/>
      <dgm:spPr/>
    </dgm:pt>
    <dgm:pt modelId="{FDE36E4A-36CF-4E36-8A9F-DBC9ACAB8AC9}" type="pres">
      <dgm:prSet presAssocID="{6C1BDD8C-95F4-4443-B11B-0E788CEB1A08}" presName="hierChild5" presStyleCnt="0"/>
      <dgm:spPr/>
    </dgm:pt>
    <dgm:pt modelId="{6F18C7E6-DD7D-4C26-A051-031179A08F9B}" type="pres">
      <dgm:prSet presAssocID="{10F3E368-4CB0-47D4-9951-BEA243F3A518}" presName="Name37" presStyleLbl="parChTrans1D4" presStyleIdx="9" presStyleCnt="11"/>
      <dgm:spPr/>
    </dgm:pt>
    <dgm:pt modelId="{0F67B35D-0F26-46C4-AC58-3F27A8585C75}" type="pres">
      <dgm:prSet presAssocID="{0BBCE84C-F392-4711-8AC5-AE00096C8A26}" presName="hierRoot2" presStyleCnt="0">
        <dgm:presLayoutVars>
          <dgm:hierBranch val="init"/>
        </dgm:presLayoutVars>
      </dgm:prSet>
      <dgm:spPr/>
    </dgm:pt>
    <dgm:pt modelId="{0407A3C9-A497-4CE0-BC2F-15D155BC94AB}" type="pres">
      <dgm:prSet presAssocID="{0BBCE84C-F392-4711-8AC5-AE00096C8A26}" presName="rootComposite" presStyleCnt="0"/>
      <dgm:spPr/>
    </dgm:pt>
    <dgm:pt modelId="{E6C73CB8-2237-4D90-A743-D2C5D7DE7BD9}" type="pres">
      <dgm:prSet presAssocID="{0BBCE84C-F392-4711-8AC5-AE00096C8A26}" presName="rootText" presStyleLbl="node4" presStyleIdx="9" presStyleCnt="11">
        <dgm:presLayoutVars>
          <dgm:chPref val="3"/>
        </dgm:presLayoutVars>
      </dgm:prSet>
      <dgm:spPr>
        <a:prstGeom prst="ellipse">
          <a:avLst/>
        </a:prstGeom>
      </dgm:spPr>
    </dgm:pt>
    <dgm:pt modelId="{29848695-5450-4915-A6BD-B8A5493C053D}" type="pres">
      <dgm:prSet presAssocID="{0BBCE84C-F392-4711-8AC5-AE00096C8A26}" presName="rootConnector" presStyleLbl="node4" presStyleIdx="9" presStyleCnt="11"/>
      <dgm:spPr/>
    </dgm:pt>
    <dgm:pt modelId="{E122F8DA-5666-461E-B383-52CE4D57EB21}" type="pres">
      <dgm:prSet presAssocID="{0BBCE84C-F392-4711-8AC5-AE00096C8A26}" presName="hierChild4" presStyleCnt="0"/>
      <dgm:spPr/>
    </dgm:pt>
    <dgm:pt modelId="{CEE56463-DC67-4686-8A8D-B303BEC6B9FD}" type="pres">
      <dgm:prSet presAssocID="{0BBCE84C-F392-4711-8AC5-AE00096C8A26}" presName="hierChild5" presStyleCnt="0"/>
      <dgm:spPr/>
    </dgm:pt>
    <dgm:pt modelId="{E1E5C951-EA55-4B98-B84B-45B074EB7C03}" type="pres">
      <dgm:prSet presAssocID="{12BEF0BD-8532-4BDA-8EEA-52E6F4AFDCA2}" presName="Name37" presStyleLbl="parChTrans1D4" presStyleIdx="10" presStyleCnt="11"/>
      <dgm:spPr/>
    </dgm:pt>
    <dgm:pt modelId="{0DBD10D2-0D88-4B22-AD42-4763CAADA098}" type="pres">
      <dgm:prSet presAssocID="{DB1A243F-23E1-4281-B8CA-9A6C98DBB380}" presName="hierRoot2" presStyleCnt="0">
        <dgm:presLayoutVars>
          <dgm:hierBranch val="init"/>
        </dgm:presLayoutVars>
      </dgm:prSet>
      <dgm:spPr/>
    </dgm:pt>
    <dgm:pt modelId="{0F0D9336-0ADC-4910-A282-971B1C256B5D}" type="pres">
      <dgm:prSet presAssocID="{DB1A243F-23E1-4281-B8CA-9A6C98DBB380}" presName="rootComposite" presStyleCnt="0"/>
      <dgm:spPr/>
    </dgm:pt>
    <dgm:pt modelId="{2984315F-8AC8-40D2-BC38-44B1C44108DB}" type="pres">
      <dgm:prSet presAssocID="{DB1A243F-23E1-4281-B8CA-9A6C98DBB380}" presName="rootText" presStyleLbl="node4" presStyleIdx="10" presStyleCnt="11">
        <dgm:presLayoutVars>
          <dgm:chPref val="3"/>
        </dgm:presLayoutVars>
      </dgm:prSet>
      <dgm:spPr>
        <a:prstGeom prst="ellipse">
          <a:avLst/>
        </a:prstGeom>
      </dgm:spPr>
    </dgm:pt>
    <dgm:pt modelId="{52318967-0EFE-4EE4-90CE-A21EB2C48C3D}" type="pres">
      <dgm:prSet presAssocID="{DB1A243F-23E1-4281-B8CA-9A6C98DBB380}" presName="rootConnector" presStyleLbl="node4" presStyleIdx="10" presStyleCnt="11"/>
      <dgm:spPr/>
    </dgm:pt>
    <dgm:pt modelId="{5D39278A-07D4-43DE-AF1E-F4A1FCEAE5AA}" type="pres">
      <dgm:prSet presAssocID="{DB1A243F-23E1-4281-B8CA-9A6C98DBB380}" presName="hierChild4" presStyleCnt="0"/>
      <dgm:spPr/>
    </dgm:pt>
    <dgm:pt modelId="{49BA3C05-37A9-4492-A119-F9F3DF52E852}" type="pres">
      <dgm:prSet presAssocID="{DB1A243F-23E1-4281-B8CA-9A6C98DBB380}" presName="hierChild5" presStyleCnt="0"/>
      <dgm:spPr/>
    </dgm:pt>
    <dgm:pt modelId="{8B55211D-EDA2-4AF2-BF57-B5A1492CFD64}" type="pres">
      <dgm:prSet presAssocID="{2B96914A-6C68-4758-A5A6-7942FA22BA70}" presName="hierChild5" presStyleCnt="0"/>
      <dgm:spPr/>
    </dgm:pt>
    <dgm:pt modelId="{007FC314-AA3D-42E7-B54D-487B2B505BFB}" type="pres">
      <dgm:prSet presAssocID="{E16B2476-0660-41D2-A954-F4ABFBA9F539}" presName="Name37" presStyleLbl="parChTrans1D3" presStyleIdx="5" presStyleCnt="8"/>
      <dgm:spPr/>
    </dgm:pt>
    <dgm:pt modelId="{1DBEBD66-52D6-410E-B0E3-53C0DC3E6B51}" type="pres">
      <dgm:prSet presAssocID="{A4DE149A-3E5E-4E5D-9AAA-C96E1D28FEF5}" presName="hierRoot2" presStyleCnt="0">
        <dgm:presLayoutVars>
          <dgm:hierBranch val="init"/>
        </dgm:presLayoutVars>
      </dgm:prSet>
      <dgm:spPr/>
    </dgm:pt>
    <dgm:pt modelId="{51AE72DC-6B45-4968-A62B-9CB11316E715}" type="pres">
      <dgm:prSet presAssocID="{A4DE149A-3E5E-4E5D-9AAA-C96E1D28FEF5}" presName="rootComposite" presStyleCnt="0"/>
      <dgm:spPr/>
    </dgm:pt>
    <dgm:pt modelId="{63A6EF3C-7768-4D4D-A56A-0C285A0B682D}" type="pres">
      <dgm:prSet presAssocID="{A4DE149A-3E5E-4E5D-9AAA-C96E1D28FEF5}" presName="rootText" presStyleLbl="node3" presStyleIdx="5" presStyleCnt="8">
        <dgm:presLayoutVars>
          <dgm:chPref val="3"/>
        </dgm:presLayoutVars>
      </dgm:prSet>
      <dgm:spPr>
        <a:prstGeom prst="snip2DiagRect">
          <a:avLst/>
        </a:prstGeom>
      </dgm:spPr>
    </dgm:pt>
    <dgm:pt modelId="{EDCC924C-8951-4D6D-810A-25210A653711}" type="pres">
      <dgm:prSet presAssocID="{A4DE149A-3E5E-4E5D-9AAA-C96E1D28FEF5}" presName="rootConnector" presStyleLbl="node3" presStyleIdx="5" presStyleCnt="8"/>
      <dgm:spPr/>
    </dgm:pt>
    <dgm:pt modelId="{6F80386A-710D-4E26-8AB7-D93AB7FB9759}" type="pres">
      <dgm:prSet presAssocID="{A4DE149A-3E5E-4E5D-9AAA-C96E1D28FEF5}" presName="hierChild4" presStyleCnt="0"/>
      <dgm:spPr/>
    </dgm:pt>
    <dgm:pt modelId="{97341B8F-1CA5-448C-8064-DB7B12F6C0F8}" type="pres">
      <dgm:prSet presAssocID="{A4DE149A-3E5E-4E5D-9AAA-C96E1D28FEF5}" presName="hierChild5" presStyleCnt="0"/>
      <dgm:spPr/>
    </dgm:pt>
    <dgm:pt modelId="{2711AA3D-DB42-46AA-9BF3-4A892D69DBB0}" type="pres">
      <dgm:prSet presAssocID="{60655F2D-020E-445B-8076-CE7FFF1E2DCB}" presName="Name37" presStyleLbl="parChTrans1D3" presStyleIdx="6" presStyleCnt="8"/>
      <dgm:spPr/>
    </dgm:pt>
    <dgm:pt modelId="{82E62AE3-DABA-4C1C-8518-2BBBD0CA040F}" type="pres">
      <dgm:prSet presAssocID="{1D12866D-0227-4ACA-9A6F-1D5F99FFD31B}" presName="hierRoot2" presStyleCnt="0">
        <dgm:presLayoutVars>
          <dgm:hierBranch val="init"/>
        </dgm:presLayoutVars>
      </dgm:prSet>
      <dgm:spPr/>
    </dgm:pt>
    <dgm:pt modelId="{F618459B-E290-468A-9485-C87E7E629E4C}" type="pres">
      <dgm:prSet presAssocID="{1D12866D-0227-4ACA-9A6F-1D5F99FFD31B}" presName="rootComposite" presStyleCnt="0"/>
      <dgm:spPr/>
    </dgm:pt>
    <dgm:pt modelId="{745EECA9-170C-47DA-B23C-8D22F745532F}" type="pres">
      <dgm:prSet presAssocID="{1D12866D-0227-4ACA-9A6F-1D5F99FFD31B}" presName="rootText" presStyleLbl="node3" presStyleIdx="6" presStyleCnt="8">
        <dgm:presLayoutVars>
          <dgm:chPref val="3"/>
        </dgm:presLayoutVars>
      </dgm:prSet>
      <dgm:spPr>
        <a:prstGeom prst="snip2DiagRect">
          <a:avLst/>
        </a:prstGeom>
      </dgm:spPr>
    </dgm:pt>
    <dgm:pt modelId="{45A127A7-6F03-4944-A259-0A5E5AB2F7B2}" type="pres">
      <dgm:prSet presAssocID="{1D12866D-0227-4ACA-9A6F-1D5F99FFD31B}" presName="rootConnector" presStyleLbl="node3" presStyleIdx="6" presStyleCnt="8"/>
      <dgm:spPr/>
    </dgm:pt>
    <dgm:pt modelId="{0024B282-8317-4602-9D2B-6F4A37EF426B}" type="pres">
      <dgm:prSet presAssocID="{1D12866D-0227-4ACA-9A6F-1D5F99FFD31B}" presName="hierChild4" presStyleCnt="0"/>
      <dgm:spPr/>
    </dgm:pt>
    <dgm:pt modelId="{A3C602FC-D3B2-4F7D-BE39-0DBB285A5F31}" type="pres">
      <dgm:prSet presAssocID="{1D12866D-0227-4ACA-9A6F-1D5F99FFD31B}" presName="hierChild5" presStyleCnt="0"/>
      <dgm:spPr/>
    </dgm:pt>
    <dgm:pt modelId="{AD5D38C5-E639-4A60-80FD-E0AC16AAD484}" type="pres">
      <dgm:prSet presAssocID="{5CA866BE-9D6E-4788-A270-A8EC964B9A5B}" presName="Name37" presStyleLbl="parChTrans1D3" presStyleIdx="7" presStyleCnt="8"/>
      <dgm:spPr/>
    </dgm:pt>
    <dgm:pt modelId="{6E6F6256-0C42-4D2B-B411-5692937144DF}" type="pres">
      <dgm:prSet presAssocID="{DAD7595A-51E3-401E-9BE4-7AEC0A12DF8E}" presName="hierRoot2" presStyleCnt="0">
        <dgm:presLayoutVars>
          <dgm:hierBranch val="init"/>
        </dgm:presLayoutVars>
      </dgm:prSet>
      <dgm:spPr/>
    </dgm:pt>
    <dgm:pt modelId="{681111A9-7C83-410D-B545-CADB4D536866}" type="pres">
      <dgm:prSet presAssocID="{DAD7595A-51E3-401E-9BE4-7AEC0A12DF8E}" presName="rootComposite" presStyleCnt="0"/>
      <dgm:spPr/>
    </dgm:pt>
    <dgm:pt modelId="{B1F680D3-EC89-45C7-8DDA-0AD857B704EB}" type="pres">
      <dgm:prSet presAssocID="{DAD7595A-51E3-401E-9BE4-7AEC0A12DF8E}" presName="rootText" presStyleLbl="node3" presStyleIdx="7" presStyleCnt="8">
        <dgm:presLayoutVars>
          <dgm:chPref val="3"/>
        </dgm:presLayoutVars>
      </dgm:prSet>
      <dgm:spPr>
        <a:prstGeom prst="snip2DiagRect">
          <a:avLst/>
        </a:prstGeom>
      </dgm:spPr>
    </dgm:pt>
    <dgm:pt modelId="{AE01841D-E360-4867-A5AD-1A1020FC0D4B}" type="pres">
      <dgm:prSet presAssocID="{DAD7595A-51E3-401E-9BE4-7AEC0A12DF8E}" presName="rootConnector" presStyleLbl="node3" presStyleIdx="7" presStyleCnt="8"/>
      <dgm:spPr/>
    </dgm:pt>
    <dgm:pt modelId="{028C38AD-D8EB-4765-A525-73CD4AC2E1D5}" type="pres">
      <dgm:prSet presAssocID="{DAD7595A-51E3-401E-9BE4-7AEC0A12DF8E}" presName="hierChild4" presStyleCnt="0"/>
      <dgm:spPr/>
    </dgm:pt>
    <dgm:pt modelId="{56C82EA7-9B17-4252-971F-F5BB0B97FF22}" type="pres">
      <dgm:prSet presAssocID="{DAD7595A-51E3-401E-9BE4-7AEC0A12DF8E}" presName="hierChild5" presStyleCnt="0"/>
      <dgm:spPr/>
    </dgm:pt>
    <dgm:pt modelId="{6EFA1245-FEE5-485A-AE68-40DCA64884EC}" type="pres">
      <dgm:prSet presAssocID="{DC205383-E239-4DDD-92EC-9DBAF1D01478}" presName="hierChild5" presStyleCnt="0"/>
      <dgm:spPr/>
    </dgm:pt>
    <dgm:pt modelId="{684C70FA-9D08-4C4E-AF2D-E73B85C05B88}" type="pres">
      <dgm:prSet presAssocID="{4E3178AD-E19B-4A0B-ABA4-0D335C8A99AE}" presName="hierChild3" presStyleCnt="0"/>
      <dgm:spPr/>
    </dgm:pt>
  </dgm:ptLst>
  <dgm:cxnLst>
    <dgm:cxn modelId="{97481206-FEE4-4EF5-AA67-88AD89142317}" type="presOf" srcId="{DC205383-E239-4DDD-92EC-9DBAF1D01478}" destId="{2E8826FC-97DE-45D0-ADCF-7AFD10347160}" srcOrd="0" destOrd="0" presId="urn:microsoft.com/office/officeart/2005/8/layout/orgChart1"/>
    <dgm:cxn modelId="{8A54AB0D-D7A1-4CCE-8C90-0D95C233E85C}" srcId="{6C1BDD8C-95F4-4443-B11B-0E788CEB1A08}" destId="{4DC0D339-FF11-4EC1-AE01-995FEDDE3B0B}" srcOrd="0" destOrd="0" parTransId="{BDC71B49-077E-4C80-9D32-9EFA8A90B5A7}" sibTransId="{205025FF-35B8-42E6-B96B-D2CF58B29CC5}"/>
    <dgm:cxn modelId="{17A05F16-4951-4E5D-B431-D831F9865353}" type="presOf" srcId="{5CA866BE-9D6E-4788-A270-A8EC964B9A5B}" destId="{AD5D38C5-E639-4A60-80FD-E0AC16AAD484}" srcOrd="0" destOrd="0" presId="urn:microsoft.com/office/officeart/2005/8/layout/orgChart1"/>
    <dgm:cxn modelId="{B2B2C416-DCBC-4098-8AEF-DA6002F18D8E}" srcId="{DC205383-E239-4DDD-92EC-9DBAF1D01478}" destId="{2B96914A-6C68-4758-A5A6-7942FA22BA70}" srcOrd="4" destOrd="0" parTransId="{30CE3F12-153E-450E-952E-158AE60D4F11}" sibTransId="{5F5CD993-B194-4E6B-8B34-CA23DC1D4CEF}"/>
    <dgm:cxn modelId="{68EB1D17-DD22-4A49-A3AC-C78EEB924984}" type="presOf" srcId="{DB682349-C346-4E2F-9843-CD65FC475B82}" destId="{E9FB2CCF-3D06-4504-8516-69A822FF6D2F}" srcOrd="1" destOrd="0" presId="urn:microsoft.com/office/officeart/2005/8/layout/orgChart1"/>
    <dgm:cxn modelId="{7FB16B17-C58E-4473-9BB3-60A9174E40CC}" type="presOf" srcId="{12770EBD-FAFA-41F9-ADD3-7099CD5F8A2B}" destId="{17198BB7-19DC-4516-A6CE-7CF0E8ED245F}" srcOrd="0" destOrd="0" presId="urn:microsoft.com/office/officeart/2005/8/layout/orgChart1"/>
    <dgm:cxn modelId="{AF9AD41C-B43B-47CD-ADB2-BD98CA62387D}" type="presOf" srcId="{F46FCD69-B650-4B8D-A4C1-EBAE0E3C06E6}" destId="{D3912872-C1FF-40BF-9BE8-C487D0794A63}" srcOrd="1" destOrd="0" presId="urn:microsoft.com/office/officeart/2005/8/layout/orgChart1"/>
    <dgm:cxn modelId="{B72C771F-053B-45B9-AE11-6956FC0051CD}" type="presOf" srcId="{4E3178AD-E19B-4A0B-ABA4-0D335C8A99AE}" destId="{1B701A07-1459-4577-893A-F8CA992D01F6}" srcOrd="1" destOrd="0" presId="urn:microsoft.com/office/officeart/2005/8/layout/orgChart1"/>
    <dgm:cxn modelId="{30A98A24-25C8-4BC4-B6EF-80E01D2F60B7}" type="presOf" srcId="{1D12866D-0227-4ACA-9A6F-1D5F99FFD31B}" destId="{745EECA9-170C-47DA-B23C-8D22F745532F}" srcOrd="0" destOrd="0" presId="urn:microsoft.com/office/officeart/2005/8/layout/orgChart1"/>
    <dgm:cxn modelId="{AABB2C29-4430-41C2-86CA-4123E0026FA1}" type="presOf" srcId="{12BEF0BD-8532-4BDA-8EEA-52E6F4AFDCA2}" destId="{E1E5C951-EA55-4B98-B84B-45B074EB7C03}" srcOrd="0" destOrd="0" presId="urn:microsoft.com/office/officeart/2005/8/layout/orgChart1"/>
    <dgm:cxn modelId="{E5F4042A-44E2-40FF-9BFE-817B134B295A}" type="presOf" srcId="{E16B2476-0660-41D2-A954-F4ABFBA9F539}" destId="{007FC314-AA3D-42E7-B54D-487B2B505BFB}" srcOrd="0" destOrd="0" presId="urn:microsoft.com/office/officeart/2005/8/layout/orgChart1"/>
    <dgm:cxn modelId="{9710C92C-D4A3-48E6-B6D6-91577E8B2101}" srcId="{B158A81C-F624-4A3C-AD82-EE7581897D8F}" destId="{83F8DD92-DC5D-4623-A882-FBAF353D620A}" srcOrd="1" destOrd="0" parTransId="{4B0E9747-03BF-40DA-933A-CB6BF3E927ED}" sibTransId="{609B9962-FD88-4A02-86E6-445242831B0F}"/>
    <dgm:cxn modelId="{ACA8CD32-1AE6-46F8-8B97-18FBF72D6D2A}" srcId="{DC205383-E239-4DDD-92EC-9DBAF1D01478}" destId="{ECA99619-3CBF-4F96-8144-F4D7B3191EDD}" srcOrd="2" destOrd="0" parTransId="{B671DA92-B4E8-498A-99C4-4E4894C4F361}" sibTransId="{7B367034-95C9-4011-95E0-358A7152424D}"/>
    <dgm:cxn modelId="{FFD62333-E0D9-45FC-A519-AD40E4C72772}" type="presOf" srcId="{DC693693-2E84-4E05-A318-E4F54A375AC2}" destId="{C20D6AB2-77A5-42EA-A523-9A4915563E4B}" srcOrd="1" destOrd="0" presId="urn:microsoft.com/office/officeart/2005/8/layout/orgChart1"/>
    <dgm:cxn modelId="{16875634-76AD-4CFE-8F1F-A6C9DF3AD1D6}" srcId="{6C1BDD8C-95F4-4443-B11B-0E788CEB1A08}" destId="{C4581565-9556-4636-BAE9-C8400E2CF4D3}" srcOrd="1" destOrd="0" parTransId="{1CCC8714-5D80-4E94-B761-029AACEA9887}" sibTransId="{851E6DA7-A1A3-4D8E-A203-CDDD3716FA42}"/>
    <dgm:cxn modelId="{8D108F39-91D6-44F5-9322-98E58DD82A8A}" srcId="{F21A7ACA-7D43-4537-AD4B-227321B0CE5E}" destId="{4E3178AD-E19B-4A0B-ABA4-0D335C8A99AE}" srcOrd="0" destOrd="0" parTransId="{EEEBF5B6-023B-44EC-BBF4-235B53AF4206}" sibTransId="{D307009F-1C1B-4803-96D8-5ACF903B9D57}"/>
    <dgm:cxn modelId="{F1687E3B-F43E-4234-BDC2-8027E7146599}" srcId="{DC205383-E239-4DDD-92EC-9DBAF1D01478}" destId="{B158A81C-F624-4A3C-AD82-EE7581897D8F}" srcOrd="0" destOrd="0" parTransId="{56A0B4C1-B394-44A8-9138-6096A20F19E0}" sibTransId="{1F0240CC-648D-4EAA-88EA-C7009CA87867}"/>
    <dgm:cxn modelId="{BE6B8C3E-9C56-404B-931B-301A27019180}" srcId="{ECA99619-3CBF-4F96-8144-F4D7B3191EDD}" destId="{DD696E68-200B-41E5-9695-734C390BF168}" srcOrd="0" destOrd="0" parTransId="{E740DB0B-F670-4322-A77F-BCC7EA3A2A1A}" sibTransId="{6AF74B35-BBAE-40CC-9B75-7AA7892EC4A8}"/>
    <dgm:cxn modelId="{E378E640-CA90-4A01-9A4E-EF82A40DA577}" srcId="{DC205383-E239-4DDD-92EC-9DBAF1D01478}" destId="{A4DE149A-3E5E-4E5D-9AAA-C96E1D28FEF5}" srcOrd="5" destOrd="0" parTransId="{E16B2476-0660-41D2-A954-F4ABFBA9F539}" sibTransId="{1F9B3FC5-89A4-4029-848D-2A2E96A4DAAA}"/>
    <dgm:cxn modelId="{DFB83B5E-E7C1-43CC-8B18-D8B8E2072316}" srcId="{B158A81C-F624-4A3C-AD82-EE7581897D8F}" destId="{DB682349-C346-4E2F-9843-CD65FC475B82}" srcOrd="2" destOrd="0" parTransId="{8F1B2FFD-6A4A-44EE-A315-77284A33068E}" sibTransId="{8111A004-2C9A-4735-94A8-348D6B233A1C}"/>
    <dgm:cxn modelId="{632F9A41-53FA-4D3B-9899-8AA46AA77DA1}" type="presOf" srcId="{83F8DD92-DC5D-4623-A882-FBAF353D620A}" destId="{8A5CD255-8673-414E-89DA-CA5748A4D750}" srcOrd="0" destOrd="0" presId="urn:microsoft.com/office/officeart/2005/8/layout/orgChart1"/>
    <dgm:cxn modelId="{AE4B4C42-979E-4DAA-8F45-5FF9F0CE1E36}" srcId="{ECA99619-3CBF-4F96-8144-F4D7B3191EDD}" destId="{329A2C71-A148-4A9D-8D03-D5392D9C24A5}" srcOrd="2" destOrd="0" parTransId="{6FB1BC1B-2ABE-45E3-9942-A41F3101DDDF}" sibTransId="{D6D5C82B-FD6E-49CF-B219-542AD5361105}"/>
    <dgm:cxn modelId="{4B91F643-CE50-43C7-BB88-4CA14C2F0A91}" type="presOf" srcId="{BDC71B49-077E-4C80-9D32-9EFA8A90B5A7}" destId="{3A379934-A915-44BE-8A80-B723FBA9D936}" srcOrd="0" destOrd="0" presId="urn:microsoft.com/office/officeart/2005/8/layout/orgChart1"/>
    <dgm:cxn modelId="{909DA844-65C3-45CD-8295-8C075E1538CB}" type="presOf" srcId="{DB682349-C346-4E2F-9843-CD65FC475B82}" destId="{B86806A4-9C20-41A8-904B-2DFAD8EAF5E6}" srcOrd="0" destOrd="0" presId="urn:microsoft.com/office/officeart/2005/8/layout/orgChart1"/>
    <dgm:cxn modelId="{2156F144-3ACE-4FB9-9829-CF8C667152D1}" type="presOf" srcId="{1CCC8714-5D80-4E94-B761-029AACEA9887}" destId="{B9DA2F30-BEF9-4B61-8EE1-1DD6DB9087ED}" srcOrd="0" destOrd="0" presId="urn:microsoft.com/office/officeart/2005/8/layout/orgChart1"/>
    <dgm:cxn modelId="{70E53865-D8C2-4076-82AE-1F66E832A3F6}" type="presOf" srcId="{F21A7ACA-7D43-4537-AD4B-227321B0CE5E}" destId="{1DD86E6B-9DF7-44FD-ACCA-84A61E793239}" srcOrd="0" destOrd="0" presId="urn:microsoft.com/office/officeart/2005/8/layout/orgChart1"/>
    <dgm:cxn modelId="{24CADD4C-BCE4-4559-9B9A-5A5538CE7B41}" type="presOf" srcId="{B671DA92-B4E8-498A-99C4-4E4894C4F361}" destId="{5FD256CF-4F7E-49E5-9D32-F2FDFAAC34A7}" srcOrd="0" destOrd="0" presId="urn:microsoft.com/office/officeart/2005/8/layout/orgChart1"/>
    <dgm:cxn modelId="{5FC5804F-86A8-4E5C-9CF8-1030CE127738}" type="presOf" srcId="{DB1A243F-23E1-4281-B8CA-9A6C98DBB380}" destId="{52318967-0EFE-4EE4-90CE-A21EB2C48C3D}" srcOrd="1" destOrd="0" presId="urn:microsoft.com/office/officeart/2005/8/layout/orgChart1"/>
    <dgm:cxn modelId="{AB073872-29C1-49F8-B42C-23E243401B60}" type="presOf" srcId="{1D12866D-0227-4ACA-9A6F-1D5F99FFD31B}" destId="{45A127A7-6F03-4944-A259-0A5E5AB2F7B2}" srcOrd="1" destOrd="0" presId="urn:microsoft.com/office/officeart/2005/8/layout/orgChart1"/>
    <dgm:cxn modelId="{BCA36E52-C32D-4EBF-81B8-DBA4E0EFCC88}" type="presOf" srcId="{0BBCE84C-F392-4711-8AC5-AE00096C8A26}" destId="{29848695-5450-4915-A6BD-B8A5493C053D}" srcOrd="1" destOrd="0" presId="urn:microsoft.com/office/officeart/2005/8/layout/orgChart1"/>
    <dgm:cxn modelId="{5C638954-7ECD-46BC-9ADB-BD3D4DB8B204}" type="presOf" srcId="{DD696E68-200B-41E5-9695-734C390BF168}" destId="{3EB47F0C-DD7E-40DF-8D1B-E66DFCB5F0CA}" srcOrd="0" destOrd="0" presId="urn:microsoft.com/office/officeart/2005/8/layout/orgChart1"/>
    <dgm:cxn modelId="{68471175-29A4-434F-8F3F-41E2C1FBDF69}" srcId="{2B96914A-6C68-4758-A5A6-7942FA22BA70}" destId="{6C1BDD8C-95F4-4443-B11B-0E788CEB1A08}" srcOrd="0" destOrd="0" parTransId="{FE5404FF-06B0-4BC8-9DF5-33D006F3162D}" sibTransId="{9A4AE948-0704-460F-82A7-99009189EB1B}"/>
    <dgm:cxn modelId="{BCA36177-328E-4300-8873-485804527DB3}" type="presOf" srcId="{56A0B4C1-B394-44A8-9138-6096A20F19E0}" destId="{C86D3AFE-02EC-4A10-A825-E5195E93F421}" srcOrd="0" destOrd="0" presId="urn:microsoft.com/office/officeart/2005/8/layout/orgChart1"/>
    <dgm:cxn modelId="{4B0BE657-8DD8-4894-8A90-8D210F3FA4D9}" type="presOf" srcId="{DC693693-2E84-4E05-A318-E4F54A375AC2}" destId="{BA8334D1-A725-4A2B-812A-CB5A65CDE13F}" srcOrd="0" destOrd="0" presId="urn:microsoft.com/office/officeart/2005/8/layout/orgChart1"/>
    <dgm:cxn modelId="{16F06578-3458-400D-8270-F8745AA8741C}" type="presOf" srcId="{6C1BDD8C-95F4-4443-B11B-0E788CEB1A08}" destId="{50B1A157-1BA7-4803-9F61-C136028BEA88}" srcOrd="1" destOrd="0" presId="urn:microsoft.com/office/officeart/2005/8/layout/orgChart1"/>
    <dgm:cxn modelId="{ADDA1859-8E8C-4286-960B-F20AE6352002}" srcId="{4E3178AD-E19B-4A0B-ABA4-0D335C8A99AE}" destId="{DC205383-E239-4DDD-92EC-9DBAF1D01478}" srcOrd="0" destOrd="0" parTransId="{0A4EA0D1-A7E0-449C-BC69-BCDC6AB49883}" sibTransId="{B976D02C-C0B1-4959-A803-F8613FC19B27}"/>
    <dgm:cxn modelId="{3502F081-FD9A-4C99-A605-C235182DD8F6}" type="presOf" srcId="{329A2C71-A148-4A9D-8D03-D5392D9C24A5}" destId="{2DC69712-5B27-44BE-8420-210B2075718E}" srcOrd="1" destOrd="0" presId="urn:microsoft.com/office/officeart/2005/8/layout/orgChart1"/>
    <dgm:cxn modelId="{55977B86-61F5-40D2-8C3D-7C088DA4DBFD}" type="presOf" srcId="{588787E9-DDB8-4A9B-AC6C-63CE9474F3E3}" destId="{BE528C83-D5D8-4144-9478-63E3F1BDAE12}" srcOrd="0" destOrd="0" presId="urn:microsoft.com/office/officeart/2005/8/layout/orgChart1"/>
    <dgm:cxn modelId="{967A9487-2420-45B2-BE90-9236F39F577B}" type="presOf" srcId="{588787E9-DDB8-4A9B-AC6C-63CE9474F3E3}" destId="{B83AC0A6-ACBE-476F-858B-086453C346C3}" srcOrd="1" destOrd="0" presId="urn:microsoft.com/office/officeart/2005/8/layout/orgChart1"/>
    <dgm:cxn modelId="{AAF8818F-05A9-4599-85B2-20F186E4A5F3}" type="presOf" srcId="{10F3E368-4CB0-47D4-9951-BEA243F3A518}" destId="{6F18C7E6-DD7D-4C26-A051-031179A08F9B}" srcOrd="0" destOrd="0" presId="urn:microsoft.com/office/officeart/2005/8/layout/orgChart1"/>
    <dgm:cxn modelId="{0691A48F-3513-4CB2-BEC3-BED941DAF67E}" type="presOf" srcId="{A4DE149A-3E5E-4E5D-9AAA-C96E1D28FEF5}" destId="{63A6EF3C-7768-4D4D-A56A-0C285A0B682D}" srcOrd="0" destOrd="0" presId="urn:microsoft.com/office/officeart/2005/8/layout/orgChart1"/>
    <dgm:cxn modelId="{6995B08F-B333-4727-A486-2A85F9C38AA9}" type="presOf" srcId="{4DC0D339-FF11-4EC1-AE01-995FEDDE3B0B}" destId="{6E14BF03-09DB-482D-BDEC-F5F5A3FD3FE4}" srcOrd="1" destOrd="0" presId="urn:microsoft.com/office/officeart/2005/8/layout/orgChart1"/>
    <dgm:cxn modelId="{3418DF90-03F2-4477-B3CA-98ECEC4571F6}" type="presOf" srcId="{DD696E68-200B-41E5-9695-734C390BF168}" destId="{2856DB30-59EC-4BFA-95B2-99992865D9A0}" srcOrd="1" destOrd="0" presId="urn:microsoft.com/office/officeart/2005/8/layout/orgChart1"/>
    <dgm:cxn modelId="{76693892-90CE-4DBD-ABF8-19A8334E1943}" type="presOf" srcId="{C4581565-9556-4636-BAE9-C8400E2CF4D3}" destId="{0A1C01FA-D204-45CF-962D-154A4FAA9C5A}" srcOrd="0" destOrd="0" presId="urn:microsoft.com/office/officeart/2005/8/layout/orgChart1"/>
    <dgm:cxn modelId="{F3C90593-6977-4B99-BF93-15987372D151}" type="presOf" srcId="{FE5404FF-06B0-4BC8-9DF5-33D006F3162D}" destId="{F176871D-6538-45EC-A0EA-F097C0562B64}" srcOrd="0" destOrd="0" presId="urn:microsoft.com/office/officeart/2005/8/layout/orgChart1"/>
    <dgm:cxn modelId="{50D121A0-2BE7-4072-AA06-8772DE2961CC}" srcId="{DC205383-E239-4DDD-92EC-9DBAF1D01478}" destId="{DAD7595A-51E3-401E-9BE4-7AEC0A12DF8E}" srcOrd="7" destOrd="0" parTransId="{5CA866BE-9D6E-4788-A270-A8EC964B9A5B}" sibTransId="{3AFA34F5-92D1-40FC-92A2-FBD2DBE8DCEA}"/>
    <dgm:cxn modelId="{B06852A2-A1C0-40B3-B916-A85C8D0ED75C}" type="presOf" srcId="{8EFD7EBE-571F-4FB2-8F65-45FAC79A85FA}" destId="{4603C668-B7C6-4E03-A11D-FFF4AD14E935}" srcOrd="0" destOrd="0" presId="urn:microsoft.com/office/officeart/2005/8/layout/orgChart1"/>
    <dgm:cxn modelId="{E7E430A4-0FA6-4CF9-8EA0-6321C078A097}" type="presOf" srcId="{60655F2D-020E-445B-8076-CE7FFF1E2DCB}" destId="{2711AA3D-DB42-46AA-9BF3-4A892D69DBB0}" srcOrd="0" destOrd="0" presId="urn:microsoft.com/office/officeart/2005/8/layout/orgChart1"/>
    <dgm:cxn modelId="{03CBEEA6-270A-403F-A998-67A021A00324}" type="presOf" srcId="{6C1BDD8C-95F4-4443-B11B-0E788CEB1A08}" destId="{EFD08DC3-F0B2-44D8-8F42-081FB41B4C1F}" srcOrd="0" destOrd="0" presId="urn:microsoft.com/office/officeart/2005/8/layout/orgChart1"/>
    <dgm:cxn modelId="{203244A8-FD9D-4B3A-A822-D2356D5AC0C4}" type="presOf" srcId="{6BA4909A-ACBD-4CF2-AC5B-2FA29EA58530}" destId="{B03478AD-FEC9-4AB4-8FDB-6F1795669426}" srcOrd="1" destOrd="0" presId="urn:microsoft.com/office/officeart/2005/8/layout/orgChart1"/>
    <dgm:cxn modelId="{B543ACAF-5E59-4DBE-A9ED-056998E0ECDD}" srcId="{B158A81C-F624-4A3C-AD82-EE7581897D8F}" destId="{DC693693-2E84-4E05-A318-E4F54A375AC2}" srcOrd="0" destOrd="0" parTransId="{DD85DEC0-9551-4C9B-916C-D33BD4FB432C}" sibTransId="{0E949FA6-2812-49A1-AD3F-21EC59852F36}"/>
    <dgm:cxn modelId="{E56D09B5-D491-4658-9F21-8D6E3E06183C}" srcId="{DC205383-E239-4DDD-92EC-9DBAF1D01478}" destId="{588787E9-DDB8-4A9B-AC6C-63CE9474F3E3}" srcOrd="3" destOrd="0" parTransId="{12770EBD-FAFA-41F9-ADD3-7099CD5F8A2B}" sibTransId="{FD509C10-5DDD-47E1-956F-4334C9910548}"/>
    <dgm:cxn modelId="{427AD4BB-67B9-4494-BBEA-8FFACA315944}" type="presOf" srcId="{ECA99619-3CBF-4F96-8144-F4D7B3191EDD}" destId="{71AC9FD4-0837-4D1A-9850-BDB50BC766CD}" srcOrd="0" destOrd="0" presId="urn:microsoft.com/office/officeart/2005/8/layout/orgChart1"/>
    <dgm:cxn modelId="{CD4800BE-D880-44DA-B29A-A41D083FB823}" type="presOf" srcId="{ECA99619-3CBF-4F96-8144-F4D7B3191EDD}" destId="{44A30C6D-EBDA-40BB-A114-2A3F8B645988}" srcOrd="1" destOrd="0" presId="urn:microsoft.com/office/officeart/2005/8/layout/orgChart1"/>
    <dgm:cxn modelId="{DE552FBF-FB04-4E0D-82DA-C83CB697C37D}" type="presOf" srcId="{6FB1BC1B-2ABE-45E3-9942-A41F3101DDDF}" destId="{501EFF7F-1DAC-4445-A0E3-28E97F223676}" srcOrd="0" destOrd="0" presId="urn:microsoft.com/office/officeart/2005/8/layout/orgChart1"/>
    <dgm:cxn modelId="{6A3F3DC6-75D5-4347-BE05-55E43824A50D}" type="presOf" srcId="{83F8DD92-DC5D-4623-A882-FBAF353D620A}" destId="{E09F6952-6C27-40F4-A9C3-39B354861CFD}" srcOrd="1" destOrd="0" presId="urn:microsoft.com/office/officeart/2005/8/layout/orgChart1"/>
    <dgm:cxn modelId="{AB9234CE-B0EB-4F7E-B1B6-9C5F93982FCE}" srcId="{2B96914A-6C68-4758-A5A6-7942FA22BA70}" destId="{DB1A243F-23E1-4281-B8CA-9A6C98DBB380}" srcOrd="2" destOrd="0" parTransId="{12BEF0BD-8532-4BDA-8EEA-52E6F4AFDCA2}" sibTransId="{9D52A854-7AA6-4EEE-9DF6-03EA2C76E7D3}"/>
    <dgm:cxn modelId="{A30F5ECE-E213-4DCB-B894-E9665E37981B}" type="presOf" srcId="{B158A81C-F624-4A3C-AD82-EE7581897D8F}" destId="{41F6927E-BE1F-4B13-835E-5171C34CCB1E}" srcOrd="1" destOrd="0" presId="urn:microsoft.com/office/officeart/2005/8/layout/orgChart1"/>
    <dgm:cxn modelId="{78EB86D1-A51C-43FE-BBF4-E0174011D53A}" type="presOf" srcId="{2B96914A-6C68-4758-A5A6-7942FA22BA70}" destId="{406DE7C5-0922-4343-AB66-CEB857F85F22}" srcOrd="0" destOrd="0" presId="urn:microsoft.com/office/officeart/2005/8/layout/orgChart1"/>
    <dgm:cxn modelId="{574EB4D2-383D-4C11-8EFB-CAFAABF46614}" type="presOf" srcId="{DAD7595A-51E3-401E-9BE4-7AEC0A12DF8E}" destId="{B1F680D3-EC89-45C7-8DDA-0AD857B704EB}" srcOrd="0" destOrd="0" presId="urn:microsoft.com/office/officeart/2005/8/layout/orgChart1"/>
    <dgm:cxn modelId="{9717DBD3-93EA-4B4A-8104-E52EACE4A4DC}" type="presOf" srcId="{8F1B2FFD-6A4A-44EE-A315-77284A33068E}" destId="{07C657EC-92CC-4980-9A42-D8B499F2CFEE}" srcOrd="0" destOrd="0" presId="urn:microsoft.com/office/officeart/2005/8/layout/orgChart1"/>
    <dgm:cxn modelId="{0F854BD5-5FE8-46DB-B915-7B8E0A699093}" type="presOf" srcId="{0A4EA0D1-A7E0-449C-BC69-BCDC6AB49883}" destId="{84677076-19C6-469D-93D2-57F4109F6AC0}" srcOrd="0" destOrd="0" presId="urn:microsoft.com/office/officeart/2005/8/layout/orgChart1"/>
    <dgm:cxn modelId="{3A8DAAD5-D8B4-4E8A-888D-638AB0FC3704}" type="presOf" srcId="{2B96914A-6C68-4758-A5A6-7942FA22BA70}" destId="{809C0254-E936-4FC9-9476-5057C5E0AB57}" srcOrd="1" destOrd="0" presId="urn:microsoft.com/office/officeart/2005/8/layout/orgChart1"/>
    <dgm:cxn modelId="{4AA681D6-1508-488C-87A7-C40295AAB770}" type="presOf" srcId="{0BBCE84C-F392-4711-8AC5-AE00096C8A26}" destId="{E6C73CB8-2237-4D90-A743-D2C5D7DE7BD9}" srcOrd="0" destOrd="0" presId="urn:microsoft.com/office/officeart/2005/8/layout/orgChart1"/>
    <dgm:cxn modelId="{EA1742DA-C882-40B4-895C-B16F438C1DA8}" type="presOf" srcId="{E740DB0B-F670-4322-A77F-BCC7EA3A2A1A}" destId="{89642F21-19CA-4D24-AE3D-1F01012F5CD6}" srcOrd="0" destOrd="0" presId="urn:microsoft.com/office/officeart/2005/8/layout/orgChart1"/>
    <dgm:cxn modelId="{01528BDB-9F69-44CA-84CA-89C58E7F41D6}" type="presOf" srcId="{DB1A243F-23E1-4281-B8CA-9A6C98DBB380}" destId="{2984315F-8AC8-40D2-BC38-44B1C44108DB}" srcOrd="0" destOrd="0" presId="urn:microsoft.com/office/officeart/2005/8/layout/orgChart1"/>
    <dgm:cxn modelId="{F822D0DB-6F83-46A9-8B28-FAF51453F78C}" type="presOf" srcId="{6BA4909A-ACBD-4CF2-AC5B-2FA29EA58530}" destId="{9C79CDE8-23FF-4E58-991E-508C77F4354D}" srcOrd="0" destOrd="0" presId="urn:microsoft.com/office/officeart/2005/8/layout/orgChart1"/>
    <dgm:cxn modelId="{83840EDD-FD79-47C4-BDAB-803EB4FBC7E0}" type="presOf" srcId="{DC205383-E239-4DDD-92EC-9DBAF1D01478}" destId="{88DC488A-19A3-471B-BBD3-32B822E414DC}" srcOrd="1" destOrd="0" presId="urn:microsoft.com/office/officeart/2005/8/layout/orgChart1"/>
    <dgm:cxn modelId="{A63EDBDF-29A7-4AE2-9FCA-C4B7625A40CA}" type="presOf" srcId="{B158A81C-F624-4A3C-AD82-EE7581897D8F}" destId="{6E0AD705-8124-45D4-8A69-C874E4DC340E}" srcOrd="0" destOrd="0" presId="urn:microsoft.com/office/officeart/2005/8/layout/orgChart1"/>
    <dgm:cxn modelId="{3FA545E0-1245-4265-8741-65449701DC9E}" type="presOf" srcId="{DAD7595A-51E3-401E-9BE4-7AEC0A12DF8E}" destId="{AE01841D-E360-4867-A5AD-1A1020FC0D4B}" srcOrd="1" destOrd="0" presId="urn:microsoft.com/office/officeart/2005/8/layout/orgChart1"/>
    <dgm:cxn modelId="{6A6643E4-81E2-4EE6-A683-2FA421B72879}" srcId="{ECA99619-3CBF-4F96-8144-F4D7B3191EDD}" destId="{6BA4909A-ACBD-4CF2-AC5B-2FA29EA58530}" srcOrd="1" destOrd="0" parTransId="{A2E99041-39A8-4EC3-83BE-1CFD4F808736}" sibTransId="{D94BC877-3D21-4CAE-8776-23FC0FCD6043}"/>
    <dgm:cxn modelId="{A4223CE9-0737-4E02-A125-4440ADBA33B7}" srcId="{DC205383-E239-4DDD-92EC-9DBAF1D01478}" destId="{1D12866D-0227-4ACA-9A6F-1D5F99FFD31B}" srcOrd="6" destOrd="0" parTransId="{60655F2D-020E-445B-8076-CE7FFF1E2DCB}" sibTransId="{96743623-FF47-4E81-AAA0-BDFA11180E7E}"/>
    <dgm:cxn modelId="{B31CACE9-C1ED-4702-B6B3-24CDD28338F7}" type="presOf" srcId="{F46FCD69-B650-4B8D-A4C1-EBAE0E3C06E6}" destId="{DD9DF041-2DDF-40CA-B546-CF5638962562}" srcOrd="0" destOrd="0" presId="urn:microsoft.com/office/officeart/2005/8/layout/orgChart1"/>
    <dgm:cxn modelId="{185529EA-2E39-4E2E-8689-5B65F61FE61F}" type="presOf" srcId="{4B0E9747-03BF-40DA-933A-CB6BF3E927ED}" destId="{6C980C63-91C1-4429-B75D-41EF09388B86}" srcOrd="0" destOrd="0" presId="urn:microsoft.com/office/officeart/2005/8/layout/orgChart1"/>
    <dgm:cxn modelId="{3FF448EA-75F3-4BC9-AA47-77B0A3297E0B}" type="presOf" srcId="{A4DE149A-3E5E-4E5D-9AAA-C96E1D28FEF5}" destId="{EDCC924C-8951-4D6D-810A-25210A653711}" srcOrd="1" destOrd="0" presId="urn:microsoft.com/office/officeart/2005/8/layout/orgChart1"/>
    <dgm:cxn modelId="{505E55EA-AEFC-4FBB-95E9-CE1C4C6FE1E8}" type="presOf" srcId="{30CE3F12-153E-450E-952E-158AE60D4F11}" destId="{919310FF-1C7F-48BB-9CC4-910C6572B323}" srcOrd="0" destOrd="0" presId="urn:microsoft.com/office/officeart/2005/8/layout/orgChart1"/>
    <dgm:cxn modelId="{B0BC88EA-A3BB-4F4F-9860-FA4A89202B73}" srcId="{DC205383-E239-4DDD-92EC-9DBAF1D01478}" destId="{F46FCD69-B650-4B8D-A4C1-EBAE0E3C06E6}" srcOrd="1" destOrd="0" parTransId="{8EFD7EBE-571F-4FB2-8F65-45FAC79A85FA}" sibTransId="{DEFB1F82-CF2C-4D80-AD80-61311C7FF81D}"/>
    <dgm:cxn modelId="{A9426AEC-5672-484B-A3F4-29E2F584C3BF}" type="presOf" srcId="{DD85DEC0-9551-4C9B-916C-D33BD4FB432C}" destId="{A1858863-C96D-4D10-8BEB-8C20E7DED9D2}" srcOrd="0" destOrd="0" presId="urn:microsoft.com/office/officeart/2005/8/layout/orgChart1"/>
    <dgm:cxn modelId="{967F20EE-6361-4EF1-9E28-032900B3D0BA}" srcId="{2B96914A-6C68-4758-A5A6-7942FA22BA70}" destId="{0BBCE84C-F392-4711-8AC5-AE00096C8A26}" srcOrd="1" destOrd="0" parTransId="{10F3E368-4CB0-47D4-9951-BEA243F3A518}" sibTransId="{DDDA9863-3D71-43CA-8B11-07EE2C3D9FDA}"/>
    <dgm:cxn modelId="{61C92BEF-0747-4E76-8D34-CB82159603F1}" type="presOf" srcId="{4DC0D339-FF11-4EC1-AE01-995FEDDE3B0B}" destId="{76A894FC-0699-4079-8EA2-D8A953A6A03A}" srcOrd="0" destOrd="0" presId="urn:microsoft.com/office/officeart/2005/8/layout/orgChart1"/>
    <dgm:cxn modelId="{038870EF-FDD5-4526-B619-8CABD54CA3E8}" type="presOf" srcId="{A2E99041-39A8-4EC3-83BE-1CFD4F808736}" destId="{1103CCAA-2C42-4355-AB10-84CB71597FD5}" srcOrd="0" destOrd="0" presId="urn:microsoft.com/office/officeart/2005/8/layout/orgChart1"/>
    <dgm:cxn modelId="{3FA59EEF-F32C-4C16-99D6-C6BB7E08F7D8}" type="presOf" srcId="{329A2C71-A148-4A9D-8D03-D5392D9C24A5}" destId="{A62BD949-AAE0-49E7-A2CC-8364D93A1139}" srcOrd="0" destOrd="0" presId="urn:microsoft.com/office/officeart/2005/8/layout/orgChart1"/>
    <dgm:cxn modelId="{5A1BD8F5-8174-4630-B873-E483CF318D32}" type="presOf" srcId="{C4581565-9556-4636-BAE9-C8400E2CF4D3}" destId="{F7DAB944-5474-4A9E-A161-505583B48256}" srcOrd="1" destOrd="0" presId="urn:microsoft.com/office/officeart/2005/8/layout/orgChart1"/>
    <dgm:cxn modelId="{6834CDFE-2E10-4637-BBF7-F458A4D3768A}" type="presOf" srcId="{4E3178AD-E19B-4A0B-ABA4-0D335C8A99AE}" destId="{901E83EE-A3B0-4B02-8F11-420FF2C368D5}" srcOrd="0" destOrd="0" presId="urn:microsoft.com/office/officeart/2005/8/layout/orgChart1"/>
    <dgm:cxn modelId="{E6A1D61D-F0B0-44A1-B832-C4DAA7CA47B4}" type="presParOf" srcId="{1DD86E6B-9DF7-44FD-ACCA-84A61E793239}" destId="{4CE04797-9FDA-463E-B70B-EF4D333BD861}" srcOrd="0" destOrd="0" presId="urn:microsoft.com/office/officeart/2005/8/layout/orgChart1"/>
    <dgm:cxn modelId="{D895A49F-6F36-4C6B-9178-549BA5E7E568}" type="presParOf" srcId="{4CE04797-9FDA-463E-B70B-EF4D333BD861}" destId="{FEFA3041-8918-4393-ADD4-70A50F0AF266}" srcOrd="0" destOrd="0" presId="urn:microsoft.com/office/officeart/2005/8/layout/orgChart1"/>
    <dgm:cxn modelId="{DE71ADC5-35FA-44B7-A75D-97E758A8B8E9}" type="presParOf" srcId="{FEFA3041-8918-4393-ADD4-70A50F0AF266}" destId="{901E83EE-A3B0-4B02-8F11-420FF2C368D5}" srcOrd="0" destOrd="0" presId="urn:microsoft.com/office/officeart/2005/8/layout/orgChart1"/>
    <dgm:cxn modelId="{C1F43FC2-73FD-4196-B3A1-8BFE8673443A}" type="presParOf" srcId="{FEFA3041-8918-4393-ADD4-70A50F0AF266}" destId="{1B701A07-1459-4577-893A-F8CA992D01F6}" srcOrd="1" destOrd="0" presId="urn:microsoft.com/office/officeart/2005/8/layout/orgChart1"/>
    <dgm:cxn modelId="{54DA6741-D50E-4C47-844F-CE878D8F9F2F}" type="presParOf" srcId="{4CE04797-9FDA-463E-B70B-EF4D333BD861}" destId="{B0FBA5BE-6023-4CD5-B4B8-5BD4F5C972DE}" srcOrd="1" destOrd="0" presId="urn:microsoft.com/office/officeart/2005/8/layout/orgChart1"/>
    <dgm:cxn modelId="{3AA454C6-D37F-41FC-BD2A-07427DB61F98}" type="presParOf" srcId="{B0FBA5BE-6023-4CD5-B4B8-5BD4F5C972DE}" destId="{84677076-19C6-469D-93D2-57F4109F6AC0}" srcOrd="0" destOrd="0" presId="urn:microsoft.com/office/officeart/2005/8/layout/orgChart1"/>
    <dgm:cxn modelId="{E7E2E3E9-C716-4BA4-AB53-46ABD39F90A1}" type="presParOf" srcId="{B0FBA5BE-6023-4CD5-B4B8-5BD4F5C972DE}" destId="{F4974133-EE9D-4AEE-BD37-23A76D802B7C}" srcOrd="1" destOrd="0" presId="urn:microsoft.com/office/officeart/2005/8/layout/orgChart1"/>
    <dgm:cxn modelId="{CDA09C07-80C7-4D92-AC03-F1DC14131478}" type="presParOf" srcId="{F4974133-EE9D-4AEE-BD37-23A76D802B7C}" destId="{5388F929-D17C-4B07-98D5-F25E409EB4F7}" srcOrd="0" destOrd="0" presId="urn:microsoft.com/office/officeart/2005/8/layout/orgChart1"/>
    <dgm:cxn modelId="{37D7B9BD-EEF2-4EB3-9A78-65442586200D}" type="presParOf" srcId="{5388F929-D17C-4B07-98D5-F25E409EB4F7}" destId="{2E8826FC-97DE-45D0-ADCF-7AFD10347160}" srcOrd="0" destOrd="0" presId="urn:microsoft.com/office/officeart/2005/8/layout/orgChart1"/>
    <dgm:cxn modelId="{E1A11A9C-1063-4B55-9155-3FAAD1F1BC80}" type="presParOf" srcId="{5388F929-D17C-4B07-98D5-F25E409EB4F7}" destId="{88DC488A-19A3-471B-BBD3-32B822E414DC}" srcOrd="1" destOrd="0" presId="urn:microsoft.com/office/officeart/2005/8/layout/orgChart1"/>
    <dgm:cxn modelId="{0AD8051B-6674-4979-8AD9-919F11901849}" type="presParOf" srcId="{F4974133-EE9D-4AEE-BD37-23A76D802B7C}" destId="{79F5B807-3055-4070-BEA5-6F937CED7861}" srcOrd="1" destOrd="0" presId="urn:microsoft.com/office/officeart/2005/8/layout/orgChart1"/>
    <dgm:cxn modelId="{4E683C8B-046F-4256-91AE-2658FF0B6002}" type="presParOf" srcId="{79F5B807-3055-4070-BEA5-6F937CED7861}" destId="{C86D3AFE-02EC-4A10-A825-E5195E93F421}" srcOrd="0" destOrd="0" presId="urn:microsoft.com/office/officeart/2005/8/layout/orgChart1"/>
    <dgm:cxn modelId="{D063D5FA-04F9-4B14-AE8A-D051DCE70562}" type="presParOf" srcId="{79F5B807-3055-4070-BEA5-6F937CED7861}" destId="{7AD37FD2-755B-4D68-B8E8-4327DBB40E05}" srcOrd="1" destOrd="0" presId="urn:microsoft.com/office/officeart/2005/8/layout/orgChart1"/>
    <dgm:cxn modelId="{9010EBDC-E701-4EA5-9AB3-935805A4F62A}" type="presParOf" srcId="{7AD37FD2-755B-4D68-B8E8-4327DBB40E05}" destId="{AA74AE1F-76A6-4ABB-8673-F0CA07D23EBA}" srcOrd="0" destOrd="0" presId="urn:microsoft.com/office/officeart/2005/8/layout/orgChart1"/>
    <dgm:cxn modelId="{E73930A3-CE48-4B4D-BB9E-5FCDF15FF6C1}" type="presParOf" srcId="{AA74AE1F-76A6-4ABB-8673-F0CA07D23EBA}" destId="{6E0AD705-8124-45D4-8A69-C874E4DC340E}" srcOrd="0" destOrd="0" presId="urn:microsoft.com/office/officeart/2005/8/layout/orgChart1"/>
    <dgm:cxn modelId="{C051F366-8C2C-404A-834A-F41BA2BAD2FA}" type="presParOf" srcId="{AA74AE1F-76A6-4ABB-8673-F0CA07D23EBA}" destId="{41F6927E-BE1F-4B13-835E-5171C34CCB1E}" srcOrd="1" destOrd="0" presId="urn:microsoft.com/office/officeart/2005/8/layout/orgChart1"/>
    <dgm:cxn modelId="{FA0273EA-88EF-4F12-AD80-56DE52619D1A}" type="presParOf" srcId="{7AD37FD2-755B-4D68-B8E8-4327DBB40E05}" destId="{5F670803-BCAB-4A7D-A033-4676FBB43B42}" srcOrd="1" destOrd="0" presId="urn:microsoft.com/office/officeart/2005/8/layout/orgChart1"/>
    <dgm:cxn modelId="{1D0D6141-34EE-470C-81EA-33F8AE38D96C}" type="presParOf" srcId="{5F670803-BCAB-4A7D-A033-4676FBB43B42}" destId="{A1858863-C96D-4D10-8BEB-8C20E7DED9D2}" srcOrd="0" destOrd="0" presId="urn:microsoft.com/office/officeart/2005/8/layout/orgChart1"/>
    <dgm:cxn modelId="{0FB7CD19-096B-4518-A785-9423B3D6B078}" type="presParOf" srcId="{5F670803-BCAB-4A7D-A033-4676FBB43B42}" destId="{0AD3DEA4-8FFD-4E4B-924A-B44E331ADE54}" srcOrd="1" destOrd="0" presId="urn:microsoft.com/office/officeart/2005/8/layout/orgChart1"/>
    <dgm:cxn modelId="{DCBA80E1-402E-4420-822F-F310529A1B20}" type="presParOf" srcId="{0AD3DEA4-8FFD-4E4B-924A-B44E331ADE54}" destId="{08885EBF-899F-4E36-86F1-84F4E802CC84}" srcOrd="0" destOrd="0" presId="urn:microsoft.com/office/officeart/2005/8/layout/orgChart1"/>
    <dgm:cxn modelId="{3405B19E-096D-4815-9FDD-B987BF031DF9}" type="presParOf" srcId="{08885EBF-899F-4E36-86F1-84F4E802CC84}" destId="{BA8334D1-A725-4A2B-812A-CB5A65CDE13F}" srcOrd="0" destOrd="0" presId="urn:microsoft.com/office/officeart/2005/8/layout/orgChart1"/>
    <dgm:cxn modelId="{702EC756-8189-4D40-948A-1E553BB3BEA3}" type="presParOf" srcId="{08885EBF-899F-4E36-86F1-84F4E802CC84}" destId="{C20D6AB2-77A5-42EA-A523-9A4915563E4B}" srcOrd="1" destOrd="0" presId="urn:microsoft.com/office/officeart/2005/8/layout/orgChart1"/>
    <dgm:cxn modelId="{B6EB9968-7A6A-4408-B3CE-43051B241D2F}" type="presParOf" srcId="{0AD3DEA4-8FFD-4E4B-924A-B44E331ADE54}" destId="{6D7E1831-9CF6-4849-88FD-765B05E25BF0}" srcOrd="1" destOrd="0" presId="urn:microsoft.com/office/officeart/2005/8/layout/orgChart1"/>
    <dgm:cxn modelId="{E014266E-6581-4A9A-8057-88702EB830C3}" type="presParOf" srcId="{0AD3DEA4-8FFD-4E4B-924A-B44E331ADE54}" destId="{B8A658C5-C8B6-4970-92DD-93FB4C47D565}" srcOrd="2" destOrd="0" presId="urn:microsoft.com/office/officeart/2005/8/layout/orgChart1"/>
    <dgm:cxn modelId="{3F52850C-68C3-4570-B431-9E992B700C0D}" type="presParOf" srcId="{5F670803-BCAB-4A7D-A033-4676FBB43B42}" destId="{6C980C63-91C1-4429-B75D-41EF09388B86}" srcOrd="2" destOrd="0" presId="urn:microsoft.com/office/officeart/2005/8/layout/orgChart1"/>
    <dgm:cxn modelId="{497EF81B-F4DE-44A6-9FDA-59132F730439}" type="presParOf" srcId="{5F670803-BCAB-4A7D-A033-4676FBB43B42}" destId="{9943DDDC-E465-4514-A11D-B18F3A1A7541}" srcOrd="3" destOrd="0" presId="urn:microsoft.com/office/officeart/2005/8/layout/orgChart1"/>
    <dgm:cxn modelId="{A975C332-E242-486B-B468-ACC23D771FD9}" type="presParOf" srcId="{9943DDDC-E465-4514-A11D-B18F3A1A7541}" destId="{AAE99F0C-D7E8-419B-A3E2-4F9C1DC7ADA5}" srcOrd="0" destOrd="0" presId="urn:microsoft.com/office/officeart/2005/8/layout/orgChart1"/>
    <dgm:cxn modelId="{1B7C08D4-C755-4187-A140-EB1DB364E9B3}" type="presParOf" srcId="{AAE99F0C-D7E8-419B-A3E2-4F9C1DC7ADA5}" destId="{8A5CD255-8673-414E-89DA-CA5748A4D750}" srcOrd="0" destOrd="0" presId="urn:microsoft.com/office/officeart/2005/8/layout/orgChart1"/>
    <dgm:cxn modelId="{A394CB29-873F-4165-BE80-081848CD67DB}" type="presParOf" srcId="{AAE99F0C-D7E8-419B-A3E2-4F9C1DC7ADA5}" destId="{E09F6952-6C27-40F4-A9C3-39B354861CFD}" srcOrd="1" destOrd="0" presId="urn:microsoft.com/office/officeart/2005/8/layout/orgChart1"/>
    <dgm:cxn modelId="{79E25BDA-DFDB-4652-876D-687743625F64}" type="presParOf" srcId="{9943DDDC-E465-4514-A11D-B18F3A1A7541}" destId="{F5A24227-09C0-44E0-9E96-08A11BE67671}" srcOrd="1" destOrd="0" presId="urn:microsoft.com/office/officeart/2005/8/layout/orgChart1"/>
    <dgm:cxn modelId="{7889FF6B-0F1F-4943-821B-E26706F1B765}" type="presParOf" srcId="{9943DDDC-E465-4514-A11D-B18F3A1A7541}" destId="{36BE2C6A-F7CD-4B0D-815F-A10DE1D923DD}" srcOrd="2" destOrd="0" presId="urn:microsoft.com/office/officeart/2005/8/layout/orgChart1"/>
    <dgm:cxn modelId="{73AE91BF-A2FA-4BA9-B39C-72B127960BAD}" type="presParOf" srcId="{5F670803-BCAB-4A7D-A033-4676FBB43B42}" destId="{07C657EC-92CC-4980-9A42-D8B499F2CFEE}" srcOrd="4" destOrd="0" presId="urn:microsoft.com/office/officeart/2005/8/layout/orgChart1"/>
    <dgm:cxn modelId="{FB13786D-6442-40E3-AE6B-1401F01D380D}" type="presParOf" srcId="{5F670803-BCAB-4A7D-A033-4676FBB43B42}" destId="{190F88E5-47D1-4811-9DC1-C4C74A4E2A17}" srcOrd="5" destOrd="0" presId="urn:microsoft.com/office/officeart/2005/8/layout/orgChart1"/>
    <dgm:cxn modelId="{B558D834-C7E0-4056-A624-4175AC8884EC}" type="presParOf" srcId="{190F88E5-47D1-4811-9DC1-C4C74A4E2A17}" destId="{35C6F5A6-9345-4F59-9C36-E2A37CB56894}" srcOrd="0" destOrd="0" presId="urn:microsoft.com/office/officeart/2005/8/layout/orgChart1"/>
    <dgm:cxn modelId="{8354C65D-4054-4FF9-AD0F-9BAC01D5A24C}" type="presParOf" srcId="{35C6F5A6-9345-4F59-9C36-E2A37CB56894}" destId="{B86806A4-9C20-41A8-904B-2DFAD8EAF5E6}" srcOrd="0" destOrd="0" presId="urn:microsoft.com/office/officeart/2005/8/layout/orgChart1"/>
    <dgm:cxn modelId="{014B828C-EA50-4680-81AB-C87D64A43F30}" type="presParOf" srcId="{35C6F5A6-9345-4F59-9C36-E2A37CB56894}" destId="{E9FB2CCF-3D06-4504-8516-69A822FF6D2F}" srcOrd="1" destOrd="0" presId="urn:microsoft.com/office/officeart/2005/8/layout/orgChart1"/>
    <dgm:cxn modelId="{28B588A0-38FF-42E9-9940-B09180BEA9D6}" type="presParOf" srcId="{190F88E5-47D1-4811-9DC1-C4C74A4E2A17}" destId="{9BE4019B-5BB5-4756-8E6B-F0971DFF5319}" srcOrd="1" destOrd="0" presId="urn:microsoft.com/office/officeart/2005/8/layout/orgChart1"/>
    <dgm:cxn modelId="{82C0B7AB-EF64-462A-88C7-2193A4780198}" type="presParOf" srcId="{190F88E5-47D1-4811-9DC1-C4C74A4E2A17}" destId="{87E3C2D4-806C-48C5-875A-581830C9E116}" srcOrd="2" destOrd="0" presId="urn:microsoft.com/office/officeart/2005/8/layout/orgChart1"/>
    <dgm:cxn modelId="{95D57280-AF34-428F-B8AF-532330125294}" type="presParOf" srcId="{7AD37FD2-755B-4D68-B8E8-4327DBB40E05}" destId="{BE66DAFD-0876-4B0E-89C5-0404F9A05D55}" srcOrd="2" destOrd="0" presId="urn:microsoft.com/office/officeart/2005/8/layout/orgChart1"/>
    <dgm:cxn modelId="{161553C8-DF1F-4FEB-A454-7A523AB09580}" type="presParOf" srcId="{79F5B807-3055-4070-BEA5-6F937CED7861}" destId="{4603C668-B7C6-4E03-A11D-FFF4AD14E935}" srcOrd="2" destOrd="0" presId="urn:microsoft.com/office/officeart/2005/8/layout/orgChart1"/>
    <dgm:cxn modelId="{DD7290C8-749B-497A-82AA-F66A1F5FB463}" type="presParOf" srcId="{79F5B807-3055-4070-BEA5-6F937CED7861}" destId="{39A9944E-D207-4925-A75F-3F0FAD5F059E}" srcOrd="3" destOrd="0" presId="urn:microsoft.com/office/officeart/2005/8/layout/orgChart1"/>
    <dgm:cxn modelId="{231FEAE9-EA44-4EF3-86FD-D69F9E3230BE}" type="presParOf" srcId="{39A9944E-D207-4925-A75F-3F0FAD5F059E}" destId="{03E6C91F-4EF6-4094-AAB3-C44D0E854BC0}" srcOrd="0" destOrd="0" presId="urn:microsoft.com/office/officeart/2005/8/layout/orgChart1"/>
    <dgm:cxn modelId="{F6A9880D-DC9E-48DE-ACF7-95EE1C949F5B}" type="presParOf" srcId="{03E6C91F-4EF6-4094-AAB3-C44D0E854BC0}" destId="{DD9DF041-2DDF-40CA-B546-CF5638962562}" srcOrd="0" destOrd="0" presId="urn:microsoft.com/office/officeart/2005/8/layout/orgChart1"/>
    <dgm:cxn modelId="{51CDCB5C-F087-4905-B2D0-090B6180B009}" type="presParOf" srcId="{03E6C91F-4EF6-4094-AAB3-C44D0E854BC0}" destId="{D3912872-C1FF-40BF-9BE8-C487D0794A63}" srcOrd="1" destOrd="0" presId="urn:microsoft.com/office/officeart/2005/8/layout/orgChart1"/>
    <dgm:cxn modelId="{0A8AA6B4-299A-4080-9E22-584A7D4A1212}" type="presParOf" srcId="{39A9944E-D207-4925-A75F-3F0FAD5F059E}" destId="{6FFAC480-2B00-4A4D-AA0C-661F0B2B8B3B}" srcOrd="1" destOrd="0" presId="urn:microsoft.com/office/officeart/2005/8/layout/orgChart1"/>
    <dgm:cxn modelId="{BB74D98F-7055-469F-A891-D6528299C924}" type="presParOf" srcId="{39A9944E-D207-4925-A75F-3F0FAD5F059E}" destId="{C692AFD4-7A14-4524-BD12-24D812DB21E0}" srcOrd="2" destOrd="0" presId="urn:microsoft.com/office/officeart/2005/8/layout/orgChart1"/>
    <dgm:cxn modelId="{2E1B4144-F920-4425-90E5-2CF2A7630ACD}" type="presParOf" srcId="{79F5B807-3055-4070-BEA5-6F937CED7861}" destId="{5FD256CF-4F7E-49E5-9D32-F2FDFAAC34A7}" srcOrd="4" destOrd="0" presId="urn:microsoft.com/office/officeart/2005/8/layout/orgChart1"/>
    <dgm:cxn modelId="{B0FB9C1C-2B96-4864-AB47-1043A8476E67}" type="presParOf" srcId="{79F5B807-3055-4070-BEA5-6F937CED7861}" destId="{BFF3F60E-2436-4D5E-967B-FD90ECBA1C3F}" srcOrd="5" destOrd="0" presId="urn:microsoft.com/office/officeart/2005/8/layout/orgChart1"/>
    <dgm:cxn modelId="{15BDC5E4-B95C-4A13-A5B6-E986D30D0A64}" type="presParOf" srcId="{BFF3F60E-2436-4D5E-967B-FD90ECBA1C3F}" destId="{D298191E-DAED-479E-A53B-D6B806A3C5BD}" srcOrd="0" destOrd="0" presId="urn:microsoft.com/office/officeart/2005/8/layout/orgChart1"/>
    <dgm:cxn modelId="{1D008AC6-8028-43B4-9D0C-B228360E74FC}" type="presParOf" srcId="{D298191E-DAED-479E-A53B-D6B806A3C5BD}" destId="{71AC9FD4-0837-4D1A-9850-BDB50BC766CD}" srcOrd="0" destOrd="0" presId="urn:microsoft.com/office/officeart/2005/8/layout/orgChart1"/>
    <dgm:cxn modelId="{01017D7C-DF15-4CDE-8FA3-DC94FBCAD6C9}" type="presParOf" srcId="{D298191E-DAED-479E-A53B-D6B806A3C5BD}" destId="{44A30C6D-EBDA-40BB-A114-2A3F8B645988}" srcOrd="1" destOrd="0" presId="urn:microsoft.com/office/officeart/2005/8/layout/orgChart1"/>
    <dgm:cxn modelId="{2796EA25-2190-4E7F-97C8-6B86F9EEF0C0}" type="presParOf" srcId="{BFF3F60E-2436-4D5E-967B-FD90ECBA1C3F}" destId="{067BF9D6-3F24-4A3E-8397-9669575C8AE8}" srcOrd="1" destOrd="0" presId="urn:microsoft.com/office/officeart/2005/8/layout/orgChart1"/>
    <dgm:cxn modelId="{11B6EBBA-D9A9-4644-A1BA-AE7B4E1B31C7}" type="presParOf" srcId="{067BF9D6-3F24-4A3E-8397-9669575C8AE8}" destId="{89642F21-19CA-4D24-AE3D-1F01012F5CD6}" srcOrd="0" destOrd="0" presId="urn:microsoft.com/office/officeart/2005/8/layout/orgChart1"/>
    <dgm:cxn modelId="{A9F2A537-5CB6-4074-BC55-E9AE0D24EC97}" type="presParOf" srcId="{067BF9D6-3F24-4A3E-8397-9669575C8AE8}" destId="{B67BA7BD-47E7-4CB2-90AB-CC39026DE192}" srcOrd="1" destOrd="0" presId="urn:microsoft.com/office/officeart/2005/8/layout/orgChart1"/>
    <dgm:cxn modelId="{11F9B331-145B-482D-B5F6-58920BCB3B24}" type="presParOf" srcId="{B67BA7BD-47E7-4CB2-90AB-CC39026DE192}" destId="{1B5596B4-7F42-476C-9C47-F500202FD020}" srcOrd="0" destOrd="0" presId="urn:microsoft.com/office/officeart/2005/8/layout/orgChart1"/>
    <dgm:cxn modelId="{31118E63-2A0A-4945-82A1-A96A9167AA74}" type="presParOf" srcId="{1B5596B4-7F42-476C-9C47-F500202FD020}" destId="{3EB47F0C-DD7E-40DF-8D1B-E66DFCB5F0CA}" srcOrd="0" destOrd="0" presId="urn:microsoft.com/office/officeart/2005/8/layout/orgChart1"/>
    <dgm:cxn modelId="{0CE70175-A861-4271-A864-46E624F3CC5C}" type="presParOf" srcId="{1B5596B4-7F42-476C-9C47-F500202FD020}" destId="{2856DB30-59EC-4BFA-95B2-99992865D9A0}" srcOrd="1" destOrd="0" presId="urn:microsoft.com/office/officeart/2005/8/layout/orgChart1"/>
    <dgm:cxn modelId="{EAAA2A36-8F53-48CF-B92E-5A3BE083ABEB}" type="presParOf" srcId="{B67BA7BD-47E7-4CB2-90AB-CC39026DE192}" destId="{B08AD3C1-DD77-4CF1-B5C1-3E4FAB9B0BC1}" srcOrd="1" destOrd="0" presId="urn:microsoft.com/office/officeart/2005/8/layout/orgChart1"/>
    <dgm:cxn modelId="{0CA84D37-D88E-440F-B342-048A896BE773}" type="presParOf" srcId="{B67BA7BD-47E7-4CB2-90AB-CC39026DE192}" destId="{AECC9296-4E03-4FF5-85A6-E44F8920B7EE}" srcOrd="2" destOrd="0" presId="urn:microsoft.com/office/officeart/2005/8/layout/orgChart1"/>
    <dgm:cxn modelId="{7C26FBCC-CE3C-49C0-A468-1FC55D80C5DB}" type="presParOf" srcId="{067BF9D6-3F24-4A3E-8397-9669575C8AE8}" destId="{1103CCAA-2C42-4355-AB10-84CB71597FD5}" srcOrd="2" destOrd="0" presId="urn:microsoft.com/office/officeart/2005/8/layout/orgChart1"/>
    <dgm:cxn modelId="{5B48DFCB-9214-4752-8311-4F2F74A176AD}" type="presParOf" srcId="{067BF9D6-3F24-4A3E-8397-9669575C8AE8}" destId="{B166D2EE-FA20-4C67-8B6B-9B36B23B64CD}" srcOrd="3" destOrd="0" presId="urn:microsoft.com/office/officeart/2005/8/layout/orgChart1"/>
    <dgm:cxn modelId="{05BEDAE6-1317-41EB-B84E-856F7D83078B}" type="presParOf" srcId="{B166D2EE-FA20-4C67-8B6B-9B36B23B64CD}" destId="{C37D1242-2339-437F-9197-9F872190DCC6}" srcOrd="0" destOrd="0" presId="urn:microsoft.com/office/officeart/2005/8/layout/orgChart1"/>
    <dgm:cxn modelId="{1FEF8420-85A7-4ABB-BA1B-C8951736BD63}" type="presParOf" srcId="{C37D1242-2339-437F-9197-9F872190DCC6}" destId="{9C79CDE8-23FF-4E58-991E-508C77F4354D}" srcOrd="0" destOrd="0" presId="urn:microsoft.com/office/officeart/2005/8/layout/orgChart1"/>
    <dgm:cxn modelId="{DF36451F-5CEA-4E54-8314-2315D0389C15}" type="presParOf" srcId="{C37D1242-2339-437F-9197-9F872190DCC6}" destId="{B03478AD-FEC9-4AB4-8FDB-6F1795669426}" srcOrd="1" destOrd="0" presId="urn:microsoft.com/office/officeart/2005/8/layout/orgChart1"/>
    <dgm:cxn modelId="{9D1FAAC5-7087-49AA-8118-FB828CF16C5E}" type="presParOf" srcId="{B166D2EE-FA20-4C67-8B6B-9B36B23B64CD}" destId="{F516A918-A7FC-4109-884C-0CBDA0491007}" srcOrd="1" destOrd="0" presId="urn:microsoft.com/office/officeart/2005/8/layout/orgChart1"/>
    <dgm:cxn modelId="{1DA3E064-AF1B-4EDB-BC77-3FEB233CA80F}" type="presParOf" srcId="{B166D2EE-FA20-4C67-8B6B-9B36B23B64CD}" destId="{0F1D249C-668A-4CC4-AC6F-030839B563B9}" srcOrd="2" destOrd="0" presId="urn:microsoft.com/office/officeart/2005/8/layout/orgChart1"/>
    <dgm:cxn modelId="{D11229C6-9A84-4DF6-B544-4FFAD34AE726}" type="presParOf" srcId="{067BF9D6-3F24-4A3E-8397-9669575C8AE8}" destId="{501EFF7F-1DAC-4445-A0E3-28E97F223676}" srcOrd="4" destOrd="0" presId="urn:microsoft.com/office/officeart/2005/8/layout/orgChart1"/>
    <dgm:cxn modelId="{78BF21F8-9740-4660-B205-6639554C49FC}" type="presParOf" srcId="{067BF9D6-3F24-4A3E-8397-9669575C8AE8}" destId="{90FB55A5-77CD-4E68-91A4-67B1CB69DA77}" srcOrd="5" destOrd="0" presId="urn:microsoft.com/office/officeart/2005/8/layout/orgChart1"/>
    <dgm:cxn modelId="{26C4D566-2298-400C-930F-74D86DF9E8AE}" type="presParOf" srcId="{90FB55A5-77CD-4E68-91A4-67B1CB69DA77}" destId="{4B974C32-D92F-4A88-B619-F21948134D40}" srcOrd="0" destOrd="0" presId="urn:microsoft.com/office/officeart/2005/8/layout/orgChart1"/>
    <dgm:cxn modelId="{5D998A08-2005-4FD3-A77B-CE0455D49B3C}" type="presParOf" srcId="{4B974C32-D92F-4A88-B619-F21948134D40}" destId="{A62BD949-AAE0-49E7-A2CC-8364D93A1139}" srcOrd="0" destOrd="0" presId="urn:microsoft.com/office/officeart/2005/8/layout/orgChart1"/>
    <dgm:cxn modelId="{51CBA8DB-E128-40B1-AFD0-C667FD245004}" type="presParOf" srcId="{4B974C32-D92F-4A88-B619-F21948134D40}" destId="{2DC69712-5B27-44BE-8420-210B2075718E}" srcOrd="1" destOrd="0" presId="urn:microsoft.com/office/officeart/2005/8/layout/orgChart1"/>
    <dgm:cxn modelId="{45EABC7A-44AD-42A6-90C0-CC476A0FB5F8}" type="presParOf" srcId="{90FB55A5-77CD-4E68-91A4-67B1CB69DA77}" destId="{14EC0867-C047-4363-80B0-CC824E8D8818}" srcOrd="1" destOrd="0" presId="urn:microsoft.com/office/officeart/2005/8/layout/orgChart1"/>
    <dgm:cxn modelId="{23B9D354-1D80-4353-A5E1-41E21CE2CFD1}" type="presParOf" srcId="{90FB55A5-77CD-4E68-91A4-67B1CB69DA77}" destId="{5A792E8C-221A-422A-8241-A425355A7D31}" srcOrd="2" destOrd="0" presId="urn:microsoft.com/office/officeart/2005/8/layout/orgChart1"/>
    <dgm:cxn modelId="{45455C54-F714-40FA-8852-7C726954E440}" type="presParOf" srcId="{BFF3F60E-2436-4D5E-967B-FD90ECBA1C3F}" destId="{9E511568-24F8-451E-9D6F-EC423BD34F07}" srcOrd="2" destOrd="0" presId="urn:microsoft.com/office/officeart/2005/8/layout/orgChart1"/>
    <dgm:cxn modelId="{91188C6C-6241-41C6-AE3B-ABA61E3702BF}" type="presParOf" srcId="{79F5B807-3055-4070-BEA5-6F937CED7861}" destId="{17198BB7-19DC-4516-A6CE-7CF0E8ED245F}" srcOrd="6" destOrd="0" presId="urn:microsoft.com/office/officeart/2005/8/layout/orgChart1"/>
    <dgm:cxn modelId="{27042488-E838-47DB-BB49-1AE537409F71}" type="presParOf" srcId="{79F5B807-3055-4070-BEA5-6F937CED7861}" destId="{AB346B90-D39D-4E8F-B6BA-5E17C4852308}" srcOrd="7" destOrd="0" presId="urn:microsoft.com/office/officeart/2005/8/layout/orgChart1"/>
    <dgm:cxn modelId="{A35E9FD5-E41F-4B0F-B870-CE57EF6655DC}" type="presParOf" srcId="{AB346B90-D39D-4E8F-B6BA-5E17C4852308}" destId="{8AA14C3D-088C-4D77-8E74-A9569A45E919}" srcOrd="0" destOrd="0" presId="urn:microsoft.com/office/officeart/2005/8/layout/orgChart1"/>
    <dgm:cxn modelId="{48D59AE5-17DF-4940-B9C5-1C08E8F3D104}" type="presParOf" srcId="{8AA14C3D-088C-4D77-8E74-A9569A45E919}" destId="{BE528C83-D5D8-4144-9478-63E3F1BDAE12}" srcOrd="0" destOrd="0" presId="urn:microsoft.com/office/officeart/2005/8/layout/orgChart1"/>
    <dgm:cxn modelId="{BF3CFD04-E8D4-4B40-886E-D1ECEFAE26DE}" type="presParOf" srcId="{8AA14C3D-088C-4D77-8E74-A9569A45E919}" destId="{B83AC0A6-ACBE-476F-858B-086453C346C3}" srcOrd="1" destOrd="0" presId="urn:microsoft.com/office/officeart/2005/8/layout/orgChart1"/>
    <dgm:cxn modelId="{0A5DE278-C463-4F72-8D2B-2BD2CAFCCEE6}" type="presParOf" srcId="{AB346B90-D39D-4E8F-B6BA-5E17C4852308}" destId="{6A4B7F58-0753-4258-882D-77F1E7271A8C}" srcOrd="1" destOrd="0" presId="urn:microsoft.com/office/officeart/2005/8/layout/orgChart1"/>
    <dgm:cxn modelId="{CE96DF74-47B6-44EC-B421-B832C51469FD}" type="presParOf" srcId="{AB346B90-D39D-4E8F-B6BA-5E17C4852308}" destId="{C70268A3-46BB-4BEB-944E-449CC6FDDF06}" srcOrd="2" destOrd="0" presId="urn:microsoft.com/office/officeart/2005/8/layout/orgChart1"/>
    <dgm:cxn modelId="{25132D51-72C4-4EAB-8E69-3128EC1768D0}" type="presParOf" srcId="{79F5B807-3055-4070-BEA5-6F937CED7861}" destId="{919310FF-1C7F-48BB-9CC4-910C6572B323}" srcOrd="8" destOrd="0" presId="urn:microsoft.com/office/officeart/2005/8/layout/orgChart1"/>
    <dgm:cxn modelId="{495D613C-97C3-4338-9EE2-6037A9F690C7}" type="presParOf" srcId="{79F5B807-3055-4070-BEA5-6F937CED7861}" destId="{6A85B6AB-B9F8-4710-81F7-40B7B022A9D3}" srcOrd="9" destOrd="0" presId="urn:microsoft.com/office/officeart/2005/8/layout/orgChart1"/>
    <dgm:cxn modelId="{D85DBA01-40D0-4862-AD28-1FE2AD666186}" type="presParOf" srcId="{6A85B6AB-B9F8-4710-81F7-40B7B022A9D3}" destId="{FCF28622-9809-4F4D-A9B7-280AD713AFEC}" srcOrd="0" destOrd="0" presId="urn:microsoft.com/office/officeart/2005/8/layout/orgChart1"/>
    <dgm:cxn modelId="{4200F0E1-525E-44A6-9773-52CB4C05E421}" type="presParOf" srcId="{FCF28622-9809-4F4D-A9B7-280AD713AFEC}" destId="{406DE7C5-0922-4343-AB66-CEB857F85F22}" srcOrd="0" destOrd="0" presId="urn:microsoft.com/office/officeart/2005/8/layout/orgChart1"/>
    <dgm:cxn modelId="{4079784C-ACDD-44CE-83D4-8ACE024E7004}" type="presParOf" srcId="{FCF28622-9809-4F4D-A9B7-280AD713AFEC}" destId="{809C0254-E936-4FC9-9476-5057C5E0AB57}" srcOrd="1" destOrd="0" presId="urn:microsoft.com/office/officeart/2005/8/layout/orgChart1"/>
    <dgm:cxn modelId="{19B4CB0F-D4BA-498D-8CCE-CB696C544600}" type="presParOf" srcId="{6A85B6AB-B9F8-4710-81F7-40B7B022A9D3}" destId="{24688BA4-BCC6-4532-AD0B-2A6C5ABDE70E}" srcOrd="1" destOrd="0" presId="urn:microsoft.com/office/officeart/2005/8/layout/orgChart1"/>
    <dgm:cxn modelId="{A3548145-B636-4B79-B85C-CEB27C8AB0A7}" type="presParOf" srcId="{24688BA4-BCC6-4532-AD0B-2A6C5ABDE70E}" destId="{F176871D-6538-45EC-A0EA-F097C0562B64}" srcOrd="0" destOrd="0" presId="urn:microsoft.com/office/officeart/2005/8/layout/orgChart1"/>
    <dgm:cxn modelId="{8399D25C-1F83-4C10-9547-79F9C65D9D97}" type="presParOf" srcId="{24688BA4-BCC6-4532-AD0B-2A6C5ABDE70E}" destId="{50DF613F-9EA6-4AC5-8158-74CBDD297C99}" srcOrd="1" destOrd="0" presId="urn:microsoft.com/office/officeart/2005/8/layout/orgChart1"/>
    <dgm:cxn modelId="{C2A249CE-A79B-4525-B9B4-FF4766E15EF0}" type="presParOf" srcId="{50DF613F-9EA6-4AC5-8158-74CBDD297C99}" destId="{FE5BCAFC-AA4B-4E8F-8D1E-77CB5FB99221}" srcOrd="0" destOrd="0" presId="urn:microsoft.com/office/officeart/2005/8/layout/orgChart1"/>
    <dgm:cxn modelId="{0E372524-BF51-4722-882B-6781747328BA}" type="presParOf" srcId="{FE5BCAFC-AA4B-4E8F-8D1E-77CB5FB99221}" destId="{EFD08DC3-F0B2-44D8-8F42-081FB41B4C1F}" srcOrd="0" destOrd="0" presId="urn:microsoft.com/office/officeart/2005/8/layout/orgChart1"/>
    <dgm:cxn modelId="{D16D86DD-9D1C-4474-B99D-EDE4060E6F09}" type="presParOf" srcId="{FE5BCAFC-AA4B-4E8F-8D1E-77CB5FB99221}" destId="{50B1A157-1BA7-4803-9F61-C136028BEA88}" srcOrd="1" destOrd="0" presId="urn:microsoft.com/office/officeart/2005/8/layout/orgChart1"/>
    <dgm:cxn modelId="{33FA0938-F95C-4B5A-ADB9-130119E515EA}" type="presParOf" srcId="{50DF613F-9EA6-4AC5-8158-74CBDD297C99}" destId="{5B52D2FA-1986-42FB-968B-AFF63D9C7376}" srcOrd="1" destOrd="0" presId="urn:microsoft.com/office/officeart/2005/8/layout/orgChart1"/>
    <dgm:cxn modelId="{F233EC89-4BDC-4AC4-9824-5AD7F3C2F9BD}" type="presParOf" srcId="{5B52D2FA-1986-42FB-968B-AFF63D9C7376}" destId="{3A379934-A915-44BE-8A80-B723FBA9D936}" srcOrd="0" destOrd="0" presId="urn:microsoft.com/office/officeart/2005/8/layout/orgChart1"/>
    <dgm:cxn modelId="{3A45748C-6B54-4840-981F-8F3ACBCB6BEB}" type="presParOf" srcId="{5B52D2FA-1986-42FB-968B-AFF63D9C7376}" destId="{F8DD4DED-345F-4109-B669-6404544EB2F0}" srcOrd="1" destOrd="0" presId="urn:microsoft.com/office/officeart/2005/8/layout/orgChart1"/>
    <dgm:cxn modelId="{603D8817-6392-4C06-91FC-F09457ADAF88}" type="presParOf" srcId="{F8DD4DED-345F-4109-B669-6404544EB2F0}" destId="{EE6BE65D-00F0-41D4-B3AB-6F68637AA60C}" srcOrd="0" destOrd="0" presId="urn:microsoft.com/office/officeart/2005/8/layout/orgChart1"/>
    <dgm:cxn modelId="{D5837F9C-CB0C-44D0-9009-F909FCFD64F6}" type="presParOf" srcId="{EE6BE65D-00F0-41D4-B3AB-6F68637AA60C}" destId="{76A894FC-0699-4079-8EA2-D8A953A6A03A}" srcOrd="0" destOrd="0" presId="urn:microsoft.com/office/officeart/2005/8/layout/orgChart1"/>
    <dgm:cxn modelId="{ADADD87F-A5B4-46B8-A2F7-56DB82749A54}" type="presParOf" srcId="{EE6BE65D-00F0-41D4-B3AB-6F68637AA60C}" destId="{6E14BF03-09DB-482D-BDEC-F5F5A3FD3FE4}" srcOrd="1" destOrd="0" presId="urn:microsoft.com/office/officeart/2005/8/layout/orgChart1"/>
    <dgm:cxn modelId="{2215B77B-48BC-4B58-A90D-DA87F5FE6D56}" type="presParOf" srcId="{F8DD4DED-345F-4109-B669-6404544EB2F0}" destId="{1F8A86E1-73BD-4378-B842-6209BA2FB480}" srcOrd="1" destOrd="0" presId="urn:microsoft.com/office/officeart/2005/8/layout/orgChart1"/>
    <dgm:cxn modelId="{68DCFCC5-59DB-444C-9CFD-B8682EF6B2AC}" type="presParOf" srcId="{F8DD4DED-345F-4109-B669-6404544EB2F0}" destId="{04AF53AD-E4B1-44EC-BBDF-DACE498A2301}" srcOrd="2" destOrd="0" presId="urn:microsoft.com/office/officeart/2005/8/layout/orgChart1"/>
    <dgm:cxn modelId="{19CB7AA2-D750-407D-BB34-B3B937C1BD22}" type="presParOf" srcId="{5B52D2FA-1986-42FB-968B-AFF63D9C7376}" destId="{B9DA2F30-BEF9-4B61-8EE1-1DD6DB9087ED}" srcOrd="2" destOrd="0" presId="urn:microsoft.com/office/officeart/2005/8/layout/orgChart1"/>
    <dgm:cxn modelId="{91AAFCEC-515E-4EAF-A706-328EAAC60A5F}" type="presParOf" srcId="{5B52D2FA-1986-42FB-968B-AFF63D9C7376}" destId="{365965F5-83E5-427E-A127-4AAB70B53EF1}" srcOrd="3" destOrd="0" presId="urn:microsoft.com/office/officeart/2005/8/layout/orgChart1"/>
    <dgm:cxn modelId="{0971A0AF-361F-4C51-9632-7A02C4C6CFEF}" type="presParOf" srcId="{365965F5-83E5-427E-A127-4AAB70B53EF1}" destId="{D80F283A-DCFC-49DC-B07E-4F6F7F75325E}" srcOrd="0" destOrd="0" presId="urn:microsoft.com/office/officeart/2005/8/layout/orgChart1"/>
    <dgm:cxn modelId="{8746248C-F137-44AB-A6B8-D7C198F930A8}" type="presParOf" srcId="{D80F283A-DCFC-49DC-B07E-4F6F7F75325E}" destId="{0A1C01FA-D204-45CF-962D-154A4FAA9C5A}" srcOrd="0" destOrd="0" presId="urn:microsoft.com/office/officeart/2005/8/layout/orgChart1"/>
    <dgm:cxn modelId="{AFBB376B-0CA5-4C67-9A39-AC7D4419046B}" type="presParOf" srcId="{D80F283A-DCFC-49DC-B07E-4F6F7F75325E}" destId="{F7DAB944-5474-4A9E-A161-505583B48256}" srcOrd="1" destOrd="0" presId="urn:microsoft.com/office/officeart/2005/8/layout/orgChart1"/>
    <dgm:cxn modelId="{317C0BA2-E7F6-4211-B2DF-8EAB8AA3076A}" type="presParOf" srcId="{365965F5-83E5-427E-A127-4AAB70B53EF1}" destId="{14353179-00C4-42DD-81E4-606C50D9679C}" srcOrd="1" destOrd="0" presId="urn:microsoft.com/office/officeart/2005/8/layout/orgChart1"/>
    <dgm:cxn modelId="{61BE97AE-9413-4BD1-864A-9DB5D860E8D5}" type="presParOf" srcId="{365965F5-83E5-427E-A127-4AAB70B53EF1}" destId="{A615318D-9C3B-41E8-B441-3B1D71F565FE}" srcOrd="2" destOrd="0" presId="urn:microsoft.com/office/officeart/2005/8/layout/orgChart1"/>
    <dgm:cxn modelId="{4C8C5B47-7C4C-4C14-8C5F-75219DA78B2C}" type="presParOf" srcId="{50DF613F-9EA6-4AC5-8158-74CBDD297C99}" destId="{FDE36E4A-36CF-4E36-8A9F-DBC9ACAB8AC9}" srcOrd="2" destOrd="0" presId="urn:microsoft.com/office/officeart/2005/8/layout/orgChart1"/>
    <dgm:cxn modelId="{E8A658E7-8472-445E-8DC6-FADBCAF36C4C}" type="presParOf" srcId="{24688BA4-BCC6-4532-AD0B-2A6C5ABDE70E}" destId="{6F18C7E6-DD7D-4C26-A051-031179A08F9B}" srcOrd="2" destOrd="0" presId="urn:microsoft.com/office/officeart/2005/8/layout/orgChart1"/>
    <dgm:cxn modelId="{EF8A89BA-DFBC-44CA-8876-AF3199D58652}" type="presParOf" srcId="{24688BA4-BCC6-4532-AD0B-2A6C5ABDE70E}" destId="{0F67B35D-0F26-46C4-AC58-3F27A8585C75}" srcOrd="3" destOrd="0" presId="urn:microsoft.com/office/officeart/2005/8/layout/orgChart1"/>
    <dgm:cxn modelId="{1CAB27E4-A81F-4EDA-A2D2-595A96233DF5}" type="presParOf" srcId="{0F67B35D-0F26-46C4-AC58-3F27A8585C75}" destId="{0407A3C9-A497-4CE0-BC2F-15D155BC94AB}" srcOrd="0" destOrd="0" presId="urn:microsoft.com/office/officeart/2005/8/layout/orgChart1"/>
    <dgm:cxn modelId="{F888F5E6-7A33-45CC-9F6A-85008C612D54}" type="presParOf" srcId="{0407A3C9-A497-4CE0-BC2F-15D155BC94AB}" destId="{E6C73CB8-2237-4D90-A743-D2C5D7DE7BD9}" srcOrd="0" destOrd="0" presId="urn:microsoft.com/office/officeart/2005/8/layout/orgChart1"/>
    <dgm:cxn modelId="{111F58F6-F4C5-45E2-B7CA-F5BA429ED0BC}" type="presParOf" srcId="{0407A3C9-A497-4CE0-BC2F-15D155BC94AB}" destId="{29848695-5450-4915-A6BD-B8A5493C053D}" srcOrd="1" destOrd="0" presId="urn:microsoft.com/office/officeart/2005/8/layout/orgChart1"/>
    <dgm:cxn modelId="{B4EB9FF3-6B36-4677-B82B-E09E93086F05}" type="presParOf" srcId="{0F67B35D-0F26-46C4-AC58-3F27A8585C75}" destId="{E122F8DA-5666-461E-B383-52CE4D57EB21}" srcOrd="1" destOrd="0" presId="urn:microsoft.com/office/officeart/2005/8/layout/orgChart1"/>
    <dgm:cxn modelId="{B93B7DE3-25C0-43E0-9917-6D5918F8F456}" type="presParOf" srcId="{0F67B35D-0F26-46C4-AC58-3F27A8585C75}" destId="{CEE56463-DC67-4686-8A8D-B303BEC6B9FD}" srcOrd="2" destOrd="0" presId="urn:microsoft.com/office/officeart/2005/8/layout/orgChart1"/>
    <dgm:cxn modelId="{C3ACFEC3-6B0B-4BD7-BA71-CC16733203F1}" type="presParOf" srcId="{24688BA4-BCC6-4532-AD0B-2A6C5ABDE70E}" destId="{E1E5C951-EA55-4B98-B84B-45B074EB7C03}" srcOrd="4" destOrd="0" presId="urn:microsoft.com/office/officeart/2005/8/layout/orgChart1"/>
    <dgm:cxn modelId="{007A0FD5-BA5B-45D5-A98B-25B7844280A4}" type="presParOf" srcId="{24688BA4-BCC6-4532-AD0B-2A6C5ABDE70E}" destId="{0DBD10D2-0D88-4B22-AD42-4763CAADA098}" srcOrd="5" destOrd="0" presId="urn:microsoft.com/office/officeart/2005/8/layout/orgChart1"/>
    <dgm:cxn modelId="{3B0CD51B-3118-4C66-A322-E5B492E853B0}" type="presParOf" srcId="{0DBD10D2-0D88-4B22-AD42-4763CAADA098}" destId="{0F0D9336-0ADC-4910-A282-971B1C256B5D}" srcOrd="0" destOrd="0" presId="urn:microsoft.com/office/officeart/2005/8/layout/orgChart1"/>
    <dgm:cxn modelId="{51FED484-45DF-4001-9588-48422CC5A851}" type="presParOf" srcId="{0F0D9336-0ADC-4910-A282-971B1C256B5D}" destId="{2984315F-8AC8-40D2-BC38-44B1C44108DB}" srcOrd="0" destOrd="0" presId="urn:microsoft.com/office/officeart/2005/8/layout/orgChart1"/>
    <dgm:cxn modelId="{0F5D3898-6388-418A-A296-1C0486E0423B}" type="presParOf" srcId="{0F0D9336-0ADC-4910-A282-971B1C256B5D}" destId="{52318967-0EFE-4EE4-90CE-A21EB2C48C3D}" srcOrd="1" destOrd="0" presId="urn:microsoft.com/office/officeart/2005/8/layout/orgChart1"/>
    <dgm:cxn modelId="{67DE125E-CA71-4ADD-AEDC-0492FBFF2CE1}" type="presParOf" srcId="{0DBD10D2-0D88-4B22-AD42-4763CAADA098}" destId="{5D39278A-07D4-43DE-AF1E-F4A1FCEAE5AA}" srcOrd="1" destOrd="0" presId="urn:microsoft.com/office/officeart/2005/8/layout/orgChart1"/>
    <dgm:cxn modelId="{D1BE0184-5124-47A4-9713-008816DF0196}" type="presParOf" srcId="{0DBD10D2-0D88-4B22-AD42-4763CAADA098}" destId="{49BA3C05-37A9-4492-A119-F9F3DF52E852}" srcOrd="2" destOrd="0" presId="urn:microsoft.com/office/officeart/2005/8/layout/orgChart1"/>
    <dgm:cxn modelId="{6FEB3417-D923-4C03-AFB4-AE3419E0E330}" type="presParOf" srcId="{6A85B6AB-B9F8-4710-81F7-40B7B022A9D3}" destId="{8B55211D-EDA2-4AF2-BF57-B5A1492CFD64}" srcOrd="2" destOrd="0" presId="urn:microsoft.com/office/officeart/2005/8/layout/orgChart1"/>
    <dgm:cxn modelId="{A52F28C9-AB68-456A-9E6D-BA6D02815C25}" type="presParOf" srcId="{79F5B807-3055-4070-BEA5-6F937CED7861}" destId="{007FC314-AA3D-42E7-B54D-487B2B505BFB}" srcOrd="10" destOrd="0" presId="urn:microsoft.com/office/officeart/2005/8/layout/orgChart1"/>
    <dgm:cxn modelId="{73AF5BE8-5194-40DC-851C-947E109E644E}" type="presParOf" srcId="{79F5B807-3055-4070-BEA5-6F937CED7861}" destId="{1DBEBD66-52D6-410E-B0E3-53C0DC3E6B51}" srcOrd="11" destOrd="0" presId="urn:microsoft.com/office/officeart/2005/8/layout/orgChart1"/>
    <dgm:cxn modelId="{2B08FF38-AFEA-4ECE-8355-5B68AF24378F}" type="presParOf" srcId="{1DBEBD66-52D6-410E-B0E3-53C0DC3E6B51}" destId="{51AE72DC-6B45-4968-A62B-9CB11316E715}" srcOrd="0" destOrd="0" presId="urn:microsoft.com/office/officeart/2005/8/layout/orgChart1"/>
    <dgm:cxn modelId="{A9C467C2-5800-4B40-814C-5F4021B92052}" type="presParOf" srcId="{51AE72DC-6B45-4968-A62B-9CB11316E715}" destId="{63A6EF3C-7768-4D4D-A56A-0C285A0B682D}" srcOrd="0" destOrd="0" presId="urn:microsoft.com/office/officeart/2005/8/layout/orgChart1"/>
    <dgm:cxn modelId="{41563E2C-6AEF-4786-8136-D0A5869BA601}" type="presParOf" srcId="{51AE72DC-6B45-4968-A62B-9CB11316E715}" destId="{EDCC924C-8951-4D6D-810A-25210A653711}" srcOrd="1" destOrd="0" presId="urn:microsoft.com/office/officeart/2005/8/layout/orgChart1"/>
    <dgm:cxn modelId="{FF74E43F-F2E8-4A92-BBA9-76B5C45D000D}" type="presParOf" srcId="{1DBEBD66-52D6-410E-B0E3-53C0DC3E6B51}" destId="{6F80386A-710D-4E26-8AB7-D93AB7FB9759}" srcOrd="1" destOrd="0" presId="urn:microsoft.com/office/officeart/2005/8/layout/orgChart1"/>
    <dgm:cxn modelId="{5EFC3ADC-2B47-4F72-BA7C-DE03BE008446}" type="presParOf" srcId="{1DBEBD66-52D6-410E-B0E3-53C0DC3E6B51}" destId="{97341B8F-1CA5-448C-8064-DB7B12F6C0F8}" srcOrd="2" destOrd="0" presId="urn:microsoft.com/office/officeart/2005/8/layout/orgChart1"/>
    <dgm:cxn modelId="{62F6E179-D799-4C5F-A63F-AB5D69C74D02}" type="presParOf" srcId="{79F5B807-3055-4070-BEA5-6F937CED7861}" destId="{2711AA3D-DB42-46AA-9BF3-4A892D69DBB0}" srcOrd="12" destOrd="0" presId="urn:microsoft.com/office/officeart/2005/8/layout/orgChart1"/>
    <dgm:cxn modelId="{AA1EC866-9094-4DEF-9FAF-3D2A0A329B3B}" type="presParOf" srcId="{79F5B807-3055-4070-BEA5-6F937CED7861}" destId="{82E62AE3-DABA-4C1C-8518-2BBBD0CA040F}" srcOrd="13" destOrd="0" presId="urn:microsoft.com/office/officeart/2005/8/layout/orgChart1"/>
    <dgm:cxn modelId="{C9B5CA4A-80EF-4F63-81D1-A4B182970A3F}" type="presParOf" srcId="{82E62AE3-DABA-4C1C-8518-2BBBD0CA040F}" destId="{F618459B-E290-468A-9485-C87E7E629E4C}" srcOrd="0" destOrd="0" presId="urn:microsoft.com/office/officeart/2005/8/layout/orgChart1"/>
    <dgm:cxn modelId="{442E9F95-7A2B-4932-827D-B016343484E8}" type="presParOf" srcId="{F618459B-E290-468A-9485-C87E7E629E4C}" destId="{745EECA9-170C-47DA-B23C-8D22F745532F}" srcOrd="0" destOrd="0" presId="urn:microsoft.com/office/officeart/2005/8/layout/orgChart1"/>
    <dgm:cxn modelId="{4D34C553-3F03-48A0-8388-480CAB71F189}" type="presParOf" srcId="{F618459B-E290-468A-9485-C87E7E629E4C}" destId="{45A127A7-6F03-4944-A259-0A5E5AB2F7B2}" srcOrd="1" destOrd="0" presId="urn:microsoft.com/office/officeart/2005/8/layout/orgChart1"/>
    <dgm:cxn modelId="{AF77921F-C027-4B98-8BB4-F7384135EBE9}" type="presParOf" srcId="{82E62AE3-DABA-4C1C-8518-2BBBD0CA040F}" destId="{0024B282-8317-4602-9D2B-6F4A37EF426B}" srcOrd="1" destOrd="0" presId="urn:microsoft.com/office/officeart/2005/8/layout/orgChart1"/>
    <dgm:cxn modelId="{15A6C685-7285-4BB6-8BFE-D24B8EB8DFAC}" type="presParOf" srcId="{82E62AE3-DABA-4C1C-8518-2BBBD0CA040F}" destId="{A3C602FC-D3B2-4F7D-BE39-0DBB285A5F31}" srcOrd="2" destOrd="0" presId="urn:microsoft.com/office/officeart/2005/8/layout/orgChart1"/>
    <dgm:cxn modelId="{230681FA-0FF9-487A-B50A-69156968F4EF}" type="presParOf" srcId="{79F5B807-3055-4070-BEA5-6F937CED7861}" destId="{AD5D38C5-E639-4A60-80FD-E0AC16AAD484}" srcOrd="14" destOrd="0" presId="urn:microsoft.com/office/officeart/2005/8/layout/orgChart1"/>
    <dgm:cxn modelId="{8FA9AC6F-D722-4F19-A09F-D43C047AD96D}" type="presParOf" srcId="{79F5B807-3055-4070-BEA5-6F937CED7861}" destId="{6E6F6256-0C42-4D2B-B411-5692937144DF}" srcOrd="15" destOrd="0" presId="urn:microsoft.com/office/officeart/2005/8/layout/orgChart1"/>
    <dgm:cxn modelId="{B3B81334-EBC5-4D7E-8D5D-39EE711B183C}" type="presParOf" srcId="{6E6F6256-0C42-4D2B-B411-5692937144DF}" destId="{681111A9-7C83-410D-B545-CADB4D536866}" srcOrd="0" destOrd="0" presId="urn:microsoft.com/office/officeart/2005/8/layout/orgChart1"/>
    <dgm:cxn modelId="{41465CE1-4D37-4791-9511-5A759ED172A2}" type="presParOf" srcId="{681111A9-7C83-410D-B545-CADB4D536866}" destId="{B1F680D3-EC89-45C7-8DDA-0AD857B704EB}" srcOrd="0" destOrd="0" presId="urn:microsoft.com/office/officeart/2005/8/layout/orgChart1"/>
    <dgm:cxn modelId="{5167FB7B-CAEF-4426-BCE0-CEB03D34C923}" type="presParOf" srcId="{681111A9-7C83-410D-B545-CADB4D536866}" destId="{AE01841D-E360-4867-A5AD-1A1020FC0D4B}" srcOrd="1" destOrd="0" presId="urn:microsoft.com/office/officeart/2005/8/layout/orgChart1"/>
    <dgm:cxn modelId="{AFAF772A-FFBC-42F5-B46A-FEA0296FDFA2}" type="presParOf" srcId="{6E6F6256-0C42-4D2B-B411-5692937144DF}" destId="{028C38AD-D8EB-4765-A525-73CD4AC2E1D5}" srcOrd="1" destOrd="0" presId="urn:microsoft.com/office/officeart/2005/8/layout/orgChart1"/>
    <dgm:cxn modelId="{844299BF-BBE0-4284-B66D-CC13621C4578}" type="presParOf" srcId="{6E6F6256-0C42-4D2B-B411-5692937144DF}" destId="{56C82EA7-9B17-4252-971F-F5BB0B97FF22}" srcOrd="2" destOrd="0" presId="urn:microsoft.com/office/officeart/2005/8/layout/orgChart1"/>
    <dgm:cxn modelId="{51684733-875D-470D-BEAA-99720073CA4D}" type="presParOf" srcId="{F4974133-EE9D-4AEE-BD37-23A76D802B7C}" destId="{6EFA1245-FEE5-485A-AE68-40DCA64884EC}" srcOrd="2" destOrd="0" presId="urn:microsoft.com/office/officeart/2005/8/layout/orgChart1"/>
    <dgm:cxn modelId="{71D0F398-EBD4-48D2-B254-AD2224527E1F}" type="presParOf" srcId="{4CE04797-9FDA-463E-B70B-EF4D333BD861}" destId="{684C70FA-9D08-4C4E-AF2D-E73B85C05B88}" srcOrd="2" destOrd="0" presId="urn:microsoft.com/office/officeart/2005/8/layout/orgChar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E798ED-24B9-495B-B1B4-A1D3CE679F75}">
      <dsp:nvSpPr>
        <dsp:cNvPr id="0" name=""/>
        <dsp:cNvSpPr/>
      </dsp:nvSpPr>
      <dsp:spPr>
        <a:xfrm rot="16200000">
          <a:off x="-1560982" y="1566557"/>
          <a:ext cx="5089322" cy="1956207"/>
        </a:xfrm>
        <a:prstGeom prst="flowChartManualOperation">
          <a:avLst/>
        </a:prstGeom>
        <a:gradFill rotWithShape="0">
          <a:gsLst>
            <a:gs pos="0">
              <a:schemeClr val="accent3">
                <a:hueOff val="0"/>
                <a:satOff val="0"/>
                <a:lumOff val="0"/>
                <a:alphaOff val="0"/>
                <a:tint val="54000"/>
                <a:alpha val="100000"/>
                <a:satMod val="105000"/>
                <a:lumMod val="110000"/>
              </a:schemeClr>
            </a:gs>
            <a:gs pos="100000">
              <a:schemeClr val="accent3">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0" tIns="0" rIns="84890" bIns="0" numCol="1" spcCol="1270" anchor="t" anchorCtr="0">
          <a:noAutofit/>
        </a:bodyPr>
        <a:lstStyle/>
        <a:p>
          <a:pPr marL="0" lvl="0" indent="0" algn="l" defTabSz="577850">
            <a:lnSpc>
              <a:spcPct val="90000"/>
            </a:lnSpc>
            <a:spcBef>
              <a:spcPct val="0"/>
            </a:spcBef>
            <a:spcAft>
              <a:spcPct val="35000"/>
            </a:spcAft>
            <a:buNone/>
          </a:pPr>
          <a:r>
            <a:rPr lang="en-US" sz="1300" i="0" kern="1200" dirty="0"/>
            <a:t>1991 - 1998</a:t>
          </a:r>
        </a:p>
        <a:p>
          <a:pPr marL="57150" lvl="1" indent="-57150" algn="l" defTabSz="444500">
            <a:lnSpc>
              <a:spcPct val="90000"/>
            </a:lnSpc>
            <a:spcBef>
              <a:spcPct val="0"/>
            </a:spcBef>
            <a:spcAft>
              <a:spcPct val="15000"/>
            </a:spcAft>
            <a:buChar char="•"/>
          </a:pPr>
          <a:r>
            <a:rPr lang="en-US" sz="1000" kern="1200" dirty="0"/>
            <a:t>Tax Abatement</a:t>
          </a:r>
        </a:p>
        <a:p>
          <a:pPr marL="57150" lvl="1" indent="-57150" algn="l" defTabSz="444500">
            <a:lnSpc>
              <a:spcPct val="90000"/>
            </a:lnSpc>
            <a:spcBef>
              <a:spcPct val="0"/>
            </a:spcBef>
            <a:spcAft>
              <a:spcPct val="15000"/>
            </a:spcAft>
            <a:buChar char="•"/>
          </a:pPr>
          <a:r>
            <a:rPr lang="en-US" sz="1000" kern="1200" dirty="0"/>
            <a:t>Greenspace Assemblage</a:t>
          </a:r>
        </a:p>
        <a:p>
          <a:pPr marL="57150" lvl="1" indent="-57150" algn="l" defTabSz="444500">
            <a:lnSpc>
              <a:spcPct val="90000"/>
            </a:lnSpc>
            <a:spcBef>
              <a:spcPct val="0"/>
            </a:spcBef>
            <a:spcAft>
              <a:spcPct val="15000"/>
            </a:spcAft>
            <a:buChar char="•"/>
          </a:pPr>
          <a:r>
            <a:rPr lang="en-US" sz="1000" kern="1200" dirty="0"/>
            <a:t>In-Rem Judicial Tax Foreclosure</a:t>
          </a:r>
        </a:p>
      </dsp:txBody>
      <dsp:txXfrm rot="5400000">
        <a:off x="5575" y="1017864"/>
        <a:ext cx="1956207" cy="3053594"/>
      </dsp:txXfrm>
    </dsp:sp>
    <dsp:sp modelId="{55DBF2B1-9706-4B6B-BBEB-54B9BBA637CB}">
      <dsp:nvSpPr>
        <dsp:cNvPr id="0" name=""/>
        <dsp:cNvSpPr/>
      </dsp:nvSpPr>
      <dsp:spPr>
        <a:xfrm rot="16200000">
          <a:off x="541939" y="1566557"/>
          <a:ext cx="5089322" cy="1956207"/>
        </a:xfrm>
        <a:prstGeom prst="flowChartManualOperation">
          <a:avLst/>
        </a:prstGeom>
        <a:gradFill rotWithShape="0">
          <a:gsLst>
            <a:gs pos="0">
              <a:schemeClr val="accent3">
                <a:hueOff val="-533632"/>
                <a:satOff val="-6726"/>
                <a:lumOff val="4558"/>
                <a:alphaOff val="0"/>
                <a:tint val="54000"/>
                <a:alpha val="100000"/>
                <a:satMod val="105000"/>
                <a:lumMod val="110000"/>
              </a:schemeClr>
            </a:gs>
            <a:gs pos="100000">
              <a:schemeClr val="accent3">
                <a:hueOff val="-533632"/>
                <a:satOff val="-6726"/>
                <a:lumOff val="4558"/>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0" tIns="0" rIns="84890" bIns="0" numCol="1" spcCol="1270" anchor="t" anchorCtr="0">
          <a:noAutofit/>
        </a:bodyPr>
        <a:lstStyle/>
        <a:p>
          <a:pPr marL="0" lvl="0" indent="0" algn="l" defTabSz="844550">
            <a:lnSpc>
              <a:spcPct val="90000"/>
            </a:lnSpc>
            <a:spcBef>
              <a:spcPct val="0"/>
            </a:spcBef>
            <a:spcAft>
              <a:spcPct val="35000"/>
            </a:spcAft>
            <a:buNone/>
          </a:pPr>
          <a:r>
            <a:rPr lang="en-US" sz="1300" kern="1200" dirty="0"/>
            <a:t>1998 – 2008</a:t>
          </a:r>
        </a:p>
        <a:p>
          <a:pPr marL="114300" lvl="1" indent="0" algn="l" defTabSz="666750">
            <a:lnSpc>
              <a:spcPct val="90000"/>
            </a:lnSpc>
            <a:spcBef>
              <a:spcPct val="0"/>
            </a:spcBef>
            <a:spcAft>
              <a:spcPct val="15000"/>
            </a:spcAft>
            <a:buChar char="•"/>
          </a:pPr>
          <a:r>
            <a:rPr lang="en-US" sz="1000" kern="1200" dirty="0"/>
            <a:t>Tax Abatement</a:t>
          </a:r>
        </a:p>
        <a:p>
          <a:pPr marL="114300" lvl="1" indent="0" algn="l" defTabSz="666750">
            <a:lnSpc>
              <a:spcPct val="90000"/>
            </a:lnSpc>
            <a:spcBef>
              <a:spcPct val="0"/>
            </a:spcBef>
            <a:spcAft>
              <a:spcPct val="15000"/>
            </a:spcAft>
            <a:buChar char="•"/>
          </a:pPr>
          <a:r>
            <a:rPr lang="en-US" sz="1000" kern="1200" dirty="0"/>
            <a:t>Greenspace Assemblage</a:t>
          </a:r>
        </a:p>
        <a:p>
          <a:pPr marL="114300" lvl="1" indent="0" algn="l" defTabSz="666750">
            <a:lnSpc>
              <a:spcPct val="90000"/>
            </a:lnSpc>
            <a:spcBef>
              <a:spcPct val="0"/>
            </a:spcBef>
            <a:spcAft>
              <a:spcPct val="15000"/>
            </a:spcAft>
            <a:buChar char="•"/>
          </a:pPr>
          <a:r>
            <a:rPr lang="en-US" sz="1000" kern="1200" dirty="0"/>
            <a:t>In-Rem Judicial Tax Foreclosure</a:t>
          </a:r>
        </a:p>
        <a:p>
          <a:pPr marL="114300" lvl="1" indent="0" algn="l" defTabSz="666750">
            <a:lnSpc>
              <a:spcPct val="90000"/>
            </a:lnSpc>
            <a:spcBef>
              <a:spcPct val="0"/>
            </a:spcBef>
            <a:spcAft>
              <a:spcPct val="15000"/>
            </a:spcAft>
            <a:buChar char="•"/>
          </a:pPr>
          <a:r>
            <a:rPr lang="en-US" sz="1000" kern="1200" dirty="0">
              <a:solidFill>
                <a:srgbClr val="C00000"/>
              </a:solidFill>
            </a:rPr>
            <a:t>Sheriff/Marshal Deed Property Interest Conveyance</a:t>
          </a:r>
        </a:p>
        <a:p>
          <a:pPr marL="114300" lvl="1" indent="0" algn="l" defTabSz="666750">
            <a:lnSpc>
              <a:spcPct val="90000"/>
            </a:lnSpc>
            <a:spcBef>
              <a:spcPct val="0"/>
            </a:spcBef>
            <a:spcAft>
              <a:spcPct val="15000"/>
            </a:spcAft>
            <a:buChar char="•"/>
          </a:pPr>
          <a:endParaRPr lang="en-US" sz="1000" kern="1200" dirty="0"/>
        </a:p>
        <a:p>
          <a:pPr marL="114300" lvl="1" indent="0" algn="l" defTabSz="666750">
            <a:lnSpc>
              <a:spcPct val="90000"/>
            </a:lnSpc>
            <a:spcBef>
              <a:spcPct val="0"/>
            </a:spcBef>
            <a:spcAft>
              <a:spcPct val="15000"/>
            </a:spcAft>
            <a:buChar char="•"/>
          </a:pPr>
          <a:endParaRPr lang="en-US" sz="1000" kern="1200" dirty="0"/>
        </a:p>
        <a:p>
          <a:pPr marL="114300" lvl="1" indent="0" algn="l" defTabSz="666750">
            <a:lnSpc>
              <a:spcPct val="90000"/>
            </a:lnSpc>
            <a:spcBef>
              <a:spcPct val="0"/>
            </a:spcBef>
            <a:spcAft>
              <a:spcPct val="15000"/>
            </a:spcAft>
            <a:buChar char="•"/>
          </a:pPr>
          <a:endParaRPr lang="en-US" sz="1000" kern="1200" dirty="0"/>
        </a:p>
      </dsp:txBody>
      <dsp:txXfrm rot="5400000">
        <a:off x="2108496" y="1017864"/>
        <a:ext cx="1956207" cy="3053594"/>
      </dsp:txXfrm>
    </dsp:sp>
    <dsp:sp modelId="{B52831D7-BFFC-41BC-900B-32C7B3A8E592}">
      <dsp:nvSpPr>
        <dsp:cNvPr id="0" name=""/>
        <dsp:cNvSpPr/>
      </dsp:nvSpPr>
      <dsp:spPr>
        <a:xfrm rot="16200000">
          <a:off x="2644862" y="1566557"/>
          <a:ext cx="5089322" cy="1956207"/>
        </a:xfrm>
        <a:prstGeom prst="flowChartManualOperation">
          <a:avLst/>
        </a:prstGeom>
        <a:gradFill rotWithShape="0">
          <a:gsLst>
            <a:gs pos="0">
              <a:schemeClr val="accent3">
                <a:hueOff val="-1067263"/>
                <a:satOff val="-13451"/>
                <a:lumOff val="9117"/>
                <a:alphaOff val="0"/>
                <a:tint val="54000"/>
                <a:alpha val="100000"/>
                <a:satMod val="105000"/>
                <a:lumMod val="110000"/>
              </a:schemeClr>
            </a:gs>
            <a:gs pos="100000">
              <a:schemeClr val="accent3">
                <a:hueOff val="-1067263"/>
                <a:satOff val="-13451"/>
                <a:lumOff val="9117"/>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0" tIns="0" rIns="84890" bIns="0" numCol="1" spcCol="1270" anchor="t" anchorCtr="0">
          <a:noAutofit/>
        </a:bodyPr>
        <a:lstStyle/>
        <a:p>
          <a:pPr marL="0" lvl="0" indent="0" algn="l" defTabSz="577850">
            <a:lnSpc>
              <a:spcPct val="90000"/>
            </a:lnSpc>
            <a:spcBef>
              <a:spcPct val="0"/>
            </a:spcBef>
            <a:spcAft>
              <a:spcPct val="35000"/>
            </a:spcAft>
            <a:buNone/>
          </a:pPr>
          <a:r>
            <a:rPr lang="en-US" sz="1300" kern="1200" dirty="0"/>
            <a:t>2008 - 2009</a:t>
          </a:r>
        </a:p>
        <a:p>
          <a:pPr marL="57150" lvl="1" indent="-57150" algn="l" defTabSz="444500">
            <a:lnSpc>
              <a:spcPct val="90000"/>
            </a:lnSpc>
            <a:spcBef>
              <a:spcPct val="0"/>
            </a:spcBef>
            <a:spcAft>
              <a:spcPct val="15000"/>
            </a:spcAft>
            <a:buChar char="•"/>
          </a:pPr>
          <a:r>
            <a:rPr lang="en-US" sz="1000" kern="1200" dirty="0"/>
            <a:t>Tax Abatement</a:t>
          </a:r>
        </a:p>
        <a:p>
          <a:pPr marL="57150" lvl="1" indent="-57150" algn="l" defTabSz="444500">
            <a:lnSpc>
              <a:spcPct val="90000"/>
            </a:lnSpc>
            <a:spcBef>
              <a:spcPct val="0"/>
            </a:spcBef>
            <a:spcAft>
              <a:spcPct val="15000"/>
            </a:spcAft>
            <a:buChar char="•"/>
          </a:pPr>
          <a:r>
            <a:rPr lang="en-US" sz="1000" kern="1200" dirty="0"/>
            <a:t>Greenspace Assemblage</a:t>
          </a:r>
        </a:p>
        <a:p>
          <a:pPr marL="57150" lvl="1" indent="-57150" algn="l" defTabSz="444500">
            <a:lnSpc>
              <a:spcPct val="90000"/>
            </a:lnSpc>
            <a:spcBef>
              <a:spcPct val="0"/>
            </a:spcBef>
            <a:spcAft>
              <a:spcPct val="15000"/>
            </a:spcAft>
            <a:buChar char="•"/>
          </a:pPr>
          <a:r>
            <a:rPr lang="en-US" sz="1000" kern="1200" dirty="0"/>
            <a:t>Sheriff/Marshal Deed Property Interest Conveyance</a:t>
          </a:r>
        </a:p>
        <a:p>
          <a:pPr marL="57150" lvl="1" indent="-57150" algn="l" defTabSz="444500">
            <a:lnSpc>
              <a:spcPct val="90000"/>
            </a:lnSpc>
            <a:spcBef>
              <a:spcPct val="0"/>
            </a:spcBef>
            <a:spcAft>
              <a:spcPct val="15000"/>
            </a:spcAft>
            <a:buChar char="•"/>
          </a:pPr>
          <a:r>
            <a:rPr lang="en-US" sz="1000" kern="1200" dirty="0">
              <a:solidFill>
                <a:srgbClr val="C00000"/>
              </a:solidFill>
            </a:rPr>
            <a:t>Property Assemblage</a:t>
          </a:r>
        </a:p>
      </dsp:txBody>
      <dsp:txXfrm rot="5400000">
        <a:off x="4211419" y="1017864"/>
        <a:ext cx="1956207" cy="3053594"/>
      </dsp:txXfrm>
    </dsp:sp>
    <dsp:sp modelId="{CF136FF5-CFBA-4E69-8A48-0293D109FCC0}">
      <dsp:nvSpPr>
        <dsp:cNvPr id="0" name=""/>
        <dsp:cNvSpPr/>
      </dsp:nvSpPr>
      <dsp:spPr>
        <a:xfrm rot="16200000">
          <a:off x="4747785" y="1566557"/>
          <a:ext cx="5089322" cy="1956207"/>
        </a:xfrm>
        <a:prstGeom prst="flowChartManualOperation">
          <a:avLst/>
        </a:prstGeom>
        <a:gradFill rotWithShape="0">
          <a:gsLst>
            <a:gs pos="0">
              <a:schemeClr val="accent3">
                <a:hueOff val="-1600895"/>
                <a:satOff val="-20177"/>
                <a:lumOff val="13675"/>
                <a:alphaOff val="0"/>
                <a:tint val="54000"/>
                <a:alpha val="100000"/>
                <a:satMod val="105000"/>
                <a:lumMod val="110000"/>
              </a:schemeClr>
            </a:gs>
            <a:gs pos="100000">
              <a:schemeClr val="accent3">
                <a:hueOff val="-1600895"/>
                <a:satOff val="-20177"/>
                <a:lumOff val="13675"/>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0" tIns="0" rIns="84890" bIns="0" numCol="1" spcCol="1270" anchor="t" anchorCtr="0">
          <a:noAutofit/>
        </a:bodyPr>
        <a:lstStyle/>
        <a:p>
          <a:pPr marL="0" lvl="0" indent="0" algn="l" defTabSz="577850">
            <a:lnSpc>
              <a:spcPct val="90000"/>
            </a:lnSpc>
            <a:spcBef>
              <a:spcPct val="0"/>
            </a:spcBef>
            <a:spcAft>
              <a:spcPct val="35000"/>
            </a:spcAft>
            <a:buNone/>
          </a:pPr>
          <a:r>
            <a:rPr lang="en-US" sz="1300" kern="1200" dirty="0"/>
            <a:t>2009 – 2015</a:t>
          </a:r>
        </a:p>
        <a:p>
          <a:pPr marL="57150" lvl="1" indent="-57150" algn="l" defTabSz="444500">
            <a:lnSpc>
              <a:spcPct val="90000"/>
            </a:lnSpc>
            <a:spcBef>
              <a:spcPct val="0"/>
            </a:spcBef>
            <a:spcAft>
              <a:spcPct val="15000"/>
            </a:spcAft>
            <a:buChar char="•"/>
          </a:pPr>
          <a:r>
            <a:rPr lang="en-US" sz="1000" kern="1200" dirty="0"/>
            <a:t>Tax Abatement</a:t>
          </a:r>
        </a:p>
        <a:p>
          <a:pPr marL="57150" lvl="1" indent="-57150" algn="l" defTabSz="444500">
            <a:lnSpc>
              <a:spcPct val="90000"/>
            </a:lnSpc>
            <a:spcBef>
              <a:spcPct val="0"/>
            </a:spcBef>
            <a:spcAft>
              <a:spcPct val="15000"/>
            </a:spcAft>
            <a:buChar char="•"/>
          </a:pPr>
          <a:r>
            <a:rPr lang="en-US" sz="1000" kern="1200" dirty="0"/>
            <a:t>Greenspace Assemblage</a:t>
          </a:r>
        </a:p>
        <a:p>
          <a:pPr marL="57150" lvl="1" indent="-57150" algn="l" defTabSz="444500">
            <a:lnSpc>
              <a:spcPct val="90000"/>
            </a:lnSpc>
            <a:spcBef>
              <a:spcPct val="0"/>
            </a:spcBef>
            <a:spcAft>
              <a:spcPct val="15000"/>
            </a:spcAft>
            <a:buChar char="•"/>
          </a:pPr>
          <a:r>
            <a:rPr lang="en-US" sz="1000" kern="1200" dirty="0"/>
            <a:t>Sheriff/Marshal Deed Property Interest Conveyance</a:t>
          </a:r>
        </a:p>
        <a:p>
          <a:pPr marL="57150" lvl="1" indent="-57150" algn="l" defTabSz="444500">
            <a:lnSpc>
              <a:spcPct val="90000"/>
            </a:lnSpc>
            <a:spcBef>
              <a:spcPct val="0"/>
            </a:spcBef>
            <a:spcAft>
              <a:spcPct val="15000"/>
            </a:spcAft>
            <a:buChar char="•"/>
          </a:pPr>
          <a:r>
            <a:rPr lang="en-US" sz="1000" kern="1200" dirty="0"/>
            <a:t>Property Assemblage</a:t>
          </a:r>
        </a:p>
        <a:p>
          <a:pPr marL="57150" lvl="1" indent="-57150" algn="l" defTabSz="444500">
            <a:lnSpc>
              <a:spcPct val="90000"/>
            </a:lnSpc>
            <a:spcBef>
              <a:spcPct val="0"/>
            </a:spcBef>
            <a:spcAft>
              <a:spcPct val="15000"/>
            </a:spcAft>
            <a:buChar char="•"/>
          </a:pPr>
          <a:r>
            <a:rPr lang="en-US" sz="1000" kern="1200" dirty="0">
              <a:solidFill>
                <a:srgbClr val="C00000"/>
              </a:solidFill>
            </a:rPr>
            <a:t>Land Banking</a:t>
          </a:r>
        </a:p>
        <a:p>
          <a:pPr marL="57150" lvl="1" indent="-57150" algn="l" defTabSz="444500">
            <a:lnSpc>
              <a:spcPct val="90000"/>
            </a:lnSpc>
            <a:spcBef>
              <a:spcPct val="0"/>
            </a:spcBef>
            <a:spcAft>
              <a:spcPct val="15000"/>
            </a:spcAft>
            <a:buChar char="•"/>
          </a:pPr>
          <a:r>
            <a:rPr lang="en-US" sz="1000" kern="1200" dirty="0">
              <a:solidFill>
                <a:srgbClr val="C00000"/>
              </a:solidFill>
            </a:rPr>
            <a:t>Neighborhood Stabilization Program</a:t>
          </a:r>
        </a:p>
        <a:p>
          <a:pPr marL="57150" lvl="1" indent="-57150" algn="l" defTabSz="444500">
            <a:lnSpc>
              <a:spcPct val="90000"/>
            </a:lnSpc>
            <a:spcBef>
              <a:spcPct val="0"/>
            </a:spcBef>
            <a:spcAft>
              <a:spcPct val="15000"/>
            </a:spcAft>
            <a:buChar char="•"/>
          </a:pPr>
          <a:r>
            <a:rPr lang="en-US" sz="1000" kern="1200" dirty="0">
              <a:solidFill>
                <a:srgbClr val="C00000"/>
              </a:solidFill>
            </a:rPr>
            <a:t>Community Land Trust</a:t>
          </a:r>
        </a:p>
        <a:p>
          <a:pPr marL="57150" lvl="1" indent="-57150" algn="l" defTabSz="444500">
            <a:lnSpc>
              <a:spcPct val="90000"/>
            </a:lnSpc>
            <a:spcBef>
              <a:spcPct val="0"/>
            </a:spcBef>
            <a:spcAft>
              <a:spcPct val="15000"/>
            </a:spcAft>
            <a:buChar char="•"/>
          </a:pPr>
          <a:r>
            <a:rPr lang="en-US" sz="1000" kern="1200" dirty="0">
              <a:solidFill>
                <a:srgbClr val="C00000"/>
              </a:solidFill>
            </a:rPr>
            <a:t>Public/Private Development Partnerships</a:t>
          </a:r>
        </a:p>
        <a:p>
          <a:pPr marL="57150" lvl="1" indent="-57150" algn="l" defTabSz="444500">
            <a:lnSpc>
              <a:spcPct val="90000"/>
            </a:lnSpc>
            <a:spcBef>
              <a:spcPct val="0"/>
            </a:spcBef>
            <a:spcAft>
              <a:spcPct val="15000"/>
            </a:spcAft>
            <a:buChar char="•"/>
          </a:pPr>
          <a:r>
            <a:rPr lang="en-US" sz="1000" kern="1200" dirty="0">
              <a:solidFill>
                <a:srgbClr val="C00000"/>
              </a:solidFill>
            </a:rPr>
            <a:t>Secure Neighborhood Initiative</a:t>
          </a:r>
        </a:p>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endParaRPr lang="en-US" sz="1000" kern="1200" dirty="0"/>
        </a:p>
      </dsp:txBody>
      <dsp:txXfrm rot="5400000">
        <a:off x="6314342" y="1017864"/>
        <a:ext cx="1956207" cy="3053594"/>
      </dsp:txXfrm>
    </dsp:sp>
    <dsp:sp modelId="{D3A27FA6-2767-4F2C-8657-0468D7CC4AFC}">
      <dsp:nvSpPr>
        <dsp:cNvPr id="0" name=""/>
        <dsp:cNvSpPr/>
      </dsp:nvSpPr>
      <dsp:spPr>
        <a:xfrm rot="16200000">
          <a:off x="6850707" y="1566557"/>
          <a:ext cx="5089322" cy="1956207"/>
        </a:xfrm>
        <a:prstGeom prst="flowChartManualOperation">
          <a:avLst/>
        </a:prstGeom>
        <a:gradFill rotWithShape="0">
          <a:gsLst>
            <a:gs pos="0">
              <a:schemeClr val="accent3">
                <a:hueOff val="-2134526"/>
                <a:satOff val="-26902"/>
                <a:lumOff val="18234"/>
                <a:alphaOff val="0"/>
                <a:tint val="54000"/>
                <a:alpha val="100000"/>
                <a:satMod val="105000"/>
                <a:lumMod val="110000"/>
              </a:schemeClr>
            </a:gs>
            <a:gs pos="100000">
              <a:schemeClr val="accent3">
                <a:hueOff val="-2134526"/>
                <a:satOff val="-26902"/>
                <a:lumOff val="18234"/>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0" tIns="0" rIns="84890" bIns="0" numCol="1" spcCol="1270" anchor="t" anchorCtr="0">
          <a:noAutofit/>
        </a:bodyPr>
        <a:lstStyle/>
        <a:p>
          <a:pPr marL="0" lvl="0" indent="0" algn="l" defTabSz="577850">
            <a:lnSpc>
              <a:spcPct val="90000"/>
            </a:lnSpc>
            <a:spcBef>
              <a:spcPct val="0"/>
            </a:spcBef>
            <a:spcAft>
              <a:spcPct val="35000"/>
            </a:spcAft>
            <a:buNone/>
          </a:pPr>
          <a:r>
            <a:rPr lang="en-US" sz="1300" kern="1200" dirty="0"/>
            <a:t>2016 - Present</a:t>
          </a:r>
        </a:p>
        <a:p>
          <a:pPr marL="57150" lvl="1" indent="-57150" algn="l" defTabSz="444500">
            <a:lnSpc>
              <a:spcPct val="90000"/>
            </a:lnSpc>
            <a:spcBef>
              <a:spcPct val="0"/>
            </a:spcBef>
            <a:spcAft>
              <a:spcPct val="15000"/>
            </a:spcAft>
            <a:buChar char="•"/>
          </a:pPr>
          <a:r>
            <a:rPr lang="en-US" sz="1000" kern="1200" dirty="0"/>
            <a:t>Tax Abatement</a:t>
          </a:r>
        </a:p>
        <a:p>
          <a:pPr marL="57150" lvl="1" indent="-57150" algn="l" defTabSz="444500">
            <a:lnSpc>
              <a:spcPct val="90000"/>
            </a:lnSpc>
            <a:spcBef>
              <a:spcPct val="0"/>
            </a:spcBef>
            <a:spcAft>
              <a:spcPct val="15000"/>
            </a:spcAft>
            <a:buChar char="•"/>
          </a:pPr>
          <a:r>
            <a:rPr lang="en-US" sz="1000" kern="1200" dirty="0"/>
            <a:t>Greenspace Assemblage</a:t>
          </a:r>
        </a:p>
        <a:p>
          <a:pPr marL="57150" lvl="1" indent="-57150" algn="l" defTabSz="444500">
            <a:lnSpc>
              <a:spcPct val="90000"/>
            </a:lnSpc>
            <a:spcBef>
              <a:spcPct val="0"/>
            </a:spcBef>
            <a:spcAft>
              <a:spcPct val="15000"/>
            </a:spcAft>
            <a:buChar char="•"/>
          </a:pPr>
          <a:r>
            <a:rPr lang="en-US" sz="1000" kern="1200" dirty="0"/>
            <a:t>Sheriff/Marshal Deed Property Interest Conveyance</a:t>
          </a:r>
        </a:p>
        <a:p>
          <a:pPr marL="57150" lvl="1" indent="-57150" algn="l" defTabSz="444500">
            <a:lnSpc>
              <a:spcPct val="90000"/>
            </a:lnSpc>
            <a:spcBef>
              <a:spcPct val="0"/>
            </a:spcBef>
            <a:spcAft>
              <a:spcPct val="15000"/>
            </a:spcAft>
            <a:buChar char="•"/>
          </a:pPr>
          <a:r>
            <a:rPr lang="en-US" sz="1000" kern="1200" dirty="0"/>
            <a:t>Property Assemblage</a:t>
          </a:r>
        </a:p>
        <a:p>
          <a:pPr marL="57150" lvl="1" indent="-57150" algn="l" defTabSz="444500">
            <a:lnSpc>
              <a:spcPct val="90000"/>
            </a:lnSpc>
            <a:spcBef>
              <a:spcPct val="0"/>
            </a:spcBef>
            <a:spcAft>
              <a:spcPct val="15000"/>
            </a:spcAft>
            <a:buChar char="•"/>
          </a:pPr>
          <a:r>
            <a:rPr lang="en-US" sz="1000" kern="1200" dirty="0"/>
            <a:t>Land Banking</a:t>
          </a:r>
        </a:p>
        <a:p>
          <a:pPr marL="57150" lvl="1" indent="-57150" algn="l" defTabSz="444500">
            <a:lnSpc>
              <a:spcPct val="90000"/>
            </a:lnSpc>
            <a:spcBef>
              <a:spcPct val="0"/>
            </a:spcBef>
            <a:spcAft>
              <a:spcPct val="15000"/>
            </a:spcAft>
            <a:buChar char="•"/>
          </a:pPr>
          <a:r>
            <a:rPr lang="en-US" sz="1000" kern="1200" dirty="0"/>
            <a:t>Neighborhood Stabilization Program</a:t>
          </a:r>
        </a:p>
        <a:p>
          <a:pPr marL="57150" lvl="1" indent="-57150" algn="l" defTabSz="444500">
            <a:lnSpc>
              <a:spcPct val="90000"/>
            </a:lnSpc>
            <a:spcBef>
              <a:spcPct val="0"/>
            </a:spcBef>
            <a:spcAft>
              <a:spcPct val="15000"/>
            </a:spcAft>
            <a:buChar char="•"/>
          </a:pPr>
          <a:r>
            <a:rPr lang="en-US" sz="1000" kern="1200" dirty="0"/>
            <a:t>Community Land Trust</a:t>
          </a:r>
        </a:p>
        <a:p>
          <a:pPr marL="57150" lvl="1" indent="-57150" algn="l" defTabSz="444500">
            <a:lnSpc>
              <a:spcPct val="90000"/>
            </a:lnSpc>
            <a:spcBef>
              <a:spcPct val="0"/>
            </a:spcBef>
            <a:spcAft>
              <a:spcPct val="15000"/>
            </a:spcAft>
            <a:buChar char="•"/>
          </a:pPr>
          <a:r>
            <a:rPr lang="en-US" sz="1000" kern="1200" dirty="0"/>
            <a:t>Public/Private Development Partnerships</a:t>
          </a:r>
        </a:p>
        <a:p>
          <a:pPr marL="57150" lvl="1" indent="-57150" algn="l" defTabSz="444500">
            <a:lnSpc>
              <a:spcPct val="90000"/>
            </a:lnSpc>
            <a:spcBef>
              <a:spcPct val="0"/>
            </a:spcBef>
            <a:spcAft>
              <a:spcPct val="15000"/>
            </a:spcAft>
            <a:buChar char="•"/>
          </a:pPr>
          <a:r>
            <a:rPr lang="en-US" sz="1000" kern="1200" dirty="0"/>
            <a:t>Secure Neighborhood Initiative</a:t>
          </a:r>
        </a:p>
        <a:p>
          <a:pPr marL="57150" lvl="1" indent="-57150" algn="l" defTabSz="444500">
            <a:lnSpc>
              <a:spcPct val="90000"/>
            </a:lnSpc>
            <a:spcBef>
              <a:spcPct val="0"/>
            </a:spcBef>
            <a:spcAft>
              <a:spcPct val="15000"/>
            </a:spcAft>
            <a:buChar char="•"/>
          </a:pPr>
          <a:r>
            <a:rPr lang="en-US" sz="1000" kern="1200" dirty="0">
              <a:solidFill>
                <a:srgbClr val="C00000"/>
              </a:solidFill>
            </a:rPr>
            <a:t>Chronic Distressed Property Strategy</a:t>
          </a:r>
        </a:p>
        <a:p>
          <a:pPr marL="57150" lvl="1" indent="-57150" algn="l" defTabSz="444500">
            <a:lnSpc>
              <a:spcPct val="90000"/>
            </a:lnSpc>
            <a:spcBef>
              <a:spcPct val="0"/>
            </a:spcBef>
            <a:spcAft>
              <a:spcPct val="15000"/>
            </a:spcAft>
            <a:buChar char="•"/>
          </a:pPr>
          <a:r>
            <a:rPr lang="en-US" sz="1000" kern="1200" dirty="0">
              <a:solidFill>
                <a:srgbClr val="C00000"/>
              </a:solidFill>
            </a:rPr>
            <a:t>??????</a:t>
          </a:r>
        </a:p>
      </dsp:txBody>
      <dsp:txXfrm rot="5400000">
        <a:off x="8417264" y="1017864"/>
        <a:ext cx="1956207" cy="30535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BA4B8-AB5B-4792-A473-4D6519BD9AE2}">
      <dsp:nvSpPr>
        <dsp:cNvPr id="0" name=""/>
        <dsp:cNvSpPr/>
      </dsp:nvSpPr>
      <dsp:spPr>
        <a:xfrm>
          <a:off x="4509838" y="3295032"/>
          <a:ext cx="1704476" cy="295818"/>
        </a:xfrm>
        <a:custGeom>
          <a:avLst/>
          <a:gdLst/>
          <a:ahLst/>
          <a:cxnLst/>
          <a:rect l="0" t="0" r="0" b="0"/>
          <a:pathLst>
            <a:path>
              <a:moveTo>
                <a:pt x="0" y="0"/>
              </a:moveTo>
              <a:lnTo>
                <a:pt x="0" y="147909"/>
              </a:lnTo>
              <a:lnTo>
                <a:pt x="1704476" y="147909"/>
              </a:lnTo>
              <a:lnTo>
                <a:pt x="1704476" y="295818"/>
              </a:lnTo>
            </a:path>
          </a:pathLst>
        </a:custGeom>
        <a:noFill/>
        <a:ln w="15875"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58349FE-CE65-449E-BA48-E5360D8A42E7}">
      <dsp:nvSpPr>
        <dsp:cNvPr id="0" name=""/>
        <dsp:cNvSpPr/>
      </dsp:nvSpPr>
      <dsp:spPr>
        <a:xfrm>
          <a:off x="4464118" y="3295032"/>
          <a:ext cx="91440" cy="295818"/>
        </a:xfrm>
        <a:custGeom>
          <a:avLst/>
          <a:gdLst/>
          <a:ahLst/>
          <a:cxnLst/>
          <a:rect l="0" t="0" r="0" b="0"/>
          <a:pathLst>
            <a:path>
              <a:moveTo>
                <a:pt x="45720" y="0"/>
              </a:moveTo>
              <a:lnTo>
                <a:pt x="45720" y="295818"/>
              </a:lnTo>
            </a:path>
          </a:pathLst>
        </a:custGeom>
        <a:noFill/>
        <a:ln w="15875"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7A05A0C-CE01-4668-9350-9B251FFC7AD4}">
      <dsp:nvSpPr>
        <dsp:cNvPr id="0" name=""/>
        <dsp:cNvSpPr/>
      </dsp:nvSpPr>
      <dsp:spPr>
        <a:xfrm>
          <a:off x="2805361" y="3295032"/>
          <a:ext cx="1704476" cy="295818"/>
        </a:xfrm>
        <a:custGeom>
          <a:avLst/>
          <a:gdLst/>
          <a:ahLst/>
          <a:cxnLst/>
          <a:rect l="0" t="0" r="0" b="0"/>
          <a:pathLst>
            <a:path>
              <a:moveTo>
                <a:pt x="1704476" y="0"/>
              </a:moveTo>
              <a:lnTo>
                <a:pt x="1704476" y="147909"/>
              </a:lnTo>
              <a:lnTo>
                <a:pt x="0" y="147909"/>
              </a:lnTo>
              <a:lnTo>
                <a:pt x="0" y="295818"/>
              </a:lnTo>
            </a:path>
          </a:pathLst>
        </a:custGeom>
        <a:noFill/>
        <a:ln w="15875"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8F88370-D079-4CE0-9AD1-5F5C6FF5A27A}">
      <dsp:nvSpPr>
        <dsp:cNvPr id="0" name=""/>
        <dsp:cNvSpPr/>
      </dsp:nvSpPr>
      <dsp:spPr>
        <a:xfrm>
          <a:off x="2805361" y="2294885"/>
          <a:ext cx="1704476" cy="295818"/>
        </a:xfrm>
        <a:custGeom>
          <a:avLst/>
          <a:gdLst/>
          <a:ahLst/>
          <a:cxnLst/>
          <a:rect l="0" t="0" r="0" b="0"/>
          <a:pathLst>
            <a:path>
              <a:moveTo>
                <a:pt x="0" y="0"/>
              </a:moveTo>
              <a:lnTo>
                <a:pt x="0" y="147909"/>
              </a:lnTo>
              <a:lnTo>
                <a:pt x="1704476" y="147909"/>
              </a:lnTo>
              <a:lnTo>
                <a:pt x="1704476" y="295818"/>
              </a:lnTo>
            </a:path>
          </a:pathLst>
        </a:custGeom>
        <a:noFill/>
        <a:ln w="15875"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7198BB7-19DC-4516-A6CE-7CF0E8ED245F}">
      <dsp:nvSpPr>
        <dsp:cNvPr id="0" name=""/>
        <dsp:cNvSpPr/>
      </dsp:nvSpPr>
      <dsp:spPr>
        <a:xfrm>
          <a:off x="2759641" y="2294885"/>
          <a:ext cx="91440" cy="295818"/>
        </a:xfrm>
        <a:custGeom>
          <a:avLst/>
          <a:gdLst/>
          <a:ahLst/>
          <a:cxnLst/>
          <a:rect l="0" t="0" r="0" b="0"/>
          <a:pathLst>
            <a:path>
              <a:moveTo>
                <a:pt x="45720" y="0"/>
              </a:moveTo>
              <a:lnTo>
                <a:pt x="45720" y="295818"/>
              </a:lnTo>
            </a:path>
          </a:pathLst>
        </a:custGeom>
        <a:noFill/>
        <a:ln w="15875"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CBFFD9F-814B-4317-91A4-ED5567C304D3}">
      <dsp:nvSpPr>
        <dsp:cNvPr id="0" name=""/>
        <dsp:cNvSpPr/>
      </dsp:nvSpPr>
      <dsp:spPr>
        <a:xfrm>
          <a:off x="1100885" y="2294885"/>
          <a:ext cx="1704476" cy="295818"/>
        </a:xfrm>
        <a:custGeom>
          <a:avLst/>
          <a:gdLst/>
          <a:ahLst/>
          <a:cxnLst/>
          <a:rect l="0" t="0" r="0" b="0"/>
          <a:pathLst>
            <a:path>
              <a:moveTo>
                <a:pt x="1704476" y="0"/>
              </a:moveTo>
              <a:lnTo>
                <a:pt x="1704476" y="147909"/>
              </a:lnTo>
              <a:lnTo>
                <a:pt x="0" y="147909"/>
              </a:lnTo>
              <a:lnTo>
                <a:pt x="0" y="295818"/>
              </a:lnTo>
            </a:path>
          </a:pathLst>
        </a:custGeom>
        <a:noFill/>
        <a:ln w="15875"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B61C790-7021-446B-86CF-F796571D9AF6}">
      <dsp:nvSpPr>
        <dsp:cNvPr id="0" name=""/>
        <dsp:cNvSpPr/>
      </dsp:nvSpPr>
      <dsp:spPr>
        <a:xfrm>
          <a:off x="2759641" y="1066323"/>
          <a:ext cx="91440" cy="295818"/>
        </a:xfrm>
        <a:custGeom>
          <a:avLst/>
          <a:gdLst/>
          <a:ahLst/>
          <a:cxnLst/>
          <a:rect l="0" t="0" r="0" b="0"/>
          <a:pathLst>
            <a:path>
              <a:moveTo>
                <a:pt x="45720" y="0"/>
              </a:moveTo>
              <a:lnTo>
                <a:pt x="45720" y="295818"/>
              </a:lnTo>
            </a:path>
          </a:pathLst>
        </a:custGeom>
        <a:noFill/>
        <a:ln w="15875"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D17EBCC-4E34-42AD-9CE4-4C595595D058}">
      <dsp:nvSpPr>
        <dsp:cNvPr id="0" name=""/>
        <dsp:cNvSpPr/>
      </dsp:nvSpPr>
      <dsp:spPr>
        <a:xfrm>
          <a:off x="1953123" y="2871"/>
          <a:ext cx="1704476" cy="1063452"/>
        </a:xfrm>
        <a:prstGeom prst="rect">
          <a:avLst/>
        </a:prstGeom>
        <a:solidFill>
          <a:schemeClr val="tx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Board of Directors</a:t>
          </a:r>
        </a:p>
      </dsp:txBody>
      <dsp:txXfrm>
        <a:off x="1953123" y="2871"/>
        <a:ext cx="1704476" cy="1063452"/>
      </dsp:txXfrm>
    </dsp:sp>
    <dsp:sp modelId="{B77DF524-4165-4C8B-B874-C12BE335613D}">
      <dsp:nvSpPr>
        <dsp:cNvPr id="0" name=""/>
        <dsp:cNvSpPr/>
      </dsp:nvSpPr>
      <dsp:spPr>
        <a:xfrm>
          <a:off x="1955990" y="1362142"/>
          <a:ext cx="1698743" cy="932743"/>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Executive Director</a:t>
          </a:r>
        </a:p>
      </dsp:txBody>
      <dsp:txXfrm>
        <a:off x="1955990" y="1362142"/>
        <a:ext cx="1698743" cy="932743"/>
      </dsp:txXfrm>
    </dsp:sp>
    <dsp:sp modelId="{DF17E3F1-1646-4435-8D84-5CB2B8A2FE99}">
      <dsp:nvSpPr>
        <dsp:cNvPr id="0" name=""/>
        <dsp:cNvSpPr/>
      </dsp:nvSpPr>
      <dsp:spPr>
        <a:xfrm>
          <a:off x="396556" y="2590703"/>
          <a:ext cx="1408658" cy="704329"/>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Program Manager</a:t>
          </a:r>
        </a:p>
      </dsp:txBody>
      <dsp:txXfrm>
        <a:off x="396556" y="2590703"/>
        <a:ext cx="1408658" cy="704329"/>
      </dsp:txXfrm>
    </dsp:sp>
    <dsp:sp modelId="{BE528C83-D5D8-4144-9478-63E3F1BDAE12}">
      <dsp:nvSpPr>
        <dsp:cNvPr id="0" name=""/>
        <dsp:cNvSpPr/>
      </dsp:nvSpPr>
      <dsp:spPr>
        <a:xfrm>
          <a:off x="2101032" y="2590703"/>
          <a:ext cx="1408658" cy="704329"/>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800" kern="1200" dirty="0"/>
            <a:t>Office Manager</a:t>
          </a:r>
        </a:p>
      </dsp:txBody>
      <dsp:txXfrm>
        <a:off x="2101032" y="2590703"/>
        <a:ext cx="1408658" cy="704329"/>
      </dsp:txXfrm>
    </dsp:sp>
    <dsp:sp modelId="{99F45D8F-2948-4CA4-A3FE-A1158106F79A}">
      <dsp:nvSpPr>
        <dsp:cNvPr id="0" name=""/>
        <dsp:cNvSpPr/>
      </dsp:nvSpPr>
      <dsp:spPr>
        <a:xfrm>
          <a:off x="3805509" y="2590703"/>
          <a:ext cx="1408658" cy="704329"/>
        </a:xfrm>
        <a:prstGeom prst="snip2SameRect">
          <a:avLst/>
        </a:prstGeom>
        <a:solidFill>
          <a:srgbClr val="7030A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Legal Support</a:t>
          </a:r>
        </a:p>
      </dsp:txBody>
      <dsp:txXfrm>
        <a:off x="3864204" y="2649398"/>
        <a:ext cx="1291268" cy="645634"/>
      </dsp:txXfrm>
    </dsp:sp>
    <dsp:sp modelId="{EFD08DC3-F0B2-44D8-8F42-081FB41B4C1F}">
      <dsp:nvSpPr>
        <dsp:cNvPr id="0" name=""/>
        <dsp:cNvSpPr/>
      </dsp:nvSpPr>
      <dsp:spPr>
        <a:xfrm>
          <a:off x="2101032" y="3590850"/>
          <a:ext cx="1408658" cy="1359277"/>
        </a:xfrm>
        <a:prstGeom prst="snip2DiagRect">
          <a:avLst/>
        </a:prstGeom>
        <a:solidFill>
          <a:srgbClr val="00B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Griffin &amp; Strong PC - General Counsel</a:t>
          </a:r>
        </a:p>
      </dsp:txBody>
      <dsp:txXfrm>
        <a:off x="2214307" y="3704125"/>
        <a:ext cx="1182108" cy="1132727"/>
      </dsp:txXfrm>
    </dsp:sp>
    <dsp:sp modelId="{3AD473EB-B8FC-43D8-B2C1-CBAD14ABDDC7}">
      <dsp:nvSpPr>
        <dsp:cNvPr id="0" name=""/>
        <dsp:cNvSpPr/>
      </dsp:nvSpPr>
      <dsp:spPr>
        <a:xfrm>
          <a:off x="3805509" y="3590850"/>
          <a:ext cx="1408658" cy="704329"/>
        </a:xfrm>
        <a:prstGeom prst="ellipse">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City of Atlanta Attorney</a:t>
          </a:r>
        </a:p>
      </dsp:txBody>
      <dsp:txXfrm>
        <a:off x="4011802" y="3693997"/>
        <a:ext cx="996072" cy="498035"/>
      </dsp:txXfrm>
    </dsp:sp>
    <dsp:sp modelId="{AC9A17BB-9DAB-40AA-B0C4-BC588086500E}">
      <dsp:nvSpPr>
        <dsp:cNvPr id="0" name=""/>
        <dsp:cNvSpPr/>
      </dsp:nvSpPr>
      <dsp:spPr>
        <a:xfrm>
          <a:off x="5509985" y="3590850"/>
          <a:ext cx="1408658" cy="704329"/>
        </a:xfrm>
        <a:prstGeom prst="ellipse">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Fulton County Attorney</a:t>
          </a:r>
        </a:p>
      </dsp:txBody>
      <dsp:txXfrm>
        <a:off x="5716278" y="3693997"/>
        <a:ext cx="996072" cy="4980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5D38C5-E639-4A60-80FD-E0AC16AAD484}">
      <dsp:nvSpPr>
        <dsp:cNvPr id="0" name=""/>
        <dsp:cNvSpPr/>
      </dsp:nvSpPr>
      <dsp:spPr>
        <a:xfrm>
          <a:off x="4114800" y="1929611"/>
          <a:ext cx="3695269" cy="174836"/>
        </a:xfrm>
        <a:custGeom>
          <a:avLst/>
          <a:gdLst/>
          <a:ahLst/>
          <a:cxnLst/>
          <a:rect l="0" t="0" r="0" b="0"/>
          <a:pathLst>
            <a:path>
              <a:moveTo>
                <a:pt x="0" y="0"/>
              </a:moveTo>
              <a:lnTo>
                <a:pt x="0" y="87418"/>
              </a:lnTo>
              <a:lnTo>
                <a:pt x="3695269" y="87418"/>
              </a:lnTo>
              <a:lnTo>
                <a:pt x="3695269" y="174836"/>
              </a:lnTo>
            </a:path>
          </a:pathLst>
        </a:custGeom>
        <a:noFill/>
        <a:ln w="15875"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711AA3D-DB42-46AA-9BF3-4A892D69DBB0}">
      <dsp:nvSpPr>
        <dsp:cNvPr id="0" name=""/>
        <dsp:cNvSpPr/>
      </dsp:nvSpPr>
      <dsp:spPr>
        <a:xfrm>
          <a:off x="4114800" y="1929611"/>
          <a:ext cx="2687879" cy="174836"/>
        </a:xfrm>
        <a:custGeom>
          <a:avLst/>
          <a:gdLst/>
          <a:ahLst/>
          <a:cxnLst/>
          <a:rect l="0" t="0" r="0" b="0"/>
          <a:pathLst>
            <a:path>
              <a:moveTo>
                <a:pt x="0" y="0"/>
              </a:moveTo>
              <a:lnTo>
                <a:pt x="0" y="87418"/>
              </a:lnTo>
              <a:lnTo>
                <a:pt x="2687879" y="87418"/>
              </a:lnTo>
              <a:lnTo>
                <a:pt x="2687879" y="174836"/>
              </a:lnTo>
            </a:path>
          </a:pathLst>
        </a:custGeom>
        <a:noFill/>
        <a:ln w="15875"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07FC314-AA3D-42E7-B54D-487B2B505BFB}">
      <dsp:nvSpPr>
        <dsp:cNvPr id="0" name=""/>
        <dsp:cNvSpPr/>
      </dsp:nvSpPr>
      <dsp:spPr>
        <a:xfrm>
          <a:off x="4114800" y="1929611"/>
          <a:ext cx="1680489" cy="174836"/>
        </a:xfrm>
        <a:custGeom>
          <a:avLst/>
          <a:gdLst/>
          <a:ahLst/>
          <a:cxnLst/>
          <a:rect l="0" t="0" r="0" b="0"/>
          <a:pathLst>
            <a:path>
              <a:moveTo>
                <a:pt x="0" y="0"/>
              </a:moveTo>
              <a:lnTo>
                <a:pt x="0" y="87418"/>
              </a:lnTo>
              <a:lnTo>
                <a:pt x="1680489" y="87418"/>
              </a:lnTo>
              <a:lnTo>
                <a:pt x="1680489" y="174836"/>
              </a:lnTo>
            </a:path>
          </a:pathLst>
        </a:custGeom>
        <a:noFill/>
        <a:ln w="15875"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1E5C951-EA55-4B98-B84B-45B074EB7C03}">
      <dsp:nvSpPr>
        <dsp:cNvPr id="0" name=""/>
        <dsp:cNvSpPr/>
      </dsp:nvSpPr>
      <dsp:spPr>
        <a:xfrm>
          <a:off x="4787898" y="2520724"/>
          <a:ext cx="1007390" cy="174836"/>
        </a:xfrm>
        <a:custGeom>
          <a:avLst/>
          <a:gdLst/>
          <a:ahLst/>
          <a:cxnLst/>
          <a:rect l="0" t="0" r="0" b="0"/>
          <a:pathLst>
            <a:path>
              <a:moveTo>
                <a:pt x="0" y="0"/>
              </a:moveTo>
              <a:lnTo>
                <a:pt x="0" y="87418"/>
              </a:lnTo>
              <a:lnTo>
                <a:pt x="1007390" y="87418"/>
              </a:lnTo>
              <a:lnTo>
                <a:pt x="1007390" y="174836"/>
              </a:lnTo>
            </a:path>
          </a:pathLst>
        </a:custGeom>
        <a:noFill/>
        <a:ln w="15875"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F18C7E6-DD7D-4C26-A051-031179A08F9B}">
      <dsp:nvSpPr>
        <dsp:cNvPr id="0" name=""/>
        <dsp:cNvSpPr/>
      </dsp:nvSpPr>
      <dsp:spPr>
        <a:xfrm>
          <a:off x="4742178" y="2520724"/>
          <a:ext cx="91440" cy="174836"/>
        </a:xfrm>
        <a:custGeom>
          <a:avLst/>
          <a:gdLst/>
          <a:ahLst/>
          <a:cxnLst/>
          <a:rect l="0" t="0" r="0" b="0"/>
          <a:pathLst>
            <a:path>
              <a:moveTo>
                <a:pt x="45720" y="0"/>
              </a:moveTo>
              <a:lnTo>
                <a:pt x="45720" y="174836"/>
              </a:lnTo>
            </a:path>
          </a:pathLst>
        </a:custGeom>
        <a:noFill/>
        <a:ln w="15875"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9DA2F30-BEF9-4B61-8EE1-1DD6DB9087ED}">
      <dsp:nvSpPr>
        <dsp:cNvPr id="0" name=""/>
        <dsp:cNvSpPr/>
      </dsp:nvSpPr>
      <dsp:spPr>
        <a:xfrm>
          <a:off x="3447487" y="3316005"/>
          <a:ext cx="124883" cy="974087"/>
        </a:xfrm>
        <a:custGeom>
          <a:avLst/>
          <a:gdLst/>
          <a:ahLst/>
          <a:cxnLst/>
          <a:rect l="0" t="0" r="0" b="0"/>
          <a:pathLst>
            <a:path>
              <a:moveTo>
                <a:pt x="0" y="0"/>
              </a:moveTo>
              <a:lnTo>
                <a:pt x="0" y="974087"/>
              </a:lnTo>
              <a:lnTo>
                <a:pt x="124883" y="974087"/>
              </a:lnTo>
            </a:path>
          </a:pathLst>
        </a:custGeom>
        <a:noFill/>
        <a:ln w="15875"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A379934-A915-44BE-8A80-B723FBA9D936}">
      <dsp:nvSpPr>
        <dsp:cNvPr id="0" name=""/>
        <dsp:cNvSpPr/>
      </dsp:nvSpPr>
      <dsp:spPr>
        <a:xfrm>
          <a:off x="3447487" y="3316005"/>
          <a:ext cx="124883" cy="382974"/>
        </a:xfrm>
        <a:custGeom>
          <a:avLst/>
          <a:gdLst/>
          <a:ahLst/>
          <a:cxnLst/>
          <a:rect l="0" t="0" r="0" b="0"/>
          <a:pathLst>
            <a:path>
              <a:moveTo>
                <a:pt x="0" y="0"/>
              </a:moveTo>
              <a:lnTo>
                <a:pt x="0" y="382974"/>
              </a:lnTo>
              <a:lnTo>
                <a:pt x="124883" y="382974"/>
              </a:lnTo>
            </a:path>
          </a:pathLst>
        </a:custGeom>
        <a:noFill/>
        <a:ln w="15875"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176871D-6538-45EC-A0EA-F097C0562B64}">
      <dsp:nvSpPr>
        <dsp:cNvPr id="0" name=""/>
        <dsp:cNvSpPr/>
      </dsp:nvSpPr>
      <dsp:spPr>
        <a:xfrm>
          <a:off x="3780508" y="2520724"/>
          <a:ext cx="1007390" cy="174836"/>
        </a:xfrm>
        <a:custGeom>
          <a:avLst/>
          <a:gdLst/>
          <a:ahLst/>
          <a:cxnLst/>
          <a:rect l="0" t="0" r="0" b="0"/>
          <a:pathLst>
            <a:path>
              <a:moveTo>
                <a:pt x="1007390" y="0"/>
              </a:moveTo>
              <a:lnTo>
                <a:pt x="1007390" y="87418"/>
              </a:lnTo>
              <a:lnTo>
                <a:pt x="0" y="87418"/>
              </a:lnTo>
              <a:lnTo>
                <a:pt x="0" y="174836"/>
              </a:lnTo>
            </a:path>
          </a:pathLst>
        </a:custGeom>
        <a:noFill/>
        <a:ln w="15875"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19310FF-1C7F-48BB-9CC4-910C6572B323}">
      <dsp:nvSpPr>
        <dsp:cNvPr id="0" name=""/>
        <dsp:cNvSpPr/>
      </dsp:nvSpPr>
      <dsp:spPr>
        <a:xfrm>
          <a:off x="4114800" y="1929611"/>
          <a:ext cx="673098" cy="174836"/>
        </a:xfrm>
        <a:custGeom>
          <a:avLst/>
          <a:gdLst/>
          <a:ahLst/>
          <a:cxnLst/>
          <a:rect l="0" t="0" r="0" b="0"/>
          <a:pathLst>
            <a:path>
              <a:moveTo>
                <a:pt x="0" y="0"/>
              </a:moveTo>
              <a:lnTo>
                <a:pt x="0" y="87418"/>
              </a:lnTo>
              <a:lnTo>
                <a:pt x="673098" y="87418"/>
              </a:lnTo>
              <a:lnTo>
                <a:pt x="673098" y="174836"/>
              </a:lnTo>
            </a:path>
          </a:pathLst>
        </a:custGeom>
        <a:noFill/>
        <a:ln w="15875"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7198BB7-19DC-4516-A6CE-7CF0E8ED245F}">
      <dsp:nvSpPr>
        <dsp:cNvPr id="0" name=""/>
        <dsp:cNvSpPr/>
      </dsp:nvSpPr>
      <dsp:spPr>
        <a:xfrm>
          <a:off x="3441701" y="1929611"/>
          <a:ext cx="673098" cy="174836"/>
        </a:xfrm>
        <a:custGeom>
          <a:avLst/>
          <a:gdLst/>
          <a:ahLst/>
          <a:cxnLst/>
          <a:rect l="0" t="0" r="0" b="0"/>
          <a:pathLst>
            <a:path>
              <a:moveTo>
                <a:pt x="673098" y="0"/>
              </a:moveTo>
              <a:lnTo>
                <a:pt x="673098" y="87418"/>
              </a:lnTo>
              <a:lnTo>
                <a:pt x="0" y="87418"/>
              </a:lnTo>
              <a:lnTo>
                <a:pt x="0" y="174836"/>
              </a:lnTo>
            </a:path>
          </a:pathLst>
        </a:custGeom>
        <a:noFill/>
        <a:ln w="15875"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01EFF7F-1DAC-4445-A0E3-28E97F223676}">
      <dsp:nvSpPr>
        <dsp:cNvPr id="0" name=""/>
        <dsp:cNvSpPr/>
      </dsp:nvSpPr>
      <dsp:spPr>
        <a:xfrm>
          <a:off x="2101289" y="2520724"/>
          <a:ext cx="124883" cy="1733889"/>
        </a:xfrm>
        <a:custGeom>
          <a:avLst/>
          <a:gdLst/>
          <a:ahLst/>
          <a:cxnLst/>
          <a:rect l="0" t="0" r="0" b="0"/>
          <a:pathLst>
            <a:path>
              <a:moveTo>
                <a:pt x="0" y="0"/>
              </a:moveTo>
              <a:lnTo>
                <a:pt x="0" y="1733889"/>
              </a:lnTo>
              <a:lnTo>
                <a:pt x="124883" y="1733889"/>
              </a:lnTo>
            </a:path>
          </a:pathLst>
        </a:custGeom>
        <a:noFill/>
        <a:ln w="15875"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103CCAA-2C42-4355-AB10-84CB71597FD5}">
      <dsp:nvSpPr>
        <dsp:cNvPr id="0" name=""/>
        <dsp:cNvSpPr/>
      </dsp:nvSpPr>
      <dsp:spPr>
        <a:xfrm>
          <a:off x="2101289" y="2520724"/>
          <a:ext cx="124883" cy="1142775"/>
        </a:xfrm>
        <a:custGeom>
          <a:avLst/>
          <a:gdLst/>
          <a:ahLst/>
          <a:cxnLst/>
          <a:rect l="0" t="0" r="0" b="0"/>
          <a:pathLst>
            <a:path>
              <a:moveTo>
                <a:pt x="0" y="0"/>
              </a:moveTo>
              <a:lnTo>
                <a:pt x="0" y="1142775"/>
              </a:lnTo>
              <a:lnTo>
                <a:pt x="124883" y="1142775"/>
              </a:lnTo>
            </a:path>
          </a:pathLst>
        </a:custGeom>
        <a:noFill/>
        <a:ln w="15875"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9642F21-19CA-4D24-AE3D-1F01012F5CD6}">
      <dsp:nvSpPr>
        <dsp:cNvPr id="0" name=""/>
        <dsp:cNvSpPr/>
      </dsp:nvSpPr>
      <dsp:spPr>
        <a:xfrm>
          <a:off x="2101289" y="2520724"/>
          <a:ext cx="124883" cy="467318"/>
        </a:xfrm>
        <a:custGeom>
          <a:avLst/>
          <a:gdLst/>
          <a:ahLst/>
          <a:cxnLst/>
          <a:rect l="0" t="0" r="0" b="0"/>
          <a:pathLst>
            <a:path>
              <a:moveTo>
                <a:pt x="0" y="0"/>
              </a:moveTo>
              <a:lnTo>
                <a:pt x="0" y="467318"/>
              </a:lnTo>
              <a:lnTo>
                <a:pt x="124883" y="467318"/>
              </a:lnTo>
            </a:path>
          </a:pathLst>
        </a:custGeom>
        <a:noFill/>
        <a:ln w="15875"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FD256CF-4F7E-49E5-9D32-F2FDFAAC34A7}">
      <dsp:nvSpPr>
        <dsp:cNvPr id="0" name=""/>
        <dsp:cNvSpPr/>
      </dsp:nvSpPr>
      <dsp:spPr>
        <a:xfrm>
          <a:off x="2434310" y="1929611"/>
          <a:ext cx="1680489" cy="174836"/>
        </a:xfrm>
        <a:custGeom>
          <a:avLst/>
          <a:gdLst/>
          <a:ahLst/>
          <a:cxnLst/>
          <a:rect l="0" t="0" r="0" b="0"/>
          <a:pathLst>
            <a:path>
              <a:moveTo>
                <a:pt x="1680489" y="0"/>
              </a:moveTo>
              <a:lnTo>
                <a:pt x="1680489" y="87418"/>
              </a:lnTo>
              <a:lnTo>
                <a:pt x="0" y="87418"/>
              </a:lnTo>
              <a:lnTo>
                <a:pt x="0" y="174836"/>
              </a:lnTo>
            </a:path>
          </a:pathLst>
        </a:custGeom>
        <a:noFill/>
        <a:ln w="15875"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603C668-B7C6-4E03-A11D-FFF4AD14E935}">
      <dsp:nvSpPr>
        <dsp:cNvPr id="0" name=""/>
        <dsp:cNvSpPr/>
      </dsp:nvSpPr>
      <dsp:spPr>
        <a:xfrm>
          <a:off x="1426920" y="1929611"/>
          <a:ext cx="2687879" cy="174836"/>
        </a:xfrm>
        <a:custGeom>
          <a:avLst/>
          <a:gdLst/>
          <a:ahLst/>
          <a:cxnLst/>
          <a:rect l="0" t="0" r="0" b="0"/>
          <a:pathLst>
            <a:path>
              <a:moveTo>
                <a:pt x="2687879" y="0"/>
              </a:moveTo>
              <a:lnTo>
                <a:pt x="2687879" y="87418"/>
              </a:lnTo>
              <a:lnTo>
                <a:pt x="0" y="87418"/>
              </a:lnTo>
              <a:lnTo>
                <a:pt x="0" y="174836"/>
              </a:lnTo>
            </a:path>
          </a:pathLst>
        </a:custGeom>
        <a:noFill/>
        <a:ln w="15875"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7C657EC-92CC-4980-9A42-D8B499F2CFEE}">
      <dsp:nvSpPr>
        <dsp:cNvPr id="0" name=""/>
        <dsp:cNvSpPr/>
      </dsp:nvSpPr>
      <dsp:spPr>
        <a:xfrm>
          <a:off x="86509" y="2837140"/>
          <a:ext cx="124883" cy="1649545"/>
        </a:xfrm>
        <a:custGeom>
          <a:avLst/>
          <a:gdLst/>
          <a:ahLst/>
          <a:cxnLst/>
          <a:rect l="0" t="0" r="0" b="0"/>
          <a:pathLst>
            <a:path>
              <a:moveTo>
                <a:pt x="0" y="0"/>
              </a:moveTo>
              <a:lnTo>
                <a:pt x="0" y="1649545"/>
              </a:lnTo>
              <a:lnTo>
                <a:pt x="124883" y="1649545"/>
              </a:lnTo>
            </a:path>
          </a:pathLst>
        </a:custGeom>
        <a:noFill/>
        <a:ln w="15875"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C980C63-91C1-4429-B75D-41EF09388B86}">
      <dsp:nvSpPr>
        <dsp:cNvPr id="0" name=""/>
        <dsp:cNvSpPr/>
      </dsp:nvSpPr>
      <dsp:spPr>
        <a:xfrm>
          <a:off x="86509" y="2837140"/>
          <a:ext cx="124883" cy="974087"/>
        </a:xfrm>
        <a:custGeom>
          <a:avLst/>
          <a:gdLst/>
          <a:ahLst/>
          <a:cxnLst/>
          <a:rect l="0" t="0" r="0" b="0"/>
          <a:pathLst>
            <a:path>
              <a:moveTo>
                <a:pt x="0" y="0"/>
              </a:moveTo>
              <a:lnTo>
                <a:pt x="0" y="974087"/>
              </a:lnTo>
              <a:lnTo>
                <a:pt x="124883" y="974087"/>
              </a:lnTo>
            </a:path>
          </a:pathLst>
        </a:custGeom>
        <a:noFill/>
        <a:ln w="15875"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1858863-C96D-4D10-8BEB-8C20E7DED9D2}">
      <dsp:nvSpPr>
        <dsp:cNvPr id="0" name=""/>
        <dsp:cNvSpPr/>
      </dsp:nvSpPr>
      <dsp:spPr>
        <a:xfrm>
          <a:off x="86509" y="2837140"/>
          <a:ext cx="124883" cy="382974"/>
        </a:xfrm>
        <a:custGeom>
          <a:avLst/>
          <a:gdLst/>
          <a:ahLst/>
          <a:cxnLst/>
          <a:rect l="0" t="0" r="0" b="0"/>
          <a:pathLst>
            <a:path>
              <a:moveTo>
                <a:pt x="0" y="0"/>
              </a:moveTo>
              <a:lnTo>
                <a:pt x="0" y="382974"/>
              </a:lnTo>
              <a:lnTo>
                <a:pt x="124883" y="382974"/>
              </a:lnTo>
            </a:path>
          </a:pathLst>
        </a:custGeom>
        <a:noFill/>
        <a:ln w="15875"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86D3AFE-02EC-4A10-A825-E5195E93F421}">
      <dsp:nvSpPr>
        <dsp:cNvPr id="0" name=""/>
        <dsp:cNvSpPr/>
      </dsp:nvSpPr>
      <dsp:spPr>
        <a:xfrm>
          <a:off x="419530" y="1929611"/>
          <a:ext cx="3695269" cy="174836"/>
        </a:xfrm>
        <a:custGeom>
          <a:avLst/>
          <a:gdLst/>
          <a:ahLst/>
          <a:cxnLst/>
          <a:rect l="0" t="0" r="0" b="0"/>
          <a:pathLst>
            <a:path>
              <a:moveTo>
                <a:pt x="3695269" y="0"/>
              </a:moveTo>
              <a:lnTo>
                <a:pt x="3695269" y="87418"/>
              </a:lnTo>
              <a:lnTo>
                <a:pt x="0" y="87418"/>
              </a:lnTo>
              <a:lnTo>
                <a:pt x="0" y="174836"/>
              </a:lnTo>
            </a:path>
          </a:pathLst>
        </a:custGeom>
        <a:noFill/>
        <a:ln w="15875" cap="flat" cmpd="sng" algn="ctr">
          <a:solidFill>
            <a:schemeClr val="accent1">
              <a:shade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4677076-19C6-469D-93D2-57F4109F6AC0}">
      <dsp:nvSpPr>
        <dsp:cNvPr id="0" name=""/>
        <dsp:cNvSpPr/>
      </dsp:nvSpPr>
      <dsp:spPr>
        <a:xfrm>
          <a:off x="4069080" y="1265887"/>
          <a:ext cx="91440" cy="174836"/>
        </a:xfrm>
        <a:custGeom>
          <a:avLst/>
          <a:gdLst/>
          <a:ahLst/>
          <a:cxnLst/>
          <a:rect l="0" t="0" r="0" b="0"/>
          <a:pathLst>
            <a:path>
              <a:moveTo>
                <a:pt x="45720" y="0"/>
              </a:moveTo>
              <a:lnTo>
                <a:pt x="45720" y="174836"/>
              </a:lnTo>
            </a:path>
          </a:pathLst>
        </a:custGeom>
        <a:noFill/>
        <a:ln w="15875"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01E83EE-A3B0-4B02-8F11-420FF2C368D5}">
      <dsp:nvSpPr>
        <dsp:cNvPr id="0" name=""/>
        <dsp:cNvSpPr/>
      </dsp:nvSpPr>
      <dsp:spPr>
        <a:xfrm>
          <a:off x="3541769" y="631031"/>
          <a:ext cx="1146060" cy="634855"/>
        </a:xfrm>
        <a:prstGeom prst="rect">
          <a:avLst/>
        </a:prstGeom>
        <a:solidFill>
          <a:schemeClr val="tx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Board of Directors</a:t>
          </a:r>
        </a:p>
      </dsp:txBody>
      <dsp:txXfrm>
        <a:off x="3541769" y="631031"/>
        <a:ext cx="1146060" cy="634855"/>
      </dsp:txXfrm>
    </dsp:sp>
    <dsp:sp modelId="{2E8826FC-97DE-45D0-ADCF-7AFD10347160}">
      <dsp:nvSpPr>
        <dsp:cNvPr id="0" name=""/>
        <dsp:cNvSpPr/>
      </dsp:nvSpPr>
      <dsp:spPr>
        <a:xfrm>
          <a:off x="3541769" y="1440723"/>
          <a:ext cx="1146060" cy="488888"/>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Executive Director</a:t>
          </a:r>
        </a:p>
      </dsp:txBody>
      <dsp:txXfrm>
        <a:off x="3541769" y="1440723"/>
        <a:ext cx="1146060" cy="488888"/>
      </dsp:txXfrm>
    </dsp:sp>
    <dsp:sp modelId="{6E0AD705-8124-45D4-8A69-C874E4DC340E}">
      <dsp:nvSpPr>
        <dsp:cNvPr id="0" name=""/>
        <dsp:cNvSpPr/>
      </dsp:nvSpPr>
      <dsp:spPr>
        <a:xfrm>
          <a:off x="3253" y="2104447"/>
          <a:ext cx="832553" cy="732693"/>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(Senior) Program Director</a:t>
          </a:r>
        </a:p>
      </dsp:txBody>
      <dsp:txXfrm>
        <a:off x="3253" y="2104447"/>
        <a:ext cx="832553" cy="732693"/>
      </dsp:txXfrm>
    </dsp:sp>
    <dsp:sp modelId="{BA8334D1-A725-4A2B-812A-CB5A65CDE13F}">
      <dsp:nvSpPr>
        <dsp:cNvPr id="0" name=""/>
        <dsp:cNvSpPr/>
      </dsp:nvSpPr>
      <dsp:spPr>
        <a:xfrm>
          <a:off x="211392" y="3011977"/>
          <a:ext cx="832553" cy="416276"/>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Management Analyst</a:t>
          </a:r>
        </a:p>
      </dsp:txBody>
      <dsp:txXfrm>
        <a:off x="211392" y="3011977"/>
        <a:ext cx="832553" cy="416276"/>
      </dsp:txXfrm>
    </dsp:sp>
    <dsp:sp modelId="{8A5CD255-8673-414E-89DA-CA5748A4D750}">
      <dsp:nvSpPr>
        <dsp:cNvPr id="0" name=""/>
        <dsp:cNvSpPr/>
      </dsp:nvSpPr>
      <dsp:spPr>
        <a:xfrm>
          <a:off x="211392" y="3603090"/>
          <a:ext cx="832553" cy="416276"/>
        </a:xfrm>
        <a:prstGeom prst="snip2DiagRect">
          <a:avLst/>
        </a:prstGeom>
        <a:solidFill>
          <a:srgbClr val="00B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Development Partners</a:t>
          </a:r>
        </a:p>
      </dsp:txBody>
      <dsp:txXfrm>
        <a:off x="246082" y="3637780"/>
        <a:ext cx="763173" cy="346896"/>
      </dsp:txXfrm>
    </dsp:sp>
    <dsp:sp modelId="{B86806A4-9C20-41A8-904B-2DFAD8EAF5E6}">
      <dsp:nvSpPr>
        <dsp:cNvPr id="0" name=""/>
        <dsp:cNvSpPr/>
      </dsp:nvSpPr>
      <dsp:spPr>
        <a:xfrm>
          <a:off x="211392" y="4194203"/>
          <a:ext cx="832553" cy="584964"/>
        </a:xfrm>
        <a:prstGeom prst="snip2DiagRect">
          <a:avLst/>
        </a:prstGeom>
        <a:solidFill>
          <a:srgbClr val="00B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Real Estate Agents/  Consultants</a:t>
          </a:r>
        </a:p>
      </dsp:txBody>
      <dsp:txXfrm>
        <a:off x="260140" y="4242951"/>
        <a:ext cx="735057" cy="487468"/>
      </dsp:txXfrm>
    </dsp:sp>
    <dsp:sp modelId="{DD9DF041-2DDF-40CA-B546-CF5638962562}">
      <dsp:nvSpPr>
        <dsp:cNvPr id="0" name=""/>
        <dsp:cNvSpPr/>
      </dsp:nvSpPr>
      <dsp:spPr>
        <a:xfrm>
          <a:off x="1010643" y="2104447"/>
          <a:ext cx="832553" cy="416276"/>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Program Director</a:t>
          </a:r>
        </a:p>
      </dsp:txBody>
      <dsp:txXfrm>
        <a:off x="1010643" y="2104447"/>
        <a:ext cx="832553" cy="416276"/>
      </dsp:txXfrm>
    </dsp:sp>
    <dsp:sp modelId="{71AC9FD4-0837-4D1A-9850-BDB50BC766CD}">
      <dsp:nvSpPr>
        <dsp:cNvPr id="0" name=""/>
        <dsp:cNvSpPr/>
      </dsp:nvSpPr>
      <dsp:spPr>
        <a:xfrm>
          <a:off x="2018033" y="2104447"/>
          <a:ext cx="832553" cy="416276"/>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Asset Manager</a:t>
          </a:r>
        </a:p>
      </dsp:txBody>
      <dsp:txXfrm>
        <a:off x="2018033" y="2104447"/>
        <a:ext cx="832553" cy="416276"/>
      </dsp:txXfrm>
    </dsp:sp>
    <dsp:sp modelId="{3EB47F0C-DD7E-40DF-8D1B-E66DFCB5F0CA}">
      <dsp:nvSpPr>
        <dsp:cNvPr id="0" name=""/>
        <dsp:cNvSpPr/>
      </dsp:nvSpPr>
      <dsp:spPr>
        <a:xfrm>
          <a:off x="2226172" y="2695561"/>
          <a:ext cx="963223" cy="584964"/>
        </a:xfrm>
        <a:prstGeom prst="snip2DiagRect">
          <a:avLst/>
        </a:prstGeom>
        <a:solidFill>
          <a:srgbClr val="00B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Property Management Vendors</a:t>
          </a:r>
        </a:p>
      </dsp:txBody>
      <dsp:txXfrm>
        <a:off x="2274920" y="2744309"/>
        <a:ext cx="865727" cy="487468"/>
      </dsp:txXfrm>
    </dsp:sp>
    <dsp:sp modelId="{9C79CDE8-23FF-4E58-991E-508C77F4354D}">
      <dsp:nvSpPr>
        <dsp:cNvPr id="0" name=""/>
        <dsp:cNvSpPr/>
      </dsp:nvSpPr>
      <dsp:spPr>
        <a:xfrm>
          <a:off x="2226172" y="3455362"/>
          <a:ext cx="832553" cy="416276"/>
        </a:xfrm>
        <a:prstGeom prst="snip2DiagRect">
          <a:avLst/>
        </a:prstGeom>
        <a:solidFill>
          <a:srgbClr val="00B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Demolition Vendors</a:t>
          </a:r>
        </a:p>
      </dsp:txBody>
      <dsp:txXfrm>
        <a:off x="2260862" y="3490052"/>
        <a:ext cx="763173" cy="346896"/>
      </dsp:txXfrm>
    </dsp:sp>
    <dsp:sp modelId="{A62BD949-AAE0-49E7-A2CC-8364D93A1139}">
      <dsp:nvSpPr>
        <dsp:cNvPr id="0" name=""/>
        <dsp:cNvSpPr/>
      </dsp:nvSpPr>
      <dsp:spPr>
        <a:xfrm>
          <a:off x="2226172" y="4046475"/>
          <a:ext cx="832553" cy="416276"/>
        </a:xfrm>
        <a:prstGeom prst="snip2DiagRect">
          <a:avLst/>
        </a:prstGeom>
        <a:solidFill>
          <a:srgbClr val="00B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Property Insurance Vendors</a:t>
          </a:r>
        </a:p>
      </dsp:txBody>
      <dsp:txXfrm>
        <a:off x="2260862" y="4081165"/>
        <a:ext cx="763173" cy="346896"/>
      </dsp:txXfrm>
    </dsp:sp>
    <dsp:sp modelId="{BE528C83-D5D8-4144-9478-63E3F1BDAE12}">
      <dsp:nvSpPr>
        <dsp:cNvPr id="0" name=""/>
        <dsp:cNvSpPr/>
      </dsp:nvSpPr>
      <dsp:spPr>
        <a:xfrm>
          <a:off x="3025424" y="2104447"/>
          <a:ext cx="832553" cy="416276"/>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400" kern="1200" dirty="0"/>
            <a:t>Office Manager</a:t>
          </a:r>
        </a:p>
      </dsp:txBody>
      <dsp:txXfrm>
        <a:off x="3025424" y="2104447"/>
        <a:ext cx="832553" cy="416276"/>
      </dsp:txXfrm>
    </dsp:sp>
    <dsp:sp modelId="{406DE7C5-0922-4343-AB66-CEB857F85F22}">
      <dsp:nvSpPr>
        <dsp:cNvPr id="0" name=""/>
        <dsp:cNvSpPr/>
      </dsp:nvSpPr>
      <dsp:spPr>
        <a:xfrm>
          <a:off x="4371622" y="2104447"/>
          <a:ext cx="832553" cy="416276"/>
        </a:xfrm>
        <a:prstGeom prst="snip2SameRect">
          <a:avLst/>
        </a:prstGeom>
        <a:solidFill>
          <a:srgbClr val="7030A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Legal Support</a:t>
          </a:r>
        </a:p>
      </dsp:txBody>
      <dsp:txXfrm>
        <a:off x="4406312" y="2139137"/>
        <a:ext cx="763173" cy="381586"/>
      </dsp:txXfrm>
    </dsp:sp>
    <dsp:sp modelId="{EFD08DC3-F0B2-44D8-8F42-081FB41B4C1F}">
      <dsp:nvSpPr>
        <dsp:cNvPr id="0" name=""/>
        <dsp:cNvSpPr/>
      </dsp:nvSpPr>
      <dsp:spPr>
        <a:xfrm>
          <a:off x="3364231" y="2695561"/>
          <a:ext cx="832553" cy="620444"/>
        </a:xfrm>
        <a:prstGeom prst="snip2DiagRect">
          <a:avLst/>
        </a:prstGeom>
        <a:solidFill>
          <a:srgbClr val="00B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Griffin &amp; Strong PC - General Counsel</a:t>
          </a:r>
        </a:p>
      </dsp:txBody>
      <dsp:txXfrm>
        <a:off x="3415936" y="2747266"/>
        <a:ext cx="729143" cy="517034"/>
      </dsp:txXfrm>
    </dsp:sp>
    <dsp:sp modelId="{76A894FC-0699-4079-8EA2-D8A953A6A03A}">
      <dsp:nvSpPr>
        <dsp:cNvPr id="0" name=""/>
        <dsp:cNvSpPr/>
      </dsp:nvSpPr>
      <dsp:spPr>
        <a:xfrm>
          <a:off x="3572370" y="3490841"/>
          <a:ext cx="832553" cy="416276"/>
        </a:xfrm>
        <a:prstGeom prst="snip2DiagRect">
          <a:avLst/>
        </a:prstGeom>
        <a:solidFill>
          <a:srgbClr val="00B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err="1"/>
            <a:t>Kutak</a:t>
          </a:r>
          <a:r>
            <a:rPr lang="en-US" sz="1000" kern="1200" dirty="0"/>
            <a:t> Rock LLP</a:t>
          </a:r>
        </a:p>
      </dsp:txBody>
      <dsp:txXfrm>
        <a:off x="3607060" y="3525531"/>
        <a:ext cx="763173" cy="346896"/>
      </dsp:txXfrm>
    </dsp:sp>
    <dsp:sp modelId="{0A1C01FA-D204-45CF-962D-154A4FAA9C5A}">
      <dsp:nvSpPr>
        <dsp:cNvPr id="0" name=""/>
        <dsp:cNvSpPr/>
      </dsp:nvSpPr>
      <dsp:spPr>
        <a:xfrm>
          <a:off x="3572370" y="4081954"/>
          <a:ext cx="832553" cy="416276"/>
        </a:xfrm>
        <a:prstGeom prst="snip2DiagRect">
          <a:avLst/>
        </a:prstGeom>
        <a:solidFill>
          <a:srgbClr val="00B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Dye Snyder LLP</a:t>
          </a:r>
        </a:p>
      </dsp:txBody>
      <dsp:txXfrm>
        <a:off x="3607060" y="4116644"/>
        <a:ext cx="763173" cy="346896"/>
      </dsp:txXfrm>
    </dsp:sp>
    <dsp:sp modelId="{E6C73CB8-2237-4D90-A743-D2C5D7DE7BD9}">
      <dsp:nvSpPr>
        <dsp:cNvPr id="0" name=""/>
        <dsp:cNvSpPr/>
      </dsp:nvSpPr>
      <dsp:spPr>
        <a:xfrm>
          <a:off x="4371622" y="2695561"/>
          <a:ext cx="832553" cy="416276"/>
        </a:xfrm>
        <a:prstGeom prst="ellipse">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1"/>
              </a:solidFill>
            </a:rPr>
            <a:t>City of Atlanta Attorney</a:t>
          </a:r>
        </a:p>
      </dsp:txBody>
      <dsp:txXfrm>
        <a:off x="4493547" y="2756523"/>
        <a:ext cx="588703" cy="294352"/>
      </dsp:txXfrm>
    </dsp:sp>
    <dsp:sp modelId="{2984315F-8AC8-40D2-BC38-44B1C44108DB}">
      <dsp:nvSpPr>
        <dsp:cNvPr id="0" name=""/>
        <dsp:cNvSpPr/>
      </dsp:nvSpPr>
      <dsp:spPr>
        <a:xfrm>
          <a:off x="5379012" y="2695561"/>
          <a:ext cx="832553" cy="416276"/>
        </a:xfrm>
        <a:prstGeom prst="ellipse">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Fulton County Attorney</a:t>
          </a:r>
        </a:p>
      </dsp:txBody>
      <dsp:txXfrm>
        <a:off x="5500937" y="2756523"/>
        <a:ext cx="588703" cy="294352"/>
      </dsp:txXfrm>
    </dsp:sp>
    <dsp:sp modelId="{63A6EF3C-7768-4D4D-A56A-0C285A0B682D}">
      <dsp:nvSpPr>
        <dsp:cNvPr id="0" name=""/>
        <dsp:cNvSpPr/>
      </dsp:nvSpPr>
      <dsp:spPr>
        <a:xfrm>
          <a:off x="5379012" y="2104447"/>
          <a:ext cx="832553" cy="416276"/>
        </a:xfrm>
        <a:prstGeom prst="snip2DiagRect">
          <a:avLst/>
        </a:prstGeom>
        <a:solidFill>
          <a:srgbClr val="00B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Bookkeeper/ Accountant</a:t>
          </a:r>
        </a:p>
      </dsp:txBody>
      <dsp:txXfrm>
        <a:off x="5413702" y="2139137"/>
        <a:ext cx="763173" cy="346896"/>
      </dsp:txXfrm>
    </dsp:sp>
    <dsp:sp modelId="{745EECA9-170C-47DA-B23C-8D22F745532F}">
      <dsp:nvSpPr>
        <dsp:cNvPr id="0" name=""/>
        <dsp:cNvSpPr/>
      </dsp:nvSpPr>
      <dsp:spPr>
        <a:xfrm>
          <a:off x="6386402" y="2104447"/>
          <a:ext cx="832553" cy="416276"/>
        </a:xfrm>
        <a:prstGeom prst="snip2DiagRect">
          <a:avLst/>
        </a:prstGeom>
        <a:solidFill>
          <a:srgbClr val="00B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b="1" kern="1200" cap="none" spc="0" dirty="0">
              <a:ln w="18415" cmpd="sng">
                <a:noFill/>
                <a:prstDash val="solid"/>
              </a:ln>
              <a:solidFill>
                <a:schemeClr val="bg2">
                  <a:tint val="85000"/>
                  <a:satMod val="155000"/>
                </a:schemeClr>
              </a:solidFill>
              <a:effectLst>
                <a:outerShdw blurRad="41275" dist="20320" dir="1800000" algn="tl" rotWithShape="0">
                  <a:srgbClr val="000000">
                    <a:alpha val="40000"/>
                  </a:srgbClr>
                </a:outerShdw>
              </a:effectLst>
            </a:rPr>
            <a:t>IT/Website Support</a:t>
          </a:r>
        </a:p>
      </dsp:txBody>
      <dsp:txXfrm>
        <a:off x="6421092" y="2139137"/>
        <a:ext cx="763173" cy="346896"/>
      </dsp:txXfrm>
    </dsp:sp>
    <dsp:sp modelId="{B1F680D3-EC89-45C7-8DDA-0AD857B704EB}">
      <dsp:nvSpPr>
        <dsp:cNvPr id="0" name=""/>
        <dsp:cNvSpPr/>
      </dsp:nvSpPr>
      <dsp:spPr>
        <a:xfrm>
          <a:off x="7393792" y="2104447"/>
          <a:ext cx="832553" cy="416276"/>
        </a:xfrm>
        <a:prstGeom prst="snip2DiagRect">
          <a:avLst/>
        </a:prstGeom>
        <a:solidFill>
          <a:srgbClr val="00B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Community Engagement</a:t>
          </a:r>
        </a:p>
      </dsp:txBody>
      <dsp:txXfrm>
        <a:off x="7428482" y="2139137"/>
        <a:ext cx="763173" cy="346896"/>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FAA86E2-9849-4587-88E2-3CE5D0BE4861}" type="datetimeFigureOut">
              <a:rPr lang="en-US" smtClean="0"/>
              <a:t>2/26/2018</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D4FA25B-18A5-4127-801D-C7609B57E862}" type="slidenum">
              <a:rPr lang="en-US" smtClean="0"/>
              <a:t>‹#›</a:t>
            </a:fld>
            <a:endParaRPr lang="en-US"/>
          </a:p>
        </p:txBody>
      </p:sp>
    </p:spTree>
    <p:extLst>
      <p:ext uri="{BB962C8B-B14F-4D97-AF65-F5344CB8AC3E}">
        <p14:creationId xmlns:p14="http://schemas.microsoft.com/office/powerpoint/2010/main" val="2719312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49E0FEF-C565-544C-B844-04DEF63873B8}" type="datetimeFigureOut">
              <a:rPr lang="en-US" smtClean="0"/>
              <a:t>2/26/2018</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D7CBFC5-DCA7-CF4B-A649-4987AD5D7496}" type="slidenum">
              <a:rPr lang="en-US" smtClean="0"/>
              <a:t>‹#›</a:t>
            </a:fld>
            <a:endParaRPr lang="en-US"/>
          </a:p>
        </p:txBody>
      </p:sp>
    </p:spTree>
    <p:extLst>
      <p:ext uri="{BB962C8B-B14F-4D97-AF65-F5344CB8AC3E}">
        <p14:creationId xmlns:p14="http://schemas.microsoft.com/office/powerpoint/2010/main" val="1184677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8403" y="945913"/>
            <a:ext cx="8637073" cy="2618554"/>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1128404" y="3564467"/>
            <a:ext cx="8637072" cy="1071095"/>
          </a:xfrm>
        </p:spPr>
        <p:txBody>
          <a:bodyPr tIns="91440" bIns="91440">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2/26/2018</a:t>
            </a:fld>
            <a:endParaRPr lang="en-US" dirty="0"/>
          </a:p>
        </p:txBody>
      </p:sp>
      <p:sp>
        <p:nvSpPr>
          <p:cNvPr id="5" name="Footer Placeholder 4"/>
          <p:cNvSpPr>
            <a:spLocks noGrp="1"/>
          </p:cNvSpPr>
          <p:nvPr>
            <p:ph type="ftr" sz="quarter" idx="11"/>
          </p:nvPr>
        </p:nvSpPr>
        <p:spPr>
          <a:xfrm>
            <a:off x="1127124" y="329307"/>
            <a:ext cx="5943668" cy="309201"/>
          </a:xfrm>
        </p:spPr>
        <p:txBody>
          <a:bodyPr/>
          <a:lstStyle/>
          <a:p>
            <a:endParaRPr lang="en-US" dirty="0"/>
          </a:p>
        </p:txBody>
      </p:sp>
      <p:sp>
        <p:nvSpPr>
          <p:cNvPr id="6" name="Slide Number Placeholder 5"/>
          <p:cNvSpPr>
            <a:spLocks noGrp="1"/>
          </p:cNvSpPr>
          <p:nvPr>
            <p:ph type="sldNum" sz="quarter" idx="12"/>
          </p:nvPr>
        </p:nvSpPr>
        <p:spPr>
          <a:xfrm>
            <a:off x="9924392" y="134930"/>
            <a:ext cx="811019" cy="503578"/>
          </a:xfrm>
        </p:spPr>
        <p:txBody>
          <a:bodyPr/>
          <a:lstStyle/>
          <a:p>
            <a:fld id="{6D22F896-40B5-4ADD-8801-0D06FADFA095}" type="slidenum">
              <a:rPr lang="en-US" dirty="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4709"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30270"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pic>
        <p:nvPicPr>
          <p:cNvPr id="17" name="Picture 16"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59215" b="36435"/>
          <a:stretch/>
        </p:blipFill>
        <p:spPr>
          <a:xfrm rot="5400000">
            <a:off x="8642279" y="3046916"/>
            <a:ext cx="4663440" cy="15544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sz="1200"/>
            </a:lvl1pPr>
          </a:lstStyle>
          <a:p>
            <a:fld id="{48A87A34-81AB-432B-8DAE-1953F412C126}" type="datetimeFigureOut">
              <a:rPr lang="en-US" dirty="0"/>
              <a:pPr/>
              <a:t>2/26/2018</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pic>
        <p:nvPicPr>
          <p:cNvPr id="24" name="Picture 2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29"/>
            <a:ext cx="8619060" cy="2050065"/>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hasCustomPrompt="1"/>
          </p:nvPr>
        </p:nvSpPr>
        <p:spPr>
          <a:xfrm>
            <a:off x="1129166" y="3806195"/>
            <a:ext cx="861906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2/26/2018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31052" y="958037"/>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29166" y="2165621"/>
            <a:ext cx="4645152" cy="32938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5606" y="2171769"/>
            <a:ext cx="4645152" cy="32870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9166" y="953336"/>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9166" y="2169727"/>
            <a:ext cx="4645152" cy="801943"/>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9166" y="2974448"/>
            <a:ext cx="4645152" cy="24938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4337" y="2173181"/>
            <a:ext cx="4645152" cy="802237"/>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94337" y="2971669"/>
            <a:ext cx="4645152" cy="24871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2/26/2018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2/26/2018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2/26/2018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291" y="952578"/>
            <a:ext cx="3275013" cy="2322176"/>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23334" y="952578"/>
            <a:ext cx="6012470" cy="4505221"/>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4291" y="3274754"/>
            <a:ext cx="3275013" cy="217891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29124" y="1129513"/>
            <a:ext cx="5854872" cy="1924208"/>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8247" y="3053721"/>
            <a:ext cx="5846486" cy="2096013"/>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125300" y="5469856"/>
            <a:ext cx="5849605" cy="320123"/>
          </a:xfrm>
        </p:spPr>
        <p:txBody>
          <a:bodyPr/>
          <a:lstStyle>
            <a:lvl1pPr algn="l">
              <a:defRPr/>
            </a:lvl1pPr>
          </a:lstStyle>
          <a:p>
            <a:fld id="{48A87A34-81AB-432B-8DAE-1953F412C126}" type="datetimeFigureOut">
              <a:rPr lang="en-US" dirty="0"/>
              <a:pPr/>
              <a:t>2/26/2018</a:t>
            </a:fld>
            <a:endParaRPr lang="en-US" dirty="0"/>
          </a:p>
        </p:txBody>
      </p:sp>
      <p:sp>
        <p:nvSpPr>
          <p:cNvPr id="6" name="Footer Placeholder 5"/>
          <p:cNvSpPr>
            <a:spLocks noGrp="1"/>
          </p:cNvSpPr>
          <p:nvPr>
            <p:ph type="ftr" sz="quarter" idx="11"/>
          </p:nvPr>
        </p:nvSpPr>
        <p:spPr>
          <a:xfrm>
            <a:off x="1125300" y="318640"/>
            <a:ext cx="4877818" cy="320931"/>
          </a:xfrm>
        </p:spPr>
        <p:txBody>
          <a:bodyPr/>
          <a:lstStyle/>
          <a:p>
            <a:endParaRPr lang="en-US" dirty="0"/>
          </a:p>
        </p:txBody>
      </p:sp>
      <p:sp>
        <p:nvSpPr>
          <p:cNvPr id="7" name="Slide Number Placeholder 6"/>
          <p:cNvSpPr>
            <a:spLocks noGrp="1"/>
          </p:cNvSpPr>
          <p:nvPr>
            <p:ph type="sldNum" sz="quarter" idx="12"/>
          </p:nvPr>
        </p:nvSpPr>
        <p:spPr>
          <a:xfrm>
            <a:off x="6176794" y="137408"/>
            <a:ext cx="811019" cy="503578"/>
          </a:xfrm>
        </p:spPr>
        <p:txBody>
          <a:bodyPr/>
          <a:lstStyle/>
          <a:p>
            <a:fld id="{6D22F896-40B5-4ADD-8801-0D06FADFA095}" type="slidenum">
              <a:rPr lang="en-US" dirty="0"/>
              <a:t>‹#›</a:t>
            </a:fld>
            <a:endParaRPr lang="en-US" dirty="0"/>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48549" b="36564"/>
          <a:stretch/>
        </p:blipFill>
        <p:spPr>
          <a:xfrm>
            <a:off x="1125460" y="643464"/>
            <a:ext cx="5879592" cy="15544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3" name="Rectangle 12"/>
          <p:cNvSpPr/>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0" y="953324"/>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0270" y="2171769"/>
            <a:ext cx="9603275" cy="32945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32830" y="330370"/>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2/26/2018</a:t>
            </a:fld>
            <a:endParaRPr lang="en-US" dirty="0"/>
          </a:p>
        </p:txBody>
      </p:sp>
      <p:sp>
        <p:nvSpPr>
          <p:cNvPr id="5" name="Footer Placeholder 4"/>
          <p:cNvSpPr>
            <a:spLocks noGrp="1"/>
          </p:cNvSpPr>
          <p:nvPr>
            <p:ph type="ftr" sz="quarter" idx="3"/>
          </p:nvPr>
        </p:nvSpPr>
        <p:spPr>
          <a:xfrm>
            <a:off x="1130270"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918076" y="137408"/>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jpg"/><Relationship Id="rId7" Type="http://schemas.openxmlformats.org/officeDocument/2006/relationships/diagramQuickStyle" Target="../diagrams/quickStyle1.xm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1.png"/><Relationship Id="rId9" Type="http://schemas.microsoft.com/office/2007/relationships/diagramDrawing" Target="../diagrams/drawing1.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3.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3.jpe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fccalandbank.org" TargetMode="External"/><Relationship Id="rId2" Type="http://schemas.openxmlformats.org/officeDocument/2006/relationships/hyperlink" Target="mailto:cnorman@fccalandbank.org" TargetMode="Externa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Fulton/Atlanta Land Bank Authority, Inc. </a:t>
            </a:r>
            <a:br>
              <a:rPr lang="en-US" dirty="0"/>
            </a:br>
            <a:r>
              <a:rPr lang="en-US" i="1" dirty="0"/>
              <a:t>Overview and Update</a:t>
            </a:r>
          </a:p>
        </p:txBody>
      </p:sp>
      <p:sp>
        <p:nvSpPr>
          <p:cNvPr id="3" name="Subtitle 2"/>
          <p:cNvSpPr>
            <a:spLocks noGrp="1"/>
          </p:cNvSpPr>
          <p:nvPr>
            <p:ph type="subTitle" idx="1"/>
          </p:nvPr>
        </p:nvSpPr>
        <p:spPr>
          <a:xfrm>
            <a:off x="1128404" y="3564467"/>
            <a:ext cx="8637072" cy="1468927"/>
          </a:xfrm>
        </p:spPr>
        <p:txBody>
          <a:bodyPr>
            <a:normAutofit fontScale="92500"/>
          </a:bodyPr>
          <a:lstStyle/>
          <a:p>
            <a:r>
              <a:rPr lang="en-US" dirty="0"/>
              <a:t>Community Development/Human Services Committee – Atlanta City Council</a:t>
            </a:r>
          </a:p>
          <a:p>
            <a:r>
              <a:rPr lang="en-US" dirty="0"/>
              <a:t>February 27, 2018</a:t>
            </a:r>
          </a:p>
          <a:p>
            <a:r>
              <a:rPr lang="en-US" dirty="0"/>
              <a:t>Presented by Christopher Norman, Executive Director</a:t>
            </a:r>
          </a:p>
        </p:txBody>
      </p:sp>
      <p:pic>
        <p:nvPicPr>
          <p:cNvPr id="4" name="Picture 3"/>
          <p:cNvPicPr>
            <a:picLocks noChangeAspect="1"/>
          </p:cNvPicPr>
          <p:nvPr/>
        </p:nvPicPr>
        <p:blipFill>
          <a:blip r:embed="rId2"/>
          <a:stretch>
            <a:fillRect/>
          </a:stretch>
        </p:blipFill>
        <p:spPr>
          <a:xfrm>
            <a:off x="8179266" y="4697601"/>
            <a:ext cx="1862356" cy="1402976"/>
          </a:xfrm>
          <a:prstGeom prst="rect">
            <a:avLst/>
          </a:prstGeom>
        </p:spPr>
      </p:pic>
    </p:spTree>
    <p:extLst>
      <p:ext uri="{BB962C8B-B14F-4D97-AF65-F5344CB8AC3E}">
        <p14:creationId xmlns:p14="http://schemas.microsoft.com/office/powerpoint/2010/main" val="687120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Desired Property Outcomes</a:t>
            </a:r>
          </a:p>
        </p:txBody>
      </p:sp>
      <p:sp>
        <p:nvSpPr>
          <p:cNvPr id="3" name="Content Placeholder 2"/>
          <p:cNvSpPr>
            <a:spLocks noGrp="1"/>
          </p:cNvSpPr>
          <p:nvPr>
            <p:ph idx="1"/>
          </p:nvPr>
        </p:nvSpPr>
        <p:spPr/>
        <p:txBody>
          <a:bodyPr/>
          <a:lstStyle/>
          <a:p>
            <a:r>
              <a:rPr lang="en-US" dirty="0"/>
              <a:t>Code Compliant Property</a:t>
            </a:r>
          </a:p>
          <a:p>
            <a:r>
              <a:rPr lang="en-US" dirty="0"/>
              <a:t>Tax Producing Property</a:t>
            </a:r>
          </a:p>
          <a:p>
            <a:r>
              <a:rPr lang="en-US" dirty="0"/>
              <a:t>Occupied Structures</a:t>
            </a:r>
          </a:p>
          <a:p>
            <a:r>
              <a:rPr lang="en-US" dirty="0"/>
              <a:t>Maintained Property and Structures</a:t>
            </a:r>
          </a:p>
          <a:p>
            <a:r>
              <a:rPr lang="en-US" dirty="0"/>
              <a:t>Shared Community Space</a:t>
            </a:r>
          </a:p>
          <a:p>
            <a:r>
              <a:rPr lang="en-US" dirty="0"/>
              <a:t>Vibrant and Safe Communities</a:t>
            </a:r>
          </a:p>
        </p:txBody>
      </p:sp>
      <p:pic>
        <p:nvPicPr>
          <p:cNvPr id="4" name="Picture 5" descr="Land Bank Logo"/>
          <p:cNvPicPr>
            <a:picLocks noChangeAspect="1" noChangeArrowheads="1"/>
          </p:cNvPicPr>
          <p:nvPr/>
        </p:nvPicPr>
        <p:blipFill>
          <a:blip r:embed="rId2" cstate="print"/>
          <a:srcRect/>
          <a:stretch>
            <a:fillRect/>
          </a:stretch>
        </p:blipFill>
        <p:spPr bwMode="auto">
          <a:xfrm>
            <a:off x="401973" y="6021132"/>
            <a:ext cx="914400" cy="692857"/>
          </a:xfrm>
          <a:prstGeom prst="rect">
            <a:avLst/>
          </a:prstGeom>
          <a:noFill/>
          <a:ln w="9525">
            <a:noFill/>
            <a:miter lim="800000"/>
            <a:headEnd/>
            <a:tailEnd/>
          </a:ln>
        </p:spPr>
      </p:pic>
    </p:spTree>
    <p:extLst>
      <p:ext uri="{BB962C8B-B14F-4D97-AF65-F5344CB8AC3E}">
        <p14:creationId xmlns:p14="http://schemas.microsoft.com/office/powerpoint/2010/main" val="1006075215"/>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History of Land Banks</a:t>
            </a:r>
          </a:p>
        </p:txBody>
      </p:sp>
      <p:sp>
        <p:nvSpPr>
          <p:cNvPr id="4" name="Content Placeholder 3"/>
          <p:cNvSpPr>
            <a:spLocks noGrp="1"/>
          </p:cNvSpPr>
          <p:nvPr>
            <p:ph idx="1"/>
          </p:nvPr>
        </p:nvSpPr>
        <p:spPr>
          <a:xfrm>
            <a:off x="1130270" y="2171769"/>
            <a:ext cx="9603275" cy="3690364"/>
          </a:xfrm>
        </p:spPr>
        <p:txBody>
          <a:bodyPr>
            <a:normAutofit fontScale="70000" lnSpcReduction="20000"/>
          </a:bodyPr>
          <a:lstStyle/>
          <a:p>
            <a:pPr marL="274320" lvl="1" indent="0">
              <a:buNone/>
            </a:pPr>
            <a:r>
              <a:rPr lang="en-US" sz="3200" dirty="0"/>
              <a:t>St. Louis		1971</a:t>
            </a:r>
          </a:p>
          <a:p>
            <a:pPr marL="274320" lvl="1" indent="0">
              <a:buNone/>
            </a:pPr>
            <a:r>
              <a:rPr lang="en-US" sz="3200" dirty="0"/>
              <a:t>Cleveland		1976</a:t>
            </a:r>
          </a:p>
          <a:p>
            <a:pPr marL="274320" lvl="1" indent="0">
              <a:buNone/>
            </a:pPr>
            <a:r>
              <a:rPr lang="en-US" sz="3200" dirty="0"/>
              <a:t>Louisville		1989</a:t>
            </a:r>
          </a:p>
          <a:p>
            <a:pPr marL="274320" lvl="1" indent="0">
              <a:buNone/>
            </a:pPr>
            <a:r>
              <a:rPr lang="en-US" sz="3200" b="1" i="1" u="sng" dirty="0">
                <a:solidFill>
                  <a:schemeClr val="accent6"/>
                </a:solidFill>
              </a:rPr>
              <a:t>Atlanta</a:t>
            </a:r>
            <a:r>
              <a:rPr lang="en-US" sz="3200" b="1" i="1" dirty="0"/>
              <a:t>		</a:t>
            </a:r>
            <a:r>
              <a:rPr lang="en-US" sz="3200" b="1" i="1" u="sng" dirty="0">
                <a:solidFill>
                  <a:srgbClr val="BC410A"/>
                </a:solidFill>
              </a:rPr>
              <a:t>1991 (updated 2012)</a:t>
            </a:r>
          </a:p>
          <a:p>
            <a:pPr marL="274320" lvl="1" indent="0">
              <a:buNone/>
            </a:pPr>
            <a:r>
              <a:rPr lang="en-US" sz="3200" dirty="0" err="1"/>
              <a:t>Genessee</a:t>
            </a:r>
            <a:r>
              <a:rPr lang="en-US" sz="3200" dirty="0"/>
              <a:t>		2002</a:t>
            </a:r>
          </a:p>
          <a:p>
            <a:pPr marL="274320" lvl="1" indent="0">
              <a:buNone/>
            </a:pPr>
            <a:r>
              <a:rPr lang="en-US" sz="3200" dirty="0"/>
              <a:t>Cuyahoga		2008</a:t>
            </a:r>
          </a:p>
          <a:p>
            <a:pPr marL="274320" lvl="1" indent="0">
              <a:buNone/>
            </a:pPr>
            <a:r>
              <a:rPr lang="en-US" sz="3200" dirty="0"/>
              <a:t>New York		2011</a:t>
            </a:r>
          </a:p>
          <a:p>
            <a:pPr marL="274320" lvl="1" indent="0">
              <a:buNone/>
            </a:pPr>
            <a:r>
              <a:rPr lang="en-US" sz="3200" dirty="0"/>
              <a:t>Philadelphia	2014</a:t>
            </a:r>
          </a:p>
          <a:p>
            <a:pPr marL="274320" lvl="1" indent="0">
              <a:buNone/>
            </a:pPr>
            <a:r>
              <a:rPr lang="en-US" sz="3200" dirty="0"/>
              <a:t>Virginia		2016</a:t>
            </a:r>
          </a:p>
        </p:txBody>
      </p:sp>
      <p:pic>
        <p:nvPicPr>
          <p:cNvPr id="5" name="Picture 4" descr="Land Bank Logo"/>
          <p:cNvPicPr>
            <a:picLocks noChangeAspect="1" noChangeArrowheads="1"/>
          </p:cNvPicPr>
          <p:nvPr/>
        </p:nvPicPr>
        <p:blipFill>
          <a:blip r:embed="rId2" cstate="print"/>
          <a:srcRect/>
          <a:stretch>
            <a:fillRect/>
          </a:stretch>
        </p:blipFill>
        <p:spPr bwMode="auto">
          <a:xfrm>
            <a:off x="401973" y="6021132"/>
            <a:ext cx="914400" cy="692857"/>
          </a:xfrm>
          <a:prstGeom prst="rect">
            <a:avLst/>
          </a:prstGeom>
          <a:noFill/>
          <a:ln w="9525">
            <a:noFill/>
            <a:miter lim="800000"/>
            <a:headEnd/>
            <a:tailEnd/>
          </a:ln>
        </p:spPr>
      </p:pic>
    </p:spTree>
    <p:extLst>
      <p:ext uri="{BB962C8B-B14F-4D97-AF65-F5344CB8AC3E}">
        <p14:creationId xmlns:p14="http://schemas.microsoft.com/office/powerpoint/2010/main" val="3838831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Existing Georgia Land Banks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77905405"/>
              </p:ext>
            </p:extLst>
          </p:nvPr>
        </p:nvGraphicFramePr>
        <p:xfrm>
          <a:off x="1496271" y="1666240"/>
          <a:ext cx="8855837" cy="5191760"/>
        </p:xfrm>
        <a:graphic>
          <a:graphicData uri="http://schemas.openxmlformats.org/drawingml/2006/table">
            <a:tbl>
              <a:tblPr firstRow="1" bandRow="1">
                <a:tableStyleId>{5C22544A-7EE6-4342-B048-85BDC9FD1C3A}</a:tableStyleId>
              </a:tblPr>
              <a:tblGrid>
                <a:gridCol w="3949460">
                  <a:extLst>
                    <a:ext uri="{9D8B030D-6E8A-4147-A177-3AD203B41FA5}">
                      <a16:colId xmlns:a16="http://schemas.microsoft.com/office/drawing/2014/main" val="20000"/>
                    </a:ext>
                  </a:extLst>
                </a:gridCol>
                <a:gridCol w="2470587">
                  <a:extLst>
                    <a:ext uri="{9D8B030D-6E8A-4147-A177-3AD203B41FA5}">
                      <a16:colId xmlns:a16="http://schemas.microsoft.com/office/drawing/2014/main" val="20001"/>
                    </a:ext>
                  </a:extLst>
                </a:gridCol>
                <a:gridCol w="1217895">
                  <a:extLst>
                    <a:ext uri="{9D8B030D-6E8A-4147-A177-3AD203B41FA5}">
                      <a16:colId xmlns:a16="http://schemas.microsoft.com/office/drawing/2014/main" val="20002"/>
                    </a:ext>
                  </a:extLst>
                </a:gridCol>
                <a:gridCol w="1217895">
                  <a:extLst>
                    <a:ext uri="{9D8B030D-6E8A-4147-A177-3AD203B41FA5}">
                      <a16:colId xmlns:a16="http://schemas.microsoft.com/office/drawing/2014/main" val="20003"/>
                    </a:ext>
                  </a:extLst>
                </a:gridCol>
              </a:tblGrid>
              <a:tr h="370840">
                <a:tc>
                  <a:txBody>
                    <a:bodyPr/>
                    <a:lstStyle/>
                    <a:p>
                      <a:pPr algn="ctr"/>
                      <a:r>
                        <a:rPr lang="en-US" dirty="0"/>
                        <a:t>Jurisdiction</a:t>
                      </a:r>
                    </a:p>
                  </a:txBody>
                  <a:tcPr marL="70667" marR="70667"/>
                </a:tc>
                <a:tc>
                  <a:txBody>
                    <a:bodyPr/>
                    <a:lstStyle/>
                    <a:p>
                      <a:pPr algn="ctr"/>
                      <a:r>
                        <a:rPr lang="en-US" dirty="0"/>
                        <a:t>County</a:t>
                      </a:r>
                      <a:r>
                        <a:rPr lang="en-US" baseline="0" dirty="0"/>
                        <a:t> Population</a:t>
                      </a:r>
                      <a:endParaRPr lang="en-US" dirty="0"/>
                    </a:p>
                  </a:txBody>
                  <a:tcPr marL="70667" marR="70667"/>
                </a:tc>
                <a:tc gridSpan="2">
                  <a:txBody>
                    <a:bodyPr/>
                    <a:lstStyle/>
                    <a:p>
                      <a:pPr algn="ctr"/>
                      <a:r>
                        <a:rPr lang="en-US" dirty="0"/>
                        <a:t>City Population</a:t>
                      </a:r>
                    </a:p>
                  </a:txBody>
                  <a:tcPr marL="70667" marR="70667"/>
                </a:tc>
                <a:tc hMerge="1">
                  <a:txBody>
                    <a:bodyPr/>
                    <a:lstStyle/>
                    <a:p>
                      <a:endParaRPr lang="en-US"/>
                    </a:p>
                  </a:txBody>
                  <a:tcPr/>
                </a:tc>
                <a:extLst>
                  <a:ext uri="{0D108BD9-81ED-4DB2-BD59-A6C34878D82A}">
                    <a16:rowId xmlns:a16="http://schemas.microsoft.com/office/drawing/2014/main" val="10000"/>
                  </a:ext>
                </a:extLst>
              </a:tr>
              <a:tr h="370840">
                <a:tc>
                  <a:txBody>
                    <a:bodyPr/>
                    <a:lstStyle/>
                    <a:p>
                      <a:pPr algn="ctr"/>
                      <a:r>
                        <a:rPr lang="en-US" dirty="0"/>
                        <a:t>Fulton County-Atlanta</a:t>
                      </a:r>
                    </a:p>
                  </a:txBody>
                  <a:tcPr marL="70667" marR="70667"/>
                </a:tc>
                <a:tc>
                  <a:txBody>
                    <a:bodyPr/>
                    <a:lstStyle/>
                    <a:p>
                      <a:pPr algn="ctr"/>
                      <a:r>
                        <a:rPr lang="en-US" dirty="0"/>
                        <a:t>1,023,336</a:t>
                      </a:r>
                    </a:p>
                  </a:txBody>
                  <a:tcPr marL="70667" marR="70667"/>
                </a:tc>
                <a:tc gridSpan="2">
                  <a:txBody>
                    <a:bodyPr/>
                    <a:lstStyle/>
                    <a:p>
                      <a:pPr algn="ctr"/>
                      <a:r>
                        <a:rPr lang="en-US" dirty="0"/>
                        <a:t>472,522</a:t>
                      </a:r>
                    </a:p>
                  </a:txBody>
                  <a:tcPr marL="70667" marR="70667"/>
                </a:tc>
                <a:tc hMerge="1">
                  <a:txBody>
                    <a:bodyPr/>
                    <a:lstStyle/>
                    <a:p>
                      <a:endParaRPr lang="en-US"/>
                    </a:p>
                  </a:txBody>
                  <a:tcPr/>
                </a:tc>
                <a:extLst>
                  <a:ext uri="{0D108BD9-81ED-4DB2-BD59-A6C34878D82A}">
                    <a16:rowId xmlns:a16="http://schemas.microsoft.com/office/drawing/2014/main" val="10001"/>
                  </a:ext>
                </a:extLst>
              </a:tr>
              <a:tr h="370840">
                <a:tc>
                  <a:txBody>
                    <a:bodyPr/>
                    <a:lstStyle/>
                    <a:p>
                      <a:pPr algn="ctr"/>
                      <a:r>
                        <a:rPr lang="en-US" i="0" dirty="0"/>
                        <a:t>DeKalb</a:t>
                      </a:r>
                      <a:r>
                        <a:rPr lang="en-US" i="0" baseline="0" dirty="0"/>
                        <a:t> County-Lithonia-Clarkston</a:t>
                      </a:r>
                      <a:endParaRPr lang="en-US" i="0" dirty="0"/>
                    </a:p>
                  </a:txBody>
                  <a:tcPr marL="70667" marR="70667"/>
                </a:tc>
                <a:tc>
                  <a:txBody>
                    <a:bodyPr/>
                    <a:lstStyle/>
                    <a:p>
                      <a:pPr algn="ctr"/>
                      <a:r>
                        <a:rPr lang="en-US" i="0" dirty="0"/>
                        <a:t>734,871</a:t>
                      </a:r>
                    </a:p>
                  </a:txBody>
                  <a:tcPr marL="70667" marR="70667"/>
                </a:tc>
                <a:tc>
                  <a:txBody>
                    <a:bodyPr/>
                    <a:lstStyle/>
                    <a:p>
                      <a:pPr algn="ctr"/>
                      <a:r>
                        <a:rPr lang="en-US" i="0" dirty="0"/>
                        <a:t>2,082</a:t>
                      </a:r>
                    </a:p>
                  </a:txBody>
                  <a:tcPr marL="70667" marR="70667"/>
                </a:tc>
                <a:tc>
                  <a:txBody>
                    <a:bodyPr/>
                    <a:lstStyle/>
                    <a:p>
                      <a:pPr algn="ctr"/>
                      <a:r>
                        <a:rPr lang="en-US" i="0" dirty="0"/>
                        <a:t>12,742</a:t>
                      </a:r>
                    </a:p>
                  </a:txBody>
                  <a:tcPr marL="70667" marR="70667"/>
                </a:tc>
                <a:extLst>
                  <a:ext uri="{0D108BD9-81ED-4DB2-BD59-A6C34878D82A}">
                    <a16:rowId xmlns:a16="http://schemas.microsoft.com/office/drawing/2014/main" val="10002"/>
                  </a:ext>
                </a:extLst>
              </a:tr>
              <a:tr h="370840">
                <a:tc>
                  <a:txBody>
                    <a:bodyPr/>
                    <a:lstStyle/>
                    <a:p>
                      <a:pPr algn="ctr"/>
                      <a:r>
                        <a:rPr lang="en-US" dirty="0"/>
                        <a:t>Chatham County-Savannah</a:t>
                      </a:r>
                    </a:p>
                  </a:txBody>
                  <a:tcPr marL="70667" marR="70667"/>
                </a:tc>
                <a:tc>
                  <a:txBody>
                    <a:bodyPr/>
                    <a:lstStyle/>
                    <a:p>
                      <a:pPr algn="ctr"/>
                      <a:r>
                        <a:rPr lang="en-US" dirty="0"/>
                        <a:t>286,956</a:t>
                      </a:r>
                    </a:p>
                  </a:txBody>
                  <a:tcPr marL="70667" marR="70667"/>
                </a:tc>
                <a:tc gridSpan="2">
                  <a:txBody>
                    <a:bodyPr/>
                    <a:lstStyle/>
                    <a:p>
                      <a:pPr algn="ctr"/>
                      <a:r>
                        <a:rPr lang="en-US" dirty="0"/>
                        <a:t>146,763</a:t>
                      </a:r>
                    </a:p>
                  </a:txBody>
                  <a:tcPr marL="70667" marR="70667"/>
                </a:tc>
                <a:tc hMerge="1">
                  <a:txBody>
                    <a:bodyPr/>
                    <a:lstStyle/>
                    <a:p>
                      <a:endParaRPr lang="en-US"/>
                    </a:p>
                  </a:txBody>
                  <a:tcPr/>
                </a:tc>
                <a:extLst>
                  <a:ext uri="{0D108BD9-81ED-4DB2-BD59-A6C34878D82A}">
                    <a16:rowId xmlns:a16="http://schemas.microsoft.com/office/drawing/2014/main" val="10003"/>
                  </a:ext>
                </a:extLst>
              </a:tr>
              <a:tr h="370840">
                <a:tc>
                  <a:txBody>
                    <a:bodyPr/>
                    <a:lstStyle/>
                    <a:p>
                      <a:pPr algn="ctr"/>
                      <a:r>
                        <a:rPr lang="en-US" dirty="0"/>
                        <a:t>Muscogee County-Columbus</a:t>
                      </a:r>
                    </a:p>
                  </a:txBody>
                  <a:tcPr marL="70667" marR="70667"/>
                </a:tc>
                <a:tc>
                  <a:txBody>
                    <a:bodyPr/>
                    <a:lstStyle/>
                    <a:p>
                      <a:pPr algn="ctr"/>
                      <a:r>
                        <a:rPr lang="en-US" dirty="0"/>
                        <a:t>200,579</a:t>
                      </a:r>
                    </a:p>
                  </a:txBody>
                  <a:tcPr marL="70667" marR="70667"/>
                </a:tc>
                <a:tc gridSpan="2">
                  <a:txBody>
                    <a:bodyPr/>
                    <a:lstStyle/>
                    <a:p>
                      <a:pPr algn="ctr"/>
                      <a:r>
                        <a:rPr lang="en-US" dirty="0"/>
                        <a:t>197,485</a:t>
                      </a:r>
                    </a:p>
                  </a:txBody>
                  <a:tcPr marL="70667" marR="70667"/>
                </a:tc>
                <a:tc hMerge="1">
                  <a:txBody>
                    <a:bodyPr/>
                    <a:lstStyle/>
                    <a:p>
                      <a:endParaRPr lang="en-US"/>
                    </a:p>
                  </a:txBody>
                  <a:tcPr/>
                </a:tc>
                <a:extLst>
                  <a:ext uri="{0D108BD9-81ED-4DB2-BD59-A6C34878D82A}">
                    <a16:rowId xmlns:a16="http://schemas.microsoft.com/office/drawing/2014/main" val="10004"/>
                  </a:ext>
                </a:extLst>
              </a:tr>
              <a:tr h="370840">
                <a:tc>
                  <a:txBody>
                    <a:bodyPr/>
                    <a:lstStyle/>
                    <a:p>
                      <a:pPr algn="ctr"/>
                      <a:r>
                        <a:rPr lang="en-US" dirty="0"/>
                        <a:t>Richmond County-Augusta</a:t>
                      </a:r>
                    </a:p>
                  </a:txBody>
                  <a:tcPr marL="70667" marR="70667"/>
                </a:tc>
                <a:tc>
                  <a:txBody>
                    <a:bodyPr/>
                    <a:lstStyle/>
                    <a:p>
                      <a:pPr algn="ctr"/>
                      <a:r>
                        <a:rPr lang="en-US" dirty="0"/>
                        <a:t>201,793</a:t>
                      </a:r>
                    </a:p>
                  </a:txBody>
                  <a:tcPr marL="70667" marR="70667"/>
                </a:tc>
                <a:tc gridSpan="2">
                  <a:txBody>
                    <a:bodyPr/>
                    <a:lstStyle/>
                    <a:p>
                      <a:pPr algn="ctr"/>
                      <a:r>
                        <a:rPr lang="en-US" dirty="0"/>
                        <a:t>197,182</a:t>
                      </a:r>
                    </a:p>
                  </a:txBody>
                  <a:tcPr marL="70667" marR="70667"/>
                </a:tc>
                <a:tc hMerge="1">
                  <a:txBody>
                    <a:bodyPr/>
                    <a:lstStyle/>
                    <a:p>
                      <a:endParaRPr lang="en-US"/>
                    </a:p>
                  </a:txBody>
                  <a:tcPr/>
                </a:tc>
                <a:extLst>
                  <a:ext uri="{0D108BD9-81ED-4DB2-BD59-A6C34878D82A}">
                    <a16:rowId xmlns:a16="http://schemas.microsoft.com/office/drawing/2014/main" val="10005"/>
                  </a:ext>
                </a:extLst>
              </a:tr>
              <a:tr h="370840">
                <a:tc>
                  <a:txBody>
                    <a:bodyPr/>
                    <a:lstStyle/>
                    <a:p>
                      <a:pPr algn="ctr"/>
                      <a:r>
                        <a:rPr lang="en-US" dirty="0"/>
                        <a:t>Bibb County-Macon</a:t>
                      </a:r>
                    </a:p>
                  </a:txBody>
                  <a:tcPr marL="70667" marR="70667"/>
                </a:tc>
                <a:tc>
                  <a:txBody>
                    <a:bodyPr/>
                    <a:lstStyle/>
                    <a:p>
                      <a:pPr algn="ctr"/>
                      <a:r>
                        <a:rPr lang="en-US" dirty="0"/>
                        <a:t>153,721</a:t>
                      </a:r>
                    </a:p>
                  </a:txBody>
                  <a:tcPr marL="70667" marR="70667"/>
                </a:tc>
                <a:tc gridSpan="2">
                  <a:txBody>
                    <a:bodyPr/>
                    <a:lstStyle/>
                    <a:p>
                      <a:pPr algn="ctr"/>
                      <a:r>
                        <a:rPr lang="en-US" dirty="0"/>
                        <a:t>87,059</a:t>
                      </a:r>
                    </a:p>
                  </a:txBody>
                  <a:tcPr marL="70667" marR="70667"/>
                </a:tc>
                <a:tc hMerge="1">
                  <a:txBody>
                    <a:bodyPr/>
                    <a:lstStyle/>
                    <a:p>
                      <a:endParaRPr lang="en-US"/>
                    </a:p>
                  </a:txBody>
                  <a:tcPr/>
                </a:tc>
                <a:extLst>
                  <a:ext uri="{0D108BD9-81ED-4DB2-BD59-A6C34878D82A}">
                    <a16:rowId xmlns:a16="http://schemas.microsoft.com/office/drawing/2014/main" val="10006"/>
                  </a:ext>
                </a:extLst>
              </a:tr>
              <a:tr h="370840">
                <a:tc>
                  <a:txBody>
                    <a:bodyPr/>
                    <a:lstStyle/>
                    <a:p>
                      <a:pPr algn="ctr"/>
                      <a:r>
                        <a:rPr lang="en-US" dirty="0"/>
                        <a:t>Clarke County-Athens</a:t>
                      </a:r>
                    </a:p>
                  </a:txBody>
                  <a:tcPr marL="70667" marR="70667"/>
                </a:tc>
                <a:tc>
                  <a:txBody>
                    <a:bodyPr/>
                    <a:lstStyle/>
                    <a:p>
                      <a:pPr algn="ctr"/>
                      <a:r>
                        <a:rPr lang="en-US" dirty="0"/>
                        <a:t>123,912</a:t>
                      </a:r>
                    </a:p>
                  </a:txBody>
                  <a:tcPr marL="70667" marR="70667"/>
                </a:tc>
                <a:tc gridSpan="2">
                  <a:txBody>
                    <a:bodyPr/>
                    <a:lstStyle/>
                    <a:p>
                      <a:pPr algn="ctr"/>
                      <a:r>
                        <a:rPr lang="en-US" dirty="0"/>
                        <a:t>123,371</a:t>
                      </a:r>
                    </a:p>
                  </a:txBody>
                  <a:tcPr marL="70667" marR="70667"/>
                </a:tc>
                <a:tc hMerge="1">
                  <a:txBody>
                    <a:bodyPr/>
                    <a:lstStyle/>
                    <a:p>
                      <a:endParaRPr lang="en-US"/>
                    </a:p>
                  </a:txBody>
                  <a:tcPr/>
                </a:tc>
                <a:extLst>
                  <a:ext uri="{0D108BD9-81ED-4DB2-BD59-A6C34878D82A}">
                    <a16:rowId xmlns:a16="http://schemas.microsoft.com/office/drawing/2014/main" val="10007"/>
                  </a:ext>
                </a:extLst>
              </a:tr>
              <a:tr h="370840">
                <a:tc>
                  <a:txBody>
                    <a:bodyPr/>
                    <a:lstStyle/>
                    <a:p>
                      <a:pPr algn="ctr"/>
                      <a:r>
                        <a:rPr lang="en-US" dirty="0"/>
                        <a:t>Lowndes County-Valdosta</a:t>
                      </a:r>
                    </a:p>
                  </a:txBody>
                  <a:tcPr marL="70667" marR="70667"/>
                </a:tc>
                <a:tc>
                  <a:txBody>
                    <a:bodyPr/>
                    <a:lstStyle/>
                    <a:p>
                      <a:pPr algn="ctr"/>
                      <a:r>
                        <a:rPr lang="en-US" dirty="0"/>
                        <a:t>112,865</a:t>
                      </a:r>
                    </a:p>
                  </a:txBody>
                  <a:tcPr marL="70667" marR="70667"/>
                </a:tc>
                <a:tc gridSpan="2">
                  <a:txBody>
                    <a:bodyPr/>
                    <a:lstStyle/>
                    <a:p>
                      <a:pPr algn="ctr"/>
                      <a:r>
                        <a:rPr lang="en-US" dirty="0"/>
                        <a:t>56,474</a:t>
                      </a:r>
                    </a:p>
                  </a:txBody>
                  <a:tcPr marL="70667" marR="70667"/>
                </a:tc>
                <a:tc hMerge="1">
                  <a:txBody>
                    <a:bodyPr/>
                    <a:lstStyle/>
                    <a:p>
                      <a:endParaRPr lang="en-US"/>
                    </a:p>
                  </a:txBody>
                  <a:tcPr/>
                </a:tc>
                <a:extLst>
                  <a:ext uri="{0D108BD9-81ED-4DB2-BD59-A6C34878D82A}">
                    <a16:rowId xmlns:a16="http://schemas.microsoft.com/office/drawing/2014/main" val="10008"/>
                  </a:ext>
                </a:extLst>
              </a:tr>
              <a:tr h="370840">
                <a:tc>
                  <a:txBody>
                    <a:bodyPr/>
                    <a:lstStyle/>
                    <a:p>
                      <a:pPr algn="ctr"/>
                      <a:r>
                        <a:rPr lang="en-US" dirty="0"/>
                        <a:t>Whitfield County-Dalton</a:t>
                      </a:r>
                    </a:p>
                  </a:txBody>
                  <a:tcPr marL="70667" marR="70667"/>
                </a:tc>
                <a:tc>
                  <a:txBody>
                    <a:bodyPr/>
                    <a:lstStyle/>
                    <a:p>
                      <a:pPr algn="ctr"/>
                      <a:r>
                        <a:rPr lang="en-US" dirty="0"/>
                        <a:t>104,216</a:t>
                      </a:r>
                    </a:p>
                  </a:txBody>
                  <a:tcPr marL="70667" marR="70667"/>
                </a:tc>
                <a:tc gridSpan="2">
                  <a:txBody>
                    <a:bodyPr/>
                    <a:lstStyle/>
                    <a:p>
                      <a:pPr algn="ctr"/>
                      <a:r>
                        <a:rPr lang="en-US" dirty="0"/>
                        <a:t>34,077</a:t>
                      </a:r>
                    </a:p>
                  </a:txBody>
                  <a:tcPr marL="70667" marR="70667"/>
                </a:tc>
                <a:tc hMerge="1">
                  <a:txBody>
                    <a:bodyPr/>
                    <a:lstStyle/>
                    <a:p>
                      <a:endParaRPr lang="en-US"/>
                    </a:p>
                  </a:txBody>
                  <a:tcPr/>
                </a:tc>
                <a:extLst>
                  <a:ext uri="{0D108BD9-81ED-4DB2-BD59-A6C34878D82A}">
                    <a16:rowId xmlns:a16="http://schemas.microsoft.com/office/drawing/2014/main" val="10009"/>
                  </a:ext>
                </a:extLst>
              </a:tr>
              <a:tr h="370840">
                <a:tc>
                  <a:txBody>
                    <a:bodyPr/>
                    <a:lstStyle/>
                    <a:p>
                      <a:pPr algn="ctr"/>
                      <a:r>
                        <a:rPr lang="en-US" dirty="0"/>
                        <a:t>Floyd County-Rome</a:t>
                      </a:r>
                    </a:p>
                  </a:txBody>
                  <a:tcPr marL="70667" marR="70667"/>
                </a:tc>
                <a:tc>
                  <a:txBody>
                    <a:bodyPr/>
                    <a:lstStyle/>
                    <a:p>
                      <a:pPr algn="ctr"/>
                      <a:r>
                        <a:rPr lang="en-US" dirty="0"/>
                        <a:t>96,504</a:t>
                      </a:r>
                    </a:p>
                  </a:txBody>
                  <a:tcPr marL="70667" marR="70667"/>
                </a:tc>
                <a:tc gridSpan="2">
                  <a:txBody>
                    <a:bodyPr/>
                    <a:lstStyle/>
                    <a:p>
                      <a:pPr algn="ctr"/>
                      <a:r>
                        <a:rPr lang="en-US" dirty="0"/>
                        <a:t>36,407</a:t>
                      </a:r>
                    </a:p>
                  </a:txBody>
                  <a:tcPr marL="70667" marR="70667"/>
                </a:tc>
                <a:tc hMerge="1">
                  <a:txBody>
                    <a:bodyPr/>
                    <a:lstStyle/>
                    <a:p>
                      <a:endParaRPr lang="en-US"/>
                    </a:p>
                  </a:txBody>
                  <a:tcPr/>
                </a:tc>
                <a:extLst>
                  <a:ext uri="{0D108BD9-81ED-4DB2-BD59-A6C34878D82A}">
                    <a16:rowId xmlns:a16="http://schemas.microsoft.com/office/drawing/2014/main" val="10010"/>
                  </a:ext>
                </a:extLst>
              </a:tr>
              <a:tr h="370840">
                <a:tc>
                  <a:txBody>
                    <a:bodyPr/>
                    <a:lstStyle/>
                    <a:p>
                      <a:pPr algn="ctr"/>
                      <a:r>
                        <a:rPr lang="en-US" dirty="0"/>
                        <a:t>Spalding County-Griffin</a:t>
                      </a:r>
                    </a:p>
                  </a:txBody>
                  <a:tcPr marL="70667" marR="70667"/>
                </a:tc>
                <a:tc>
                  <a:txBody>
                    <a:bodyPr/>
                    <a:lstStyle/>
                    <a:p>
                      <a:pPr algn="ctr"/>
                      <a:r>
                        <a:rPr lang="en-US" dirty="0"/>
                        <a:t>64,051</a:t>
                      </a:r>
                    </a:p>
                  </a:txBody>
                  <a:tcPr marL="70667" marR="70667"/>
                </a:tc>
                <a:tc gridSpan="2">
                  <a:txBody>
                    <a:bodyPr/>
                    <a:lstStyle/>
                    <a:p>
                      <a:pPr algn="ctr"/>
                      <a:r>
                        <a:rPr lang="en-US" dirty="0"/>
                        <a:t>22,928</a:t>
                      </a:r>
                    </a:p>
                  </a:txBody>
                  <a:tcPr marL="70667" marR="70667"/>
                </a:tc>
                <a:tc hMerge="1">
                  <a:txBody>
                    <a:bodyPr/>
                    <a:lstStyle/>
                    <a:p>
                      <a:endParaRPr lang="en-US"/>
                    </a:p>
                  </a:txBody>
                  <a:tcPr/>
                </a:tc>
                <a:extLst>
                  <a:ext uri="{0D108BD9-81ED-4DB2-BD59-A6C34878D82A}">
                    <a16:rowId xmlns:a16="http://schemas.microsoft.com/office/drawing/2014/main" val="10011"/>
                  </a:ext>
                </a:extLst>
              </a:tr>
              <a:tr h="370840">
                <a:tc>
                  <a:txBody>
                    <a:bodyPr/>
                    <a:lstStyle/>
                    <a:p>
                      <a:pPr algn="ctr"/>
                      <a:r>
                        <a:rPr lang="en-US" dirty="0"/>
                        <a:t>Thomas</a:t>
                      </a:r>
                      <a:r>
                        <a:rPr lang="en-US" baseline="0" dirty="0"/>
                        <a:t> County–Thomasville</a:t>
                      </a:r>
                      <a:endParaRPr lang="en-US" dirty="0"/>
                    </a:p>
                  </a:txBody>
                  <a:tcPr marL="70667" marR="70667"/>
                </a:tc>
                <a:tc>
                  <a:txBody>
                    <a:bodyPr/>
                    <a:lstStyle/>
                    <a:p>
                      <a:pPr algn="ctr"/>
                      <a:r>
                        <a:rPr lang="en-US" dirty="0"/>
                        <a:t>45,063</a:t>
                      </a:r>
                    </a:p>
                  </a:txBody>
                  <a:tcPr marL="70667" marR="70667"/>
                </a:tc>
                <a:tc gridSpan="2">
                  <a:txBody>
                    <a:bodyPr/>
                    <a:lstStyle/>
                    <a:p>
                      <a:pPr algn="ctr"/>
                      <a:r>
                        <a:rPr lang="en-US" dirty="0"/>
                        <a:t>18,826</a:t>
                      </a:r>
                    </a:p>
                  </a:txBody>
                  <a:tcPr marL="70667" marR="70667"/>
                </a:tc>
                <a:tc hMerge="1">
                  <a:txBody>
                    <a:bodyPr/>
                    <a:lstStyle/>
                    <a:p>
                      <a:endParaRPr lang="en-US"/>
                    </a:p>
                  </a:txBody>
                  <a:tcPr/>
                </a:tc>
                <a:extLst>
                  <a:ext uri="{0D108BD9-81ED-4DB2-BD59-A6C34878D82A}">
                    <a16:rowId xmlns:a16="http://schemas.microsoft.com/office/drawing/2014/main" val="10012"/>
                  </a:ext>
                </a:extLst>
              </a:tr>
              <a:tr h="370840">
                <a:tc>
                  <a:txBody>
                    <a:bodyPr/>
                    <a:lstStyle/>
                    <a:p>
                      <a:pPr algn="ctr"/>
                      <a:r>
                        <a:rPr lang="en-US" dirty="0"/>
                        <a:t>Dougherty County-Albany</a:t>
                      </a:r>
                    </a:p>
                  </a:txBody>
                  <a:tcPr marL="70667" marR="70667"/>
                </a:tc>
                <a:tc>
                  <a:txBody>
                    <a:bodyPr/>
                    <a:lstStyle/>
                    <a:p>
                      <a:pPr algn="ctr"/>
                      <a:r>
                        <a:rPr lang="en-US" dirty="0"/>
                        <a:t>91,332</a:t>
                      </a:r>
                    </a:p>
                  </a:txBody>
                  <a:tcPr marL="70667" marR="70667"/>
                </a:tc>
                <a:tc gridSpan="2">
                  <a:txBody>
                    <a:bodyPr/>
                    <a:lstStyle/>
                    <a:p>
                      <a:pPr algn="ctr"/>
                      <a:r>
                        <a:rPr lang="en-US" dirty="0"/>
                        <a:t>73,801</a:t>
                      </a:r>
                    </a:p>
                  </a:txBody>
                  <a:tcPr marL="70667" marR="70667"/>
                </a:tc>
                <a:tc hMerge="1">
                  <a:txBody>
                    <a:bodyPr/>
                    <a:lstStyle/>
                    <a:p>
                      <a:endParaRPr lang="en-US"/>
                    </a:p>
                  </a:txBody>
                  <a:tcPr/>
                </a:tc>
                <a:extLst>
                  <a:ext uri="{0D108BD9-81ED-4DB2-BD59-A6C34878D82A}">
                    <a16:rowId xmlns:a16="http://schemas.microsoft.com/office/drawing/2014/main" val="10013"/>
                  </a:ext>
                </a:extLst>
              </a:tr>
            </a:tbl>
          </a:graphicData>
        </a:graphic>
      </p:graphicFrame>
      <p:pic>
        <p:nvPicPr>
          <p:cNvPr id="5" name="Picture 4" descr="Land Bank Logo"/>
          <p:cNvPicPr>
            <a:picLocks noChangeAspect="1" noChangeArrowheads="1"/>
          </p:cNvPicPr>
          <p:nvPr/>
        </p:nvPicPr>
        <p:blipFill>
          <a:blip r:embed="rId2" cstate="print"/>
          <a:srcRect/>
          <a:stretch>
            <a:fillRect/>
          </a:stretch>
        </p:blipFill>
        <p:spPr bwMode="auto">
          <a:xfrm>
            <a:off x="401973" y="6021132"/>
            <a:ext cx="914400" cy="692857"/>
          </a:xfrm>
          <a:prstGeom prst="rect">
            <a:avLst/>
          </a:prstGeom>
          <a:noFill/>
          <a:ln w="9525">
            <a:noFill/>
            <a:miter lim="800000"/>
            <a:headEnd/>
            <a:tailEnd/>
          </a:ln>
        </p:spPr>
      </p:pic>
    </p:spTree>
    <p:extLst>
      <p:ext uri="{BB962C8B-B14F-4D97-AF65-F5344CB8AC3E}">
        <p14:creationId xmlns:p14="http://schemas.microsoft.com/office/powerpoint/2010/main" val="2548469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Land Bank Focus</a:t>
            </a:r>
          </a:p>
        </p:txBody>
      </p:sp>
      <p:sp>
        <p:nvSpPr>
          <p:cNvPr id="3" name="Content Placeholder 2"/>
          <p:cNvSpPr>
            <a:spLocks noGrp="1"/>
          </p:cNvSpPr>
          <p:nvPr>
            <p:ph idx="1"/>
          </p:nvPr>
        </p:nvSpPr>
        <p:spPr>
          <a:xfrm>
            <a:off x="1130270" y="2171768"/>
            <a:ext cx="9603275" cy="3742549"/>
          </a:xfrm>
        </p:spPr>
        <p:txBody>
          <a:bodyPr>
            <a:normAutofit fontScale="55000" lnSpcReduction="20000"/>
          </a:bodyPr>
          <a:lstStyle/>
          <a:p>
            <a:r>
              <a:rPr lang="en-US" sz="3200" dirty="0"/>
              <a:t>Broad Usage Categories</a:t>
            </a:r>
          </a:p>
          <a:p>
            <a:pPr lvl="1"/>
            <a:r>
              <a:rPr lang="en-US" sz="2900" dirty="0"/>
              <a:t>Residential</a:t>
            </a:r>
          </a:p>
          <a:p>
            <a:pPr lvl="1"/>
            <a:r>
              <a:rPr lang="en-US" sz="2900" dirty="0"/>
              <a:t>Commercial </a:t>
            </a:r>
          </a:p>
          <a:p>
            <a:pPr lvl="1"/>
            <a:r>
              <a:rPr lang="en-US" sz="2900" dirty="0"/>
              <a:t>Industrial</a:t>
            </a:r>
          </a:p>
          <a:p>
            <a:pPr lvl="1"/>
            <a:r>
              <a:rPr lang="en-US" sz="2900" dirty="0"/>
              <a:t>Green space</a:t>
            </a:r>
          </a:p>
          <a:p>
            <a:r>
              <a:rPr lang="en-US" sz="3200" dirty="0"/>
              <a:t>Surplus Public Property</a:t>
            </a:r>
          </a:p>
          <a:p>
            <a:r>
              <a:rPr lang="en-US" sz="3200" dirty="0"/>
              <a:t>Foreclosed Properties</a:t>
            </a:r>
          </a:p>
          <a:p>
            <a:r>
              <a:rPr lang="en-US" sz="3200" dirty="0"/>
              <a:t>Abandoned Properties</a:t>
            </a:r>
          </a:p>
          <a:p>
            <a:r>
              <a:rPr lang="en-US" sz="3200" dirty="0"/>
              <a:t>Tax delinquent Properties</a:t>
            </a:r>
          </a:p>
          <a:p>
            <a:pPr marL="0" indent="0">
              <a:buNone/>
            </a:pPr>
            <a:r>
              <a:rPr lang="en-US" sz="3200" dirty="0"/>
              <a:t>Land Banks focus on properties that are underutilized.</a:t>
            </a:r>
          </a:p>
        </p:txBody>
      </p:sp>
      <p:pic>
        <p:nvPicPr>
          <p:cNvPr id="4" name="Picture 3" descr="Land Bank Logo"/>
          <p:cNvPicPr>
            <a:picLocks noChangeAspect="1" noChangeArrowheads="1"/>
          </p:cNvPicPr>
          <p:nvPr/>
        </p:nvPicPr>
        <p:blipFill>
          <a:blip r:embed="rId2" cstate="print"/>
          <a:srcRect/>
          <a:stretch>
            <a:fillRect/>
          </a:stretch>
        </p:blipFill>
        <p:spPr bwMode="auto">
          <a:xfrm>
            <a:off x="401973" y="6021132"/>
            <a:ext cx="914400" cy="692857"/>
          </a:xfrm>
          <a:prstGeom prst="rect">
            <a:avLst/>
          </a:prstGeom>
          <a:noFill/>
          <a:ln w="9525">
            <a:noFill/>
            <a:miter lim="800000"/>
            <a:headEnd/>
            <a:tailEnd/>
          </a:ln>
        </p:spPr>
      </p:pic>
    </p:spTree>
    <p:extLst>
      <p:ext uri="{BB962C8B-B14F-4D97-AF65-F5344CB8AC3E}">
        <p14:creationId xmlns:p14="http://schemas.microsoft.com/office/powerpoint/2010/main" val="3270592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LBA Vision Statement</a:t>
            </a:r>
          </a:p>
        </p:txBody>
      </p:sp>
      <p:sp>
        <p:nvSpPr>
          <p:cNvPr id="4" name="Content Placeholder 3"/>
          <p:cNvSpPr>
            <a:spLocks noGrp="1"/>
          </p:cNvSpPr>
          <p:nvPr>
            <p:ph sz="quarter" idx="1"/>
          </p:nvPr>
        </p:nvSpPr>
        <p:spPr/>
        <p:txBody>
          <a:bodyPr>
            <a:normAutofit/>
          </a:bodyPr>
          <a:lstStyle/>
          <a:p>
            <a:pPr marL="0" indent="0">
              <a:buNone/>
            </a:pPr>
            <a:r>
              <a:rPr lang="en-US" dirty="0"/>
              <a:t>The Fulton County/City of Atlanta Land Bank Authority (“LBA”) will serve as a central vehicle for returning all tax-delinquent and non-revenue producing property within Atlanta and Fulton County to a productive status.  This will simultaneously create vibrant communities, affordable housing and economic opportunity.  The LBA will operate as the premier Land Bank Authority within the region and the United States, and will serve as an example and facilitator of best practices.</a:t>
            </a:r>
          </a:p>
          <a:p>
            <a:pPr>
              <a:buNone/>
            </a:pPr>
            <a:endParaRPr lang="en-US" dirty="0"/>
          </a:p>
          <a:p>
            <a:pPr>
              <a:buNone/>
            </a:pPr>
            <a:endParaRPr lang="en-US" dirty="0"/>
          </a:p>
        </p:txBody>
      </p:sp>
      <p:pic>
        <p:nvPicPr>
          <p:cNvPr id="6" name="Picture 5" descr="Land Bank Logo"/>
          <p:cNvPicPr>
            <a:picLocks noChangeAspect="1" noChangeArrowheads="1"/>
          </p:cNvPicPr>
          <p:nvPr/>
        </p:nvPicPr>
        <p:blipFill>
          <a:blip r:embed="rId2" cstate="print"/>
          <a:srcRect/>
          <a:stretch>
            <a:fillRect/>
          </a:stretch>
        </p:blipFill>
        <p:spPr bwMode="auto">
          <a:xfrm>
            <a:off x="401973" y="6021132"/>
            <a:ext cx="914400" cy="692857"/>
          </a:xfrm>
          <a:prstGeom prst="rect">
            <a:avLst/>
          </a:prstGeom>
          <a:noFill/>
          <a:ln w="9525">
            <a:noFill/>
            <a:miter lim="800000"/>
            <a:headEnd/>
            <a:tailEnd/>
          </a:ln>
        </p:spPr>
      </p:pic>
    </p:spTree>
    <p:extLst>
      <p:ext uri="{BB962C8B-B14F-4D97-AF65-F5344CB8AC3E}">
        <p14:creationId xmlns:p14="http://schemas.microsoft.com/office/powerpoint/2010/main" val="1248536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LBA Vision Statement (cont’d)</a:t>
            </a:r>
          </a:p>
        </p:txBody>
      </p:sp>
      <p:sp>
        <p:nvSpPr>
          <p:cNvPr id="4" name="Content Placeholder 3"/>
          <p:cNvSpPr>
            <a:spLocks noGrp="1"/>
          </p:cNvSpPr>
          <p:nvPr>
            <p:ph sz="quarter" idx="1"/>
          </p:nvPr>
        </p:nvSpPr>
        <p:spPr/>
        <p:txBody>
          <a:bodyPr>
            <a:normAutofit fontScale="85000" lnSpcReduction="10000"/>
          </a:bodyPr>
          <a:lstStyle/>
          <a:p>
            <a:pPr marL="0" indent="0">
              <a:buNone/>
            </a:pPr>
            <a:r>
              <a:rPr lang="en-US" dirty="0"/>
              <a:t>The LBA will be guided by the following seven principles of:</a:t>
            </a:r>
          </a:p>
          <a:p>
            <a:pPr marL="341313" indent="-341313"/>
            <a:r>
              <a:rPr lang="en-US" dirty="0"/>
              <a:t>Transparency</a:t>
            </a:r>
          </a:p>
          <a:p>
            <a:pPr marL="341313" indent="-341313"/>
            <a:r>
              <a:rPr lang="en-US" dirty="0"/>
              <a:t>Accountability</a:t>
            </a:r>
          </a:p>
          <a:p>
            <a:pPr marL="341313" indent="-341313"/>
            <a:r>
              <a:rPr lang="en-US" dirty="0"/>
              <a:t>Professionalism</a:t>
            </a:r>
          </a:p>
          <a:p>
            <a:pPr marL="341313" indent="-341313"/>
            <a:r>
              <a:rPr lang="en-US" dirty="0"/>
              <a:t>Thoroughness</a:t>
            </a:r>
          </a:p>
          <a:p>
            <a:pPr marL="341313" indent="-341313"/>
            <a:r>
              <a:rPr lang="en-US" dirty="0"/>
              <a:t>Customer Focus</a:t>
            </a:r>
          </a:p>
          <a:p>
            <a:pPr marL="341313" indent="-341313"/>
            <a:r>
              <a:rPr lang="en-US" dirty="0"/>
              <a:t>Collaboration</a:t>
            </a:r>
          </a:p>
          <a:p>
            <a:pPr marL="341313" indent="-341313"/>
            <a:r>
              <a:rPr lang="en-US" dirty="0"/>
              <a:t>Innovation</a:t>
            </a:r>
          </a:p>
          <a:p>
            <a:pPr marL="0" indent="0"/>
            <a:endParaRPr lang="en-US" dirty="0"/>
          </a:p>
          <a:p>
            <a:pPr>
              <a:buNone/>
            </a:pPr>
            <a:endParaRPr lang="en-US" dirty="0"/>
          </a:p>
        </p:txBody>
      </p:sp>
      <p:pic>
        <p:nvPicPr>
          <p:cNvPr id="6" name="Picture 5" descr="Land Bank Logo"/>
          <p:cNvPicPr>
            <a:picLocks noChangeAspect="1" noChangeArrowheads="1"/>
          </p:cNvPicPr>
          <p:nvPr/>
        </p:nvPicPr>
        <p:blipFill>
          <a:blip r:embed="rId2" cstate="print"/>
          <a:srcRect/>
          <a:stretch>
            <a:fillRect/>
          </a:stretch>
        </p:blipFill>
        <p:spPr bwMode="auto">
          <a:xfrm>
            <a:off x="401973" y="6021132"/>
            <a:ext cx="914400" cy="692857"/>
          </a:xfrm>
          <a:prstGeom prst="rect">
            <a:avLst/>
          </a:prstGeom>
          <a:noFill/>
          <a:ln w="9525">
            <a:noFill/>
            <a:miter lim="800000"/>
            <a:headEnd/>
            <a:tailEnd/>
          </a:ln>
        </p:spPr>
      </p:pic>
    </p:spTree>
    <p:extLst>
      <p:ext uri="{BB962C8B-B14F-4D97-AF65-F5344CB8AC3E}">
        <p14:creationId xmlns:p14="http://schemas.microsoft.com/office/powerpoint/2010/main" val="1461271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alking icon by a.l.e"/>
          <p:cNvPicPr>
            <a:picLocks noChangeAspect="1"/>
          </p:cNvPicPr>
          <p:nvPr/>
        </p:nvPicPr>
        <p:blipFill>
          <a:blip r:embed="rId2"/>
          <a:stretch>
            <a:fillRect/>
          </a:stretch>
        </p:blipFill>
        <p:spPr>
          <a:xfrm>
            <a:off x="1261169" y="5427674"/>
            <a:ext cx="645754" cy="1085302"/>
          </a:xfrm>
          <a:prstGeom prst="rect">
            <a:avLst/>
          </a:prstGeom>
        </p:spPr>
      </p:pic>
      <p:pic>
        <p:nvPicPr>
          <p:cNvPr id="9" name="Picture 8" descr="Walking Revolution"/>
          <p:cNvPicPr>
            <a:picLocks noChangeAspect="1"/>
          </p:cNvPicPr>
          <p:nvPr/>
        </p:nvPicPr>
        <p:blipFill>
          <a:blip r:embed="rId3"/>
          <a:stretch>
            <a:fillRect/>
          </a:stretch>
        </p:blipFill>
        <p:spPr>
          <a:xfrm>
            <a:off x="5217135" y="5452015"/>
            <a:ext cx="822937" cy="1123334"/>
          </a:xfrm>
          <a:prstGeom prst="rect">
            <a:avLst/>
          </a:prstGeom>
        </p:spPr>
      </p:pic>
      <p:pic>
        <p:nvPicPr>
          <p:cNvPr id="10" name="Picture 9" descr="Original file ‎ (SVG file, nominally 100 × 100 pixels, file size: 2 ..."/>
          <p:cNvPicPr>
            <a:picLocks noChangeAspect="1"/>
          </p:cNvPicPr>
          <p:nvPr/>
        </p:nvPicPr>
        <p:blipFill>
          <a:blip r:embed="rId4"/>
          <a:stretch>
            <a:fillRect/>
          </a:stretch>
        </p:blipFill>
        <p:spPr>
          <a:xfrm>
            <a:off x="9182857" y="5275146"/>
            <a:ext cx="1571829" cy="1571829"/>
          </a:xfrm>
          <a:prstGeom prst="rect">
            <a:avLst/>
          </a:prstGeom>
        </p:spPr>
      </p:pic>
      <p:graphicFrame>
        <p:nvGraphicFramePr>
          <p:cNvPr id="12" name="Diagram 11"/>
          <p:cNvGraphicFramePr/>
          <p:nvPr>
            <p:extLst>
              <p:ext uri="{D42A27DB-BD31-4B8C-83A1-F6EECF244321}">
                <p14:modId xmlns:p14="http://schemas.microsoft.com/office/powerpoint/2010/main" val="3889201034"/>
              </p:ext>
            </p:extLst>
          </p:nvPr>
        </p:nvGraphicFramePr>
        <p:xfrm>
          <a:off x="850548" y="598414"/>
          <a:ext cx="10379047" cy="508932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244741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320454244"/>
              </p:ext>
            </p:extLst>
          </p:nvPr>
        </p:nvGraphicFramePr>
        <p:xfrm>
          <a:off x="516367" y="991794"/>
          <a:ext cx="11187952" cy="4831080"/>
        </p:xfrm>
        <a:graphic>
          <a:graphicData uri="http://schemas.openxmlformats.org/drawingml/2006/table">
            <a:tbl>
              <a:tblPr firstRow="1" bandRow="1">
                <a:tableStyleId>{5C22544A-7EE6-4342-B048-85BDC9FD1C3A}</a:tableStyleId>
              </a:tblPr>
              <a:tblGrid>
                <a:gridCol w="2467202">
                  <a:extLst>
                    <a:ext uri="{9D8B030D-6E8A-4147-A177-3AD203B41FA5}">
                      <a16:colId xmlns:a16="http://schemas.microsoft.com/office/drawing/2014/main" val="20000"/>
                    </a:ext>
                  </a:extLst>
                </a:gridCol>
                <a:gridCol w="980868">
                  <a:extLst>
                    <a:ext uri="{9D8B030D-6E8A-4147-A177-3AD203B41FA5}">
                      <a16:colId xmlns:a16="http://schemas.microsoft.com/office/drawing/2014/main" val="20001"/>
                    </a:ext>
                  </a:extLst>
                </a:gridCol>
                <a:gridCol w="801274">
                  <a:extLst>
                    <a:ext uri="{9D8B030D-6E8A-4147-A177-3AD203B41FA5}">
                      <a16:colId xmlns:a16="http://schemas.microsoft.com/office/drawing/2014/main" val="20002"/>
                    </a:ext>
                  </a:extLst>
                </a:gridCol>
                <a:gridCol w="856533">
                  <a:extLst>
                    <a:ext uri="{9D8B030D-6E8A-4147-A177-3AD203B41FA5}">
                      <a16:colId xmlns:a16="http://schemas.microsoft.com/office/drawing/2014/main" val="20003"/>
                    </a:ext>
                  </a:extLst>
                </a:gridCol>
                <a:gridCol w="994684">
                  <a:extLst>
                    <a:ext uri="{9D8B030D-6E8A-4147-A177-3AD203B41FA5}">
                      <a16:colId xmlns:a16="http://schemas.microsoft.com/office/drawing/2014/main" val="20004"/>
                    </a:ext>
                  </a:extLst>
                </a:gridCol>
                <a:gridCol w="994683">
                  <a:extLst>
                    <a:ext uri="{9D8B030D-6E8A-4147-A177-3AD203B41FA5}">
                      <a16:colId xmlns:a16="http://schemas.microsoft.com/office/drawing/2014/main" val="20005"/>
                    </a:ext>
                  </a:extLst>
                </a:gridCol>
                <a:gridCol w="875529">
                  <a:extLst>
                    <a:ext uri="{9D8B030D-6E8A-4147-A177-3AD203B41FA5}">
                      <a16:colId xmlns:a16="http://schemas.microsoft.com/office/drawing/2014/main" val="20006"/>
                    </a:ext>
                  </a:extLst>
                </a:gridCol>
                <a:gridCol w="1072393">
                  <a:extLst>
                    <a:ext uri="{9D8B030D-6E8A-4147-A177-3AD203B41FA5}">
                      <a16:colId xmlns:a16="http://schemas.microsoft.com/office/drawing/2014/main" val="2879502426"/>
                    </a:ext>
                  </a:extLst>
                </a:gridCol>
                <a:gridCol w="1072393">
                  <a:extLst>
                    <a:ext uri="{9D8B030D-6E8A-4147-A177-3AD203B41FA5}">
                      <a16:colId xmlns:a16="http://schemas.microsoft.com/office/drawing/2014/main" val="1082838501"/>
                    </a:ext>
                  </a:extLst>
                </a:gridCol>
                <a:gridCol w="1072393">
                  <a:extLst>
                    <a:ext uri="{9D8B030D-6E8A-4147-A177-3AD203B41FA5}">
                      <a16:colId xmlns:a16="http://schemas.microsoft.com/office/drawing/2014/main" val="20007"/>
                    </a:ext>
                  </a:extLst>
                </a:gridCol>
              </a:tblGrid>
              <a:tr h="370840">
                <a:tc>
                  <a:txBody>
                    <a:bodyPr/>
                    <a:lstStyle/>
                    <a:p>
                      <a:endParaRPr lang="en-US" dirty="0"/>
                    </a:p>
                  </a:txBody>
                  <a:tcPr/>
                </a:tc>
                <a:tc>
                  <a:txBody>
                    <a:bodyPr/>
                    <a:lstStyle/>
                    <a:p>
                      <a:pPr algn="ctr"/>
                      <a:r>
                        <a:rPr lang="en-US" dirty="0"/>
                        <a:t>2010</a:t>
                      </a:r>
                    </a:p>
                  </a:txBody>
                  <a:tcPr/>
                </a:tc>
                <a:tc>
                  <a:txBody>
                    <a:bodyPr/>
                    <a:lstStyle/>
                    <a:p>
                      <a:pPr algn="ctr"/>
                      <a:r>
                        <a:rPr lang="en-US" dirty="0"/>
                        <a:t>2011</a:t>
                      </a:r>
                    </a:p>
                  </a:txBody>
                  <a:tcPr/>
                </a:tc>
                <a:tc>
                  <a:txBody>
                    <a:bodyPr/>
                    <a:lstStyle/>
                    <a:p>
                      <a:pPr algn="ctr"/>
                      <a:r>
                        <a:rPr lang="en-US" dirty="0"/>
                        <a:t>2012</a:t>
                      </a:r>
                    </a:p>
                  </a:txBody>
                  <a:tcPr/>
                </a:tc>
                <a:tc>
                  <a:txBody>
                    <a:bodyPr/>
                    <a:lstStyle/>
                    <a:p>
                      <a:pPr algn="ctr"/>
                      <a:r>
                        <a:rPr lang="en-US" dirty="0"/>
                        <a:t>2013</a:t>
                      </a:r>
                    </a:p>
                  </a:txBody>
                  <a:tcPr/>
                </a:tc>
                <a:tc>
                  <a:txBody>
                    <a:bodyPr/>
                    <a:lstStyle/>
                    <a:p>
                      <a:pPr algn="ctr"/>
                      <a:r>
                        <a:rPr lang="en-US" dirty="0"/>
                        <a:t>2014</a:t>
                      </a:r>
                    </a:p>
                  </a:txBody>
                  <a:tcPr/>
                </a:tc>
                <a:tc>
                  <a:txBody>
                    <a:bodyPr/>
                    <a:lstStyle/>
                    <a:p>
                      <a:pPr algn="ctr"/>
                      <a:r>
                        <a:rPr lang="en-US" dirty="0"/>
                        <a:t>2015</a:t>
                      </a:r>
                    </a:p>
                  </a:txBody>
                  <a:tcPr/>
                </a:tc>
                <a:tc>
                  <a:txBody>
                    <a:bodyPr/>
                    <a:lstStyle/>
                    <a:p>
                      <a:pPr algn="ctr"/>
                      <a:r>
                        <a:rPr lang="en-US" dirty="0"/>
                        <a:t>2016</a:t>
                      </a:r>
                    </a:p>
                  </a:txBody>
                  <a:tcPr/>
                </a:tc>
                <a:tc>
                  <a:txBody>
                    <a:bodyPr/>
                    <a:lstStyle/>
                    <a:p>
                      <a:pPr algn="ctr"/>
                      <a:r>
                        <a:rPr lang="en-US" dirty="0"/>
                        <a:t>2017</a:t>
                      </a:r>
                    </a:p>
                  </a:txBody>
                  <a:tcPr/>
                </a:tc>
                <a:tc>
                  <a:txBody>
                    <a:bodyPr/>
                    <a:lstStyle/>
                    <a:p>
                      <a:pPr algn="ctr"/>
                      <a:r>
                        <a:rPr lang="en-US" dirty="0"/>
                        <a:t>Totals</a:t>
                      </a:r>
                    </a:p>
                  </a:txBody>
                  <a:tcPr/>
                </a:tc>
                <a:extLst>
                  <a:ext uri="{0D108BD9-81ED-4DB2-BD59-A6C34878D82A}">
                    <a16:rowId xmlns:a16="http://schemas.microsoft.com/office/drawing/2014/main" val="10000"/>
                  </a:ext>
                </a:extLst>
              </a:tr>
              <a:tr h="370840">
                <a:tc>
                  <a:txBody>
                    <a:bodyPr/>
                    <a:lstStyle/>
                    <a:p>
                      <a:pPr algn="l" fontAlgn="b"/>
                      <a:r>
                        <a:rPr lang="en-US" sz="1800" b="1" i="0" u="sng" strike="noStrike" dirty="0">
                          <a:solidFill>
                            <a:srgbClr val="000000"/>
                          </a:solidFill>
                          <a:effectLst/>
                          <a:latin typeface="Calibri"/>
                        </a:rPr>
                        <a:t>Acquisition</a:t>
                      </a:r>
                    </a:p>
                  </a:txBody>
                  <a:tcPr marL="12700" marR="12700" marT="12700" marB="0" anchor="b"/>
                </a:tc>
                <a:tc>
                  <a:txBody>
                    <a:bodyPr/>
                    <a:lstStyle/>
                    <a:p>
                      <a:pPr algn="ctr" fontAlgn="b"/>
                      <a:r>
                        <a:rPr lang="en-US" sz="1800" b="0" i="0" u="none" strike="noStrike">
                          <a:solidFill>
                            <a:srgbClr val="000000"/>
                          </a:solidFill>
                          <a:effectLst/>
                          <a:latin typeface="Arial"/>
                        </a:rPr>
                        <a:t> </a:t>
                      </a:r>
                    </a:p>
                  </a:txBody>
                  <a:tcPr marL="12700" marR="12700" marT="12700" marB="0" anchor="b"/>
                </a:tc>
                <a:tc>
                  <a:txBody>
                    <a:bodyPr/>
                    <a:lstStyle/>
                    <a:p>
                      <a:pPr algn="ctr" fontAlgn="b"/>
                      <a:r>
                        <a:rPr lang="en-US" sz="1800" b="0" i="0" u="none" strike="noStrike">
                          <a:solidFill>
                            <a:srgbClr val="000000"/>
                          </a:solidFill>
                          <a:effectLst/>
                          <a:latin typeface="Arial"/>
                        </a:rPr>
                        <a:t> </a:t>
                      </a:r>
                    </a:p>
                  </a:txBody>
                  <a:tcPr marL="12700" marR="12700" marT="12700" marB="0" anchor="b"/>
                </a:tc>
                <a:tc>
                  <a:txBody>
                    <a:bodyPr/>
                    <a:lstStyle/>
                    <a:p>
                      <a:pPr algn="ctr" fontAlgn="b"/>
                      <a:r>
                        <a:rPr lang="en-US" sz="1800" b="0" i="0" u="none" strike="noStrike">
                          <a:solidFill>
                            <a:srgbClr val="000000"/>
                          </a:solidFill>
                          <a:effectLst/>
                          <a:latin typeface="Arial"/>
                        </a:rPr>
                        <a:t> </a:t>
                      </a:r>
                    </a:p>
                  </a:txBody>
                  <a:tcPr marL="12700" marR="12700" marT="12700" marB="0" anchor="b"/>
                </a:tc>
                <a:tc>
                  <a:txBody>
                    <a:bodyPr/>
                    <a:lstStyle/>
                    <a:p>
                      <a:pPr algn="ctr" fontAlgn="b"/>
                      <a:r>
                        <a:rPr lang="en-US" sz="1800" b="0" i="0" u="none" strike="noStrike">
                          <a:solidFill>
                            <a:srgbClr val="000000"/>
                          </a:solidFill>
                          <a:effectLst/>
                          <a:latin typeface="Arial"/>
                        </a:rPr>
                        <a:t> </a:t>
                      </a:r>
                    </a:p>
                  </a:txBody>
                  <a:tcPr marL="12700" marR="12700" marT="12700" marB="0" anchor="b"/>
                </a:tc>
                <a:tc>
                  <a:txBody>
                    <a:bodyPr/>
                    <a:lstStyle/>
                    <a:p>
                      <a:pPr algn="ctr" fontAlgn="b"/>
                      <a:r>
                        <a:rPr lang="en-US" sz="1800" b="0" i="0" u="none" strike="noStrike">
                          <a:solidFill>
                            <a:srgbClr val="000000"/>
                          </a:solidFill>
                          <a:effectLst/>
                          <a:latin typeface="Arial"/>
                        </a:rPr>
                        <a:t> </a:t>
                      </a:r>
                    </a:p>
                  </a:txBody>
                  <a:tcPr marL="12700" marR="12700" marT="12700" marB="0" anchor="b"/>
                </a:tc>
                <a:tc>
                  <a:txBody>
                    <a:bodyPr/>
                    <a:lstStyle/>
                    <a:p>
                      <a:pPr algn="ctr" fontAlgn="b"/>
                      <a:r>
                        <a:rPr lang="en-US" sz="1800" b="0" i="0" u="none" strike="noStrike">
                          <a:solidFill>
                            <a:srgbClr val="000000"/>
                          </a:solidFill>
                          <a:effectLst/>
                          <a:latin typeface="Arial"/>
                        </a:rPr>
                        <a:t> </a:t>
                      </a:r>
                    </a:p>
                  </a:txBody>
                  <a:tcPr marL="12700" marR="12700" marT="12700" marB="0" anchor="b"/>
                </a:tc>
                <a:tc>
                  <a:txBody>
                    <a:bodyPr/>
                    <a:lstStyle/>
                    <a:p>
                      <a:pPr algn="ctr" fontAlgn="b"/>
                      <a:endParaRPr lang="en-US" sz="1800" b="0" i="0" u="none" strike="noStrike">
                        <a:solidFill>
                          <a:srgbClr val="000000"/>
                        </a:solidFill>
                        <a:effectLst/>
                        <a:latin typeface="Arial"/>
                      </a:endParaRPr>
                    </a:p>
                  </a:txBody>
                  <a:tcPr marL="12700" marR="12700" marT="12700" marB="0" anchor="b"/>
                </a:tc>
                <a:tc>
                  <a:txBody>
                    <a:bodyPr/>
                    <a:lstStyle/>
                    <a:p>
                      <a:pPr algn="ctr" fontAlgn="b"/>
                      <a:endParaRPr lang="en-US" sz="1800" b="0" i="0" u="none" strike="noStrike">
                        <a:solidFill>
                          <a:srgbClr val="000000"/>
                        </a:solidFill>
                        <a:effectLst/>
                        <a:latin typeface="Arial"/>
                      </a:endParaRPr>
                    </a:p>
                  </a:txBody>
                  <a:tcPr marL="12700" marR="12700" marT="12700" marB="0" anchor="b"/>
                </a:tc>
                <a:tc>
                  <a:txBody>
                    <a:bodyPr/>
                    <a:lstStyle/>
                    <a:p>
                      <a:pPr algn="ctr" fontAlgn="b"/>
                      <a:r>
                        <a:rPr lang="en-US" sz="1800" b="0" i="0" u="none" strike="noStrike">
                          <a:solidFill>
                            <a:srgbClr val="000000"/>
                          </a:solidFill>
                          <a:effectLst/>
                          <a:latin typeface="Arial"/>
                        </a:rPr>
                        <a:t> </a:t>
                      </a:r>
                    </a:p>
                  </a:txBody>
                  <a:tcPr marL="12700" marR="12700" marT="12700" marB="0" anchor="b"/>
                </a:tc>
                <a:extLst>
                  <a:ext uri="{0D108BD9-81ED-4DB2-BD59-A6C34878D82A}">
                    <a16:rowId xmlns:a16="http://schemas.microsoft.com/office/drawing/2014/main" val="10001"/>
                  </a:ext>
                </a:extLst>
              </a:tr>
              <a:tr h="370840">
                <a:tc>
                  <a:txBody>
                    <a:bodyPr/>
                    <a:lstStyle/>
                    <a:p>
                      <a:pPr algn="l" fontAlgn="b"/>
                      <a:r>
                        <a:rPr lang="en-US" sz="1800" b="0" i="0" u="none" strike="noStrike" dirty="0">
                          <a:solidFill>
                            <a:srgbClr val="000000"/>
                          </a:solidFill>
                          <a:effectLst/>
                          <a:latin typeface="Calibri"/>
                        </a:rPr>
                        <a:t>Land Banking</a:t>
                      </a:r>
                    </a:p>
                  </a:txBody>
                  <a:tcPr marL="12700" marR="12700" marT="12700" marB="0" anchor="b"/>
                </a:tc>
                <a:tc>
                  <a:txBody>
                    <a:bodyPr/>
                    <a:lstStyle/>
                    <a:p>
                      <a:pPr algn="ctr" fontAlgn="b"/>
                      <a:r>
                        <a:rPr lang="en-US" sz="1800" b="0" i="0" u="none" strike="noStrike">
                          <a:solidFill>
                            <a:srgbClr val="000000"/>
                          </a:solidFill>
                          <a:effectLst/>
                          <a:latin typeface="Calibri"/>
                        </a:rPr>
                        <a:t>127</a:t>
                      </a:r>
                    </a:p>
                  </a:txBody>
                  <a:tcPr marL="12700" marR="12700" marT="12700" marB="0" anchor="b"/>
                </a:tc>
                <a:tc>
                  <a:txBody>
                    <a:bodyPr/>
                    <a:lstStyle/>
                    <a:p>
                      <a:pPr algn="ctr" fontAlgn="b"/>
                      <a:r>
                        <a:rPr lang="en-US" sz="1800" b="0" i="0" u="none" strike="noStrike">
                          <a:solidFill>
                            <a:srgbClr val="000000"/>
                          </a:solidFill>
                          <a:effectLst/>
                          <a:latin typeface="Calibri"/>
                        </a:rPr>
                        <a:t>28</a:t>
                      </a:r>
                    </a:p>
                  </a:txBody>
                  <a:tcPr marL="12700" marR="12700" marT="12700" marB="0" anchor="b"/>
                </a:tc>
                <a:tc>
                  <a:txBody>
                    <a:bodyPr/>
                    <a:lstStyle/>
                    <a:p>
                      <a:pPr algn="ctr" fontAlgn="b"/>
                      <a:r>
                        <a:rPr lang="en-US" sz="1800" b="0" i="0" u="none" strike="noStrike">
                          <a:solidFill>
                            <a:srgbClr val="000000"/>
                          </a:solidFill>
                          <a:effectLst/>
                          <a:latin typeface="Calibri"/>
                        </a:rPr>
                        <a:t>1</a:t>
                      </a:r>
                    </a:p>
                  </a:txBody>
                  <a:tcPr marL="12700" marR="12700" marT="12700" marB="0" anchor="b"/>
                </a:tc>
                <a:tc>
                  <a:txBody>
                    <a:bodyPr/>
                    <a:lstStyle/>
                    <a:p>
                      <a:pPr algn="ctr" fontAlgn="b"/>
                      <a:r>
                        <a:rPr lang="en-US" sz="1800" b="0" i="0" u="none" strike="noStrike">
                          <a:solidFill>
                            <a:srgbClr val="000000"/>
                          </a:solidFill>
                          <a:effectLst/>
                          <a:latin typeface="Calibri"/>
                        </a:rPr>
                        <a:t>4</a:t>
                      </a:r>
                    </a:p>
                  </a:txBody>
                  <a:tcPr marL="12700" marR="12700" marT="12700" marB="0" anchor="b"/>
                </a:tc>
                <a:tc>
                  <a:txBody>
                    <a:bodyPr/>
                    <a:lstStyle/>
                    <a:p>
                      <a:pPr algn="ctr" fontAlgn="b"/>
                      <a:r>
                        <a:rPr lang="en-US" sz="1800" b="0" i="0" u="none" strike="noStrike">
                          <a:solidFill>
                            <a:srgbClr val="000000"/>
                          </a:solidFill>
                          <a:effectLst/>
                          <a:latin typeface="Calibri"/>
                        </a:rPr>
                        <a:t>0</a:t>
                      </a:r>
                    </a:p>
                  </a:txBody>
                  <a:tcPr marL="12700" marR="12700" marT="12700" marB="0" anchor="b"/>
                </a:tc>
                <a:tc>
                  <a:txBody>
                    <a:bodyPr/>
                    <a:lstStyle/>
                    <a:p>
                      <a:pPr algn="ctr" fontAlgn="b"/>
                      <a:r>
                        <a:rPr lang="en-US" sz="1800" b="0" i="0" u="none" strike="noStrike">
                          <a:solidFill>
                            <a:srgbClr val="000000"/>
                          </a:solidFill>
                          <a:effectLst/>
                          <a:latin typeface="Calibri"/>
                        </a:rPr>
                        <a:t>4</a:t>
                      </a:r>
                    </a:p>
                  </a:txBody>
                  <a:tcPr marL="12700" marR="12700" marT="12700" marB="0" anchor="b"/>
                </a:tc>
                <a:tc>
                  <a:txBody>
                    <a:bodyPr/>
                    <a:lstStyle/>
                    <a:p>
                      <a:pPr algn="ctr" fontAlgn="b"/>
                      <a:r>
                        <a:rPr lang="en-US" sz="1800" b="0" i="0" u="none" strike="noStrike" dirty="0">
                          <a:solidFill>
                            <a:srgbClr val="000000"/>
                          </a:solidFill>
                          <a:effectLst/>
                          <a:latin typeface="Calibri"/>
                        </a:rPr>
                        <a:t>68</a:t>
                      </a:r>
                    </a:p>
                  </a:txBody>
                  <a:tcPr marL="12700" marR="12700" marT="12700" marB="0" anchor="b"/>
                </a:tc>
                <a:tc>
                  <a:txBody>
                    <a:bodyPr/>
                    <a:lstStyle/>
                    <a:p>
                      <a:pPr algn="ctr" fontAlgn="b"/>
                      <a:r>
                        <a:rPr lang="en-US" sz="1800" b="0" i="0" u="none" strike="noStrike" dirty="0">
                          <a:solidFill>
                            <a:srgbClr val="000000"/>
                          </a:solidFill>
                          <a:effectLst/>
                          <a:latin typeface="Calibri"/>
                        </a:rPr>
                        <a:t>30</a:t>
                      </a:r>
                    </a:p>
                  </a:txBody>
                  <a:tcPr marL="12700" marR="12700" marT="12700" marB="0" anchor="b"/>
                </a:tc>
                <a:tc>
                  <a:txBody>
                    <a:bodyPr/>
                    <a:lstStyle/>
                    <a:p>
                      <a:pPr algn="ctr" fontAlgn="b"/>
                      <a:r>
                        <a:rPr lang="en-US" sz="1800" b="0" i="0" u="none" strike="noStrike" dirty="0">
                          <a:solidFill>
                            <a:srgbClr val="000000"/>
                          </a:solidFill>
                          <a:effectLst/>
                          <a:latin typeface="Calibri"/>
                        </a:rPr>
                        <a:t>262</a:t>
                      </a:r>
                    </a:p>
                  </a:txBody>
                  <a:tcPr marL="12700" marR="12700" marT="12700" marB="0" anchor="b"/>
                </a:tc>
                <a:extLst>
                  <a:ext uri="{0D108BD9-81ED-4DB2-BD59-A6C34878D82A}">
                    <a16:rowId xmlns:a16="http://schemas.microsoft.com/office/drawing/2014/main" val="10002"/>
                  </a:ext>
                </a:extLst>
              </a:tr>
              <a:tr h="370840">
                <a:tc>
                  <a:txBody>
                    <a:bodyPr/>
                    <a:lstStyle/>
                    <a:p>
                      <a:pPr algn="l" fontAlgn="b"/>
                      <a:r>
                        <a:rPr lang="en-US" sz="1800" b="0" i="0" u="none" strike="noStrike" dirty="0">
                          <a:solidFill>
                            <a:srgbClr val="000000"/>
                          </a:solidFill>
                          <a:effectLst/>
                          <a:latin typeface="Calibri"/>
                        </a:rPr>
                        <a:t>Neighborhood Stabilization Program</a:t>
                      </a:r>
                    </a:p>
                  </a:txBody>
                  <a:tcPr marL="12700" marR="12700" marT="12700" marB="0" anchor="b"/>
                </a:tc>
                <a:tc>
                  <a:txBody>
                    <a:bodyPr/>
                    <a:lstStyle/>
                    <a:p>
                      <a:pPr algn="ctr" fontAlgn="b"/>
                      <a:r>
                        <a:rPr lang="en-US" sz="1800" b="0" i="0" u="none" strike="noStrike" dirty="0">
                          <a:solidFill>
                            <a:srgbClr val="000000"/>
                          </a:solidFill>
                          <a:effectLst/>
                          <a:latin typeface="Calibri"/>
                        </a:rPr>
                        <a:t>96</a:t>
                      </a:r>
                    </a:p>
                  </a:txBody>
                  <a:tcPr marL="12700" marR="12700" marT="12700" marB="0" anchor="b"/>
                </a:tc>
                <a:tc>
                  <a:txBody>
                    <a:bodyPr/>
                    <a:lstStyle/>
                    <a:p>
                      <a:pPr algn="ctr" fontAlgn="b"/>
                      <a:r>
                        <a:rPr lang="en-US" sz="1800" b="0" i="0" u="none" strike="noStrike" dirty="0">
                          <a:solidFill>
                            <a:srgbClr val="000000"/>
                          </a:solidFill>
                          <a:effectLst/>
                          <a:latin typeface="Calibri"/>
                        </a:rPr>
                        <a:t>18</a:t>
                      </a:r>
                    </a:p>
                  </a:txBody>
                  <a:tcPr marL="12700" marR="12700" marT="12700" marB="0" anchor="b"/>
                </a:tc>
                <a:tc>
                  <a:txBody>
                    <a:bodyPr/>
                    <a:lstStyle/>
                    <a:p>
                      <a:pPr algn="ctr" fontAlgn="b"/>
                      <a:r>
                        <a:rPr lang="en-US" sz="1800" b="0" i="0" u="none" strike="noStrike">
                          <a:solidFill>
                            <a:srgbClr val="000000"/>
                          </a:solidFill>
                          <a:effectLst/>
                          <a:latin typeface="Calibri"/>
                        </a:rPr>
                        <a:t>9</a:t>
                      </a:r>
                    </a:p>
                  </a:txBody>
                  <a:tcPr marL="12700" marR="12700" marT="12700" marB="0" anchor="b"/>
                </a:tc>
                <a:tc>
                  <a:txBody>
                    <a:bodyPr/>
                    <a:lstStyle/>
                    <a:p>
                      <a:pPr algn="ctr" fontAlgn="b"/>
                      <a:r>
                        <a:rPr lang="en-US" sz="1800" b="0" i="0" u="none" strike="noStrike">
                          <a:solidFill>
                            <a:srgbClr val="000000"/>
                          </a:solidFill>
                          <a:effectLst/>
                          <a:latin typeface="Calibri"/>
                        </a:rPr>
                        <a:t>13</a:t>
                      </a:r>
                    </a:p>
                  </a:txBody>
                  <a:tcPr marL="12700" marR="12700" marT="12700" marB="0" anchor="b"/>
                </a:tc>
                <a:tc>
                  <a:txBody>
                    <a:bodyPr/>
                    <a:lstStyle/>
                    <a:p>
                      <a:pPr algn="ctr" fontAlgn="b"/>
                      <a:r>
                        <a:rPr lang="en-US" sz="1800" b="0" i="0" u="none" strike="noStrike">
                          <a:solidFill>
                            <a:srgbClr val="000000"/>
                          </a:solidFill>
                          <a:effectLst/>
                          <a:latin typeface="Calibri"/>
                        </a:rPr>
                        <a:t>4</a:t>
                      </a:r>
                    </a:p>
                  </a:txBody>
                  <a:tcPr marL="12700" marR="12700" marT="12700" marB="0" anchor="b"/>
                </a:tc>
                <a:tc>
                  <a:txBody>
                    <a:bodyPr/>
                    <a:lstStyle/>
                    <a:p>
                      <a:pPr algn="ctr" fontAlgn="b"/>
                      <a:r>
                        <a:rPr lang="en-US" sz="1800" b="0" i="0" u="none" strike="noStrike">
                          <a:solidFill>
                            <a:srgbClr val="000000"/>
                          </a:solidFill>
                          <a:effectLst/>
                          <a:latin typeface="Calibri"/>
                        </a:rPr>
                        <a:t>0</a:t>
                      </a:r>
                    </a:p>
                  </a:txBody>
                  <a:tcPr marL="12700" marR="12700" marT="12700" marB="0" anchor="b"/>
                </a:tc>
                <a:tc>
                  <a:txBody>
                    <a:bodyPr/>
                    <a:lstStyle/>
                    <a:p>
                      <a:pPr algn="ctr" fontAlgn="b"/>
                      <a:r>
                        <a:rPr lang="en-US" sz="1800" b="0" i="0" u="none" strike="noStrike" dirty="0">
                          <a:solidFill>
                            <a:srgbClr val="000000"/>
                          </a:solidFill>
                          <a:effectLst/>
                          <a:latin typeface="Calibri"/>
                        </a:rPr>
                        <a:t>0</a:t>
                      </a:r>
                    </a:p>
                  </a:txBody>
                  <a:tcPr marL="12700" marR="12700" marT="12700" marB="0" anchor="b"/>
                </a:tc>
                <a:tc>
                  <a:txBody>
                    <a:bodyPr/>
                    <a:lstStyle/>
                    <a:p>
                      <a:pPr algn="ctr" fontAlgn="b"/>
                      <a:r>
                        <a:rPr lang="en-US" sz="1800" b="0" i="0" u="none" strike="noStrike" dirty="0">
                          <a:solidFill>
                            <a:srgbClr val="000000"/>
                          </a:solidFill>
                          <a:effectLst/>
                          <a:latin typeface="Calibri"/>
                        </a:rPr>
                        <a:t>0</a:t>
                      </a:r>
                    </a:p>
                  </a:txBody>
                  <a:tcPr marL="12700" marR="12700" marT="12700" marB="0" anchor="b"/>
                </a:tc>
                <a:tc>
                  <a:txBody>
                    <a:bodyPr/>
                    <a:lstStyle/>
                    <a:p>
                      <a:pPr algn="ctr" fontAlgn="b"/>
                      <a:r>
                        <a:rPr lang="en-US" sz="1800" b="0" i="0" u="none" strike="noStrike" dirty="0">
                          <a:solidFill>
                            <a:srgbClr val="000000"/>
                          </a:solidFill>
                          <a:effectLst/>
                          <a:latin typeface="Calibri"/>
                        </a:rPr>
                        <a:t>140</a:t>
                      </a:r>
                    </a:p>
                  </a:txBody>
                  <a:tcPr marL="12700" marR="12700" marT="12700" marB="0" anchor="b"/>
                </a:tc>
                <a:extLst>
                  <a:ext uri="{0D108BD9-81ED-4DB2-BD59-A6C34878D82A}">
                    <a16:rowId xmlns:a16="http://schemas.microsoft.com/office/drawing/2014/main" val="10003"/>
                  </a:ext>
                </a:extLst>
              </a:tr>
              <a:tr h="370840">
                <a:tc>
                  <a:txBody>
                    <a:bodyPr/>
                    <a:lstStyle/>
                    <a:p>
                      <a:pPr algn="l" fontAlgn="b"/>
                      <a:r>
                        <a:rPr lang="en-US" sz="1800" b="0" i="0" u="none" strike="noStrike" dirty="0">
                          <a:solidFill>
                            <a:srgbClr val="000000"/>
                          </a:solidFill>
                          <a:effectLst/>
                          <a:latin typeface="Calibri"/>
                        </a:rPr>
                        <a:t>Donation</a:t>
                      </a:r>
                    </a:p>
                  </a:txBody>
                  <a:tcPr marL="12700" marR="12700" marT="12700" marB="0" anchor="b"/>
                </a:tc>
                <a:tc>
                  <a:txBody>
                    <a:bodyPr/>
                    <a:lstStyle/>
                    <a:p>
                      <a:pPr algn="ctr" fontAlgn="b"/>
                      <a:r>
                        <a:rPr lang="en-US" sz="1800" b="0" i="0" u="none" strike="noStrike">
                          <a:solidFill>
                            <a:srgbClr val="000000"/>
                          </a:solidFill>
                          <a:effectLst/>
                          <a:latin typeface="Calibri"/>
                        </a:rPr>
                        <a:t>0</a:t>
                      </a:r>
                    </a:p>
                  </a:txBody>
                  <a:tcPr marL="12700" marR="12700" marT="12700" marB="0" anchor="b"/>
                </a:tc>
                <a:tc>
                  <a:txBody>
                    <a:bodyPr/>
                    <a:lstStyle/>
                    <a:p>
                      <a:pPr algn="ctr" fontAlgn="b"/>
                      <a:r>
                        <a:rPr lang="en-US" sz="1800" b="0" i="0" u="none" strike="noStrike">
                          <a:solidFill>
                            <a:srgbClr val="000000"/>
                          </a:solidFill>
                          <a:effectLst/>
                          <a:latin typeface="Calibri"/>
                        </a:rPr>
                        <a:t>0</a:t>
                      </a:r>
                    </a:p>
                  </a:txBody>
                  <a:tcPr marL="12700" marR="12700" marT="12700" marB="0" anchor="b"/>
                </a:tc>
                <a:tc>
                  <a:txBody>
                    <a:bodyPr/>
                    <a:lstStyle/>
                    <a:p>
                      <a:pPr algn="ctr" fontAlgn="b"/>
                      <a:r>
                        <a:rPr lang="en-US" sz="1800" b="0" i="0" u="none" strike="noStrike">
                          <a:solidFill>
                            <a:srgbClr val="000000"/>
                          </a:solidFill>
                          <a:effectLst/>
                          <a:latin typeface="Calibri"/>
                        </a:rPr>
                        <a:t>4</a:t>
                      </a:r>
                    </a:p>
                  </a:txBody>
                  <a:tcPr marL="12700" marR="12700" marT="12700" marB="0" anchor="b"/>
                </a:tc>
                <a:tc>
                  <a:txBody>
                    <a:bodyPr/>
                    <a:lstStyle/>
                    <a:p>
                      <a:pPr algn="ctr" fontAlgn="b"/>
                      <a:r>
                        <a:rPr lang="en-US" sz="1800" b="0" i="0" u="none" strike="noStrike">
                          <a:solidFill>
                            <a:srgbClr val="000000"/>
                          </a:solidFill>
                          <a:effectLst/>
                          <a:latin typeface="Calibri"/>
                        </a:rPr>
                        <a:t>1</a:t>
                      </a:r>
                    </a:p>
                  </a:txBody>
                  <a:tcPr marL="12700" marR="12700" marT="12700" marB="0" anchor="b"/>
                </a:tc>
                <a:tc>
                  <a:txBody>
                    <a:bodyPr/>
                    <a:lstStyle/>
                    <a:p>
                      <a:pPr algn="ctr" fontAlgn="b"/>
                      <a:r>
                        <a:rPr lang="en-US" sz="1800" b="0" i="0" u="none" strike="noStrike">
                          <a:solidFill>
                            <a:srgbClr val="000000"/>
                          </a:solidFill>
                          <a:effectLst/>
                          <a:latin typeface="Calibri"/>
                        </a:rPr>
                        <a:t>1</a:t>
                      </a:r>
                    </a:p>
                  </a:txBody>
                  <a:tcPr marL="12700" marR="12700" marT="12700" marB="0" anchor="b"/>
                </a:tc>
                <a:tc>
                  <a:txBody>
                    <a:bodyPr/>
                    <a:lstStyle/>
                    <a:p>
                      <a:pPr algn="ctr" fontAlgn="b"/>
                      <a:r>
                        <a:rPr lang="en-US" sz="1800" b="0" i="0" u="none" strike="noStrike">
                          <a:solidFill>
                            <a:srgbClr val="000000"/>
                          </a:solidFill>
                          <a:effectLst/>
                          <a:latin typeface="Calibri"/>
                        </a:rPr>
                        <a:t>2</a:t>
                      </a:r>
                    </a:p>
                  </a:txBody>
                  <a:tcPr marL="12700" marR="12700" marT="12700" marB="0" anchor="b"/>
                </a:tc>
                <a:tc>
                  <a:txBody>
                    <a:bodyPr/>
                    <a:lstStyle/>
                    <a:p>
                      <a:pPr algn="ctr" fontAlgn="b"/>
                      <a:r>
                        <a:rPr lang="en-US" sz="1800" b="0" i="0" u="none" strike="noStrike" dirty="0">
                          <a:solidFill>
                            <a:srgbClr val="000000"/>
                          </a:solidFill>
                          <a:effectLst/>
                          <a:latin typeface="Calibri"/>
                        </a:rPr>
                        <a:t>1</a:t>
                      </a:r>
                    </a:p>
                  </a:txBody>
                  <a:tcPr marL="12700" marR="12700" marT="12700" marB="0" anchor="b"/>
                </a:tc>
                <a:tc>
                  <a:txBody>
                    <a:bodyPr/>
                    <a:lstStyle/>
                    <a:p>
                      <a:pPr algn="ctr" fontAlgn="b"/>
                      <a:r>
                        <a:rPr lang="en-US" sz="1800" b="0" i="0" u="none" strike="noStrike" dirty="0">
                          <a:solidFill>
                            <a:srgbClr val="000000"/>
                          </a:solidFill>
                          <a:effectLst/>
                          <a:latin typeface="Calibri"/>
                        </a:rPr>
                        <a:t>12</a:t>
                      </a:r>
                    </a:p>
                  </a:txBody>
                  <a:tcPr marL="12700" marR="12700" marT="12700" marB="0" anchor="b"/>
                </a:tc>
                <a:tc>
                  <a:txBody>
                    <a:bodyPr/>
                    <a:lstStyle/>
                    <a:p>
                      <a:pPr algn="ctr" fontAlgn="b"/>
                      <a:r>
                        <a:rPr lang="en-US" sz="1800" b="0" i="0" u="none" strike="noStrike" dirty="0">
                          <a:solidFill>
                            <a:srgbClr val="000000"/>
                          </a:solidFill>
                          <a:effectLst/>
                          <a:latin typeface="Calibri"/>
                        </a:rPr>
                        <a:t>21</a:t>
                      </a:r>
                    </a:p>
                  </a:txBody>
                  <a:tcPr marL="12700" marR="12700" marT="12700" marB="0" anchor="b"/>
                </a:tc>
                <a:extLst>
                  <a:ext uri="{0D108BD9-81ED-4DB2-BD59-A6C34878D82A}">
                    <a16:rowId xmlns:a16="http://schemas.microsoft.com/office/drawing/2014/main" val="10004"/>
                  </a:ext>
                </a:extLst>
              </a:tr>
              <a:tr h="370840">
                <a:tc>
                  <a:txBody>
                    <a:bodyPr/>
                    <a:lstStyle/>
                    <a:p>
                      <a:pPr algn="l" fontAlgn="b"/>
                      <a:r>
                        <a:rPr lang="en-US" sz="1800" b="1" i="0" u="none" strike="noStrike" dirty="0">
                          <a:solidFill>
                            <a:srgbClr val="000000"/>
                          </a:solidFill>
                          <a:effectLst/>
                          <a:latin typeface="Calibri"/>
                        </a:rPr>
                        <a:t>Total</a:t>
                      </a:r>
                    </a:p>
                  </a:txBody>
                  <a:tcPr marL="12700" marR="12700" marT="12700" marB="0" anchor="b"/>
                </a:tc>
                <a:tc>
                  <a:txBody>
                    <a:bodyPr/>
                    <a:lstStyle/>
                    <a:p>
                      <a:pPr algn="ctr" fontAlgn="b"/>
                      <a:r>
                        <a:rPr lang="en-US" sz="1800" b="1" i="0" u="none" strike="noStrike" dirty="0">
                          <a:solidFill>
                            <a:srgbClr val="000000"/>
                          </a:solidFill>
                          <a:effectLst/>
                          <a:latin typeface="Calibri"/>
                        </a:rPr>
                        <a:t>223</a:t>
                      </a:r>
                    </a:p>
                  </a:txBody>
                  <a:tcPr marL="12700" marR="12700" marT="12700" marB="0" anchor="b"/>
                </a:tc>
                <a:tc>
                  <a:txBody>
                    <a:bodyPr/>
                    <a:lstStyle/>
                    <a:p>
                      <a:pPr algn="ctr" fontAlgn="b"/>
                      <a:r>
                        <a:rPr lang="en-US" sz="1800" b="1" i="0" u="none" strike="noStrike" dirty="0">
                          <a:solidFill>
                            <a:srgbClr val="000000"/>
                          </a:solidFill>
                          <a:effectLst/>
                          <a:latin typeface="Calibri"/>
                        </a:rPr>
                        <a:t>46</a:t>
                      </a:r>
                    </a:p>
                  </a:txBody>
                  <a:tcPr marL="12700" marR="12700" marT="12700" marB="0" anchor="b"/>
                </a:tc>
                <a:tc>
                  <a:txBody>
                    <a:bodyPr/>
                    <a:lstStyle/>
                    <a:p>
                      <a:pPr algn="ctr" fontAlgn="b"/>
                      <a:r>
                        <a:rPr lang="en-US" sz="1800" b="1" i="0" u="none" strike="noStrike">
                          <a:solidFill>
                            <a:srgbClr val="000000"/>
                          </a:solidFill>
                          <a:effectLst/>
                          <a:latin typeface="Calibri"/>
                        </a:rPr>
                        <a:t>14</a:t>
                      </a:r>
                    </a:p>
                  </a:txBody>
                  <a:tcPr marL="12700" marR="12700" marT="12700" marB="0" anchor="b"/>
                </a:tc>
                <a:tc>
                  <a:txBody>
                    <a:bodyPr/>
                    <a:lstStyle/>
                    <a:p>
                      <a:pPr algn="ctr" fontAlgn="b"/>
                      <a:r>
                        <a:rPr lang="en-US" sz="1800" b="1" i="0" u="none" strike="noStrike">
                          <a:solidFill>
                            <a:srgbClr val="000000"/>
                          </a:solidFill>
                          <a:effectLst/>
                          <a:latin typeface="Calibri"/>
                        </a:rPr>
                        <a:t>18</a:t>
                      </a:r>
                    </a:p>
                  </a:txBody>
                  <a:tcPr marL="12700" marR="12700" marT="12700" marB="0" anchor="b"/>
                </a:tc>
                <a:tc>
                  <a:txBody>
                    <a:bodyPr/>
                    <a:lstStyle/>
                    <a:p>
                      <a:pPr algn="ctr" fontAlgn="b"/>
                      <a:r>
                        <a:rPr lang="en-US" sz="1800" b="1" i="0" u="none" strike="noStrike">
                          <a:solidFill>
                            <a:srgbClr val="000000"/>
                          </a:solidFill>
                          <a:effectLst/>
                          <a:latin typeface="Calibri"/>
                        </a:rPr>
                        <a:t>5</a:t>
                      </a:r>
                    </a:p>
                  </a:txBody>
                  <a:tcPr marL="12700" marR="12700" marT="12700" marB="0" anchor="b"/>
                </a:tc>
                <a:tc>
                  <a:txBody>
                    <a:bodyPr/>
                    <a:lstStyle/>
                    <a:p>
                      <a:pPr algn="ctr" fontAlgn="b"/>
                      <a:r>
                        <a:rPr lang="en-US" sz="1800" b="1" i="0" u="none" strike="noStrike">
                          <a:solidFill>
                            <a:srgbClr val="000000"/>
                          </a:solidFill>
                          <a:effectLst/>
                          <a:latin typeface="Calibri"/>
                        </a:rPr>
                        <a:t>6</a:t>
                      </a:r>
                    </a:p>
                  </a:txBody>
                  <a:tcPr marL="12700" marR="12700" marT="12700" marB="0" anchor="b"/>
                </a:tc>
                <a:tc>
                  <a:txBody>
                    <a:bodyPr/>
                    <a:lstStyle/>
                    <a:p>
                      <a:pPr algn="ctr" fontAlgn="b"/>
                      <a:r>
                        <a:rPr lang="en-US" sz="1800" b="1" i="0" u="none" strike="noStrike" dirty="0">
                          <a:solidFill>
                            <a:srgbClr val="000000"/>
                          </a:solidFill>
                          <a:effectLst/>
                          <a:latin typeface="Calibri"/>
                        </a:rPr>
                        <a:t>69</a:t>
                      </a:r>
                    </a:p>
                  </a:txBody>
                  <a:tcPr marL="12700" marR="12700" marT="12700" marB="0" anchor="b"/>
                </a:tc>
                <a:tc>
                  <a:txBody>
                    <a:bodyPr/>
                    <a:lstStyle/>
                    <a:p>
                      <a:pPr algn="ctr" fontAlgn="b"/>
                      <a:r>
                        <a:rPr lang="en-US" sz="1800" b="1" i="0" u="none" strike="noStrike" dirty="0">
                          <a:solidFill>
                            <a:srgbClr val="000000"/>
                          </a:solidFill>
                          <a:effectLst/>
                          <a:latin typeface="Calibri"/>
                        </a:rPr>
                        <a:t>42</a:t>
                      </a:r>
                    </a:p>
                  </a:txBody>
                  <a:tcPr marL="12700" marR="12700" marT="12700" marB="0" anchor="b"/>
                </a:tc>
                <a:tc>
                  <a:txBody>
                    <a:bodyPr/>
                    <a:lstStyle/>
                    <a:p>
                      <a:pPr algn="ctr" fontAlgn="b"/>
                      <a:r>
                        <a:rPr lang="en-US" sz="1800" b="1" i="0" u="none" strike="noStrike" dirty="0">
                          <a:solidFill>
                            <a:srgbClr val="000000"/>
                          </a:solidFill>
                          <a:effectLst/>
                          <a:latin typeface="Calibri"/>
                        </a:rPr>
                        <a:t>423</a:t>
                      </a:r>
                    </a:p>
                  </a:txBody>
                  <a:tcPr marL="12700" marR="12700" marT="12700" marB="0" anchor="b"/>
                </a:tc>
                <a:extLst>
                  <a:ext uri="{0D108BD9-81ED-4DB2-BD59-A6C34878D82A}">
                    <a16:rowId xmlns:a16="http://schemas.microsoft.com/office/drawing/2014/main" val="10005"/>
                  </a:ext>
                </a:extLst>
              </a:tr>
              <a:tr h="370840">
                <a:tc>
                  <a:txBody>
                    <a:bodyPr/>
                    <a:lstStyle/>
                    <a:p>
                      <a:pPr algn="l" fontAlgn="b"/>
                      <a:r>
                        <a:rPr lang="en-US" sz="1800" b="0" i="0" u="none" strike="noStrike" dirty="0">
                          <a:solidFill>
                            <a:srgbClr val="000000"/>
                          </a:solidFill>
                          <a:effectLst/>
                          <a:latin typeface="Arial"/>
                        </a:rPr>
                        <a:t> </a:t>
                      </a:r>
                    </a:p>
                  </a:txBody>
                  <a:tcPr marL="12700" marR="12700" marT="12700" marB="0" anchor="b"/>
                </a:tc>
                <a:tc>
                  <a:txBody>
                    <a:bodyPr/>
                    <a:lstStyle/>
                    <a:p>
                      <a:pPr algn="ctr" fontAlgn="b"/>
                      <a:r>
                        <a:rPr lang="en-US" sz="1800" b="0" i="0" u="none" strike="noStrike">
                          <a:solidFill>
                            <a:srgbClr val="000000"/>
                          </a:solidFill>
                          <a:effectLst/>
                          <a:latin typeface="Arial"/>
                        </a:rPr>
                        <a:t> </a:t>
                      </a:r>
                    </a:p>
                  </a:txBody>
                  <a:tcPr marL="12700" marR="12700" marT="12700" marB="0" anchor="b"/>
                </a:tc>
                <a:tc>
                  <a:txBody>
                    <a:bodyPr/>
                    <a:lstStyle/>
                    <a:p>
                      <a:pPr algn="ctr" fontAlgn="b"/>
                      <a:r>
                        <a:rPr lang="en-US" sz="1800" b="0" i="0" u="none" strike="noStrike">
                          <a:solidFill>
                            <a:srgbClr val="000000"/>
                          </a:solidFill>
                          <a:effectLst/>
                          <a:latin typeface="Arial"/>
                        </a:rPr>
                        <a:t> </a:t>
                      </a:r>
                    </a:p>
                  </a:txBody>
                  <a:tcPr marL="12700" marR="12700" marT="12700" marB="0" anchor="b"/>
                </a:tc>
                <a:tc>
                  <a:txBody>
                    <a:bodyPr/>
                    <a:lstStyle/>
                    <a:p>
                      <a:pPr algn="ctr" fontAlgn="b"/>
                      <a:r>
                        <a:rPr lang="en-US" sz="1800" b="0" i="0" u="none" strike="noStrike">
                          <a:solidFill>
                            <a:srgbClr val="000000"/>
                          </a:solidFill>
                          <a:effectLst/>
                          <a:latin typeface="Arial"/>
                        </a:rPr>
                        <a:t> </a:t>
                      </a:r>
                    </a:p>
                  </a:txBody>
                  <a:tcPr marL="12700" marR="12700" marT="12700" marB="0" anchor="b"/>
                </a:tc>
                <a:tc>
                  <a:txBody>
                    <a:bodyPr/>
                    <a:lstStyle/>
                    <a:p>
                      <a:pPr algn="ctr" fontAlgn="b"/>
                      <a:r>
                        <a:rPr lang="en-US" sz="1800" b="0" i="0" u="none" strike="noStrike">
                          <a:solidFill>
                            <a:srgbClr val="000000"/>
                          </a:solidFill>
                          <a:effectLst/>
                          <a:latin typeface="Arial"/>
                        </a:rPr>
                        <a:t> </a:t>
                      </a:r>
                    </a:p>
                  </a:txBody>
                  <a:tcPr marL="12700" marR="12700" marT="12700" marB="0" anchor="b"/>
                </a:tc>
                <a:tc>
                  <a:txBody>
                    <a:bodyPr/>
                    <a:lstStyle/>
                    <a:p>
                      <a:pPr algn="ctr" fontAlgn="b"/>
                      <a:r>
                        <a:rPr lang="en-US" sz="1800" b="0" i="0" u="none" strike="noStrike">
                          <a:solidFill>
                            <a:srgbClr val="000000"/>
                          </a:solidFill>
                          <a:effectLst/>
                          <a:latin typeface="Arial"/>
                        </a:rPr>
                        <a:t> </a:t>
                      </a:r>
                    </a:p>
                  </a:txBody>
                  <a:tcPr marL="12700" marR="12700" marT="12700" marB="0" anchor="b"/>
                </a:tc>
                <a:tc>
                  <a:txBody>
                    <a:bodyPr/>
                    <a:lstStyle/>
                    <a:p>
                      <a:pPr algn="ctr" fontAlgn="b"/>
                      <a:r>
                        <a:rPr lang="en-US" sz="1800" b="0" i="0" u="none" strike="noStrike">
                          <a:solidFill>
                            <a:srgbClr val="000000"/>
                          </a:solidFill>
                          <a:effectLst/>
                          <a:latin typeface="Arial"/>
                        </a:rPr>
                        <a:t> </a:t>
                      </a:r>
                    </a:p>
                  </a:txBody>
                  <a:tcPr marL="12700" marR="12700" marT="12700" marB="0" anchor="b"/>
                </a:tc>
                <a:tc>
                  <a:txBody>
                    <a:bodyPr/>
                    <a:lstStyle/>
                    <a:p>
                      <a:pPr algn="ctr" fontAlgn="b"/>
                      <a:endParaRPr lang="en-US" sz="1800" b="0" i="0" u="none" strike="noStrike">
                        <a:solidFill>
                          <a:srgbClr val="000000"/>
                        </a:solidFill>
                        <a:effectLst/>
                        <a:latin typeface="Arial"/>
                      </a:endParaRPr>
                    </a:p>
                  </a:txBody>
                  <a:tcPr marL="12700" marR="12700" marT="12700" marB="0" anchor="b"/>
                </a:tc>
                <a:tc>
                  <a:txBody>
                    <a:bodyPr/>
                    <a:lstStyle/>
                    <a:p>
                      <a:pPr algn="ctr" fontAlgn="b"/>
                      <a:endParaRPr lang="en-US" sz="1800" b="0" i="0" u="none" strike="noStrike">
                        <a:solidFill>
                          <a:srgbClr val="000000"/>
                        </a:solidFill>
                        <a:effectLst/>
                        <a:latin typeface="Arial"/>
                      </a:endParaRPr>
                    </a:p>
                  </a:txBody>
                  <a:tcPr marL="12700" marR="12700" marT="12700" marB="0" anchor="b"/>
                </a:tc>
                <a:tc>
                  <a:txBody>
                    <a:bodyPr/>
                    <a:lstStyle/>
                    <a:p>
                      <a:pPr algn="ctr" fontAlgn="b"/>
                      <a:r>
                        <a:rPr lang="en-US" sz="1800" b="0" i="0" u="none" strike="noStrike">
                          <a:solidFill>
                            <a:srgbClr val="000000"/>
                          </a:solidFill>
                          <a:effectLst/>
                          <a:latin typeface="Arial"/>
                        </a:rPr>
                        <a:t> </a:t>
                      </a:r>
                    </a:p>
                  </a:txBody>
                  <a:tcPr marL="12700" marR="12700" marT="12700" marB="0" anchor="b"/>
                </a:tc>
                <a:extLst>
                  <a:ext uri="{0D108BD9-81ED-4DB2-BD59-A6C34878D82A}">
                    <a16:rowId xmlns:a16="http://schemas.microsoft.com/office/drawing/2014/main" val="10006"/>
                  </a:ext>
                </a:extLst>
              </a:tr>
              <a:tr h="370840">
                <a:tc>
                  <a:txBody>
                    <a:bodyPr/>
                    <a:lstStyle/>
                    <a:p>
                      <a:pPr algn="l" fontAlgn="b"/>
                      <a:r>
                        <a:rPr lang="en-US" sz="1800" b="1" i="0" u="sng" strike="noStrike" dirty="0">
                          <a:solidFill>
                            <a:srgbClr val="000000"/>
                          </a:solidFill>
                          <a:effectLst/>
                          <a:latin typeface="Calibri"/>
                        </a:rPr>
                        <a:t>Disposition</a:t>
                      </a:r>
                    </a:p>
                  </a:txBody>
                  <a:tcPr marL="12700" marR="12700" marT="12700" marB="0" anchor="b"/>
                </a:tc>
                <a:tc>
                  <a:txBody>
                    <a:bodyPr/>
                    <a:lstStyle/>
                    <a:p>
                      <a:pPr algn="ctr" fontAlgn="b"/>
                      <a:r>
                        <a:rPr lang="en-US" sz="1800" b="0" i="0" u="none" strike="noStrike" dirty="0">
                          <a:solidFill>
                            <a:srgbClr val="000000"/>
                          </a:solidFill>
                          <a:effectLst/>
                          <a:latin typeface="Arial"/>
                        </a:rPr>
                        <a:t> </a:t>
                      </a:r>
                    </a:p>
                  </a:txBody>
                  <a:tcPr marL="12700" marR="12700" marT="12700" marB="0" anchor="b"/>
                </a:tc>
                <a:tc>
                  <a:txBody>
                    <a:bodyPr/>
                    <a:lstStyle/>
                    <a:p>
                      <a:pPr algn="ctr" fontAlgn="b"/>
                      <a:r>
                        <a:rPr lang="en-US" sz="1800" b="0" i="0" u="none" strike="noStrike" dirty="0">
                          <a:solidFill>
                            <a:srgbClr val="000000"/>
                          </a:solidFill>
                          <a:effectLst/>
                          <a:latin typeface="Arial"/>
                        </a:rPr>
                        <a:t> </a:t>
                      </a:r>
                    </a:p>
                  </a:txBody>
                  <a:tcPr marL="12700" marR="12700" marT="12700" marB="0" anchor="b"/>
                </a:tc>
                <a:tc>
                  <a:txBody>
                    <a:bodyPr/>
                    <a:lstStyle/>
                    <a:p>
                      <a:pPr algn="ctr" fontAlgn="b"/>
                      <a:r>
                        <a:rPr lang="en-US" sz="1800" b="0" i="0" u="none" strike="noStrike" dirty="0">
                          <a:solidFill>
                            <a:srgbClr val="000000"/>
                          </a:solidFill>
                          <a:effectLst/>
                          <a:latin typeface="Arial"/>
                        </a:rPr>
                        <a:t> </a:t>
                      </a:r>
                    </a:p>
                  </a:txBody>
                  <a:tcPr marL="12700" marR="12700" marT="12700" marB="0" anchor="b"/>
                </a:tc>
                <a:tc>
                  <a:txBody>
                    <a:bodyPr/>
                    <a:lstStyle/>
                    <a:p>
                      <a:pPr algn="ctr" fontAlgn="b"/>
                      <a:r>
                        <a:rPr lang="en-US" sz="1800" b="0" i="0" u="none" strike="noStrike">
                          <a:solidFill>
                            <a:srgbClr val="000000"/>
                          </a:solidFill>
                          <a:effectLst/>
                          <a:latin typeface="Arial"/>
                        </a:rPr>
                        <a:t> </a:t>
                      </a:r>
                    </a:p>
                  </a:txBody>
                  <a:tcPr marL="12700" marR="12700" marT="12700" marB="0" anchor="b"/>
                </a:tc>
                <a:tc>
                  <a:txBody>
                    <a:bodyPr/>
                    <a:lstStyle/>
                    <a:p>
                      <a:pPr algn="ctr" fontAlgn="b"/>
                      <a:r>
                        <a:rPr lang="en-US" sz="1800" b="0" i="0" u="none" strike="noStrike">
                          <a:solidFill>
                            <a:srgbClr val="000000"/>
                          </a:solidFill>
                          <a:effectLst/>
                          <a:latin typeface="Arial"/>
                        </a:rPr>
                        <a:t> </a:t>
                      </a:r>
                    </a:p>
                  </a:txBody>
                  <a:tcPr marL="12700" marR="12700" marT="12700" marB="0" anchor="b"/>
                </a:tc>
                <a:tc>
                  <a:txBody>
                    <a:bodyPr/>
                    <a:lstStyle/>
                    <a:p>
                      <a:pPr algn="ctr" fontAlgn="b"/>
                      <a:r>
                        <a:rPr lang="en-US" sz="1800" b="0" i="0" u="none" strike="noStrike">
                          <a:solidFill>
                            <a:srgbClr val="000000"/>
                          </a:solidFill>
                          <a:effectLst/>
                          <a:latin typeface="Arial"/>
                        </a:rPr>
                        <a:t> </a:t>
                      </a:r>
                    </a:p>
                  </a:txBody>
                  <a:tcPr marL="12700" marR="12700" marT="12700" marB="0" anchor="b"/>
                </a:tc>
                <a:tc>
                  <a:txBody>
                    <a:bodyPr/>
                    <a:lstStyle/>
                    <a:p>
                      <a:pPr algn="ctr" fontAlgn="b"/>
                      <a:endParaRPr lang="en-US" sz="1800" b="0" i="0" u="none" strike="noStrike">
                        <a:solidFill>
                          <a:srgbClr val="000000"/>
                        </a:solidFill>
                        <a:effectLst/>
                        <a:latin typeface="Arial"/>
                      </a:endParaRPr>
                    </a:p>
                  </a:txBody>
                  <a:tcPr marL="12700" marR="12700" marT="12700" marB="0" anchor="b"/>
                </a:tc>
                <a:tc>
                  <a:txBody>
                    <a:bodyPr/>
                    <a:lstStyle/>
                    <a:p>
                      <a:pPr algn="ctr" fontAlgn="b"/>
                      <a:endParaRPr lang="en-US" sz="1800" b="0" i="0" u="none" strike="noStrike">
                        <a:solidFill>
                          <a:srgbClr val="000000"/>
                        </a:solidFill>
                        <a:effectLst/>
                        <a:latin typeface="Arial"/>
                      </a:endParaRPr>
                    </a:p>
                  </a:txBody>
                  <a:tcPr marL="12700" marR="12700" marT="12700" marB="0" anchor="b"/>
                </a:tc>
                <a:tc>
                  <a:txBody>
                    <a:bodyPr/>
                    <a:lstStyle/>
                    <a:p>
                      <a:pPr algn="ctr" fontAlgn="b"/>
                      <a:r>
                        <a:rPr lang="en-US" sz="1800" b="0" i="0" u="none" strike="noStrike">
                          <a:solidFill>
                            <a:srgbClr val="000000"/>
                          </a:solidFill>
                          <a:effectLst/>
                          <a:latin typeface="Arial"/>
                        </a:rPr>
                        <a:t> </a:t>
                      </a:r>
                    </a:p>
                  </a:txBody>
                  <a:tcPr marL="12700" marR="12700" marT="12700" marB="0" anchor="b"/>
                </a:tc>
                <a:extLst>
                  <a:ext uri="{0D108BD9-81ED-4DB2-BD59-A6C34878D82A}">
                    <a16:rowId xmlns:a16="http://schemas.microsoft.com/office/drawing/2014/main" val="10007"/>
                  </a:ext>
                </a:extLst>
              </a:tr>
              <a:tr h="370840">
                <a:tc>
                  <a:txBody>
                    <a:bodyPr/>
                    <a:lstStyle/>
                    <a:p>
                      <a:pPr algn="l" fontAlgn="b"/>
                      <a:r>
                        <a:rPr lang="en-US" sz="1800" b="0" i="0" u="none" strike="noStrike">
                          <a:solidFill>
                            <a:srgbClr val="000000"/>
                          </a:solidFill>
                          <a:effectLst/>
                          <a:latin typeface="Calibri"/>
                        </a:rPr>
                        <a:t>Land Banking</a:t>
                      </a:r>
                    </a:p>
                  </a:txBody>
                  <a:tcPr marL="12700" marR="12700" marT="12700" marB="0" anchor="b"/>
                </a:tc>
                <a:tc>
                  <a:txBody>
                    <a:bodyPr/>
                    <a:lstStyle/>
                    <a:p>
                      <a:pPr algn="ctr" fontAlgn="b"/>
                      <a:r>
                        <a:rPr lang="en-US" sz="1800" b="0" i="0" u="none" strike="noStrike">
                          <a:solidFill>
                            <a:srgbClr val="000000"/>
                          </a:solidFill>
                          <a:effectLst/>
                          <a:latin typeface="Calibri"/>
                        </a:rPr>
                        <a:t>0</a:t>
                      </a:r>
                    </a:p>
                  </a:txBody>
                  <a:tcPr marL="12700" marR="12700" marT="12700" marB="0" anchor="b"/>
                </a:tc>
                <a:tc>
                  <a:txBody>
                    <a:bodyPr/>
                    <a:lstStyle/>
                    <a:p>
                      <a:pPr algn="ctr" fontAlgn="b"/>
                      <a:r>
                        <a:rPr lang="en-US" sz="1800" b="0" i="0" u="none" strike="noStrike">
                          <a:solidFill>
                            <a:srgbClr val="000000"/>
                          </a:solidFill>
                          <a:effectLst/>
                          <a:latin typeface="Calibri"/>
                        </a:rPr>
                        <a:t>0</a:t>
                      </a:r>
                    </a:p>
                  </a:txBody>
                  <a:tcPr marL="12700" marR="12700" marT="12700" marB="0" anchor="b"/>
                </a:tc>
                <a:tc>
                  <a:txBody>
                    <a:bodyPr/>
                    <a:lstStyle/>
                    <a:p>
                      <a:pPr algn="ctr" fontAlgn="b"/>
                      <a:r>
                        <a:rPr lang="en-US" sz="1800" b="0" i="0" u="none" strike="noStrike" dirty="0">
                          <a:solidFill>
                            <a:srgbClr val="000000"/>
                          </a:solidFill>
                          <a:effectLst/>
                          <a:latin typeface="Calibri"/>
                        </a:rPr>
                        <a:t>4</a:t>
                      </a:r>
                    </a:p>
                  </a:txBody>
                  <a:tcPr marL="12700" marR="12700" marT="12700" marB="0" anchor="b"/>
                </a:tc>
                <a:tc>
                  <a:txBody>
                    <a:bodyPr/>
                    <a:lstStyle/>
                    <a:p>
                      <a:pPr algn="ctr" fontAlgn="b"/>
                      <a:r>
                        <a:rPr lang="en-US" sz="1800" b="0" i="0" u="none" strike="noStrike" dirty="0">
                          <a:solidFill>
                            <a:srgbClr val="000000"/>
                          </a:solidFill>
                          <a:effectLst/>
                          <a:latin typeface="Calibri"/>
                        </a:rPr>
                        <a:t>8</a:t>
                      </a:r>
                    </a:p>
                  </a:txBody>
                  <a:tcPr marL="12700" marR="12700" marT="12700" marB="0" anchor="b"/>
                </a:tc>
                <a:tc>
                  <a:txBody>
                    <a:bodyPr/>
                    <a:lstStyle/>
                    <a:p>
                      <a:pPr algn="ctr" fontAlgn="b"/>
                      <a:r>
                        <a:rPr lang="en-US" sz="1800" b="0" i="0" u="none" strike="noStrike" dirty="0">
                          <a:solidFill>
                            <a:srgbClr val="000000"/>
                          </a:solidFill>
                          <a:effectLst/>
                          <a:latin typeface="Calibri"/>
                        </a:rPr>
                        <a:t>7</a:t>
                      </a:r>
                    </a:p>
                  </a:txBody>
                  <a:tcPr marL="12700" marR="12700" marT="12700" marB="0" anchor="b"/>
                </a:tc>
                <a:tc>
                  <a:txBody>
                    <a:bodyPr/>
                    <a:lstStyle/>
                    <a:p>
                      <a:pPr algn="ctr" fontAlgn="b"/>
                      <a:r>
                        <a:rPr lang="en-US" sz="1800" b="0" i="0" u="none" strike="noStrike">
                          <a:solidFill>
                            <a:srgbClr val="000000"/>
                          </a:solidFill>
                          <a:effectLst/>
                          <a:latin typeface="Calibri"/>
                        </a:rPr>
                        <a:t>83</a:t>
                      </a:r>
                    </a:p>
                  </a:txBody>
                  <a:tcPr marL="12700" marR="12700" marT="12700" marB="0" anchor="b"/>
                </a:tc>
                <a:tc>
                  <a:txBody>
                    <a:bodyPr/>
                    <a:lstStyle/>
                    <a:p>
                      <a:pPr algn="ctr" fontAlgn="b"/>
                      <a:r>
                        <a:rPr lang="en-US" sz="1800" b="0" i="0" u="none" strike="noStrike" dirty="0">
                          <a:solidFill>
                            <a:srgbClr val="000000"/>
                          </a:solidFill>
                          <a:effectLst/>
                          <a:latin typeface="Calibri"/>
                        </a:rPr>
                        <a:t>3</a:t>
                      </a:r>
                    </a:p>
                  </a:txBody>
                  <a:tcPr marL="12700" marR="12700" marT="12700" marB="0" anchor="b"/>
                </a:tc>
                <a:tc>
                  <a:txBody>
                    <a:bodyPr/>
                    <a:lstStyle/>
                    <a:p>
                      <a:pPr algn="ctr" fontAlgn="b"/>
                      <a:r>
                        <a:rPr lang="en-US" sz="1800" b="0" i="0" u="none" strike="noStrike" dirty="0">
                          <a:solidFill>
                            <a:srgbClr val="000000"/>
                          </a:solidFill>
                          <a:effectLst/>
                          <a:latin typeface="Calibri"/>
                        </a:rPr>
                        <a:t>11</a:t>
                      </a:r>
                    </a:p>
                  </a:txBody>
                  <a:tcPr marL="12700" marR="12700" marT="12700" marB="0" anchor="b"/>
                </a:tc>
                <a:tc>
                  <a:txBody>
                    <a:bodyPr/>
                    <a:lstStyle/>
                    <a:p>
                      <a:pPr algn="ctr" fontAlgn="b"/>
                      <a:r>
                        <a:rPr lang="en-US" sz="1800" b="0" i="0" u="none" strike="noStrike" dirty="0">
                          <a:solidFill>
                            <a:srgbClr val="000000"/>
                          </a:solidFill>
                          <a:effectLst/>
                          <a:latin typeface="Calibri"/>
                        </a:rPr>
                        <a:t>116</a:t>
                      </a:r>
                    </a:p>
                  </a:txBody>
                  <a:tcPr marL="12700" marR="12700" marT="12700" marB="0" anchor="b"/>
                </a:tc>
                <a:extLst>
                  <a:ext uri="{0D108BD9-81ED-4DB2-BD59-A6C34878D82A}">
                    <a16:rowId xmlns:a16="http://schemas.microsoft.com/office/drawing/2014/main" val="10008"/>
                  </a:ext>
                </a:extLst>
              </a:tr>
              <a:tr h="370840">
                <a:tc>
                  <a:txBody>
                    <a:bodyPr/>
                    <a:lstStyle/>
                    <a:p>
                      <a:pPr algn="l" fontAlgn="b"/>
                      <a:r>
                        <a:rPr lang="en-US" sz="1800" b="0" i="0" u="none" strike="noStrike">
                          <a:solidFill>
                            <a:srgbClr val="000000"/>
                          </a:solidFill>
                          <a:effectLst/>
                          <a:latin typeface="Calibri"/>
                        </a:rPr>
                        <a:t>Neighborhood Stabilization Program</a:t>
                      </a:r>
                    </a:p>
                  </a:txBody>
                  <a:tcPr marL="12700" marR="12700" marT="12700" marB="0" anchor="b"/>
                </a:tc>
                <a:tc>
                  <a:txBody>
                    <a:bodyPr/>
                    <a:lstStyle/>
                    <a:p>
                      <a:pPr algn="ctr" fontAlgn="b"/>
                      <a:r>
                        <a:rPr lang="en-US" sz="1800" b="0" i="0" u="none" strike="noStrike">
                          <a:solidFill>
                            <a:srgbClr val="000000"/>
                          </a:solidFill>
                          <a:effectLst/>
                          <a:latin typeface="Calibri"/>
                        </a:rPr>
                        <a:t>0</a:t>
                      </a:r>
                    </a:p>
                  </a:txBody>
                  <a:tcPr marL="12700" marR="12700" marT="12700" marB="0" anchor="b"/>
                </a:tc>
                <a:tc>
                  <a:txBody>
                    <a:bodyPr/>
                    <a:lstStyle/>
                    <a:p>
                      <a:pPr algn="ctr" fontAlgn="b"/>
                      <a:r>
                        <a:rPr lang="en-US" sz="1800" b="0" i="0" u="none" strike="noStrike">
                          <a:solidFill>
                            <a:srgbClr val="000000"/>
                          </a:solidFill>
                          <a:effectLst/>
                          <a:latin typeface="Calibri"/>
                        </a:rPr>
                        <a:t>0</a:t>
                      </a:r>
                    </a:p>
                  </a:txBody>
                  <a:tcPr marL="12700" marR="12700" marT="12700" marB="0" anchor="b"/>
                </a:tc>
                <a:tc>
                  <a:txBody>
                    <a:bodyPr/>
                    <a:lstStyle/>
                    <a:p>
                      <a:pPr algn="ctr" fontAlgn="b"/>
                      <a:r>
                        <a:rPr lang="en-US" sz="1800" b="0" i="0" u="none" strike="noStrike" dirty="0">
                          <a:solidFill>
                            <a:srgbClr val="000000"/>
                          </a:solidFill>
                          <a:effectLst/>
                          <a:latin typeface="Calibri"/>
                        </a:rPr>
                        <a:t>37</a:t>
                      </a:r>
                    </a:p>
                  </a:txBody>
                  <a:tcPr marL="12700" marR="12700" marT="12700" marB="0" anchor="b"/>
                </a:tc>
                <a:tc>
                  <a:txBody>
                    <a:bodyPr/>
                    <a:lstStyle/>
                    <a:p>
                      <a:pPr algn="ctr" fontAlgn="b"/>
                      <a:r>
                        <a:rPr lang="en-US" sz="1800" b="0" i="0" u="none" strike="noStrike" dirty="0">
                          <a:solidFill>
                            <a:srgbClr val="000000"/>
                          </a:solidFill>
                          <a:effectLst/>
                          <a:latin typeface="Calibri"/>
                        </a:rPr>
                        <a:t>17</a:t>
                      </a:r>
                    </a:p>
                  </a:txBody>
                  <a:tcPr marL="12700" marR="12700" marT="12700" marB="0" anchor="b"/>
                </a:tc>
                <a:tc>
                  <a:txBody>
                    <a:bodyPr/>
                    <a:lstStyle/>
                    <a:p>
                      <a:pPr algn="ctr" fontAlgn="b"/>
                      <a:r>
                        <a:rPr lang="en-US" sz="1800" b="0" i="0" u="none" strike="noStrike" dirty="0">
                          <a:solidFill>
                            <a:srgbClr val="000000"/>
                          </a:solidFill>
                          <a:effectLst/>
                          <a:latin typeface="Calibri"/>
                        </a:rPr>
                        <a:t>8</a:t>
                      </a:r>
                    </a:p>
                  </a:txBody>
                  <a:tcPr marL="12700" marR="12700" marT="12700" marB="0" anchor="b"/>
                </a:tc>
                <a:tc>
                  <a:txBody>
                    <a:bodyPr/>
                    <a:lstStyle/>
                    <a:p>
                      <a:pPr algn="ctr" fontAlgn="b"/>
                      <a:r>
                        <a:rPr lang="en-US" sz="1800" b="0" i="0" u="none" strike="noStrike">
                          <a:solidFill>
                            <a:srgbClr val="000000"/>
                          </a:solidFill>
                          <a:effectLst/>
                          <a:latin typeface="Calibri"/>
                        </a:rPr>
                        <a:t>0</a:t>
                      </a:r>
                    </a:p>
                  </a:txBody>
                  <a:tcPr marL="12700" marR="12700" marT="12700" marB="0" anchor="b"/>
                </a:tc>
                <a:tc>
                  <a:txBody>
                    <a:bodyPr/>
                    <a:lstStyle/>
                    <a:p>
                      <a:pPr algn="ctr" fontAlgn="b"/>
                      <a:r>
                        <a:rPr lang="en-US" sz="1800" b="0" i="0" u="none" strike="noStrike" dirty="0">
                          <a:solidFill>
                            <a:srgbClr val="000000"/>
                          </a:solidFill>
                          <a:effectLst/>
                          <a:latin typeface="Calibri"/>
                        </a:rPr>
                        <a:t>46</a:t>
                      </a:r>
                    </a:p>
                  </a:txBody>
                  <a:tcPr marL="12700" marR="12700" marT="12700" marB="0" anchor="b"/>
                </a:tc>
                <a:tc>
                  <a:txBody>
                    <a:bodyPr/>
                    <a:lstStyle/>
                    <a:p>
                      <a:pPr algn="ctr" fontAlgn="b"/>
                      <a:r>
                        <a:rPr lang="en-US" sz="1800" b="0" i="0" u="none" strike="noStrike" dirty="0">
                          <a:solidFill>
                            <a:srgbClr val="000000"/>
                          </a:solidFill>
                          <a:effectLst/>
                          <a:latin typeface="Calibri"/>
                        </a:rPr>
                        <a:t>49</a:t>
                      </a:r>
                    </a:p>
                  </a:txBody>
                  <a:tcPr marL="12700" marR="12700" marT="12700" marB="0" anchor="b"/>
                </a:tc>
                <a:tc>
                  <a:txBody>
                    <a:bodyPr/>
                    <a:lstStyle/>
                    <a:p>
                      <a:pPr algn="ctr" fontAlgn="b"/>
                      <a:r>
                        <a:rPr lang="en-US" sz="1800" b="0" i="0" u="none" strike="noStrike" dirty="0">
                          <a:solidFill>
                            <a:srgbClr val="000000"/>
                          </a:solidFill>
                          <a:effectLst/>
                          <a:latin typeface="Calibri"/>
                        </a:rPr>
                        <a:t>157</a:t>
                      </a:r>
                    </a:p>
                  </a:txBody>
                  <a:tcPr marL="12700" marR="12700" marT="12700" marB="0" anchor="b"/>
                </a:tc>
                <a:extLst>
                  <a:ext uri="{0D108BD9-81ED-4DB2-BD59-A6C34878D82A}">
                    <a16:rowId xmlns:a16="http://schemas.microsoft.com/office/drawing/2014/main" val="10009"/>
                  </a:ext>
                </a:extLst>
              </a:tr>
              <a:tr h="370840">
                <a:tc>
                  <a:txBody>
                    <a:bodyPr/>
                    <a:lstStyle/>
                    <a:p>
                      <a:pPr algn="l" fontAlgn="b"/>
                      <a:r>
                        <a:rPr lang="en-US" sz="1800" b="0" i="0" u="none" strike="noStrike">
                          <a:solidFill>
                            <a:srgbClr val="000000"/>
                          </a:solidFill>
                          <a:effectLst/>
                          <a:latin typeface="Calibri"/>
                        </a:rPr>
                        <a:t>Donation</a:t>
                      </a:r>
                    </a:p>
                  </a:txBody>
                  <a:tcPr marL="12700" marR="12700" marT="12700" marB="0" anchor="b"/>
                </a:tc>
                <a:tc>
                  <a:txBody>
                    <a:bodyPr/>
                    <a:lstStyle/>
                    <a:p>
                      <a:pPr algn="ctr" fontAlgn="b"/>
                      <a:r>
                        <a:rPr lang="en-US" sz="1800" b="0" i="0" u="none" strike="noStrike">
                          <a:solidFill>
                            <a:srgbClr val="000000"/>
                          </a:solidFill>
                          <a:effectLst/>
                          <a:latin typeface="Calibri"/>
                        </a:rPr>
                        <a:t>0</a:t>
                      </a:r>
                    </a:p>
                  </a:txBody>
                  <a:tcPr marL="12700" marR="12700" marT="12700" marB="0" anchor="b"/>
                </a:tc>
                <a:tc>
                  <a:txBody>
                    <a:bodyPr/>
                    <a:lstStyle/>
                    <a:p>
                      <a:pPr algn="ctr" fontAlgn="b"/>
                      <a:r>
                        <a:rPr lang="en-US" sz="1800" b="0" i="0" u="none" strike="noStrike">
                          <a:solidFill>
                            <a:srgbClr val="000000"/>
                          </a:solidFill>
                          <a:effectLst/>
                          <a:latin typeface="Calibri"/>
                        </a:rPr>
                        <a:t>0</a:t>
                      </a:r>
                    </a:p>
                  </a:txBody>
                  <a:tcPr marL="12700" marR="12700" marT="12700" marB="0" anchor="b"/>
                </a:tc>
                <a:tc>
                  <a:txBody>
                    <a:bodyPr/>
                    <a:lstStyle/>
                    <a:p>
                      <a:pPr algn="ctr" fontAlgn="b"/>
                      <a:r>
                        <a:rPr lang="en-US" sz="1800" b="0" i="0" u="none" strike="noStrike">
                          <a:solidFill>
                            <a:srgbClr val="000000"/>
                          </a:solidFill>
                          <a:effectLst/>
                          <a:latin typeface="Calibri"/>
                        </a:rPr>
                        <a:t>0</a:t>
                      </a:r>
                    </a:p>
                  </a:txBody>
                  <a:tcPr marL="12700" marR="12700" marT="12700" marB="0" anchor="b"/>
                </a:tc>
                <a:tc>
                  <a:txBody>
                    <a:bodyPr/>
                    <a:lstStyle/>
                    <a:p>
                      <a:pPr algn="ctr" fontAlgn="b"/>
                      <a:r>
                        <a:rPr lang="en-US" sz="1800" b="0" i="0" u="none" strike="noStrike">
                          <a:solidFill>
                            <a:srgbClr val="000000"/>
                          </a:solidFill>
                          <a:effectLst/>
                          <a:latin typeface="Calibri"/>
                        </a:rPr>
                        <a:t>0</a:t>
                      </a:r>
                    </a:p>
                  </a:txBody>
                  <a:tcPr marL="12700" marR="12700" marT="12700" marB="0" anchor="b"/>
                </a:tc>
                <a:tc>
                  <a:txBody>
                    <a:bodyPr/>
                    <a:lstStyle/>
                    <a:p>
                      <a:pPr algn="ctr" fontAlgn="b"/>
                      <a:r>
                        <a:rPr lang="en-US" sz="1800" b="0" i="0" u="none" strike="noStrike">
                          <a:solidFill>
                            <a:srgbClr val="000000"/>
                          </a:solidFill>
                          <a:effectLst/>
                          <a:latin typeface="Calibri"/>
                        </a:rPr>
                        <a:t>1</a:t>
                      </a:r>
                    </a:p>
                  </a:txBody>
                  <a:tcPr marL="12700" marR="12700" marT="12700" marB="0" anchor="b"/>
                </a:tc>
                <a:tc>
                  <a:txBody>
                    <a:bodyPr/>
                    <a:lstStyle/>
                    <a:p>
                      <a:pPr algn="ctr" fontAlgn="b"/>
                      <a:r>
                        <a:rPr lang="en-US" sz="1800" b="0" i="0" u="none" strike="noStrike" dirty="0">
                          <a:solidFill>
                            <a:srgbClr val="000000"/>
                          </a:solidFill>
                          <a:effectLst/>
                          <a:latin typeface="Calibri"/>
                        </a:rPr>
                        <a:t>1</a:t>
                      </a:r>
                    </a:p>
                  </a:txBody>
                  <a:tcPr marL="12700" marR="12700" marT="12700" marB="0" anchor="b"/>
                </a:tc>
                <a:tc>
                  <a:txBody>
                    <a:bodyPr/>
                    <a:lstStyle/>
                    <a:p>
                      <a:pPr algn="ctr" fontAlgn="b"/>
                      <a:r>
                        <a:rPr lang="en-US" sz="1800" b="0" i="0" u="none" strike="noStrike" dirty="0">
                          <a:solidFill>
                            <a:srgbClr val="000000"/>
                          </a:solidFill>
                          <a:effectLst/>
                          <a:latin typeface="Calibri"/>
                        </a:rPr>
                        <a:t>0</a:t>
                      </a:r>
                    </a:p>
                  </a:txBody>
                  <a:tcPr marL="12700" marR="12700" marT="12700" marB="0" anchor="b"/>
                </a:tc>
                <a:tc>
                  <a:txBody>
                    <a:bodyPr/>
                    <a:lstStyle/>
                    <a:p>
                      <a:pPr algn="ctr" fontAlgn="b"/>
                      <a:r>
                        <a:rPr lang="en-US" sz="1800" b="0" i="0" u="none" strike="noStrike" dirty="0">
                          <a:solidFill>
                            <a:srgbClr val="000000"/>
                          </a:solidFill>
                          <a:effectLst/>
                          <a:latin typeface="Calibri"/>
                        </a:rPr>
                        <a:t>1</a:t>
                      </a:r>
                    </a:p>
                  </a:txBody>
                  <a:tcPr marL="12700" marR="12700" marT="12700" marB="0" anchor="b"/>
                </a:tc>
                <a:tc>
                  <a:txBody>
                    <a:bodyPr/>
                    <a:lstStyle/>
                    <a:p>
                      <a:pPr algn="ctr" fontAlgn="b"/>
                      <a:r>
                        <a:rPr lang="en-US" sz="1800" b="0" i="0" u="none" strike="noStrike" dirty="0">
                          <a:solidFill>
                            <a:srgbClr val="000000"/>
                          </a:solidFill>
                          <a:effectLst/>
                          <a:latin typeface="Calibri"/>
                        </a:rPr>
                        <a:t>3</a:t>
                      </a:r>
                    </a:p>
                  </a:txBody>
                  <a:tcPr marL="12700" marR="12700" marT="12700" marB="0" anchor="b"/>
                </a:tc>
                <a:extLst>
                  <a:ext uri="{0D108BD9-81ED-4DB2-BD59-A6C34878D82A}">
                    <a16:rowId xmlns:a16="http://schemas.microsoft.com/office/drawing/2014/main" val="10010"/>
                  </a:ext>
                </a:extLst>
              </a:tr>
              <a:tr h="370840">
                <a:tc>
                  <a:txBody>
                    <a:bodyPr/>
                    <a:lstStyle/>
                    <a:p>
                      <a:pPr algn="l" fontAlgn="b"/>
                      <a:r>
                        <a:rPr lang="en-US" sz="1800" b="1" i="0" u="none" strike="noStrike" dirty="0">
                          <a:solidFill>
                            <a:srgbClr val="000000"/>
                          </a:solidFill>
                          <a:effectLst/>
                          <a:latin typeface="Calibri"/>
                        </a:rPr>
                        <a:t>Total</a:t>
                      </a:r>
                    </a:p>
                  </a:txBody>
                  <a:tcPr marL="12700" marR="12700" marT="12700" marB="0" anchor="b"/>
                </a:tc>
                <a:tc>
                  <a:txBody>
                    <a:bodyPr/>
                    <a:lstStyle/>
                    <a:p>
                      <a:pPr algn="ctr" fontAlgn="b"/>
                      <a:r>
                        <a:rPr lang="en-US" sz="1800" b="1" i="0" u="none" strike="noStrike">
                          <a:solidFill>
                            <a:srgbClr val="000000"/>
                          </a:solidFill>
                          <a:effectLst/>
                          <a:latin typeface="Calibri"/>
                        </a:rPr>
                        <a:t>0</a:t>
                      </a:r>
                    </a:p>
                  </a:txBody>
                  <a:tcPr marL="12700" marR="12700" marT="12700" marB="0" anchor="b"/>
                </a:tc>
                <a:tc>
                  <a:txBody>
                    <a:bodyPr/>
                    <a:lstStyle/>
                    <a:p>
                      <a:pPr algn="ctr" fontAlgn="b"/>
                      <a:r>
                        <a:rPr lang="en-US" sz="1800" b="1" i="0" u="none" strike="noStrike">
                          <a:solidFill>
                            <a:srgbClr val="000000"/>
                          </a:solidFill>
                          <a:effectLst/>
                          <a:latin typeface="Calibri"/>
                        </a:rPr>
                        <a:t>0</a:t>
                      </a:r>
                    </a:p>
                  </a:txBody>
                  <a:tcPr marL="12700" marR="12700" marT="12700" marB="0" anchor="b"/>
                </a:tc>
                <a:tc>
                  <a:txBody>
                    <a:bodyPr/>
                    <a:lstStyle/>
                    <a:p>
                      <a:pPr algn="ctr" fontAlgn="b"/>
                      <a:r>
                        <a:rPr lang="en-US" sz="1800" b="1" i="0" u="none" strike="noStrike">
                          <a:solidFill>
                            <a:srgbClr val="000000"/>
                          </a:solidFill>
                          <a:effectLst/>
                          <a:latin typeface="Calibri"/>
                        </a:rPr>
                        <a:t>10</a:t>
                      </a:r>
                    </a:p>
                  </a:txBody>
                  <a:tcPr marL="12700" marR="12700" marT="12700" marB="0" anchor="b"/>
                </a:tc>
                <a:tc>
                  <a:txBody>
                    <a:bodyPr/>
                    <a:lstStyle/>
                    <a:p>
                      <a:pPr algn="ctr" fontAlgn="b"/>
                      <a:r>
                        <a:rPr lang="en-US" sz="1800" b="1" i="0" u="none" strike="noStrike">
                          <a:solidFill>
                            <a:srgbClr val="000000"/>
                          </a:solidFill>
                          <a:effectLst/>
                          <a:latin typeface="Calibri"/>
                        </a:rPr>
                        <a:t>25</a:t>
                      </a:r>
                    </a:p>
                  </a:txBody>
                  <a:tcPr marL="12700" marR="12700" marT="12700" marB="0" anchor="b"/>
                </a:tc>
                <a:tc>
                  <a:txBody>
                    <a:bodyPr/>
                    <a:lstStyle/>
                    <a:p>
                      <a:pPr algn="ctr" fontAlgn="b"/>
                      <a:r>
                        <a:rPr lang="en-US" sz="1800" b="1" i="0" u="none" strike="noStrike">
                          <a:solidFill>
                            <a:srgbClr val="000000"/>
                          </a:solidFill>
                          <a:effectLst/>
                          <a:latin typeface="Calibri"/>
                        </a:rPr>
                        <a:t>16</a:t>
                      </a:r>
                    </a:p>
                  </a:txBody>
                  <a:tcPr marL="12700" marR="12700" marT="12700" marB="0" anchor="b"/>
                </a:tc>
                <a:tc>
                  <a:txBody>
                    <a:bodyPr/>
                    <a:lstStyle/>
                    <a:p>
                      <a:pPr algn="ctr" fontAlgn="b"/>
                      <a:r>
                        <a:rPr lang="en-US" sz="1800" b="1" i="0" u="none" strike="noStrike">
                          <a:solidFill>
                            <a:srgbClr val="000000"/>
                          </a:solidFill>
                          <a:effectLst/>
                          <a:latin typeface="Calibri"/>
                        </a:rPr>
                        <a:t>84</a:t>
                      </a:r>
                    </a:p>
                  </a:txBody>
                  <a:tcPr marL="12700" marR="12700" marT="12700" marB="0" anchor="b"/>
                </a:tc>
                <a:tc>
                  <a:txBody>
                    <a:bodyPr/>
                    <a:lstStyle/>
                    <a:p>
                      <a:pPr algn="ctr" fontAlgn="b"/>
                      <a:r>
                        <a:rPr lang="en-US" sz="1800" b="1" i="0" u="none" strike="noStrike" dirty="0">
                          <a:solidFill>
                            <a:srgbClr val="000000"/>
                          </a:solidFill>
                          <a:effectLst/>
                          <a:latin typeface="Calibri"/>
                        </a:rPr>
                        <a:t>3</a:t>
                      </a:r>
                    </a:p>
                  </a:txBody>
                  <a:tcPr marL="12700" marR="12700" marT="12700" marB="0" anchor="b"/>
                </a:tc>
                <a:tc>
                  <a:txBody>
                    <a:bodyPr/>
                    <a:lstStyle/>
                    <a:p>
                      <a:pPr algn="ctr" fontAlgn="b"/>
                      <a:r>
                        <a:rPr lang="en-US" sz="1800" b="1" i="0" u="none" strike="noStrike" dirty="0">
                          <a:solidFill>
                            <a:srgbClr val="000000"/>
                          </a:solidFill>
                          <a:effectLst/>
                          <a:latin typeface="Calibri"/>
                        </a:rPr>
                        <a:t>61</a:t>
                      </a:r>
                    </a:p>
                  </a:txBody>
                  <a:tcPr marL="12700" marR="12700" marT="12700" marB="0" anchor="b"/>
                </a:tc>
                <a:tc>
                  <a:txBody>
                    <a:bodyPr/>
                    <a:lstStyle/>
                    <a:p>
                      <a:pPr algn="ctr" fontAlgn="b"/>
                      <a:r>
                        <a:rPr lang="en-US" sz="1800" b="1" i="0" u="none" strike="noStrike" dirty="0">
                          <a:solidFill>
                            <a:srgbClr val="000000"/>
                          </a:solidFill>
                          <a:effectLst/>
                          <a:latin typeface="Calibri"/>
                        </a:rPr>
                        <a:t>276</a:t>
                      </a:r>
                    </a:p>
                  </a:txBody>
                  <a:tcPr marL="12700" marR="12700" marT="12700" marB="0" anchor="b"/>
                </a:tc>
                <a:extLst>
                  <a:ext uri="{0D108BD9-81ED-4DB2-BD59-A6C34878D82A}">
                    <a16:rowId xmlns:a16="http://schemas.microsoft.com/office/drawing/2014/main" val="10011"/>
                  </a:ext>
                </a:extLst>
              </a:tr>
            </a:tbl>
          </a:graphicData>
        </a:graphic>
      </p:graphicFrame>
      <p:pic>
        <p:nvPicPr>
          <p:cNvPr id="6" name="Picture 5" descr="Land Bank Logo"/>
          <p:cNvPicPr>
            <a:picLocks noChangeAspect="1" noChangeArrowheads="1"/>
          </p:cNvPicPr>
          <p:nvPr/>
        </p:nvPicPr>
        <p:blipFill>
          <a:blip r:embed="rId2" cstate="print"/>
          <a:srcRect/>
          <a:stretch>
            <a:fillRect/>
          </a:stretch>
        </p:blipFill>
        <p:spPr bwMode="auto">
          <a:xfrm>
            <a:off x="401973" y="6021132"/>
            <a:ext cx="914400" cy="692857"/>
          </a:xfrm>
          <a:prstGeom prst="rect">
            <a:avLst/>
          </a:prstGeom>
          <a:noFill/>
          <a:ln w="9525">
            <a:noFill/>
            <a:miter lim="800000"/>
            <a:headEnd/>
            <a:tailEnd/>
          </a:ln>
        </p:spPr>
      </p:pic>
      <p:sp>
        <p:nvSpPr>
          <p:cNvPr id="7" name="TextBox 6"/>
          <p:cNvSpPr txBox="1"/>
          <p:nvPr/>
        </p:nvSpPr>
        <p:spPr>
          <a:xfrm>
            <a:off x="1179322" y="498901"/>
            <a:ext cx="3173315" cy="369332"/>
          </a:xfrm>
          <a:prstGeom prst="rect">
            <a:avLst/>
          </a:prstGeom>
          <a:noFill/>
        </p:spPr>
        <p:txBody>
          <a:bodyPr wrap="none" rtlCol="0">
            <a:spAutoFit/>
          </a:bodyPr>
          <a:lstStyle/>
          <a:p>
            <a:r>
              <a:rPr lang="en-US" dirty="0"/>
              <a:t>LBA Activity – Housing Units</a:t>
            </a:r>
          </a:p>
        </p:txBody>
      </p:sp>
    </p:spTree>
    <p:extLst>
      <p:ext uri="{BB962C8B-B14F-4D97-AF65-F5344CB8AC3E}">
        <p14:creationId xmlns:p14="http://schemas.microsoft.com/office/powerpoint/2010/main" val="18297963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Approved LBA Programs – FY2018</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1333023"/>
              </p:ext>
            </p:extLst>
          </p:nvPr>
        </p:nvGraphicFramePr>
        <p:xfrm>
          <a:off x="1130300" y="2171700"/>
          <a:ext cx="9602788" cy="3235960"/>
        </p:xfrm>
        <a:graphic>
          <a:graphicData uri="http://schemas.openxmlformats.org/drawingml/2006/table">
            <a:tbl>
              <a:tblPr firstRow="1" bandRow="1">
                <a:tableStyleId>{5C22544A-7EE6-4342-B048-85BDC9FD1C3A}</a:tableStyleId>
              </a:tblPr>
              <a:tblGrid>
                <a:gridCol w="5597885">
                  <a:extLst>
                    <a:ext uri="{9D8B030D-6E8A-4147-A177-3AD203B41FA5}">
                      <a16:colId xmlns:a16="http://schemas.microsoft.com/office/drawing/2014/main" val="20000"/>
                    </a:ext>
                  </a:extLst>
                </a:gridCol>
                <a:gridCol w="4004903">
                  <a:extLst>
                    <a:ext uri="{9D8B030D-6E8A-4147-A177-3AD203B41FA5}">
                      <a16:colId xmlns:a16="http://schemas.microsoft.com/office/drawing/2014/main" val="20001"/>
                    </a:ext>
                  </a:extLst>
                </a:gridCol>
              </a:tblGrid>
              <a:tr h="370840">
                <a:tc>
                  <a:txBody>
                    <a:bodyPr/>
                    <a:lstStyle/>
                    <a:p>
                      <a:r>
                        <a:rPr lang="en-US" dirty="0"/>
                        <a:t>Program</a:t>
                      </a:r>
                    </a:p>
                  </a:txBody>
                  <a:tcPr/>
                </a:tc>
                <a:tc>
                  <a:txBody>
                    <a:bodyPr/>
                    <a:lstStyle/>
                    <a:p>
                      <a:r>
                        <a:rPr lang="en-US" dirty="0"/>
                        <a:t>Role</a:t>
                      </a:r>
                    </a:p>
                  </a:txBody>
                  <a:tcPr/>
                </a:tc>
                <a:extLst>
                  <a:ext uri="{0D108BD9-81ED-4DB2-BD59-A6C34878D82A}">
                    <a16:rowId xmlns:a16="http://schemas.microsoft.com/office/drawing/2014/main" val="10000"/>
                  </a:ext>
                </a:extLst>
              </a:tr>
              <a:tr h="370840">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Strategic Place Based Assemblage/Revitalization</a:t>
                      </a:r>
                    </a:p>
                  </a:txBody>
                  <a:tcPr/>
                </a:tc>
                <a:tc>
                  <a:txBody>
                    <a:bodyPr/>
                    <a:lstStyle/>
                    <a:p>
                      <a:r>
                        <a:rPr lang="en-US" b="1" dirty="0">
                          <a:solidFill>
                            <a:schemeClr val="accent6"/>
                          </a:solidFill>
                        </a:rPr>
                        <a:t>Lead</a:t>
                      </a:r>
                      <a:r>
                        <a:rPr lang="en-US" dirty="0"/>
                        <a:t> and/or Partner/Participant</a:t>
                      </a:r>
                    </a:p>
                  </a:txBody>
                  <a:tcPr/>
                </a:tc>
                <a:extLst>
                  <a:ext uri="{0D108BD9-81ED-4DB2-BD59-A6C34878D82A}">
                    <a16:rowId xmlns:a16="http://schemas.microsoft.com/office/drawing/2014/main" val="10001"/>
                  </a:ext>
                </a:extLst>
              </a:tr>
              <a:tr h="370840">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startAt="2"/>
                        <a:tabLst/>
                        <a:defRPr/>
                      </a:pPr>
                      <a:r>
                        <a:rPr lang="en-US" dirty="0"/>
                        <a:t>Neighborhood Stabilization Program (NSP)</a:t>
                      </a:r>
                    </a:p>
                  </a:txBody>
                  <a:tcPr/>
                </a:tc>
                <a:tc>
                  <a:txBody>
                    <a:bodyPr/>
                    <a:lstStyle/>
                    <a:p>
                      <a:r>
                        <a:rPr lang="en-US" dirty="0"/>
                        <a:t>Partner/Participant</a:t>
                      </a:r>
                    </a:p>
                  </a:txBody>
                  <a:tcPr/>
                </a:tc>
                <a:extLst>
                  <a:ext uri="{0D108BD9-81ED-4DB2-BD59-A6C34878D82A}">
                    <a16:rowId xmlns:a16="http://schemas.microsoft.com/office/drawing/2014/main" val="10002"/>
                  </a:ext>
                </a:extLst>
              </a:tr>
              <a:tr h="370840">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startAt="3"/>
                        <a:tabLst/>
                        <a:defRPr/>
                      </a:pPr>
                      <a:r>
                        <a:rPr lang="en-US" dirty="0"/>
                        <a:t>Troubled Asset Workouts</a:t>
                      </a:r>
                    </a:p>
                  </a:txBody>
                  <a:tcPr/>
                </a:tc>
                <a:tc>
                  <a:txBody>
                    <a:bodyPr/>
                    <a:lstStyle/>
                    <a:p>
                      <a:r>
                        <a:rPr lang="en-US" b="1" dirty="0">
                          <a:solidFill>
                            <a:srgbClr val="BC410A"/>
                          </a:solidFill>
                        </a:rPr>
                        <a:t>Lead</a:t>
                      </a:r>
                    </a:p>
                  </a:txBody>
                  <a:tcPr/>
                </a:tc>
                <a:extLst>
                  <a:ext uri="{0D108BD9-81ED-4DB2-BD59-A6C34878D82A}">
                    <a16:rowId xmlns:a16="http://schemas.microsoft.com/office/drawing/2014/main" val="10003"/>
                  </a:ext>
                </a:extLst>
              </a:tr>
              <a:tr h="370840">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startAt="4"/>
                        <a:tabLst/>
                        <a:defRPr/>
                      </a:pPr>
                      <a:r>
                        <a:rPr lang="en-US" dirty="0"/>
                        <a:t>Land Banking</a:t>
                      </a:r>
                    </a:p>
                  </a:txBody>
                  <a:tcPr/>
                </a:tc>
                <a:tc>
                  <a:txBody>
                    <a:bodyPr/>
                    <a:lstStyle/>
                    <a:p>
                      <a:r>
                        <a:rPr lang="en-US" b="1" dirty="0">
                          <a:solidFill>
                            <a:srgbClr val="BC410A"/>
                          </a:solidFill>
                        </a:rPr>
                        <a:t>Lead</a:t>
                      </a:r>
                    </a:p>
                  </a:txBody>
                  <a:tcPr/>
                </a:tc>
                <a:extLst>
                  <a:ext uri="{0D108BD9-81ED-4DB2-BD59-A6C34878D82A}">
                    <a16:rowId xmlns:a16="http://schemas.microsoft.com/office/drawing/2014/main" val="10004"/>
                  </a:ext>
                </a:extLst>
              </a:tr>
              <a:tr h="370840">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5"/>
                        <a:tabLst/>
                        <a:defRPr/>
                      </a:pPr>
                      <a:r>
                        <a:rPr lang="en-US" dirty="0"/>
                        <a:t>Secure Neighborhood Initiative</a:t>
                      </a:r>
                    </a:p>
                  </a:txBody>
                  <a:tcPr/>
                </a:tc>
                <a:tc>
                  <a:txBody>
                    <a:bodyPr/>
                    <a:lstStyle/>
                    <a:p>
                      <a:r>
                        <a:rPr lang="en-US" dirty="0"/>
                        <a:t>Partner/Participant</a:t>
                      </a:r>
                    </a:p>
                  </a:txBody>
                  <a:tcPr/>
                </a:tc>
                <a:extLst>
                  <a:ext uri="{0D108BD9-81ED-4DB2-BD59-A6C34878D82A}">
                    <a16:rowId xmlns:a16="http://schemas.microsoft.com/office/drawing/2014/main" val="10005"/>
                  </a:ext>
                </a:extLst>
              </a:tr>
              <a:tr h="370840">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startAt="6"/>
                        <a:tabLst/>
                        <a:defRPr/>
                      </a:pPr>
                      <a:r>
                        <a:rPr lang="en-US" dirty="0"/>
                        <a:t>Municipal Joint Venture Projects</a:t>
                      </a:r>
                    </a:p>
                  </a:txBody>
                  <a:tcPr/>
                </a:tc>
                <a:tc>
                  <a:txBody>
                    <a:bodyPr/>
                    <a:lstStyle/>
                    <a:p>
                      <a:r>
                        <a:rPr lang="en-US" dirty="0"/>
                        <a:t>Partner/Participant</a:t>
                      </a:r>
                    </a:p>
                  </a:txBody>
                  <a:tcPr/>
                </a:tc>
                <a:extLst>
                  <a:ext uri="{0D108BD9-81ED-4DB2-BD59-A6C34878D82A}">
                    <a16:rowId xmlns:a16="http://schemas.microsoft.com/office/drawing/2014/main" val="10006"/>
                  </a:ext>
                </a:extLst>
              </a:tr>
              <a:tr h="370840">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7"/>
                        <a:tabLst/>
                        <a:defRPr/>
                      </a:pPr>
                      <a:r>
                        <a:rPr lang="en-US" dirty="0"/>
                        <a:t>Community Land Trusts (Atlanta Land Trust)</a:t>
                      </a:r>
                    </a:p>
                  </a:txBody>
                  <a:tcPr/>
                </a:tc>
                <a:tc>
                  <a:txBody>
                    <a:bodyPr/>
                    <a:lstStyle/>
                    <a:p>
                      <a:r>
                        <a:rPr lang="en-US" dirty="0"/>
                        <a:t>Partner/Participant</a:t>
                      </a:r>
                    </a:p>
                  </a:txBody>
                  <a:tcPr/>
                </a:tc>
                <a:extLst>
                  <a:ext uri="{0D108BD9-81ED-4DB2-BD59-A6C34878D82A}">
                    <a16:rowId xmlns:a16="http://schemas.microsoft.com/office/drawing/2014/main" val="10007"/>
                  </a:ext>
                </a:extLst>
              </a:tr>
            </a:tbl>
          </a:graphicData>
        </a:graphic>
      </p:graphicFrame>
      <p:pic>
        <p:nvPicPr>
          <p:cNvPr id="5" name="Picture 5" descr="Land Bank Logo"/>
          <p:cNvPicPr>
            <a:picLocks noChangeAspect="1" noChangeArrowheads="1"/>
          </p:cNvPicPr>
          <p:nvPr/>
        </p:nvPicPr>
        <p:blipFill>
          <a:blip r:embed="rId2" cstate="print"/>
          <a:srcRect/>
          <a:stretch>
            <a:fillRect/>
          </a:stretch>
        </p:blipFill>
        <p:spPr bwMode="auto">
          <a:xfrm>
            <a:off x="401973" y="6021132"/>
            <a:ext cx="914400" cy="692857"/>
          </a:xfrm>
          <a:prstGeom prst="rect">
            <a:avLst/>
          </a:prstGeom>
          <a:noFill/>
          <a:ln w="9525">
            <a:noFill/>
            <a:miter lim="800000"/>
            <a:headEnd/>
            <a:tailEnd/>
          </a:ln>
        </p:spPr>
      </p:pic>
    </p:spTree>
    <p:extLst>
      <p:ext uri="{BB962C8B-B14F-4D97-AF65-F5344CB8AC3E}">
        <p14:creationId xmlns:p14="http://schemas.microsoft.com/office/powerpoint/2010/main" val="18840079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Approved LBA Programs – FY2018</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77789231"/>
              </p:ext>
            </p:extLst>
          </p:nvPr>
        </p:nvGraphicFramePr>
        <p:xfrm>
          <a:off x="1130300" y="2171700"/>
          <a:ext cx="9602788" cy="2123440"/>
        </p:xfrm>
        <a:graphic>
          <a:graphicData uri="http://schemas.openxmlformats.org/drawingml/2006/table">
            <a:tbl>
              <a:tblPr firstRow="1" bandRow="1">
                <a:tableStyleId>{5C22544A-7EE6-4342-B048-85BDC9FD1C3A}</a:tableStyleId>
              </a:tblPr>
              <a:tblGrid>
                <a:gridCol w="5718841">
                  <a:extLst>
                    <a:ext uri="{9D8B030D-6E8A-4147-A177-3AD203B41FA5}">
                      <a16:colId xmlns:a16="http://schemas.microsoft.com/office/drawing/2014/main" val="20000"/>
                    </a:ext>
                  </a:extLst>
                </a:gridCol>
                <a:gridCol w="3883947">
                  <a:extLst>
                    <a:ext uri="{9D8B030D-6E8A-4147-A177-3AD203B41FA5}">
                      <a16:colId xmlns:a16="http://schemas.microsoft.com/office/drawing/2014/main" val="20001"/>
                    </a:ext>
                  </a:extLst>
                </a:gridCol>
              </a:tblGrid>
              <a:tr h="370840">
                <a:tc>
                  <a:txBody>
                    <a:bodyPr/>
                    <a:lstStyle/>
                    <a:p>
                      <a:r>
                        <a:rPr lang="en-US" dirty="0"/>
                        <a:t>Program</a:t>
                      </a:r>
                    </a:p>
                  </a:txBody>
                  <a:tcPr/>
                </a:tc>
                <a:tc>
                  <a:txBody>
                    <a:bodyPr/>
                    <a:lstStyle/>
                    <a:p>
                      <a:r>
                        <a:rPr lang="en-US" dirty="0"/>
                        <a:t>Role</a:t>
                      </a:r>
                    </a:p>
                  </a:txBody>
                  <a:tcPr/>
                </a:tc>
                <a:extLst>
                  <a:ext uri="{0D108BD9-81ED-4DB2-BD59-A6C34878D82A}">
                    <a16:rowId xmlns:a16="http://schemas.microsoft.com/office/drawing/2014/main" val="10000"/>
                  </a:ext>
                </a:extLst>
              </a:tr>
              <a:tr h="370840">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startAt="8"/>
                        <a:tabLst/>
                        <a:defRPr/>
                      </a:pPr>
                      <a:r>
                        <a:rPr lang="en-US" dirty="0"/>
                        <a:t>National Community Stabilization Trust/Neighborhood Stabilization Initiative</a:t>
                      </a:r>
                    </a:p>
                  </a:txBody>
                  <a:tcPr/>
                </a:tc>
                <a:tc>
                  <a:txBody>
                    <a:bodyPr/>
                    <a:lstStyle/>
                    <a:p>
                      <a:r>
                        <a:rPr lang="en-US" dirty="0"/>
                        <a:t>Partner/Participant</a:t>
                      </a:r>
                    </a:p>
                  </a:txBody>
                  <a:tcPr/>
                </a:tc>
                <a:extLst>
                  <a:ext uri="{0D108BD9-81ED-4DB2-BD59-A6C34878D82A}">
                    <a16:rowId xmlns:a16="http://schemas.microsoft.com/office/drawing/2014/main" val="10001"/>
                  </a:ext>
                </a:extLst>
              </a:tr>
              <a:tr h="370840">
                <a:tc>
                  <a:txBody>
                    <a:bodyPr/>
                    <a:lstStyle/>
                    <a:p>
                      <a:pPr marL="342900" marR="0" indent="-342900" algn="l" defTabSz="914400" rtl="0" eaLnBrk="1" fontAlgn="auto" latinLnBrk="0" hangingPunct="1">
                        <a:lnSpc>
                          <a:spcPct val="100000"/>
                        </a:lnSpc>
                        <a:spcBef>
                          <a:spcPts val="0"/>
                        </a:spcBef>
                        <a:spcAft>
                          <a:spcPts val="0"/>
                        </a:spcAft>
                        <a:buClrTx/>
                        <a:buSzTx/>
                        <a:buFont typeface="+mj-lt"/>
                        <a:buAutoNum type="arabicPeriod" startAt="9"/>
                        <a:tabLst/>
                        <a:defRPr/>
                      </a:pPr>
                      <a:r>
                        <a:rPr lang="en-US" dirty="0" err="1"/>
                        <a:t>TransFormation</a:t>
                      </a:r>
                      <a:r>
                        <a:rPr lang="en-US" dirty="0"/>
                        <a:t> Alliance</a:t>
                      </a:r>
                    </a:p>
                  </a:txBody>
                  <a:tcPr/>
                </a:tc>
                <a:tc>
                  <a:txBody>
                    <a:bodyPr/>
                    <a:lstStyle/>
                    <a:p>
                      <a:r>
                        <a:rPr lang="en-US" dirty="0"/>
                        <a:t>Participant</a:t>
                      </a:r>
                    </a:p>
                  </a:txBody>
                  <a:tcPr/>
                </a:tc>
                <a:extLst>
                  <a:ext uri="{0D108BD9-81ED-4DB2-BD59-A6C34878D82A}">
                    <a16:rowId xmlns:a16="http://schemas.microsoft.com/office/drawing/2014/main" val="10002"/>
                  </a:ext>
                </a:extLst>
              </a:tr>
              <a:tr h="370840">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10"/>
                        <a:tabLst/>
                        <a:defRPr/>
                      </a:pPr>
                      <a:r>
                        <a:rPr lang="en-US" dirty="0" err="1"/>
                        <a:t>Greenspace</a:t>
                      </a:r>
                      <a:r>
                        <a:rPr lang="en-US" dirty="0"/>
                        <a:t> Assemblage</a:t>
                      </a:r>
                    </a:p>
                  </a:txBody>
                  <a:tcPr/>
                </a:tc>
                <a:tc>
                  <a:txBody>
                    <a:bodyPr/>
                    <a:lstStyle/>
                    <a:p>
                      <a:r>
                        <a:rPr lang="en-US" b="1" dirty="0">
                          <a:solidFill>
                            <a:srgbClr val="BC410A"/>
                          </a:solidFill>
                        </a:rPr>
                        <a:t>Lead</a:t>
                      </a:r>
                      <a:r>
                        <a:rPr lang="en-US" dirty="0">
                          <a:solidFill>
                            <a:srgbClr val="BC410A"/>
                          </a:solidFill>
                        </a:rPr>
                        <a:t> </a:t>
                      </a:r>
                      <a:r>
                        <a:rPr lang="en-US" dirty="0"/>
                        <a:t>and/or Partner/Participant</a:t>
                      </a:r>
                    </a:p>
                  </a:txBody>
                  <a:tcPr/>
                </a:tc>
                <a:extLst>
                  <a:ext uri="{0D108BD9-81ED-4DB2-BD59-A6C34878D82A}">
                    <a16:rowId xmlns:a16="http://schemas.microsoft.com/office/drawing/2014/main" val="10003"/>
                  </a:ext>
                </a:extLst>
              </a:tr>
              <a:tr h="370840">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11"/>
                        <a:tabLst/>
                        <a:defRPr/>
                      </a:pPr>
                      <a:r>
                        <a:rPr lang="en-US" dirty="0"/>
                        <a:t>Small Building Preservation</a:t>
                      </a:r>
                    </a:p>
                  </a:txBody>
                  <a:tcPr/>
                </a:tc>
                <a:tc>
                  <a:txBody>
                    <a:bodyPr/>
                    <a:lstStyle/>
                    <a:p>
                      <a:r>
                        <a:rPr lang="en-US" dirty="0"/>
                        <a:t>Partner/Participant</a:t>
                      </a:r>
                    </a:p>
                  </a:txBody>
                  <a:tcPr/>
                </a:tc>
                <a:extLst>
                  <a:ext uri="{0D108BD9-81ED-4DB2-BD59-A6C34878D82A}">
                    <a16:rowId xmlns:a16="http://schemas.microsoft.com/office/drawing/2014/main" val="10004"/>
                  </a:ext>
                </a:extLst>
              </a:tr>
            </a:tbl>
          </a:graphicData>
        </a:graphic>
      </p:graphicFrame>
      <p:pic>
        <p:nvPicPr>
          <p:cNvPr id="7" name="Picture 5" descr="Land Bank Logo"/>
          <p:cNvPicPr>
            <a:picLocks noChangeAspect="1" noChangeArrowheads="1"/>
          </p:cNvPicPr>
          <p:nvPr/>
        </p:nvPicPr>
        <p:blipFill>
          <a:blip r:embed="rId2" cstate="print"/>
          <a:srcRect/>
          <a:stretch>
            <a:fillRect/>
          </a:stretch>
        </p:blipFill>
        <p:spPr bwMode="auto">
          <a:xfrm>
            <a:off x="401973" y="6021132"/>
            <a:ext cx="914400" cy="692857"/>
          </a:xfrm>
          <a:prstGeom prst="rect">
            <a:avLst/>
          </a:prstGeom>
          <a:noFill/>
          <a:ln w="9525">
            <a:noFill/>
            <a:miter lim="800000"/>
            <a:headEnd/>
            <a:tailEnd/>
          </a:ln>
        </p:spPr>
      </p:pic>
    </p:spTree>
    <p:extLst>
      <p:ext uri="{BB962C8B-B14F-4D97-AF65-F5344CB8AC3E}">
        <p14:creationId xmlns:p14="http://schemas.microsoft.com/office/powerpoint/2010/main" val="990083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 Land Bank</a:t>
            </a:r>
          </a:p>
        </p:txBody>
      </p:sp>
      <p:sp>
        <p:nvSpPr>
          <p:cNvPr id="3" name="Content Placeholder 2"/>
          <p:cNvSpPr>
            <a:spLocks noGrp="1"/>
          </p:cNvSpPr>
          <p:nvPr>
            <p:ph idx="1"/>
          </p:nvPr>
        </p:nvSpPr>
        <p:spPr/>
        <p:txBody>
          <a:bodyPr/>
          <a:lstStyle/>
          <a:p>
            <a:r>
              <a:rPr lang="en-US" dirty="0"/>
              <a:t> </a:t>
            </a:r>
            <a:r>
              <a:rPr lang="en-US" altLang="en-US" dirty="0"/>
              <a:t>Clear Mission</a:t>
            </a:r>
          </a:p>
          <a:p>
            <a:pPr lvl="1"/>
            <a:r>
              <a:rPr lang="en-US" altLang="en-US" dirty="0"/>
              <a:t>Land Banks are public or nonprofit entities created by local governments to acquire, manage, maintain and facilitate the redevelopment of underutilized, vacant blighted, tax delinquent properties.</a:t>
            </a:r>
          </a:p>
          <a:p>
            <a:pPr marL="0" indent="0">
              <a:buNone/>
            </a:pPr>
            <a:endParaRPr lang="en-US" sz="3200" dirty="0"/>
          </a:p>
        </p:txBody>
      </p:sp>
      <p:pic>
        <p:nvPicPr>
          <p:cNvPr id="5" name="Picture 4" descr="Land Bank Logo"/>
          <p:cNvPicPr>
            <a:picLocks noChangeAspect="1" noChangeArrowheads="1"/>
          </p:cNvPicPr>
          <p:nvPr/>
        </p:nvPicPr>
        <p:blipFill>
          <a:blip r:embed="rId2" cstate="print"/>
          <a:srcRect/>
          <a:stretch>
            <a:fillRect/>
          </a:stretch>
        </p:blipFill>
        <p:spPr bwMode="auto">
          <a:xfrm>
            <a:off x="401973" y="6021132"/>
            <a:ext cx="914400" cy="692857"/>
          </a:xfrm>
          <a:prstGeom prst="rect">
            <a:avLst/>
          </a:prstGeom>
          <a:noFill/>
          <a:ln w="9525">
            <a:noFill/>
            <a:miter lim="800000"/>
            <a:headEnd/>
            <a:tailEnd/>
          </a:ln>
        </p:spPr>
      </p:pic>
    </p:spTree>
    <p:extLst>
      <p:ext uri="{BB962C8B-B14F-4D97-AF65-F5344CB8AC3E}">
        <p14:creationId xmlns:p14="http://schemas.microsoft.com/office/powerpoint/2010/main" val="193831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a:t>
            </a:r>
          </a:p>
        </p:txBody>
      </p:sp>
      <p:sp>
        <p:nvSpPr>
          <p:cNvPr id="3" name="Content Placeholder 2"/>
          <p:cNvSpPr>
            <a:spLocks noGrp="1"/>
          </p:cNvSpPr>
          <p:nvPr>
            <p:ph sz="half" idx="1"/>
          </p:nvPr>
        </p:nvSpPr>
        <p:spPr>
          <a:xfrm>
            <a:off x="1129166" y="2165620"/>
            <a:ext cx="4645152" cy="3730483"/>
          </a:xfrm>
        </p:spPr>
        <p:txBody>
          <a:bodyPr>
            <a:normAutofit fontScale="85000" lnSpcReduction="20000"/>
          </a:bodyPr>
          <a:lstStyle/>
          <a:p>
            <a:pPr lvl="0"/>
            <a:r>
              <a:rPr lang="en-US" dirty="0"/>
              <a:t>Demolition</a:t>
            </a:r>
          </a:p>
          <a:p>
            <a:pPr lvl="0"/>
            <a:r>
              <a:rPr lang="en-US" dirty="0"/>
              <a:t>Deed in Escrow Conveyance (</a:t>
            </a:r>
            <a:r>
              <a:rPr lang="en-US" i="1" dirty="0"/>
              <a:t>to be potentially implemented</a:t>
            </a:r>
            <a:r>
              <a:rPr lang="en-US" dirty="0"/>
              <a:t>)</a:t>
            </a:r>
          </a:p>
          <a:p>
            <a:pPr lvl="0"/>
            <a:r>
              <a:rPr lang="en-US" dirty="0"/>
              <a:t>Development Partner Bids/Partnerships</a:t>
            </a:r>
          </a:p>
          <a:p>
            <a:pPr lvl="0"/>
            <a:r>
              <a:rPr lang="en-US" dirty="0"/>
              <a:t>Environmental Review</a:t>
            </a:r>
          </a:p>
          <a:p>
            <a:pPr lvl="0"/>
            <a:r>
              <a:rPr lang="en-US" dirty="0"/>
              <a:t>In </a:t>
            </a:r>
            <a:r>
              <a:rPr lang="en-US" dirty="0" err="1"/>
              <a:t>Rem</a:t>
            </a:r>
            <a:r>
              <a:rPr lang="en-US" dirty="0"/>
              <a:t> Judicial Code Lien </a:t>
            </a:r>
            <a:r>
              <a:rPr lang="en-US" i="1" dirty="0"/>
              <a:t>(potential for foreclosure of lien</a:t>
            </a:r>
            <a:r>
              <a:rPr lang="en-US" dirty="0"/>
              <a:t>)</a:t>
            </a:r>
          </a:p>
          <a:p>
            <a:pPr lvl="0"/>
            <a:r>
              <a:rPr lang="en-US" dirty="0"/>
              <a:t>In </a:t>
            </a:r>
            <a:r>
              <a:rPr lang="en-US" dirty="0" err="1"/>
              <a:t>Rem</a:t>
            </a:r>
            <a:r>
              <a:rPr lang="en-US" dirty="0"/>
              <a:t> Judicial Tax Foreclosure</a:t>
            </a:r>
          </a:p>
          <a:p>
            <a:pPr lvl="0"/>
            <a:r>
              <a:rPr lang="en-US" dirty="0"/>
              <a:t>Intergovernmental Transfer</a:t>
            </a:r>
          </a:p>
          <a:p>
            <a:r>
              <a:rPr lang="en-US" dirty="0"/>
              <a:t>Property Donation</a:t>
            </a:r>
          </a:p>
          <a:p>
            <a:endParaRPr lang="en-US" dirty="0"/>
          </a:p>
        </p:txBody>
      </p:sp>
      <p:sp>
        <p:nvSpPr>
          <p:cNvPr id="6" name="Content Placeholder 5"/>
          <p:cNvSpPr>
            <a:spLocks noGrp="1"/>
          </p:cNvSpPr>
          <p:nvPr>
            <p:ph sz="half" idx="2"/>
          </p:nvPr>
        </p:nvSpPr>
        <p:spPr>
          <a:xfrm>
            <a:off x="6095606" y="2171768"/>
            <a:ext cx="4645152" cy="3724335"/>
          </a:xfrm>
        </p:spPr>
        <p:txBody>
          <a:bodyPr>
            <a:normAutofit fontScale="85000" lnSpcReduction="20000"/>
          </a:bodyPr>
          <a:lstStyle/>
          <a:p>
            <a:pPr lvl="0"/>
            <a:r>
              <a:rPr lang="en-US" dirty="0"/>
              <a:t>Property Management</a:t>
            </a:r>
          </a:p>
          <a:p>
            <a:pPr lvl="0"/>
            <a:r>
              <a:rPr lang="en-US" dirty="0"/>
              <a:t>Property Seizure – US Attorney/District Attorney/City Solicitor</a:t>
            </a:r>
          </a:p>
          <a:p>
            <a:pPr lvl="0"/>
            <a:r>
              <a:rPr lang="en-US" dirty="0"/>
              <a:t>Quiet Title Action</a:t>
            </a:r>
          </a:p>
          <a:p>
            <a:r>
              <a:rPr lang="en-US" dirty="0"/>
              <a:t>Real Estate Acquisition via Market Purchase</a:t>
            </a:r>
          </a:p>
          <a:p>
            <a:pPr lvl="0"/>
            <a:r>
              <a:rPr lang="en-US" dirty="0"/>
              <a:t>Tax Abatement</a:t>
            </a:r>
          </a:p>
          <a:p>
            <a:pPr lvl="0"/>
            <a:r>
              <a:rPr lang="en-US" dirty="0"/>
              <a:t>Title Research</a:t>
            </a:r>
          </a:p>
          <a:p>
            <a:pPr lvl="0"/>
            <a:r>
              <a:rPr lang="en-US" dirty="0"/>
              <a:t>Transaction Structuring</a:t>
            </a:r>
          </a:p>
          <a:p>
            <a:endParaRPr lang="en-US" dirty="0"/>
          </a:p>
        </p:txBody>
      </p:sp>
      <p:pic>
        <p:nvPicPr>
          <p:cNvPr id="8" name="Picture 5" descr="Land Bank Logo"/>
          <p:cNvPicPr>
            <a:picLocks noChangeAspect="1" noChangeArrowheads="1"/>
          </p:cNvPicPr>
          <p:nvPr/>
        </p:nvPicPr>
        <p:blipFill>
          <a:blip r:embed="rId2" cstate="print"/>
          <a:srcRect/>
          <a:stretch>
            <a:fillRect/>
          </a:stretch>
        </p:blipFill>
        <p:spPr bwMode="auto">
          <a:xfrm>
            <a:off x="401973" y="6021132"/>
            <a:ext cx="914400" cy="692857"/>
          </a:xfrm>
          <a:prstGeom prst="rect">
            <a:avLst/>
          </a:prstGeom>
          <a:noFill/>
          <a:ln w="9525">
            <a:noFill/>
            <a:miter lim="800000"/>
            <a:headEnd/>
            <a:tailEnd/>
          </a:ln>
        </p:spPr>
      </p:pic>
      <p:pic>
        <p:nvPicPr>
          <p:cNvPr id="9" name="Picture 8"/>
          <p:cNvPicPr>
            <a:picLocks noChangeAspect="1"/>
          </p:cNvPicPr>
          <p:nvPr/>
        </p:nvPicPr>
        <p:blipFill>
          <a:blip r:embed="rId3"/>
          <a:stretch>
            <a:fillRect/>
          </a:stretch>
        </p:blipFill>
        <p:spPr>
          <a:xfrm>
            <a:off x="3175099" y="831503"/>
            <a:ext cx="1647885" cy="1647885"/>
          </a:xfrm>
          <a:prstGeom prst="rect">
            <a:avLst/>
          </a:prstGeom>
        </p:spPr>
      </p:pic>
    </p:spTree>
    <p:extLst>
      <p:ext uri="{BB962C8B-B14F-4D97-AF65-F5344CB8AC3E}">
        <p14:creationId xmlns:p14="http://schemas.microsoft.com/office/powerpoint/2010/main" val="3079199705"/>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3CF4C-4BF5-4DEB-898C-1A6B807D0A4D}"/>
              </a:ext>
            </a:extLst>
          </p:cNvPr>
          <p:cNvSpPr>
            <a:spLocks noGrp="1"/>
          </p:cNvSpPr>
          <p:nvPr>
            <p:ph type="title"/>
          </p:nvPr>
        </p:nvSpPr>
        <p:spPr/>
        <p:txBody>
          <a:bodyPr/>
          <a:lstStyle/>
          <a:p>
            <a:r>
              <a:rPr lang="en-US" dirty="0"/>
              <a:t>Primary Acquisition Methods</a:t>
            </a:r>
          </a:p>
        </p:txBody>
      </p:sp>
      <p:graphicFrame>
        <p:nvGraphicFramePr>
          <p:cNvPr id="4" name="Content Placeholder 3">
            <a:extLst>
              <a:ext uri="{FF2B5EF4-FFF2-40B4-BE49-F238E27FC236}">
                <a16:creationId xmlns:a16="http://schemas.microsoft.com/office/drawing/2014/main" id="{56D75091-31B5-4359-9258-710276702E96}"/>
              </a:ext>
            </a:extLst>
          </p:cNvPr>
          <p:cNvGraphicFramePr>
            <a:graphicFrameLocks noGrp="1"/>
          </p:cNvGraphicFramePr>
          <p:nvPr>
            <p:ph idx="1"/>
            <p:extLst>
              <p:ext uri="{D42A27DB-BD31-4B8C-83A1-F6EECF244321}">
                <p14:modId xmlns:p14="http://schemas.microsoft.com/office/powerpoint/2010/main" val="2119359935"/>
              </p:ext>
            </p:extLst>
          </p:nvPr>
        </p:nvGraphicFramePr>
        <p:xfrm>
          <a:off x="1130300" y="2171700"/>
          <a:ext cx="9602788" cy="3672840"/>
        </p:xfrm>
        <a:graphic>
          <a:graphicData uri="http://schemas.openxmlformats.org/drawingml/2006/table">
            <a:tbl>
              <a:tblPr firstRow="1" bandRow="1">
                <a:tableStyleId>{5C22544A-7EE6-4342-B048-85BDC9FD1C3A}</a:tableStyleId>
              </a:tblPr>
              <a:tblGrid>
                <a:gridCol w="4801394">
                  <a:extLst>
                    <a:ext uri="{9D8B030D-6E8A-4147-A177-3AD203B41FA5}">
                      <a16:colId xmlns:a16="http://schemas.microsoft.com/office/drawing/2014/main" val="3324001071"/>
                    </a:ext>
                  </a:extLst>
                </a:gridCol>
                <a:gridCol w="4801394">
                  <a:extLst>
                    <a:ext uri="{9D8B030D-6E8A-4147-A177-3AD203B41FA5}">
                      <a16:colId xmlns:a16="http://schemas.microsoft.com/office/drawing/2014/main" val="3684174176"/>
                    </a:ext>
                  </a:extLst>
                </a:gridCol>
              </a:tblGrid>
              <a:tr h="370840">
                <a:tc>
                  <a:txBody>
                    <a:bodyPr/>
                    <a:lstStyle/>
                    <a:p>
                      <a:r>
                        <a:rPr lang="en-US" dirty="0"/>
                        <a:t>Acquisition Method</a:t>
                      </a:r>
                    </a:p>
                  </a:txBody>
                  <a:tcPr/>
                </a:tc>
                <a:tc>
                  <a:txBody>
                    <a:bodyPr/>
                    <a:lstStyle/>
                    <a:p>
                      <a:r>
                        <a:rPr lang="en-US" dirty="0"/>
                        <a:t>Status</a:t>
                      </a:r>
                    </a:p>
                  </a:txBody>
                  <a:tcPr/>
                </a:tc>
                <a:extLst>
                  <a:ext uri="{0D108BD9-81ED-4DB2-BD59-A6C34878D82A}">
                    <a16:rowId xmlns:a16="http://schemas.microsoft.com/office/drawing/2014/main" val="2778289669"/>
                  </a:ext>
                </a:extLst>
              </a:tr>
              <a:tr h="370840">
                <a:tc>
                  <a:txBody>
                    <a:bodyPr/>
                    <a:lstStyle/>
                    <a:p>
                      <a:r>
                        <a:rPr lang="en-US" dirty="0"/>
                        <a:t>Donation</a:t>
                      </a:r>
                    </a:p>
                  </a:txBody>
                  <a:tcPr/>
                </a:tc>
                <a:tc>
                  <a:txBody>
                    <a:bodyPr/>
                    <a:lstStyle/>
                    <a:p>
                      <a:r>
                        <a:rPr lang="en-US" dirty="0"/>
                        <a:t>Available.</a:t>
                      </a:r>
                    </a:p>
                  </a:txBody>
                  <a:tcPr/>
                </a:tc>
                <a:extLst>
                  <a:ext uri="{0D108BD9-81ED-4DB2-BD59-A6C34878D82A}">
                    <a16:rowId xmlns:a16="http://schemas.microsoft.com/office/drawing/2014/main" val="34947582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Market Purchase </a:t>
                      </a:r>
                    </a:p>
                  </a:txBody>
                  <a:tcPr/>
                </a:tc>
                <a:tc>
                  <a:txBody>
                    <a:bodyPr/>
                    <a:lstStyle/>
                    <a:p>
                      <a:r>
                        <a:rPr lang="en-US" dirty="0"/>
                        <a:t>Available.  Contingent upon acquisition funds.</a:t>
                      </a:r>
                    </a:p>
                  </a:txBody>
                  <a:tcPr/>
                </a:tc>
                <a:extLst>
                  <a:ext uri="{0D108BD9-81ED-4DB2-BD59-A6C34878D82A}">
                    <a16:rowId xmlns:a16="http://schemas.microsoft.com/office/drawing/2014/main" val="63142529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In Rem Judicial Tax Foreclosure</a:t>
                      </a:r>
                    </a:p>
                  </a:txBody>
                  <a:tcPr>
                    <a:solidFill>
                      <a:srgbClr val="FFFF00"/>
                    </a:solidFill>
                  </a:tcPr>
                </a:tc>
                <a:tc>
                  <a:txBody>
                    <a:bodyPr/>
                    <a:lstStyle/>
                    <a:p>
                      <a:r>
                        <a:rPr lang="en-US" i="1" dirty="0"/>
                        <a:t>Not available. Not currently conducted by Tax Commissioner.</a:t>
                      </a:r>
                    </a:p>
                  </a:txBody>
                  <a:tcPr>
                    <a:solidFill>
                      <a:srgbClr val="FFFF00"/>
                    </a:solidFill>
                  </a:tcPr>
                </a:tc>
                <a:extLst>
                  <a:ext uri="{0D108BD9-81ED-4DB2-BD59-A6C34878D82A}">
                    <a16:rowId xmlns:a16="http://schemas.microsoft.com/office/drawing/2014/main" val="35231953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In Rem Judicial Code Foreclosure</a:t>
                      </a:r>
                    </a:p>
                  </a:txBody>
                  <a:tcPr>
                    <a:solidFill>
                      <a:srgbClr val="FFFF00"/>
                    </a:solidFill>
                  </a:tcPr>
                </a:tc>
                <a:tc>
                  <a:txBody>
                    <a:bodyPr/>
                    <a:lstStyle/>
                    <a:p>
                      <a:r>
                        <a:rPr lang="en-US" i="1" dirty="0"/>
                        <a:t>Not available.  Not currently conducted by Tax Commissioner.</a:t>
                      </a:r>
                    </a:p>
                  </a:txBody>
                  <a:tcPr>
                    <a:solidFill>
                      <a:srgbClr val="FFFF00"/>
                    </a:solidFill>
                  </a:tcPr>
                </a:tc>
                <a:extLst>
                  <a:ext uri="{0D108BD9-81ED-4DB2-BD59-A6C34878D82A}">
                    <a16:rowId xmlns:a16="http://schemas.microsoft.com/office/drawing/2014/main" val="17777421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Criminal Seizure and Conveyance</a:t>
                      </a:r>
                    </a:p>
                  </a:txBody>
                  <a:tcPr/>
                </a:tc>
                <a:tc>
                  <a:txBody>
                    <a:bodyPr/>
                    <a:lstStyle/>
                    <a:p>
                      <a:r>
                        <a:rPr lang="en-US" dirty="0"/>
                        <a:t>Available.  </a:t>
                      </a:r>
                    </a:p>
                  </a:txBody>
                  <a:tcPr/>
                </a:tc>
                <a:extLst>
                  <a:ext uri="{0D108BD9-81ED-4DB2-BD59-A6C34878D82A}">
                    <a16:rowId xmlns:a16="http://schemas.microsoft.com/office/drawing/2014/main" val="28369099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Public Entity Conveyance</a:t>
                      </a:r>
                    </a:p>
                  </a:txBody>
                  <a:tcPr/>
                </a:tc>
                <a:tc>
                  <a:txBody>
                    <a:bodyPr/>
                    <a:lstStyle/>
                    <a:p>
                      <a:r>
                        <a:rPr lang="en-US" dirty="0"/>
                        <a:t>Available. Surplus or property from Blight Eminent Domain process.</a:t>
                      </a:r>
                    </a:p>
                  </a:txBody>
                  <a:tcPr/>
                </a:tc>
                <a:extLst>
                  <a:ext uri="{0D108BD9-81ED-4DB2-BD59-A6C34878D82A}">
                    <a16:rowId xmlns:a16="http://schemas.microsoft.com/office/drawing/2014/main" val="2526041480"/>
                  </a:ext>
                </a:extLst>
              </a:tr>
            </a:tbl>
          </a:graphicData>
        </a:graphic>
      </p:graphicFrame>
      <p:pic>
        <p:nvPicPr>
          <p:cNvPr id="5" name="Picture 4" descr="Land Bank Logo"/>
          <p:cNvPicPr>
            <a:picLocks noChangeAspect="1" noChangeArrowheads="1"/>
          </p:cNvPicPr>
          <p:nvPr/>
        </p:nvPicPr>
        <p:blipFill>
          <a:blip r:embed="rId2" cstate="print"/>
          <a:srcRect/>
          <a:stretch>
            <a:fillRect/>
          </a:stretch>
        </p:blipFill>
        <p:spPr bwMode="auto">
          <a:xfrm>
            <a:off x="401973" y="6021132"/>
            <a:ext cx="914400" cy="692857"/>
          </a:xfrm>
          <a:prstGeom prst="rect">
            <a:avLst/>
          </a:prstGeom>
          <a:noFill/>
          <a:ln w="9525">
            <a:noFill/>
            <a:miter lim="800000"/>
            <a:headEnd/>
            <a:tailEnd/>
          </a:ln>
        </p:spPr>
      </p:pic>
    </p:spTree>
    <p:extLst>
      <p:ext uri="{BB962C8B-B14F-4D97-AF65-F5344CB8AC3E}">
        <p14:creationId xmlns:p14="http://schemas.microsoft.com/office/powerpoint/2010/main" val="2640500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Rounded Rectangle 142"/>
          <p:cNvSpPr/>
          <p:nvPr/>
        </p:nvSpPr>
        <p:spPr>
          <a:xfrm>
            <a:off x="2980267" y="5943600"/>
            <a:ext cx="2438400" cy="609600"/>
          </a:xfrm>
          <a:prstGeom prst="roundRect">
            <a:avLst/>
          </a:prstGeom>
          <a:solidFill>
            <a:schemeClr val="accent1"/>
          </a:solidFill>
          <a:ln w="254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1" name="Straight Arrow Connector 50"/>
          <p:cNvCxnSpPr>
            <a:stCxn id="17" idx="2"/>
            <a:endCxn id="32" idx="3"/>
          </p:cNvCxnSpPr>
          <p:nvPr/>
        </p:nvCxnSpPr>
        <p:spPr>
          <a:xfrm flipH="1">
            <a:off x="6908801" y="2057400"/>
            <a:ext cx="863600" cy="1143000"/>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18" idx="2"/>
            <a:endCxn id="30" idx="3"/>
          </p:cNvCxnSpPr>
          <p:nvPr/>
        </p:nvCxnSpPr>
        <p:spPr>
          <a:xfrm flipH="1">
            <a:off x="3285068" y="2057400"/>
            <a:ext cx="6790267" cy="1143000"/>
          </a:xfrm>
          <a:prstGeom prst="straightConnector1">
            <a:avLst/>
          </a:prstGeom>
          <a:ln>
            <a:solidFill>
              <a:schemeClr val="accent4">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18" idx="2"/>
            <a:endCxn id="32" idx="3"/>
          </p:cNvCxnSpPr>
          <p:nvPr/>
        </p:nvCxnSpPr>
        <p:spPr>
          <a:xfrm flipH="1">
            <a:off x="6908802" y="2057400"/>
            <a:ext cx="3166533" cy="1143000"/>
          </a:xfrm>
          <a:prstGeom prst="straightConnector1">
            <a:avLst/>
          </a:prstGeom>
          <a:ln>
            <a:solidFill>
              <a:schemeClr val="accent4">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9" name="Rounded Rectangle 138"/>
          <p:cNvSpPr/>
          <p:nvPr/>
        </p:nvSpPr>
        <p:spPr>
          <a:xfrm>
            <a:off x="2844800" y="5086350"/>
            <a:ext cx="8398933" cy="742950"/>
          </a:xfrm>
          <a:prstGeom prst="roundRect">
            <a:avLst/>
          </a:prstGeom>
          <a:solidFill>
            <a:srgbClr val="FFFF00"/>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00" name="Rectangle 99"/>
          <p:cNvSpPr/>
          <p:nvPr/>
        </p:nvSpPr>
        <p:spPr>
          <a:xfrm>
            <a:off x="4199467" y="4286250"/>
            <a:ext cx="1896533" cy="514350"/>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2" name="Flowchart: Card 81"/>
          <p:cNvSpPr/>
          <p:nvPr/>
        </p:nvSpPr>
        <p:spPr>
          <a:xfrm>
            <a:off x="7450667" y="2228850"/>
            <a:ext cx="2438400" cy="895350"/>
          </a:xfrm>
          <a:prstGeom prst="flowChartPunchedCard">
            <a:avLst/>
          </a:prstGeom>
          <a:solidFill>
            <a:srgbClr val="FFC000"/>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2709333" y="4286250"/>
            <a:ext cx="948267" cy="285750"/>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Snip Diagonal Corner Rectangle 29"/>
          <p:cNvSpPr/>
          <p:nvPr/>
        </p:nvSpPr>
        <p:spPr>
          <a:xfrm>
            <a:off x="2573867" y="3200400"/>
            <a:ext cx="1422400" cy="762000"/>
          </a:xfrm>
          <a:prstGeom prst="snip2Diag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942441" y="228600"/>
            <a:ext cx="8307119" cy="1077218"/>
          </a:xfrm>
          <a:prstGeom prst="rect">
            <a:avLst/>
          </a:prstGeom>
          <a:solidFill>
            <a:schemeClr val="accent1">
              <a:lumMod val="75000"/>
            </a:schemeClr>
          </a:solidFill>
          <a:ln w="3175">
            <a:solidFill>
              <a:schemeClr val="tx1"/>
            </a:solidFill>
          </a:ln>
        </p:spPr>
        <p:txBody>
          <a:bodyPr wrap="square" rtlCol="0">
            <a:spAutoFit/>
          </a:bodyPr>
          <a:lstStyle/>
          <a:p>
            <a:pPr algn="ctr"/>
            <a:r>
              <a:rPr lang="en-US" sz="1400" b="1" dirty="0">
                <a:solidFill>
                  <a:schemeClr val="bg1"/>
                </a:solidFill>
              </a:rPr>
              <a:t>Comprehensive Chronic Distressed Property Strategy</a:t>
            </a:r>
          </a:p>
          <a:p>
            <a:pPr algn="ctr"/>
            <a:r>
              <a:rPr lang="en-US" sz="1200" b="1" i="1" dirty="0">
                <a:solidFill>
                  <a:schemeClr val="bg1"/>
                </a:solidFill>
              </a:rPr>
              <a:t>prepared by</a:t>
            </a:r>
          </a:p>
          <a:p>
            <a:pPr algn="ctr"/>
            <a:r>
              <a:rPr lang="en-US" sz="1400" b="1" dirty="0">
                <a:solidFill>
                  <a:schemeClr val="bg1"/>
                </a:solidFill>
              </a:rPr>
              <a:t>Fulton/Atlanta Land Bank Authority, Inc.</a:t>
            </a:r>
          </a:p>
          <a:p>
            <a:pPr algn="ctr"/>
            <a:r>
              <a:rPr lang="en-US" sz="1200" i="1" dirty="0">
                <a:solidFill>
                  <a:schemeClr val="bg1"/>
                </a:solidFill>
              </a:rPr>
              <a:t>(Applicable to Strategic Development Area or City Wide)</a:t>
            </a:r>
          </a:p>
          <a:p>
            <a:pPr algn="ctr"/>
            <a:r>
              <a:rPr lang="en-US" sz="1200" i="1" dirty="0">
                <a:solidFill>
                  <a:schemeClr val="bg1"/>
                </a:solidFill>
              </a:rPr>
              <a:t>As of March 10, 2015</a:t>
            </a:r>
          </a:p>
        </p:txBody>
      </p:sp>
      <p:sp>
        <p:nvSpPr>
          <p:cNvPr id="6" name="TextBox 5"/>
          <p:cNvSpPr txBox="1"/>
          <p:nvPr/>
        </p:nvSpPr>
        <p:spPr>
          <a:xfrm>
            <a:off x="270933" y="1485901"/>
            <a:ext cx="2167467" cy="600164"/>
          </a:xfrm>
          <a:prstGeom prst="rect">
            <a:avLst/>
          </a:prstGeom>
          <a:noFill/>
        </p:spPr>
        <p:txBody>
          <a:bodyPr wrap="square" rtlCol="0">
            <a:spAutoFit/>
          </a:bodyPr>
          <a:lstStyle/>
          <a:p>
            <a:pPr algn="ctr"/>
            <a:r>
              <a:rPr lang="en-US" sz="1600" dirty="0"/>
              <a:t>“Bad” </a:t>
            </a:r>
            <a:r>
              <a:rPr lang="en-US" sz="1400" dirty="0"/>
              <a:t>Property</a:t>
            </a:r>
          </a:p>
          <a:p>
            <a:pPr algn="ctr"/>
            <a:r>
              <a:rPr lang="en-US" sz="1600" dirty="0"/>
              <a:t> Status</a:t>
            </a:r>
          </a:p>
        </p:txBody>
      </p:sp>
      <p:sp>
        <p:nvSpPr>
          <p:cNvPr id="7" name="Rounded Rectangle 6"/>
          <p:cNvSpPr/>
          <p:nvPr/>
        </p:nvSpPr>
        <p:spPr>
          <a:xfrm>
            <a:off x="2438400" y="1428750"/>
            <a:ext cx="1896533" cy="60960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540000" y="1524001"/>
            <a:ext cx="1683197" cy="646331"/>
          </a:xfrm>
          <a:prstGeom prst="rect">
            <a:avLst/>
          </a:prstGeom>
          <a:noFill/>
        </p:spPr>
        <p:txBody>
          <a:bodyPr wrap="square" rtlCol="0">
            <a:spAutoFit/>
          </a:bodyPr>
          <a:lstStyle/>
          <a:p>
            <a:pPr algn="ctr"/>
            <a:r>
              <a:rPr lang="en-US" sz="1200" dirty="0"/>
              <a:t>Tax Delinquent** </a:t>
            </a:r>
          </a:p>
          <a:p>
            <a:pPr algn="ctr"/>
            <a:r>
              <a:rPr lang="en-US" sz="1200" dirty="0"/>
              <a:t>&gt; 12 months</a:t>
            </a:r>
          </a:p>
          <a:p>
            <a:pPr algn="ctr">
              <a:buFont typeface="Wingdings"/>
              <a:buChar char="Ø"/>
            </a:pPr>
            <a:endParaRPr lang="en-US" sz="1200" dirty="0"/>
          </a:p>
        </p:txBody>
      </p:sp>
      <p:sp>
        <p:nvSpPr>
          <p:cNvPr id="16" name="Rounded Rectangle 15"/>
          <p:cNvSpPr/>
          <p:nvPr/>
        </p:nvSpPr>
        <p:spPr>
          <a:xfrm>
            <a:off x="4741333" y="1428750"/>
            <a:ext cx="1727200" cy="628650"/>
          </a:xfrm>
          <a:prstGeom prst="round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7" name="Rounded Rectangle 16"/>
          <p:cNvSpPr/>
          <p:nvPr/>
        </p:nvSpPr>
        <p:spPr>
          <a:xfrm>
            <a:off x="6908800" y="1428750"/>
            <a:ext cx="1727200" cy="628650"/>
          </a:xfrm>
          <a:prstGeom prst="round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9211733" y="1428750"/>
            <a:ext cx="1727200" cy="628650"/>
          </a:xfrm>
          <a:prstGeom prst="roundRect">
            <a:avLst/>
          </a:prstGeom>
          <a:noFill/>
          <a:ln w="254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5143225" y="1543050"/>
            <a:ext cx="1002047" cy="461665"/>
          </a:xfrm>
          <a:prstGeom prst="rect">
            <a:avLst/>
          </a:prstGeom>
          <a:noFill/>
        </p:spPr>
        <p:txBody>
          <a:bodyPr wrap="none" rtlCol="0">
            <a:spAutoFit/>
          </a:bodyPr>
          <a:lstStyle/>
          <a:p>
            <a:pPr algn="ctr"/>
            <a:r>
              <a:rPr lang="en-US" sz="1200" dirty="0"/>
              <a:t>REO </a:t>
            </a:r>
          </a:p>
          <a:p>
            <a:r>
              <a:rPr lang="en-US" sz="1200" dirty="0"/>
              <a:t>Foreclosed</a:t>
            </a:r>
          </a:p>
        </p:txBody>
      </p:sp>
      <p:sp>
        <p:nvSpPr>
          <p:cNvPr id="22" name="TextBox 21"/>
          <p:cNvSpPr txBox="1"/>
          <p:nvPr/>
        </p:nvSpPr>
        <p:spPr>
          <a:xfrm>
            <a:off x="7109494" y="1524001"/>
            <a:ext cx="1439441" cy="461665"/>
          </a:xfrm>
          <a:prstGeom prst="rect">
            <a:avLst/>
          </a:prstGeom>
          <a:noFill/>
        </p:spPr>
        <p:txBody>
          <a:bodyPr wrap="none" rtlCol="0">
            <a:spAutoFit/>
          </a:bodyPr>
          <a:lstStyle/>
          <a:p>
            <a:pPr algn="ctr"/>
            <a:r>
              <a:rPr lang="en-US" sz="1200" dirty="0"/>
              <a:t>Code Violations/</a:t>
            </a:r>
          </a:p>
          <a:p>
            <a:pPr algn="ctr"/>
            <a:r>
              <a:rPr lang="en-US" sz="1200" dirty="0"/>
              <a:t>Blighted</a:t>
            </a:r>
          </a:p>
        </p:txBody>
      </p:sp>
      <p:sp>
        <p:nvSpPr>
          <p:cNvPr id="23" name="TextBox 22"/>
          <p:cNvSpPr txBox="1"/>
          <p:nvPr/>
        </p:nvSpPr>
        <p:spPr>
          <a:xfrm>
            <a:off x="9691104" y="1543050"/>
            <a:ext cx="791803" cy="461665"/>
          </a:xfrm>
          <a:prstGeom prst="rect">
            <a:avLst/>
          </a:prstGeom>
          <a:noFill/>
        </p:spPr>
        <p:txBody>
          <a:bodyPr wrap="none" rtlCol="0">
            <a:spAutoFit/>
          </a:bodyPr>
          <a:lstStyle/>
          <a:p>
            <a:pPr algn="ctr"/>
            <a:r>
              <a:rPr lang="en-US" sz="1200" dirty="0"/>
              <a:t>Criminal </a:t>
            </a:r>
          </a:p>
          <a:p>
            <a:pPr algn="ctr"/>
            <a:r>
              <a:rPr lang="en-US" sz="1200" dirty="0"/>
              <a:t>Activity</a:t>
            </a:r>
          </a:p>
        </p:txBody>
      </p:sp>
      <p:sp>
        <p:nvSpPr>
          <p:cNvPr id="24" name="TextBox 23"/>
          <p:cNvSpPr txBox="1"/>
          <p:nvPr/>
        </p:nvSpPr>
        <p:spPr>
          <a:xfrm>
            <a:off x="717588" y="3257550"/>
            <a:ext cx="1335084" cy="738664"/>
          </a:xfrm>
          <a:prstGeom prst="rect">
            <a:avLst/>
          </a:prstGeom>
          <a:noFill/>
        </p:spPr>
        <p:txBody>
          <a:bodyPr wrap="none" rtlCol="0">
            <a:spAutoFit/>
          </a:bodyPr>
          <a:lstStyle/>
          <a:p>
            <a:pPr algn="ctr"/>
            <a:r>
              <a:rPr lang="en-US" sz="1400" dirty="0"/>
              <a:t>Conveyance </a:t>
            </a:r>
          </a:p>
          <a:p>
            <a:pPr algn="ctr"/>
            <a:r>
              <a:rPr lang="en-US" sz="1400" dirty="0"/>
              <a:t>Action</a:t>
            </a:r>
          </a:p>
          <a:p>
            <a:pPr algn="ctr"/>
            <a:r>
              <a:rPr lang="en-US" sz="1400" dirty="0"/>
              <a:t>Options</a:t>
            </a:r>
          </a:p>
        </p:txBody>
      </p:sp>
      <p:sp>
        <p:nvSpPr>
          <p:cNvPr id="25" name="TextBox 24"/>
          <p:cNvSpPr txBox="1"/>
          <p:nvPr/>
        </p:nvSpPr>
        <p:spPr>
          <a:xfrm>
            <a:off x="2814463" y="3352801"/>
            <a:ext cx="882198" cy="461665"/>
          </a:xfrm>
          <a:prstGeom prst="rect">
            <a:avLst/>
          </a:prstGeom>
          <a:noFill/>
        </p:spPr>
        <p:txBody>
          <a:bodyPr wrap="none" rtlCol="0">
            <a:spAutoFit/>
          </a:bodyPr>
          <a:lstStyle/>
          <a:p>
            <a:pPr algn="ctr"/>
            <a:r>
              <a:rPr lang="en-US" sz="1200" dirty="0"/>
              <a:t>Voluntary</a:t>
            </a:r>
          </a:p>
          <a:p>
            <a:pPr algn="ctr"/>
            <a:r>
              <a:rPr lang="en-US" sz="1200" dirty="0"/>
              <a:t>Donation</a:t>
            </a:r>
          </a:p>
        </p:txBody>
      </p:sp>
      <p:sp>
        <p:nvSpPr>
          <p:cNvPr id="26" name="TextBox 25"/>
          <p:cNvSpPr txBox="1"/>
          <p:nvPr/>
        </p:nvSpPr>
        <p:spPr>
          <a:xfrm>
            <a:off x="4104669" y="3276601"/>
            <a:ext cx="1991332" cy="646331"/>
          </a:xfrm>
          <a:prstGeom prst="rect">
            <a:avLst/>
          </a:prstGeom>
          <a:noFill/>
        </p:spPr>
        <p:txBody>
          <a:bodyPr wrap="square" rtlCol="0">
            <a:spAutoFit/>
          </a:bodyPr>
          <a:lstStyle/>
          <a:p>
            <a:pPr algn="ctr"/>
            <a:r>
              <a:rPr lang="en-US" sz="1200" dirty="0"/>
              <a:t>Judicial </a:t>
            </a:r>
          </a:p>
          <a:p>
            <a:pPr algn="ctr"/>
            <a:r>
              <a:rPr lang="en-US" sz="1200" dirty="0"/>
              <a:t>In-Rem </a:t>
            </a:r>
          </a:p>
          <a:p>
            <a:pPr algn="ctr"/>
            <a:r>
              <a:rPr lang="en-US" sz="1200" dirty="0"/>
              <a:t>Tax Foreclosure</a:t>
            </a:r>
          </a:p>
        </p:txBody>
      </p:sp>
      <p:sp>
        <p:nvSpPr>
          <p:cNvPr id="27" name="TextBox 26"/>
          <p:cNvSpPr txBox="1"/>
          <p:nvPr/>
        </p:nvSpPr>
        <p:spPr>
          <a:xfrm>
            <a:off x="6353511" y="3257552"/>
            <a:ext cx="1048484" cy="646331"/>
          </a:xfrm>
          <a:prstGeom prst="rect">
            <a:avLst/>
          </a:prstGeom>
          <a:noFill/>
        </p:spPr>
        <p:txBody>
          <a:bodyPr wrap="none" rtlCol="0">
            <a:spAutoFit/>
          </a:bodyPr>
          <a:lstStyle/>
          <a:p>
            <a:pPr algn="ctr"/>
            <a:r>
              <a:rPr lang="en-US" sz="1200" dirty="0"/>
              <a:t>Market</a:t>
            </a:r>
          </a:p>
          <a:p>
            <a:pPr algn="ctr"/>
            <a:r>
              <a:rPr lang="en-US" sz="1200" dirty="0"/>
              <a:t>Negotiated</a:t>
            </a:r>
          </a:p>
          <a:p>
            <a:pPr algn="ctr"/>
            <a:r>
              <a:rPr lang="en-US" sz="1200" dirty="0"/>
              <a:t>Purchase</a:t>
            </a:r>
          </a:p>
        </p:txBody>
      </p:sp>
      <p:sp>
        <p:nvSpPr>
          <p:cNvPr id="29" name="TextBox 28"/>
          <p:cNvSpPr txBox="1"/>
          <p:nvPr/>
        </p:nvSpPr>
        <p:spPr>
          <a:xfrm>
            <a:off x="10061647" y="3352801"/>
            <a:ext cx="808109" cy="461665"/>
          </a:xfrm>
          <a:prstGeom prst="rect">
            <a:avLst/>
          </a:prstGeom>
          <a:noFill/>
        </p:spPr>
        <p:txBody>
          <a:bodyPr wrap="none" rtlCol="0">
            <a:spAutoFit/>
          </a:bodyPr>
          <a:lstStyle/>
          <a:p>
            <a:pPr algn="ctr"/>
            <a:r>
              <a:rPr lang="en-US" sz="1200" dirty="0"/>
              <a:t>Property </a:t>
            </a:r>
          </a:p>
          <a:p>
            <a:pPr algn="ctr"/>
            <a:r>
              <a:rPr lang="en-US" sz="1200" dirty="0"/>
              <a:t>Seizure</a:t>
            </a:r>
          </a:p>
        </p:txBody>
      </p:sp>
      <p:sp>
        <p:nvSpPr>
          <p:cNvPr id="31" name="Snip Diagonal Corner Rectangle 30"/>
          <p:cNvSpPr/>
          <p:nvPr/>
        </p:nvSpPr>
        <p:spPr>
          <a:xfrm>
            <a:off x="4334933" y="3200400"/>
            <a:ext cx="1557867" cy="762000"/>
          </a:xfrm>
          <a:prstGeom prst="snip2Diag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nip Diagonal Corner Rectangle 31"/>
          <p:cNvSpPr/>
          <p:nvPr/>
        </p:nvSpPr>
        <p:spPr>
          <a:xfrm>
            <a:off x="6096000" y="3200400"/>
            <a:ext cx="1625600" cy="742950"/>
          </a:xfrm>
          <a:prstGeom prst="snip2Diag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Snip Diagonal Corner Rectangle 33"/>
          <p:cNvSpPr/>
          <p:nvPr/>
        </p:nvSpPr>
        <p:spPr>
          <a:xfrm>
            <a:off x="9753600" y="3200400"/>
            <a:ext cx="1422400" cy="762000"/>
          </a:xfrm>
          <a:prstGeom prst="snip2Diag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Straight Arrow Connector 38"/>
          <p:cNvCxnSpPr>
            <a:stCxn id="7" idx="2"/>
            <a:endCxn id="30" idx="3"/>
          </p:cNvCxnSpPr>
          <p:nvPr/>
        </p:nvCxnSpPr>
        <p:spPr>
          <a:xfrm flipH="1">
            <a:off x="3285067" y="2038350"/>
            <a:ext cx="101600" cy="11620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7" idx="2"/>
            <a:endCxn id="31" idx="3"/>
          </p:cNvCxnSpPr>
          <p:nvPr/>
        </p:nvCxnSpPr>
        <p:spPr>
          <a:xfrm>
            <a:off x="3386667" y="2038350"/>
            <a:ext cx="1727200" cy="11620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7" idx="2"/>
            <a:endCxn id="32" idx="3"/>
          </p:cNvCxnSpPr>
          <p:nvPr/>
        </p:nvCxnSpPr>
        <p:spPr>
          <a:xfrm>
            <a:off x="3386667" y="2038350"/>
            <a:ext cx="3522133" cy="11620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6" idx="2"/>
            <a:endCxn id="30" idx="3"/>
          </p:cNvCxnSpPr>
          <p:nvPr/>
        </p:nvCxnSpPr>
        <p:spPr>
          <a:xfrm flipH="1">
            <a:off x="3285068" y="2057400"/>
            <a:ext cx="2319867" cy="114300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6" idx="2"/>
            <a:endCxn id="32" idx="3"/>
          </p:cNvCxnSpPr>
          <p:nvPr/>
        </p:nvCxnSpPr>
        <p:spPr>
          <a:xfrm>
            <a:off x="5604935" y="2057400"/>
            <a:ext cx="1303867" cy="114300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17" idx="2"/>
            <a:endCxn id="30" idx="3"/>
          </p:cNvCxnSpPr>
          <p:nvPr/>
        </p:nvCxnSpPr>
        <p:spPr>
          <a:xfrm flipH="1">
            <a:off x="3285068" y="2057400"/>
            <a:ext cx="4487333" cy="1143000"/>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18" idx="2"/>
            <a:endCxn id="34" idx="3"/>
          </p:cNvCxnSpPr>
          <p:nvPr/>
        </p:nvCxnSpPr>
        <p:spPr>
          <a:xfrm>
            <a:off x="10075335" y="2057400"/>
            <a:ext cx="389467" cy="1143000"/>
          </a:xfrm>
          <a:prstGeom prst="straightConnector1">
            <a:avLst/>
          </a:prstGeom>
          <a:ln>
            <a:solidFill>
              <a:schemeClr val="accent4">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1103387" y="5143500"/>
            <a:ext cx="1062010" cy="523220"/>
          </a:xfrm>
          <a:prstGeom prst="rect">
            <a:avLst/>
          </a:prstGeom>
          <a:noFill/>
        </p:spPr>
        <p:txBody>
          <a:bodyPr wrap="none" rtlCol="0">
            <a:spAutoFit/>
          </a:bodyPr>
          <a:lstStyle/>
          <a:p>
            <a:pPr algn="ctr"/>
            <a:r>
              <a:rPr lang="en-US" sz="1400" dirty="0"/>
              <a:t>Required</a:t>
            </a:r>
          </a:p>
          <a:p>
            <a:pPr algn="ctr"/>
            <a:r>
              <a:rPr lang="en-US" sz="1400" dirty="0"/>
              <a:t>Resources</a:t>
            </a:r>
          </a:p>
        </p:txBody>
      </p:sp>
      <p:sp>
        <p:nvSpPr>
          <p:cNvPr id="71" name="TextBox 70"/>
          <p:cNvSpPr txBox="1"/>
          <p:nvPr/>
        </p:nvSpPr>
        <p:spPr>
          <a:xfrm>
            <a:off x="1048663" y="5886450"/>
            <a:ext cx="1107420" cy="523220"/>
          </a:xfrm>
          <a:prstGeom prst="rect">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pPr algn="ctr"/>
            <a:r>
              <a:rPr lang="en-US" sz="1400" b="1" dirty="0">
                <a:solidFill>
                  <a:schemeClr val="bg1"/>
                </a:solidFill>
              </a:rPr>
              <a:t>Disposition </a:t>
            </a:r>
          </a:p>
          <a:p>
            <a:pPr algn="ctr"/>
            <a:r>
              <a:rPr lang="en-US" sz="1400" b="1" dirty="0">
                <a:solidFill>
                  <a:schemeClr val="bg1"/>
                </a:solidFill>
              </a:rPr>
              <a:t>Options</a:t>
            </a:r>
          </a:p>
        </p:txBody>
      </p:sp>
      <p:sp>
        <p:nvSpPr>
          <p:cNvPr id="76" name="TextBox 75"/>
          <p:cNvSpPr txBox="1"/>
          <p:nvPr/>
        </p:nvSpPr>
        <p:spPr>
          <a:xfrm>
            <a:off x="776213" y="4229100"/>
            <a:ext cx="1336837" cy="523220"/>
          </a:xfrm>
          <a:prstGeom prst="rect">
            <a:avLst/>
          </a:prstGeom>
          <a:noFill/>
        </p:spPr>
        <p:txBody>
          <a:bodyPr wrap="none" rtlCol="0">
            <a:spAutoFit/>
          </a:bodyPr>
          <a:lstStyle/>
          <a:p>
            <a:pPr algn="ctr"/>
            <a:r>
              <a:rPr lang="en-US" sz="1400" dirty="0"/>
              <a:t>Coordinating </a:t>
            </a:r>
          </a:p>
          <a:p>
            <a:pPr algn="ctr"/>
            <a:r>
              <a:rPr lang="en-US" sz="1400" dirty="0"/>
              <a:t>Entity</a:t>
            </a:r>
          </a:p>
        </p:txBody>
      </p:sp>
      <p:sp>
        <p:nvSpPr>
          <p:cNvPr id="93" name="TextBox 92"/>
          <p:cNvSpPr txBox="1"/>
          <p:nvPr/>
        </p:nvSpPr>
        <p:spPr>
          <a:xfrm>
            <a:off x="2844800" y="4267201"/>
            <a:ext cx="457953" cy="276999"/>
          </a:xfrm>
          <a:prstGeom prst="rect">
            <a:avLst/>
          </a:prstGeom>
          <a:noFill/>
          <a:ln w="3175">
            <a:noFill/>
          </a:ln>
        </p:spPr>
        <p:txBody>
          <a:bodyPr wrap="none" rtlCol="0">
            <a:spAutoFit/>
          </a:bodyPr>
          <a:lstStyle/>
          <a:p>
            <a:r>
              <a:rPr lang="en-US" sz="1200" dirty="0"/>
              <a:t>LBA</a:t>
            </a:r>
          </a:p>
        </p:txBody>
      </p:sp>
      <p:sp>
        <p:nvSpPr>
          <p:cNvPr id="94" name="TextBox 93"/>
          <p:cNvSpPr txBox="1"/>
          <p:nvPr/>
        </p:nvSpPr>
        <p:spPr>
          <a:xfrm>
            <a:off x="4064000" y="4343401"/>
            <a:ext cx="2032000" cy="461665"/>
          </a:xfrm>
          <a:prstGeom prst="rect">
            <a:avLst/>
          </a:prstGeom>
          <a:noFill/>
        </p:spPr>
        <p:txBody>
          <a:bodyPr wrap="square" rtlCol="0">
            <a:spAutoFit/>
          </a:bodyPr>
          <a:lstStyle/>
          <a:p>
            <a:pPr algn="ctr"/>
            <a:r>
              <a:rPr lang="en-US" sz="1200" dirty="0"/>
              <a:t>Tax Commissioner/</a:t>
            </a:r>
          </a:p>
          <a:p>
            <a:pPr algn="ctr"/>
            <a:r>
              <a:rPr lang="en-US" sz="1200" dirty="0"/>
              <a:t>LBA</a:t>
            </a:r>
          </a:p>
        </p:txBody>
      </p:sp>
      <p:sp>
        <p:nvSpPr>
          <p:cNvPr id="95" name="TextBox 94"/>
          <p:cNvSpPr txBox="1"/>
          <p:nvPr/>
        </p:nvSpPr>
        <p:spPr>
          <a:xfrm>
            <a:off x="7620000" y="4267201"/>
            <a:ext cx="2133600" cy="646331"/>
          </a:xfrm>
          <a:prstGeom prst="rect">
            <a:avLst/>
          </a:prstGeom>
          <a:noFill/>
        </p:spPr>
        <p:txBody>
          <a:bodyPr wrap="square" rtlCol="0">
            <a:spAutoFit/>
          </a:bodyPr>
          <a:lstStyle/>
          <a:p>
            <a:pPr algn="ctr"/>
            <a:r>
              <a:rPr lang="en-US" sz="1200" dirty="0"/>
              <a:t>Code Enforcement/</a:t>
            </a:r>
          </a:p>
          <a:p>
            <a:pPr algn="ctr"/>
            <a:r>
              <a:rPr lang="en-US" sz="1200" dirty="0"/>
              <a:t>Solicitor’s Office/</a:t>
            </a:r>
          </a:p>
          <a:p>
            <a:pPr algn="ctr"/>
            <a:r>
              <a:rPr lang="en-US" sz="1200" dirty="0"/>
              <a:t>Revenue Office</a:t>
            </a:r>
          </a:p>
        </p:txBody>
      </p:sp>
      <p:sp>
        <p:nvSpPr>
          <p:cNvPr id="96" name="TextBox 95"/>
          <p:cNvSpPr txBox="1"/>
          <p:nvPr/>
        </p:nvSpPr>
        <p:spPr>
          <a:xfrm>
            <a:off x="9855200" y="4267201"/>
            <a:ext cx="1320800" cy="646331"/>
          </a:xfrm>
          <a:prstGeom prst="rect">
            <a:avLst/>
          </a:prstGeom>
          <a:noFill/>
        </p:spPr>
        <p:txBody>
          <a:bodyPr wrap="square" rtlCol="0">
            <a:spAutoFit/>
          </a:bodyPr>
          <a:lstStyle/>
          <a:p>
            <a:pPr algn="ctr"/>
            <a:r>
              <a:rPr lang="en-US" sz="1200" dirty="0"/>
              <a:t>Solicitor’s </a:t>
            </a:r>
          </a:p>
          <a:p>
            <a:pPr algn="ctr"/>
            <a:r>
              <a:rPr lang="en-US" sz="1200" dirty="0"/>
              <a:t>Office/DA/</a:t>
            </a:r>
          </a:p>
          <a:p>
            <a:pPr algn="ctr"/>
            <a:r>
              <a:rPr lang="en-US" sz="1200" dirty="0"/>
              <a:t>US  Attorney</a:t>
            </a:r>
          </a:p>
        </p:txBody>
      </p:sp>
      <p:sp>
        <p:nvSpPr>
          <p:cNvPr id="97" name="Rectangle 96"/>
          <p:cNvSpPr/>
          <p:nvPr/>
        </p:nvSpPr>
        <p:spPr>
          <a:xfrm>
            <a:off x="6604000" y="4267201"/>
            <a:ext cx="457953" cy="276999"/>
          </a:xfrm>
          <a:prstGeom prst="rect">
            <a:avLst/>
          </a:prstGeom>
        </p:spPr>
        <p:txBody>
          <a:bodyPr wrap="none">
            <a:spAutoFit/>
          </a:bodyPr>
          <a:lstStyle/>
          <a:p>
            <a:r>
              <a:rPr lang="en-US" sz="1200" dirty="0"/>
              <a:t>LBA</a:t>
            </a:r>
          </a:p>
        </p:txBody>
      </p:sp>
      <p:sp>
        <p:nvSpPr>
          <p:cNvPr id="101" name="Rectangle 100"/>
          <p:cNvSpPr/>
          <p:nvPr/>
        </p:nvSpPr>
        <p:spPr>
          <a:xfrm>
            <a:off x="6502400" y="4286250"/>
            <a:ext cx="948267" cy="285750"/>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p:cNvSpPr/>
          <p:nvPr/>
        </p:nvSpPr>
        <p:spPr>
          <a:xfrm>
            <a:off x="7586133" y="4286250"/>
            <a:ext cx="2167467" cy="628650"/>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ectangle 102"/>
          <p:cNvSpPr/>
          <p:nvPr/>
        </p:nvSpPr>
        <p:spPr>
          <a:xfrm>
            <a:off x="9889067" y="4286250"/>
            <a:ext cx="1354667" cy="685800"/>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5" name="Straight Arrow Connector 104"/>
          <p:cNvCxnSpPr>
            <a:stCxn id="30" idx="1"/>
            <a:endCxn id="99" idx="0"/>
          </p:cNvCxnSpPr>
          <p:nvPr/>
        </p:nvCxnSpPr>
        <p:spPr>
          <a:xfrm flipH="1">
            <a:off x="3183467" y="3962400"/>
            <a:ext cx="101600" cy="323850"/>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stCxn id="31" idx="1"/>
            <a:endCxn id="100" idx="0"/>
          </p:cNvCxnSpPr>
          <p:nvPr/>
        </p:nvCxnSpPr>
        <p:spPr>
          <a:xfrm>
            <a:off x="5113867" y="3962400"/>
            <a:ext cx="33867" cy="323850"/>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stCxn id="32" idx="1"/>
            <a:endCxn id="101" idx="0"/>
          </p:cNvCxnSpPr>
          <p:nvPr/>
        </p:nvCxnSpPr>
        <p:spPr>
          <a:xfrm>
            <a:off x="6908800" y="3943350"/>
            <a:ext cx="67733" cy="342900"/>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stCxn id="113" idx="2"/>
            <a:endCxn id="102" idx="0"/>
          </p:cNvCxnSpPr>
          <p:nvPr/>
        </p:nvCxnSpPr>
        <p:spPr>
          <a:xfrm>
            <a:off x="8669867" y="3167570"/>
            <a:ext cx="0" cy="1118680"/>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a:stCxn id="34" idx="1"/>
            <a:endCxn id="103" idx="0"/>
          </p:cNvCxnSpPr>
          <p:nvPr/>
        </p:nvCxnSpPr>
        <p:spPr>
          <a:xfrm>
            <a:off x="10464800" y="3962400"/>
            <a:ext cx="101600" cy="323850"/>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a:off x="2946401" y="5029201"/>
            <a:ext cx="2403222" cy="830997"/>
          </a:xfrm>
          <a:prstGeom prst="rect">
            <a:avLst/>
          </a:prstGeom>
          <a:noFill/>
        </p:spPr>
        <p:txBody>
          <a:bodyPr wrap="none" rtlCol="0">
            <a:spAutoFit/>
          </a:bodyPr>
          <a:lstStyle/>
          <a:p>
            <a:pPr>
              <a:buFont typeface="Arial" pitchFamily="34" charset="0"/>
              <a:buChar char="•"/>
            </a:pPr>
            <a:r>
              <a:rPr lang="en-US" sz="1200" dirty="0"/>
              <a:t>Acquisition Funds</a:t>
            </a:r>
          </a:p>
          <a:p>
            <a:pPr>
              <a:buFont typeface="Arial" pitchFamily="34" charset="0"/>
              <a:buChar char="•"/>
            </a:pPr>
            <a:r>
              <a:rPr lang="en-US" sz="1200" dirty="0"/>
              <a:t>Property Management Funds</a:t>
            </a:r>
          </a:p>
          <a:p>
            <a:pPr>
              <a:buFont typeface="Arial" pitchFamily="34" charset="0"/>
              <a:buChar char="•"/>
            </a:pPr>
            <a:r>
              <a:rPr lang="en-US" sz="1200" dirty="0"/>
              <a:t>Staff/Personnel Support</a:t>
            </a:r>
          </a:p>
          <a:p>
            <a:pPr>
              <a:buFont typeface="Arial" pitchFamily="34" charset="0"/>
              <a:buChar char="•"/>
            </a:pPr>
            <a:r>
              <a:rPr lang="en-US" sz="1200" dirty="0"/>
              <a:t>Demolition Funds</a:t>
            </a:r>
          </a:p>
        </p:txBody>
      </p:sp>
      <p:cxnSp>
        <p:nvCxnSpPr>
          <p:cNvPr id="134" name="Shape 133"/>
          <p:cNvCxnSpPr>
            <a:stCxn id="103" idx="2"/>
            <a:endCxn id="99" idx="2"/>
          </p:cNvCxnSpPr>
          <p:nvPr/>
        </p:nvCxnSpPr>
        <p:spPr>
          <a:xfrm rot="5400000" flipH="1">
            <a:off x="6674908" y="1080559"/>
            <a:ext cx="400050" cy="7382933"/>
          </a:xfrm>
          <a:prstGeom prst="bentConnector3">
            <a:avLst>
              <a:gd name="adj1" fmla="val -16071"/>
            </a:avLst>
          </a:prstGeom>
          <a:ln>
            <a:prstDash val="dash"/>
            <a:tailEnd type="arrow"/>
          </a:ln>
        </p:spPr>
        <p:style>
          <a:lnRef idx="1">
            <a:schemeClr val="accent1"/>
          </a:lnRef>
          <a:fillRef idx="0">
            <a:schemeClr val="accent1"/>
          </a:fillRef>
          <a:effectRef idx="0">
            <a:schemeClr val="accent1"/>
          </a:effectRef>
          <a:fontRef idx="minor">
            <a:schemeClr val="tx1"/>
          </a:fontRef>
        </p:style>
      </p:cxnSp>
      <p:sp>
        <p:nvSpPr>
          <p:cNvPr id="138" name="TextBox 137"/>
          <p:cNvSpPr txBox="1"/>
          <p:nvPr/>
        </p:nvSpPr>
        <p:spPr>
          <a:xfrm>
            <a:off x="6604001" y="5105401"/>
            <a:ext cx="4606935" cy="646331"/>
          </a:xfrm>
          <a:prstGeom prst="rect">
            <a:avLst/>
          </a:prstGeom>
          <a:noFill/>
        </p:spPr>
        <p:txBody>
          <a:bodyPr wrap="square" rtlCol="0">
            <a:spAutoFit/>
          </a:bodyPr>
          <a:lstStyle/>
          <a:p>
            <a:pPr>
              <a:buFont typeface="Arial" pitchFamily="34" charset="0"/>
              <a:buChar char="•"/>
            </a:pPr>
            <a:r>
              <a:rPr lang="en-US" sz="1200" dirty="0"/>
              <a:t>Funds for legal costs (closings, title, filings, etc.)</a:t>
            </a:r>
          </a:p>
          <a:p>
            <a:pPr>
              <a:buFont typeface="Arial" pitchFamily="34" charset="0"/>
              <a:buChar char="•"/>
            </a:pPr>
            <a:r>
              <a:rPr lang="en-US" sz="1200" dirty="0"/>
              <a:t>Funds for Judicial Tax Foreclosure Proceedings</a:t>
            </a:r>
          </a:p>
          <a:p>
            <a:pPr>
              <a:buFont typeface="Arial" pitchFamily="34" charset="0"/>
              <a:buChar char="•"/>
            </a:pPr>
            <a:r>
              <a:rPr lang="en-US" sz="1200" dirty="0"/>
              <a:t>Property Insurance</a:t>
            </a:r>
          </a:p>
        </p:txBody>
      </p:sp>
      <p:sp>
        <p:nvSpPr>
          <p:cNvPr id="140" name="TextBox 139"/>
          <p:cNvSpPr txBox="1"/>
          <p:nvPr/>
        </p:nvSpPr>
        <p:spPr>
          <a:xfrm>
            <a:off x="3251200" y="5943601"/>
            <a:ext cx="3251200" cy="646331"/>
          </a:xfrm>
          <a:prstGeom prst="rect">
            <a:avLst/>
          </a:prstGeom>
          <a:noFill/>
        </p:spPr>
        <p:txBody>
          <a:bodyPr wrap="square" rtlCol="0">
            <a:spAutoFit/>
          </a:bodyPr>
          <a:lstStyle/>
          <a:p>
            <a:pPr>
              <a:buFont typeface="Arial" pitchFamily="34" charset="0"/>
              <a:buChar char="•"/>
            </a:pPr>
            <a:r>
              <a:rPr lang="en-US" sz="1200" b="1" dirty="0">
                <a:solidFill>
                  <a:srgbClr val="FFFFFF"/>
                </a:solidFill>
              </a:rPr>
              <a:t>Application</a:t>
            </a:r>
          </a:p>
          <a:p>
            <a:pPr>
              <a:buFont typeface="Arial" pitchFamily="34" charset="0"/>
              <a:buChar char="•"/>
            </a:pPr>
            <a:r>
              <a:rPr lang="en-US" sz="1200" b="1" dirty="0">
                <a:solidFill>
                  <a:srgbClr val="FFFFFF"/>
                </a:solidFill>
              </a:rPr>
              <a:t>RFP</a:t>
            </a:r>
          </a:p>
          <a:p>
            <a:pPr>
              <a:buFont typeface="Arial" pitchFamily="34" charset="0"/>
              <a:buChar char="•"/>
            </a:pPr>
            <a:r>
              <a:rPr lang="en-US" sz="1200" b="1" dirty="0">
                <a:solidFill>
                  <a:srgbClr val="FFFFFF"/>
                </a:solidFill>
              </a:rPr>
              <a:t>Auction</a:t>
            </a:r>
          </a:p>
        </p:txBody>
      </p:sp>
      <p:sp>
        <p:nvSpPr>
          <p:cNvPr id="141" name="Right Arrow 140"/>
          <p:cNvSpPr/>
          <p:nvPr/>
        </p:nvSpPr>
        <p:spPr>
          <a:xfrm>
            <a:off x="6096000" y="6057900"/>
            <a:ext cx="1739392" cy="363474"/>
          </a:xfrm>
          <a:prstGeom prst="rightArrow">
            <a:avLst/>
          </a:prstGeom>
          <a:solidFill>
            <a:schemeClr val="accent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extBox 141"/>
          <p:cNvSpPr txBox="1"/>
          <p:nvPr/>
        </p:nvSpPr>
        <p:spPr>
          <a:xfrm>
            <a:off x="8128002" y="5886451"/>
            <a:ext cx="3364869" cy="646331"/>
          </a:xfrm>
          <a:prstGeom prst="rect">
            <a:avLst/>
          </a:prstGeom>
          <a:solidFill>
            <a:srgbClr val="415588"/>
          </a:solidFill>
          <a:ln>
            <a:solidFill>
              <a:srgbClr val="000000"/>
            </a:solidFill>
          </a:ln>
        </p:spPr>
        <p:txBody>
          <a:bodyPr wrap="square" rtlCol="0">
            <a:spAutoFit/>
          </a:bodyPr>
          <a:lstStyle/>
          <a:p>
            <a:r>
              <a:rPr lang="en-US" b="1" dirty="0">
                <a:solidFill>
                  <a:srgbClr val="FFFFFF"/>
                </a:solidFill>
              </a:rPr>
              <a:t>“Good” and Productive</a:t>
            </a:r>
          </a:p>
          <a:p>
            <a:r>
              <a:rPr lang="en-US" b="1" dirty="0">
                <a:solidFill>
                  <a:srgbClr val="FFFFFF"/>
                </a:solidFill>
              </a:rPr>
              <a:t>Property </a:t>
            </a:r>
          </a:p>
        </p:txBody>
      </p:sp>
      <p:sp>
        <p:nvSpPr>
          <p:cNvPr id="145" name="TextBox 144"/>
          <p:cNvSpPr txBox="1"/>
          <p:nvPr/>
        </p:nvSpPr>
        <p:spPr>
          <a:xfrm>
            <a:off x="541867" y="2228851"/>
            <a:ext cx="2302933" cy="415499"/>
          </a:xfrm>
          <a:prstGeom prst="rect">
            <a:avLst/>
          </a:prstGeom>
          <a:noFill/>
        </p:spPr>
        <p:txBody>
          <a:bodyPr wrap="square" rtlCol="0">
            <a:spAutoFit/>
          </a:bodyPr>
          <a:lstStyle/>
          <a:p>
            <a:pPr algn="ctr"/>
            <a:r>
              <a:rPr lang="en-US" sz="1000" i="1" dirty="0"/>
              <a:t>**Assumes all tax liens held by Tax Commissioner</a:t>
            </a:r>
          </a:p>
        </p:txBody>
      </p:sp>
      <p:sp>
        <p:nvSpPr>
          <p:cNvPr id="113" name="TextBox 112"/>
          <p:cNvSpPr txBox="1"/>
          <p:nvPr/>
        </p:nvSpPr>
        <p:spPr>
          <a:xfrm>
            <a:off x="7586133" y="2228852"/>
            <a:ext cx="2167467" cy="938719"/>
          </a:xfrm>
          <a:prstGeom prst="rect">
            <a:avLst/>
          </a:prstGeom>
          <a:noFill/>
        </p:spPr>
        <p:txBody>
          <a:bodyPr wrap="square" rtlCol="0">
            <a:spAutoFit/>
          </a:bodyPr>
          <a:lstStyle/>
          <a:p>
            <a:pPr algn="ctr"/>
            <a:r>
              <a:rPr lang="en-US" sz="1100" dirty="0"/>
              <a:t>Article 5 Judicial </a:t>
            </a:r>
          </a:p>
          <a:p>
            <a:pPr algn="ctr"/>
            <a:r>
              <a:rPr lang="en-US" sz="1100" dirty="0"/>
              <a:t>In-</a:t>
            </a:r>
            <a:r>
              <a:rPr lang="en-US" sz="1100" dirty="0" err="1"/>
              <a:t>Rem</a:t>
            </a:r>
            <a:r>
              <a:rPr lang="en-US" sz="1100" dirty="0"/>
              <a:t> Code </a:t>
            </a:r>
          </a:p>
          <a:p>
            <a:pPr algn="ctr"/>
            <a:r>
              <a:rPr lang="en-US" sz="1100" dirty="0"/>
              <a:t>Enforcement:</a:t>
            </a:r>
          </a:p>
          <a:p>
            <a:pPr algn="ctr"/>
            <a:r>
              <a:rPr lang="en-US" sz="1100" dirty="0"/>
              <a:t>Certified “Super</a:t>
            </a:r>
          </a:p>
          <a:p>
            <a:pPr algn="ctr"/>
            <a:r>
              <a:rPr lang="en-US" sz="1100" dirty="0"/>
              <a:t>Priority “Lien</a:t>
            </a:r>
          </a:p>
        </p:txBody>
      </p:sp>
      <p:cxnSp>
        <p:nvCxnSpPr>
          <p:cNvPr id="84" name="Straight Arrow Connector 83"/>
          <p:cNvCxnSpPr>
            <a:stCxn id="17" idx="2"/>
            <a:endCxn id="113" idx="0"/>
          </p:cNvCxnSpPr>
          <p:nvPr/>
        </p:nvCxnSpPr>
        <p:spPr>
          <a:xfrm>
            <a:off x="7772400" y="2057401"/>
            <a:ext cx="897467" cy="171451"/>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82" idx="2"/>
            <a:endCxn id="32" idx="3"/>
          </p:cNvCxnSpPr>
          <p:nvPr/>
        </p:nvCxnSpPr>
        <p:spPr>
          <a:xfrm flipH="1">
            <a:off x="6908800" y="3124200"/>
            <a:ext cx="1761067" cy="76200"/>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82" idx="1"/>
            <a:endCxn id="30" idx="3"/>
          </p:cNvCxnSpPr>
          <p:nvPr/>
        </p:nvCxnSpPr>
        <p:spPr>
          <a:xfrm flipH="1">
            <a:off x="3285067" y="2676526"/>
            <a:ext cx="4165600" cy="523875"/>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82" idx="1"/>
            <a:endCxn id="31" idx="3"/>
          </p:cNvCxnSpPr>
          <p:nvPr/>
        </p:nvCxnSpPr>
        <p:spPr>
          <a:xfrm flipH="1">
            <a:off x="5113867" y="2676526"/>
            <a:ext cx="2336800" cy="523875"/>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66" name="Picture 5" descr="Land Bank Logo"/>
          <p:cNvPicPr>
            <a:picLocks noChangeAspect="1" noChangeArrowheads="1"/>
          </p:cNvPicPr>
          <p:nvPr/>
        </p:nvPicPr>
        <p:blipFill>
          <a:blip r:embed="rId2" cstate="print"/>
          <a:srcRect/>
          <a:stretch>
            <a:fillRect/>
          </a:stretch>
        </p:blipFill>
        <p:spPr bwMode="auto">
          <a:xfrm>
            <a:off x="220540" y="5971694"/>
            <a:ext cx="740218" cy="560876"/>
          </a:xfrm>
          <a:prstGeom prst="rect">
            <a:avLst/>
          </a:prstGeom>
          <a:noFill/>
          <a:ln w="9525">
            <a:noFill/>
            <a:miter lim="800000"/>
            <a:headEnd/>
            <a:tailEnd/>
          </a:ln>
        </p:spPr>
      </p:pic>
    </p:spTree>
    <p:extLst>
      <p:ext uri="{BB962C8B-B14F-4D97-AF65-F5344CB8AC3E}">
        <p14:creationId xmlns:p14="http://schemas.microsoft.com/office/powerpoint/2010/main" val="9983647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Targeted Outcomes</a:t>
            </a:r>
          </a:p>
        </p:txBody>
      </p:sp>
      <p:sp>
        <p:nvSpPr>
          <p:cNvPr id="4" name="Content Placeholder 3"/>
          <p:cNvSpPr>
            <a:spLocks noGrp="1"/>
          </p:cNvSpPr>
          <p:nvPr>
            <p:ph sz="quarter" idx="1"/>
          </p:nvPr>
        </p:nvSpPr>
        <p:spPr>
          <a:xfrm>
            <a:off x="660400" y="1600200"/>
            <a:ext cx="10871200" cy="4495800"/>
          </a:xfrm>
        </p:spPr>
        <p:txBody>
          <a:bodyPr>
            <a:normAutofit/>
          </a:bodyPr>
          <a:lstStyle/>
          <a:p>
            <a:r>
              <a:rPr lang="en-US" dirty="0"/>
              <a:t>Convert status of minimum 300 properties to productive use via Programs within 24 months</a:t>
            </a:r>
          </a:p>
          <a:p>
            <a:r>
              <a:rPr lang="en-US" dirty="0"/>
              <a:t>Achieve measurable economic impact</a:t>
            </a:r>
          </a:p>
          <a:p>
            <a:r>
              <a:rPr lang="en-US" dirty="0"/>
              <a:t>New skills for staff members and consultants.  </a:t>
            </a:r>
          </a:p>
          <a:p>
            <a:pPr lvl="1"/>
            <a:r>
              <a:rPr lang="en-US" dirty="0"/>
              <a:t>Lead diverse groups of stakeholders to achieve “stretch goals”</a:t>
            </a:r>
          </a:p>
          <a:p>
            <a:pPr lvl="1"/>
            <a:r>
              <a:rPr lang="en-US" dirty="0"/>
              <a:t>Cooperatively create comprehensive development plans</a:t>
            </a:r>
          </a:p>
          <a:p>
            <a:pPr lvl="1"/>
            <a:r>
              <a:rPr lang="en-US" dirty="0"/>
              <a:t>Perform and deliver in accordance with SMART goals</a:t>
            </a:r>
          </a:p>
          <a:p>
            <a:pPr lvl="1"/>
            <a:r>
              <a:rPr lang="en-US" dirty="0"/>
              <a:t>Utilize a global or neighborhood centric perspective versus the historical transactional perspective</a:t>
            </a:r>
          </a:p>
          <a:p>
            <a:pPr lvl="1"/>
            <a:r>
              <a:rPr lang="en-US" dirty="0"/>
              <a:t>Perform sophisticated financial analysis.</a:t>
            </a:r>
          </a:p>
          <a:p>
            <a:endParaRPr lang="en-US" dirty="0"/>
          </a:p>
        </p:txBody>
      </p:sp>
      <p:pic>
        <p:nvPicPr>
          <p:cNvPr id="6" name="Picture 5" descr="Land Bank Logo"/>
          <p:cNvPicPr>
            <a:picLocks noChangeAspect="1" noChangeArrowheads="1"/>
          </p:cNvPicPr>
          <p:nvPr/>
        </p:nvPicPr>
        <p:blipFill>
          <a:blip r:embed="rId2" cstate="print"/>
          <a:srcRect/>
          <a:stretch>
            <a:fillRect/>
          </a:stretch>
        </p:blipFill>
        <p:spPr bwMode="auto">
          <a:xfrm>
            <a:off x="401973" y="6021132"/>
            <a:ext cx="914400" cy="692857"/>
          </a:xfrm>
          <a:prstGeom prst="rect">
            <a:avLst/>
          </a:prstGeom>
          <a:noFill/>
          <a:ln w="9525">
            <a:noFill/>
            <a:miter lim="800000"/>
            <a:headEnd/>
            <a:tailEnd/>
          </a:ln>
        </p:spPr>
      </p:pic>
    </p:spTree>
    <p:extLst>
      <p:ext uri="{BB962C8B-B14F-4D97-AF65-F5344CB8AC3E}">
        <p14:creationId xmlns:p14="http://schemas.microsoft.com/office/powerpoint/2010/main" val="9400464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Execution</a:t>
            </a:r>
          </a:p>
        </p:txBody>
      </p:sp>
      <p:sp>
        <p:nvSpPr>
          <p:cNvPr id="3" name="Content Placeholder 2"/>
          <p:cNvSpPr>
            <a:spLocks noGrp="1"/>
          </p:cNvSpPr>
          <p:nvPr>
            <p:ph idx="1"/>
          </p:nvPr>
        </p:nvSpPr>
        <p:spPr/>
        <p:txBody>
          <a:bodyPr/>
          <a:lstStyle/>
          <a:p>
            <a:r>
              <a:rPr lang="en-US" dirty="0"/>
              <a:t>Activate Conveyance Action Options per Chronic Distressed Property Strategy</a:t>
            </a:r>
          </a:p>
          <a:p>
            <a:r>
              <a:rPr lang="en-US" dirty="0"/>
              <a:t>Identify strategic redevelopment areas in consultation and coordination with COA – Department of Planning &amp; Community Development, Office of Housing.  </a:t>
            </a:r>
          </a:p>
          <a:p>
            <a:pPr lvl="1"/>
            <a:r>
              <a:rPr lang="en-US" b="1" i="1" dirty="0"/>
              <a:t>Intention is leverage and collective impact of activities</a:t>
            </a:r>
          </a:p>
          <a:p>
            <a:endParaRPr lang="en-US" dirty="0"/>
          </a:p>
        </p:txBody>
      </p:sp>
      <p:pic>
        <p:nvPicPr>
          <p:cNvPr id="4" name="Picture 3" descr="Land Bank Logo"/>
          <p:cNvPicPr>
            <a:picLocks noChangeAspect="1" noChangeArrowheads="1"/>
          </p:cNvPicPr>
          <p:nvPr/>
        </p:nvPicPr>
        <p:blipFill>
          <a:blip r:embed="rId2" cstate="print"/>
          <a:srcRect/>
          <a:stretch>
            <a:fillRect/>
          </a:stretch>
        </p:blipFill>
        <p:spPr bwMode="auto">
          <a:xfrm>
            <a:off x="401973" y="6021132"/>
            <a:ext cx="914400" cy="692857"/>
          </a:xfrm>
          <a:prstGeom prst="rect">
            <a:avLst/>
          </a:prstGeom>
          <a:noFill/>
          <a:ln w="9525">
            <a:noFill/>
            <a:miter lim="800000"/>
            <a:headEnd/>
            <a:tailEnd/>
          </a:ln>
        </p:spPr>
      </p:pic>
    </p:spTree>
    <p:extLst>
      <p:ext uri="{BB962C8B-B14F-4D97-AF65-F5344CB8AC3E}">
        <p14:creationId xmlns:p14="http://schemas.microsoft.com/office/powerpoint/2010/main" val="413929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Execution</a:t>
            </a:r>
          </a:p>
        </p:txBody>
      </p:sp>
      <p:sp>
        <p:nvSpPr>
          <p:cNvPr id="3" name="Content Placeholder 2"/>
          <p:cNvSpPr>
            <a:spLocks noGrp="1"/>
          </p:cNvSpPr>
          <p:nvPr>
            <p:ph sz="quarter" idx="1"/>
          </p:nvPr>
        </p:nvSpPr>
        <p:spPr/>
        <p:txBody>
          <a:bodyPr>
            <a:normAutofit/>
          </a:bodyPr>
          <a:lstStyle/>
          <a:p>
            <a:r>
              <a:rPr lang="en-US" dirty="0"/>
              <a:t>Individual Programs to be executed by cross-functional teams composed of LBA employees, strategic vendors and partners.  This will require:</a:t>
            </a:r>
          </a:p>
          <a:p>
            <a:pPr lvl="1"/>
            <a:r>
              <a:rPr lang="en-US" dirty="0"/>
              <a:t>Hiring of additional full time employees</a:t>
            </a:r>
          </a:p>
          <a:p>
            <a:pPr lvl="1"/>
            <a:r>
              <a:rPr lang="en-US" dirty="0"/>
              <a:t>Engagement of strategic vendors</a:t>
            </a:r>
          </a:p>
          <a:p>
            <a:pPr lvl="1"/>
            <a:r>
              <a:rPr lang="en-US" dirty="0"/>
              <a:t>Active collaboration with existing and new partners</a:t>
            </a:r>
          </a:p>
          <a:p>
            <a:r>
              <a:rPr lang="en-US" dirty="0"/>
              <a:t>Each Program will have a designated Primary lead that will have responsibility for successful execution of assigned Program</a:t>
            </a:r>
          </a:p>
        </p:txBody>
      </p:sp>
      <p:pic>
        <p:nvPicPr>
          <p:cNvPr id="7" name="Picture 5" descr="Land Bank Logo"/>
          <p:cNvPicPr>
            <a:picLocks noChangeAspect="1" noChangeArrowheads="1"/>
          </p:cNvPicPr>
          <p:nvPr/>
        </p:nvPicPr>
        <p:blipFill>
          <a:blip r:embed="rId2" cstate="print"/>
          <a:srcRect/>
          <a:stretch>
            <a:fillRect/>
          </a:stretch>
        </p:blipFill>
        <p:spPr bwMode="auto">
          <a:xfrm>
            <a:off x="401973" y="6021132"/>
            <a:ext cx="914400" cy="692857"/>
          </a:xfrm>
          <a:prstGeom prst="rect">
            <a:avLst/>
          </a:prstGeom>
          <a:noFill/>
          <a:ln w="9525">
            <a:noFill/>
            <a:miter lim="800000"/>
            <a:headEnd/>
            <a:tailEnd/>
          </a:ln>
        </p:spPr>
      </p:pic>
    </p:spTree>
    <p:extLst>
      <p:ext uri="{BB962C8B-B14F-4D97-AF65-F5344CB8AC3E}">
        <p14:creationId xmlns:p14="http://schemas.microsoft.com/office/powerpoint/2010/main" val="4052070588"/>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438400" y="1219200"/>
          <a:ext cx="73152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Land Bank Logo 15nov10.jpg"/>
          <p:cNvPicPr>
            <a:picLocks noChangeAspect="1"/>
          </p:cNvPicPr>
          <p:nvPr/>
        </p:nvPicPr>
        <p:blipFill>
          <a:blip r:embed="rId7" cstate="print"/>
          <a:stretch>
            <a:fillRect/>
          </a:stretch>
        </p:blipFill>
        <p:spPr>
          <a:xfrm>
            <a:off x="2438400" y="685801"/>
            <a:ext cx="1418844" cy="1038191"/>
          </a:xfrm>
          <a:prstGeom prst="rect">
            <a:avLst/>
          </a:prstGeom>
        </p:spPr>
      </p:pic>
      <p:sp>
        <p:nvSpPr>
          <p:cNvPr id="5" name="TextBox 4"/>
          <p:cNvSpPr txBox="1"/>
          <p:nvPr/>
        </p:nvSpPr>
        <p:spPr>
          <a:xfrm>
            <a:off x="7391400" y="685800"/>
            <a:ext cx="533400" cy="369332"/>
          </a:xfrm>
          <a:prstGeom prst="rect">
            <a:avLst/>
          </a:prstGeom>
          <a:solidFill>
            <a:schemeClr val="accent1">
              <a:hueOff val="0"/>
              <a:satOff val="0"/>
              <a:lumOff val="0"/>
            </a:schemeClr>
          </a:solidFill>
          <a:ln w="3175">
            <a:solidFill>
              <a:schemeClr val="tx1"/>
            </a:solidFill>
            <a:prstDash val="solid"/>
          </a:ln>
        </p:spPr>
        <p:txBody>
          <a:bodyPr wrap="square" rtlCol="0">
            <a:spAutoFit/>
          </a:bodyPr>
          <a:lstStyle/>
          <a:p>
            <a:endParaRPr lang="en-US" dirty="0"/>
          </a:p>
        </p:txBody>
      </p:sp>
      <p:sp>
        <p:nvSpPr>
          <p:cNvPr id="7" name="TextBox 6"/>
          <p:cNvSpPr txBox="1"/>
          <p:nvPr/>
        </p:nvSpPr>
        <p:spPr>
          <a:xfrm>
            <a:off x="7924800" y="685801"/>
            <a:ext cx="2146742" cy="307777"/>
          </a:xfrm>
          <a:prstGeom prst="rect">
            <a:avLst/>
          </a:prstGeom>
          <a:noFill/>
        </p:spPr>
        <p:txBody>
          <a:bodyPr wrap="none" rtlCol="0">
            <a:spAutoFit/>
          </a:bodyPr>
          <a:lstStyle/>
          <a:p>
            <a:r>
              <a:rPr lang="en-US" sz="1400" dirty="0"/>
              <a:t>= Direct LBA Employee</a:t>
            </a:r>
          </a:p>
        </p:txBody>
      </p:sp>
      <p:sp>
        <p:nvSpPr>
          <p:cNvPr id="8" name="TextBox 7"/>
          <p:cNvSpPr txBox="1"/>
          <p:nvPr/>
        </p:nvSpPr>
        <p:spPr>
          <a:xfrm>
            <a:off x="7924800" y="1066801"/>
            <a:ext cx="2220480" cy="307777"/>
          </a:xfrm>
          <a:prstGeom prst="rect">
            <a:avLst/>
          </a:prstGeom>
          <a:noFill/>
        </p:spPr>
        <p:txBody>
          <a:bodyPr wrap="none" rtlCol="0">
            <a:spAutoFit/>
          </a:bodyPr>
          <a:lstStyle/>
          <a:p>
            <a:r>
              <a:rPr lang="en-US" sz="1400" dirty="0"/>
              <a:t>= Contractor or Vendor</a:t>
            </a:r>
          </a:p>
        </p:txBody>
      </p:sp>
      <p:sp>
        <p:nvSpPr>
          <p:cNvPr id="9" name="Snip Diagonal Corner Rectangle 8"/>
          <p:cNvSpPr/>
          <p:nvPr/>
        </p:nvSpPr>
        <p:spPr>
          <a:xfrm>
            <a:off x="7391400" y="1066800"/>
            <a:ext cx="533400" cy="274320"/>
          </a:xfrm>
          <a:prstGeom prst="snip2DiagRect">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391400" y="1447800"/>
            <a:ext cx="533400" cy="228600"/>
          </a:xfrm>
          <a:prstGeom prst="ellipse">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924801" y="1371601"/>
            <a:ext cx="1883849" cy="307777"/>
          </a:xfrm>
          <a:prstGeom prst="rect">
            <a:avLst/>
          </a:prstGeom>
          <a:noFill/>
        </p:spPr>
        <p:txBody>
          <a:bodyPr wrap="none" rtlCol="0">
            <a:spAutoFit/>
          </a:bodyPr>
          <a:lstStyle/>
          <a:p>
            <a:r>
              <a:rPr lang="en-US" sz="1400" dirty="0"/>
              <a:t>= Municipal partner</a:t>
            </a:r>
          </a:p>
        </p:txBody>
      </p:sp>
      <p:sp>
        <p:nvSpPr>
          <p:cNvPr id="10" name="TextBox 9"/>
          <p:cNvSpPr txBox="1"/>
          <p:nvPr/>
        </p:nvSpPr>
        <p:spPr>
          <a:xfrm>
            <a:off x="4267201" y="609600"/>
            <a:ext cx="2077813" cy="369332"/>
          </a:xfrm>
          <a:prstGeom prst="rect">
            <a:avLst/>
          </a:prstGeom>
          <a:noFill/>
          <a:ln w="3175">
            <a:solidFill>
              <a:schemeClr val="tx1"/>
            </a:solidFill>
          </a:ln>
        </p:spPr>
        <p:txBody>
          <a:bodyPr wrap="none" rtlCol="0">
            <a:spAutoFit/>
          </a:bodyPr>
          <a:lstStyle/>
          <a:p>
            <a:r>
              <a:rPr lang="en-US" dirty="0"/>
              <a:t>Current Structure</a:t>
            </a:r>
          </a:p>
        </p:txBody>
      </p:sp>
      <p:sp>
        <p:nvSpPr>
          <p:cNvPr id="11" name="TextBox 10"/>
          <p:cNvSpPr txBox="1"/>
          <p:nvPr/>
        </p:nvSpPr>
        <p:spPr>
          <a:xfrm>
            <a:off x="8915401" y="5943601"/>
            <a:ext cx="1011815" cy="307777"/>
          </a:xfrm>
          <a:prstGeom prst="rect">
            <a:avLst/>
          </a:prstGeom>
          <a:noFill/>
        </p:spPr>
        <p:txBody>
          <a:bodyPr wrap="none" rtlCol="0">
            <a:spAutoFit/>
          </a:bodyPr>
          <a:lstStyle/>
          <a:p>
            <a:r>
              <a:rPr lang="en-US" sz="1400" dirty="0"/>
              <a:t>April 2017</a:t>
            </a:r>
          </a:p>
        </p:txBody>
      </p:sp>
    </p:spTree>
    <p:extLst>
      <p:ext uri="{BB962C8B-B14F-4D97-AF65-F5344CB8AC3E}">
        <p14:creationId xmlns:p14="http://schemas.microsoft.com/office/powerpoint/2010/main" val="913569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1981200" y="685800"/>
          <a:ext cx="8229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p:cNvSpPr txBox="1"/>
          <p:nvPr/>
        </p:nvSpPr>
        <p:spPr>
          <a:xfrm>
            <a:off x="7391400" y="685800"/>
            <a:ext cx="533400" cy="369332"/>
          </a:xfrm>
          <a:prstGeom prst="rect">
            <a:avLst/>
          </a:prstGeom>
          <a:solidFill>
            <a:schemeClr val="accent1">
              <a:hueOff val="0"/>
              <a:satOff val="0"/>
              <a:lumOff val="0"/>
            </a:schemeClr>
          </a:solidFill>
          <a:ln w="3175">
            <a:solidFill>
              <a:schemeClr val="tx1"/>
            </a:solidFill>
          </a:ln>
        </p:spPr>
        <p:txBody>
          <a:bodyPr wrap="square" rtlCol="0">
            <a:spAutoFit/>
          </a:bodyPr>
          <a:lstStyle/>
          <a:p>
            <a:endParaRPr lang="en-US" dirty="0"/>
          </a:p>
        </p:txBody>
      </p:sp>
      <p:sp>
        <p:nvSpPr>
          <p:cNvPr id="11" name="Snip Diagonal Corner Rectangle 10"/>
          <p:cNvSpPr/>
          <p:nvPr/>
        </p:nvSpPr>
        <p:spPr>
          <a:xfrm>
            <a:off x="7391400" y="1066800"/>
            <a:ext cx="533400" cy="274320"/>
          </a:xfrm>
          <a:prstGeom prst="snip2DiagRect">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391400" y="1447800"/>
            <a:ext cx="533400" cy="228600"/>
          </a:xfrm>
          <a:prstGeom prst="ellipse">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924800" y="685801"/>
            <a:ext cx="2146742" cy="307777"/>
          </a:xfrm>
          <a:prstGeom prst="rect">
            <a:avLst/>
          </a:prstGeom>
          <a:noFill/>
        </p:spPr>
        <p:txBody>
          <a:bodyPr wrap="none" rtlCol="0">
            <a:spAutoFit/>
          </a:bodyPr>
          <a:lstStyle/>
          <a:p>
            <a:r>
              <a:rPr lang="en-US" sz="1400" dirty="0"/>
              <a:t>= Direct LBA Employee</a:t>
            </a:r>
          </a:p>
        </p:txBody>
      </p:sp>
      <p:sp>
        <p:nvSpPr>
          <p:cNvPr id="15" name="TextBox 14"/>
          <p:cNvSpPr txBox="1"/>
          <p:nvPr/>
        </p:nvSpPr>
        <p:spPr>
          <a:xfrm>
            <a:off x="7924800" y="1066801"/>
            <a:ext cx="2220480" cy="307777"/>
          </a:xfrm>
          <a:prstGeom prst="rect">
            <a:avLst/>
          </a:prstGeom>
          <a:noFill/>
        </p:spPr>
        <p:txBody>
          <a:bodyPr wrap="none" rtlCol="0">
            <a:spAutoFit/>
          </a:bodyPr>
          <a:lstStyle/>
          <a:p>
            <a:r>
              <a:rPr lang="en-US" sz="1400" dirty="0"/>
              <a:t>= Contractor or Vendor</a:t>
            </a:r>
          </a:p>
        </p:txBody>
      </p:sp>
      <p:sp>
        <p:nvSpPr>
          <p:cNvPr id="16" name="TextBox 15"/>
          <p:cNvSpPr txBox="1"/>
          <p:nvPr/>
        </p:nvSpPr>
        <p:spPr>
          <a:xfrm>
            <a:off x="7924801" y="1371601"/>
            <a:ext cx="1883849" cy="307777"/>
          </a:xfrm>
          <a:prstGeom prst="rect">
            <a:avLst/>
          </a:prstGeom>
          <a:noFill/>
        </p:spPr>
        <p:txBody>
          <a:bodyPr wrap="none" rtlCol="0">
            <a:spAutoFit/>
          </a:bodyPr>
          <a:lstStyle/>
          <a:p>
            <a:r>
              <a:rPr lang="en-US" sz="1400" dirty="0"/>
              <a:t>= Municipal partner</a:t>
            </a:r>
          </a:p>
        </p:txBody>
      </p:sp>
      <p:pic>
        <p:nvPicPr>
          <p:cNvPr id="12" name="Picture 11" descr="Land Bank Logo 15nov10.jpg"/>
          <p:cNvPicPr>
            <a:picLocks noChangeAspect="1"/>
          </p:cNvPicPr>
          <p:nvPr/>
        </p:nvPicPr>
        <p:blipFill>
          <a:blip r:embed="rId7" cstate="print"/>
          <a:stretch>
            <a:fillRect/>
          </a:stretch>
        </p:blipFill>
        <p:spPr>
          <a:xfrm>
            <a:off x="2438400" y="685801"/>
            <a:ext cx="1418844" cy="1038191"/>
          </a:xfrm>
          <a:prstGeom prst="rect">
            <a:avLst/>
          </a:prstGeom>
        </p:spPr>
      </p:pic>
      <p:sp>
        <p:nvSpPr>
          <p:cNvPr id="17" name="TextBox 16"/>
          <p:cNvSpPr txBox="1"/>
          <p:nvPr/>
        </p:nvSpPr>
        <p:spPr>
          <a:xfrm>
            <a:off x="3962400" y="609600"/>
            <a:ext cx="2743200" cy="923330"/>
          </a:xfrm>
          <a:prstGeom prst="rect">
            <a:avLst/>
          </a:prstGeom>
          <a:noFill/>
          <a:ln w="3175">
            <a:solidFill>
              <a:schemeClr val="tx1"/>
            </a:solidFill>
          </a:ln>
        </p:spPr>
        <p:txBody>
          <a:bodyPr wrap="square" rtlCol="0">
            <a:spAutoFit/>
          </a:bodyPr>
          <a:lstStyle/>
          <a:p>
            <a:r>
              <a:rPr lang="en-US" dirty="0"/>
              <a:t>Approved New Structure</a:t>
            </a:r>
          </a:p>
          <a:p>
            <a:r>
              <a:rPr lang="en-US" dirty="0"/>
              <a:t>- Expanded</a:t>
            </a:r>
          </a:p>
        </p:txBody>
      </p:sp>
      <p:sp>
        <p:nvSpPr>
          <p:cNvPr id="18" name="TextBox 17"/>
          <p:cNvSpPr txBox="1"/>
          <p:nvPr/>
        </p:nvSpPr>
        <p:spPr>
          <a:xfrm>
            <a:off x="8915401" y="5943601"/>
            <a:ext cx="1011815" cy="307777"/>
          </a:xfrm>
          <a:prstGeom prst="rect">
            <a:avLst/>
          </a:prstGeom>
          <a:noFill/>
        </p:spPr>
        <p:txBody>
          <a:bodyPr wrap="none" rtlCol="0">
            <a:spAutoFit/>
          </a:bodyPr>
          <a:lstStyle/>
          <a:p>
            <a:r>
              <a:rPr lang="en-US" sz="1400" dirty="0"/>
              <a:t>April 2017</a:t>
            </a:r>
          </a:p>
        </p:txBody>
      </p:sp>
      <p:cxnSp>
        <p:nvCxnSpPr>
          <p:cNvPr id="6" name="Connector: Elbow 5"/>
          <p:cNvCxnSpPr/>
          <p:nvPr/>
        </p:nvCxnSpPr>
        <p:spPr>
          <a:xfrm rot="5400000" flipH="1" flipV="1">
            <a:off x="2914650" y="3371850"/>
            <a:ext cx="647700" cy="381000"/>
          </a:xfrm>
          <a:prstGeom prst="bentConnector3">
            <a:avLst>
              <a:gd name="adj1" fmla="val 657"/>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9" name="Connector: Elbow 18"/>
          <p:cNvCxnSpPr/>
          <p:nvPr/>
        </p:nvCxnSpPr>
        <p:spPr>
          <a:xfrm rot="5400000" flipH="1" flipV="1">
            <a:off x="2938879" y="4019550"/>
            <a:ext cx="609600" cy="381000"/>
          </a:xfrm>
          <a:prstGeom prst="bentConnector3">
            <a:avLst>
              <a:gd name="adj1" fmla="val 485"/>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29" name="Connector: Elbow 28"/>
          <p:cNvCxnSpPr/>
          <p:nvPr/>
        </p:nvCxnSpPr>
        <p:spPr>
          <a:xfrm rot="5400000">
            <a:off x="2910211" y="4643761"/>
            <a:ext cx="647700" cy="389878"/>
          </a:xfrm>
          <a:prstGeom prst="bentConnector3">
            <a:avLst>
              <a:gd name="adj1" fmla="val 99343"/>
            </a:avLst>
          </a:prstGeom>
          <a:ln w="1905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1487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Supported Strategic Outcomes</a:t>
            </a:r>
          </a:p>
        </p:txBody>
      </p:sp>
      <p:sp>
        <p:nvSpPr>
          <p:cNvPr id="9" name="Content Placeholder 8">
            <a:extLst>
              <a:ext uri="{FF2B5EF4-FFF2-40B4-BE49-F238E27FC236}">
                <a16:creationId xmlns:a16="http://schemas.microsoft.com/office/drawing/2014/main" id="{AC9A2F63-CD4F-4FAF-B24F-461B650EBBDD}"/>
              </a:ext>
            </a:extLst>
          </p:cNvPr>
          <p:cNvSpPr>
            <a:spLocks noGrp="1"/>
          </p:cNvSpPr>
          <p:nvPr>
            <p:ph idx="1"/>
          </p:nvPr>
        </p:nvSpPr>
        <p:spPr/>
        <p:txBody>
          <a:bodyPr>
            <a:normAutofit/>
          </a:bodyPr>
          <a:lstStyle/>
          <a:p>
            <a:pPr marL="0" indent="0">
              <a:buNone/>
            </a:pPr>
            <a:r>
              <a:rPr lang="en-US" b="1" u="sng" dirty="0"/>
              <a:t>Outcomes</a:t>
            </a:r>
          </a:p>
          <a:p>
            <a:r>
              <a:rPr lang="en-US" dirty="0"/>
              <a:t>Blight Elimination</a:t>
            </a:r>
          </a:p>
          <a:p>
            <a:r>
              <a:rPr lang="en-US" dirty="0"/>
              <a:t>Affordable and Market Housing</a:t>
            </a:r>
          </a:p>
          <a:p>
            <a:r>
              <a:rPr lang="en-US" dirty="0"/>
              <a:t>Neighborhood Revitalization</a:t>
            </a:r>
          </a:p>
          <a:p>
            <a:r>
              <a:rPr lang="en-US" b="1" u="sng" dirty="0"/>
              <a:t>CONTROLLING LAND IS IMPERATIVE</a:t>
            </a:r>
          </a:p>
          <a:p>
            <a:endParaRPr lang="en-US" dirty="0"/>
          </a:p>
        </p:txBody>
      </p:sp>
      <p:pic>
        <p:nvPicPr>
          <p:cNvPr id="7" name="Picture 6" descr="Land Bank Logo"/>
          <p:cNvPicPr>
            <a:picLocks noChangeAspect="1" noChangeArrowheads="1"/>
          </p:cNvPicPr>
          <p:nvPr/>
        </p:nvPicPr>
        <p:blipFill>
          <a:blip r:embed="rId2" cstate="print"/>
          <a:srcRect/>
          <a:stretch>
            <a:fillRect/>
          </a:stretch>
        </p:blipFill>
        <p:spPr bwMode="auto">
          <a:xfrm>
            <a:off x="401973" y="6021132"/>
            <a:ext cx="914400" cy="692857"/>
          </a:xfrm>
          <a:prstGeom prst="rect">
            <a:avLst/>
          </a:prstGeom>
          <a:noFill/>
          <a:ln w="9525">
            <a:noFill/>
            <a:miter lim="800000"/>
            <a:headEnd/>
            <a:tailEnd/>
          </a:ln>
        </p:spPr>
      </p:pic>
    </p:spTree>
    <p:extLst>
      <p:ext uri="{BB962C8B-B14F-4D97-AF65-F5344CB8AC3E}">
        <p14:creationId xmlns:p14="http://schemas.microsoft.com/office/powerpoint/2010/main" val="3554350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a:t>Contact Information</a:t>
            </a:r>
          </a:p>
        </p:txBody>
      </p:sp>
      <p:sp>
        <p:nvSpPr>
          <p:cNvPr id="7" name="Content Placeholder 6"/>
          <p:cNvSpPr>
            <a:spLocks noGrp="1"/>
          </p:cNvSpPr>
          <p:nvPr>
            <p:ph idx="1"/>
          </p:nvPr>
        </p:nvSpPr>
        <p:spPr/>
        <p:txBody>
          <a:bodyPr/>
          <a:lstStyle/>
          <a:p>
            <a:pPr marL="0" indent="0" algn="ctr">
              <a:buNone/>
            </a:pPr>
            <a:r>
              <a:rPr lang="en-US" dirty="0"/>
              <a:t>Christopher Norman</a:t>
            </a:r>
          </a:p>
          <a:p>
            <a:pPr marL="0" indent="0" algn="ctr">
              <a:buNone/>
            </a:pPr>
            <a:r>
              <a:rPr lang="en-US" dirty="0"/>
              <a:t>Executive Director</a:t>
            </a:r>
          </a:p>
          <a:p>
            <a:pPr marL="0" indent="0" algn="ctr">
              <a:buNone/>
            </a:pPr>
            <a:r>
              <a:rPr lang="en-US" dirty="0">
                <a:hlinkClick r:id="rId2"/>
              </a:rPr>
              <a:t>cnorman@fccalandbank.org</a:t>
            </a:r>
            <a:endParaRPr lang="en-US" dirty="0"/>
          </a:p>
          <a:p>
            <a:pPr marL="0" indent="0" algn="ctr">
              <a:buNone/>
            </a:pPr>
            <a:r>
              <a:rPr lang="en-US" dirty="0"/>
              <a:t>Main 404-525-9336</a:t>
            </a:r>
          </a:p>
          <a:p>
            <a:pPr marL="0" indent="0" algn="ctr">
              <a:buNone/>
            </a:pPr>
            <a:r>
              <a:rPr lang="en-US" dirty="0"/>
              <a:t>Direct 404-525-9130</a:t>
            </a:r>
          </a:p>
          <a:p>
            <a:pPr marL="0" indent="0" algn="ctr">
              <a:buNone/>
            </a:pPr>
            <a:r>
              <a:rPr lang="en-US" dirty="0">
                <a:hlinkClick r:id="rId3"/>
              </a:rPr>
              <a:t>www.fccalandbank.org</a:t>
            </a:r>
            <a:r>
              <a:rPr lang="en-US" dirty="0"/>
              <a:t> </a:t>
            </a:r>
          </a:p>
        </p:txBody>
      </p:sp>
      <p:pic>
        <p:nvPicPr>
          <p:cNvPr id="8" name="Picture 5" descr="Land Bank Logo"/>
          <p:cNvPicPr>
            <a:picLocks noChangeAspect="1" noChangeArrowheads="1"/>
          </p:cNvPicPr>
          <p:nvPr/>
        </p:nvPicPr>
        <p:blipFill>
          <a:blip r:embed="rId4" cstate="print"/>
          <a:srcRect/>
          <a:stretch>
            <a:fillRect/>
          </a:stretch>
        </p:blipFill>
        <p:spPr bwMode="auto">
          <a:xfrm>
            <a:off x="401973" y="6021132"/>
            <a:ext cx="914400" cy="692857"/>
          </a:xfrm>
          <a:prstGeom prst="rect">
            <a:avLst/>
          </a:prstGeom>
          <a:noFill/>
          <a:ln w="9525">
            <a:noFill/>
            <a:miter lim="800000"/>
            <a:headEnd/>
            <a:tailEnd/>
          </a:ln>
        </p:spPr>
      </p:pic>
    </p:spTree>
    <p:extLst>
      <p:ext uri="{BB962C8B-B14F-4D97-AF65-F5344CB8AC3E}">
        <p14:creationId xmlns:p14="http://schemas.microsoft.com/office/powerpoint/2010/main" val="240621467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xmlns:p14="http://schemas.microsoft.com/office/powerpoint/2010/mai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 Land Bank</a:t>
            </a:r>
          </a:p>
        </p:txBody>
      </p:sp>
      <p:sp>
        <p:nvSpPr>
          <p:cNvPr id="3" name="Content Placeholder 2"/>
          <p:cNvSpPr>
            <a:spLocks noGrp="1"/>
          </p:cNvSpPr>
          <p:nvPr>
            <p:ph idx="1"/>
          </p:nvPr>
        </p:nvSpPr>
        <p:spPr/>
        <p:txBody>
          <a:bodyPr>
            <a:normAutofit lnSpcReduction="10000"/>
          </a:bodyPr>
          <a:lstStyle/>
          <a:p>
            <a:r>
              <a:rPr lang="en-US" dirty="0"/>
              <a:t>Tool for converting vacant, abandoned, or distressed property into productive use.  This includes residential, commercial, industrial and greenspace purposes.</a:t>
            </a:r>
          </a:p>
          <a:p>
            <a:r>
              <a:rPr lang="en-US" dirty="0"/>
              <a:t>Core competency is acquisition and disposition of troubled, surplus, or vacant property.</a:t>
            </a:r>
          </a:p>
          <a:p>
            <a:r>
              <a:rPr lang="en-US" dirty="0"/>
              <a:t>Does </a:t>
            </a:r>
            <a:r>
              <a:rPr lang="en-US" u="sng" dirty="0"/>
              <a:t>NOT</a:t>
            </a:r>
            <a:r>
              <a:rPr lang="en-US" dirty="0"/>
              <a:t> have </a:t>
            </a:r>
            <a:r>
              <a:rPr lang="en-US" u="sng" dirty="0"/>
              <a:t>eminent domain </a:t>
            </a:r>
            <a:r>
              <a:rPr lang="en-US" dirty="0"/>
              <a:t>or taxing authority.</a:t>
            </a:r>
          </a:p>
          <a:p>
            <a:r>
              <a:rPr lang="en-US" dirty="0"/>
              <a:t>Steps in where market does not or cannot work due to administrative/legal barriers.</a:t>
            </a:r>
          </a:p>
        </p:txBody>
      </p:sp>
      <p:pic>
        <p:nvPicPr>
          <p:cNvPr id="4" name="Picture 3" descr="Land Bank Logo"/>
          <p:cNvPicPr>
            <a:picLocks noChangeAspect="1" noChangeArrowheads="1"/>
          </p:cNvPicPr>
          <p:nvPr/>
        </p:nvPicPr>
        <p:blipFill>
          <a:blip r:embed="rId2" cstate="print"/>
          <a:srcRect/>
          <a:stretch>
            <a:fillRect/>
          </a:stretch>
        </p:blipFill>
        <p:spPr bwMode="auto">
          <a:xfrm>
            <a:off x="401973" y="6021132"/>
            <a:ext cx="914400" cy="692857"/>
          </a:xfrm>
          <a:prstGeom prst="rect">
            <a:avLst/>
          </a:prstGeom>
          <a:noFill/>
          <a:ln w="9525">
            <a:noFill/>
            <a:miter lim="800000"/>
            <a:headEnd/>
            <a:tailEnd/>
          </a:ln>
        </p:spPr>
      </p:pic>
    </p:spTree>
    <p:extLst>
      <p:ext uri="{BB962C8B-B14F-4D97-AF65-F5344CB8AC3E}">
        <p14:creationId xmlns:p14="http://schemas.microsoft.com/office/powerpoint/2010/main" val="550214266"/>
      </p:ext>
    </p:extLst>
  </p:cSld>
  <p:clrMapOvr>
    <a:masterClrMapping/>
  </p:clrMapOvr>
  <p:transition>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LBA Mission Statement</a:t>
            </a:r>
          </a:p>
        </p:txBody>
      </p:sp>
      <p:sp>
        <p:nvSpPr>
          <p:cNvPr id="4" name="Content Placeholder 3"/>
          <p:cNvSpPr>
            <a:spLocks noGrp="1"/>
          </p:cNvSpPr>
          <p:nvPr>
            <p:ph sz="quarter" idx="1"/>
          </p:nvPr>
        </p:nvSpPr>
        <p:spPr/>
        <p:txBody>
          <a:bodyPr>
            <a:normAutofit/>
          </a:bodyPr>
          <a:lstStyle/>
          <a:p>
            <a:r>
              <a:rPr lang="en-US" dirty="0"/>
              <a:t>The mission of the Fulton County/City of Atlanta Land Bank Authority is to facilitate the transformation of the City and County into a vibrant community by:</a:t>
            </a:r>
          </a:p>
          <a:p>
            <a:pPr lvl="1"/>
            <a:r>
              <a:rPr lang="en-US" dirty="0"/>
              <a:t>Returning non-revenue generating, non-tax producing, or blighted property to an effective utilization status in order to provide market and affordable housing, public space, new industry and jobs for the citizens of the City and County.</a:t>
            </a:r>
          </a:p>
          <a:p>
            <a:pPr lvl="1"/>
            <a:r>
              <a:rPr lang="en-US" dirty="0"/>
              <a:t>Extinguishing past due tax liens from property foreclosed upon by Fulton County and the City of Atlanta in their tax collection capacities.</a:t>
            </a:r>
          </a:p>
          <a:p>
            <a:endParaRPr lang="en-US" dirty="0"/>
          </a:p>
        </p:txBody>
      </p:sp>
      <p:pic>
        <p:nvPicPr>
          <p:cNvPr id="6" name="Picture 5" descr="Land Bank Logo"/>
          <p:cNvPicPr>
            <a:picLocks noChangeAspect="1" noChangeArrowheads="1"/>
          </p:cNvPicPr>
          <p:nvPr/>
        </p:nvPicPr>
        <p:blipFill>
          <a:blip r:embed="rId2" cstate="print"/>
          <a:srcRect/>
          <a:stretch>
            <a:fillRect/>
          </a:stretch>
        </p:blipFill>
        <p:spPr bwMode="auto">
          <a:xfrm>
            <a:off x="401973" y="6021132"/>
            <a:ext cx="914400" cy="692857"/>
          </a:xfrm>
          <a:prstGeom prst="rect">
            <a:avLst/>
          </a:prstGeom>
          <a:noFill/>
          <a:ln w="9525">
            <a:noFill/>
            <a:miter lim="800000"/>
            <a:headEnd/>
            <a:tailEnd/>
          </a:ln>
        </p:spPr>
      </p:pic>
    </p:spTree>
    <p:extLst>
      <p:ext uri="{BB962C8B-B14F-4D97-AF65-F5344CB8AC3E}">
        <p14:creationId xmlns:p14="http://schemas.microsoft.com/office/powerpoint/2010/main" val="191936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21001081">
            <a:off x="769409" y="1172091"/>
            <a:ext cx="2901756"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Blighted</a:t>
            </a:r>
          </a:p>
        </p:txBody>
      </p:sp>
      <p:sp>
        <p:nvSpPr>
          <p:cNvPr id="5" name="Rectangle 4"/>
          <p:cNvSpPr/>
          <p:nvPr/>
        </p:nvSpPr>
        <p:spPr>
          <a:xfrm rot="21246459">
            <a:off x="6507741" y="4125016"/>
            <a:ext cx="4243470"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Abandoned</a:t>
            </a:r>
          </a:p>
        </p:txBody>
      </p:sp>
      <p:sp>
        <p:nvSpPr>
          <p:cNvPr id="8" name="Rectangle 7"/>
          <p:cNvSpPr/>
          <p:nvPr/>
        </p:nvSpPr>
        <p:spPr>
          <a:xfrm rot="822050">
            <a:off x="1200077" y="3797843"/>
            <a:ext cx="3886000"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Foreclosed</a:t>
            </a:r>
          </a:p>
        </p:txBody>
      </p:sp>
      <p:sp>
        <p:nvSpPr>
          <p:cNvPr id="9" name="Rectangle 8"/>
          <p:cNvSpPr/>
          <p:nvPr/>
        </p:nvSpPr>
        <p:spPr>
          <a:xfrm rot="652951">
            <a:off x="6609796" y="1126533"/>
            <a:ext cx="5129930" cy="923330"/>
          </a:xfrm>
          <a:prstGeom prst="rect">
            <a:avLst/>
          </a:prstGeom>
          <a:noFill/>
        </p:spPr>
        <p:txBody>
          <a:bodyPr wrap="none" lIns="91440" tIns="45720" rIns="91440" bIns="45720">
            <a:spAutoFit/>
          </a:bodyPr>
          <a:lstStyle/>
          <a:p>
            <a:pPr algn="ctr"/>
            <a:r>
              <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rPr>
              <a:t>Tax Delinquent</a:t>
            </a:r>
          </a:p>
        </p:txBody>
      </p:sp>
      <p:sp>
        <p:nvSpPr>
          <p:cNvPr id="10" name="Rectangle 9"/>
          <p:cNvSpPr/>
          <p:nvPr/>
        </p:nvSpPr>
        <p:spPr>
          <a:xfrm rot="21089420">
            <a:off x="3059014" y="1785406"/>
            <a:ext cx="3523722" cy="923330"/>
          </a:xfrm>
          <a:prstGeom prst="rect">
            <a:avLst/>
          </a:prstGeom>
          <a:noFill/>
        </p:spPr>
        <p:txBody>
          <a:bodyPr wrap="none" lIns="91440" tIns="45720" rIns="91440" bIns="45720">
            <a:spAutoFit/>
          </a:bodyPr>
          <a:lstStyle/>
          <a:p>
            <a:pPr algn="ctr"/>
            <a:r>
              <a:rPr lang="en-US"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Distressed</a:t>
            </a:r>
          </a:p>
        </p:txBody>
      </p:sp>
      <p:sp>
        <p:nvSpPr>
          <p:cNvPr id="11" name="Rectangle 10"/>
          <p:cNvSpPr/>
          <p:nvPr/>
        </p:nvSpPr>
        <p:spPr>
          <a:xfrm>
            <a:off x="4079204" y="2934588"/>
            <a:ext cx="658385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Non-Tax Producing</a:t>
            </a:r>
          </a:p>
        </p:txBody>
      </p:sp>
      <p:pic>
        <p:nvPicPr>
          <p:cNvPr id="12" name="Picture 5" descr="Land Bank Logo"/>
          <p:cNvPicPr>
            <a:picLocks noChangeAspect="1" noChangeArrowheads="1"/>
          </p:cNvPicPr>
          <p:nvPr/>
        </p:nvPicPr>
        <p:blipFill>
          <a:blip r:embed="rId2" cstate="print"/>
          <a:srcRect/>
          <a:stretch>
            <a:fillRect/>
          </a:stretch>
        </p:blipFill>
        <p:spPr bwMode="auto">
          <a:xfrm>
            <a:off x="401973" y="6021132"/>
            <a:ext cx="914400" cy="692857"/>
          </a:xfrm>
          <a:prstGeom prst="rect">
            <a:avLst/>
          </a:prstGeom>
          <a:noFill/>
          <a:ln w="9525">
            <a:noFill/>
            <a:miter lim="800000"/>
            <a:headEnd/>
            <a:tailEnd/>
          </a:ln>
        </p:spPr>
      </p:pic>
    </p:spTree>
    <p:extLst>
      <p:ext uri="{BB962C8B-B14F-4D97-AF65-F5344CB8AC3E}">
        <p14:creationId xmlns:p14="http://schemas.microsoft.com/office/powerpoint/2010/main" val="37346548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pic>
        <p:nvPicPr>
          <p:cNvPr id="3" name="Picture 5" descr="Land Bank Logo"/>
          <p:cNvPicPr>
            <a:picLocks noChangeAspect="1" noChangeArrowheads="1"/>
          </p:cNvPicPr>
          <p:nvPr/>
        </p:nvPicPr>
        <p:blipFill>
          <a:blip r:embed="rId3" cstate="print"/>
          <a:srcRect/>
          <a:stretch>
            <a:fillRect/>
          </a:stretch>
        </p:blipFill>
        <p:spPr bwMode="auto">
          <a:xfrm>
            <a:off x="401973" y="6021132"/>
            <a:ext cx="914400" cy="692857"/>
          </a:xfrm>
          <a:prstGeom prst="rect">
            <a:avLst/>
          </a:prstGeom>
          <a:noFill/>
          <a:ln w="9525">
            <a:noFill/>
            <a:miter lim="800000"/>
            <a:headEnd/>
            <a:tailEnd/>
          </a:ln>
        </p:spPr>
      </p:pic>
    </p:spTree>
    <p:extLst>
      <p:ext uri="{BB962C8B-B14F-4D97-AF65-F5344CB8AC3E}">
        <p14:creationId xmlns:p14="http://schemas.microsoft.com/office/powerpoint/2010/main" val="44469076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pic>
        <p:nvPicPr>
          <p:cNvPr id="3" name="Picture 5" descr="Land Bank Logo"/>
          <p:cNvPicPr>
            <a:picLocks noChangeAspect="1" noChangeArrowheads="1"/>
          </p:cNvPicPr>
          <p:nvPr/>
        </p:nvPicPr>
        <p:blipFill>
          <a:blip r:embed="rId3" cstate="print"/>
          <a:srcRect/>
          <a:stretch>
            <a:fillRect/>
          </a:stretch>
        </p:blipFill>
        <p:spPr bwMode="auto">
          <a:xfrm>
            <a:off x="401973" y="6021132"/>
            <a:ext cx="914400" cy="692857"/>
          </a:xfrm>
          <a:prstGeom prst="rect">
            <a:avLst/>
          </a:prstGeom>
          <a:noFill/>
          <a:ln w="9525">
            <a:noFill/>
            <a:miter lim="800000"/>
            <a:headEnd/>
            <a:tailEnd/>
          </a:ln>
        </p:spPr>
      </p:pic>
    </p:spTree>
    <p:extLst>
      <p:ext uri="{BB962C8B-B14F-4D97-AF65-F5344CB8AC3E}">
        <p14:creationId xmlns:p14="http://schemas.microsoft.com/office/powerpoint/2010/main" val="408228090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pic>
        <p:nvPicPr>
          <p:cNvPr id="3" name="Picture 5" descr="Land Bank Logo"/>
          <p:cNvPicPr>
            <a:picLocks noChangeAspect="1" noChangeArrowheads="1"/>
          </p:cNvPicPr>
          <p:nvPr/>
        </p:nvPicPr>
        <p:blipFill>
          <a:blip r:embed="rId3" cstate="print"/>
          <a:srcRect/>
          <a:stretch>
            <a:fillRect/>
          </a:stretch>
        </p:blipFill>
        <p:spPr bwMode="auto">
          <a:xfrm>
            <a:off x="401973" y="6021132"/>
            <a:ext cx="914400" cy="692857"/>
          </a:xfrm>
          <a:prstGeom prst="rect">
            <a:avLst/>
          </a:prstGeom>
          <a:noFill/>
          <a:ln w="9525">
            <a:noFill/>
            <a:miter lim="800000"/>
            <a:headEnd/>
            <a:tailEnd/>
          </a:ln>
        </p:spPr>
      </p:pic>
    </p:spTree>
    <p:extLst>
      <p:ext uri="{BB962C8B-B14F-4D97-AF65-F5344CB8AC3E}">
        <p14:creationId xmlns:p14="http://schemas.microsoft.com/office/powerpoint/2010/main" val="13252438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pic>
        <p:nvPicPr>
          <p:cNvPr id="3" name="Picture 5" descr="Land Bank Logo"/>
          <p:cNvPicPr>
            <a:picLocks noChangeAspect="1" noChangeArrowheads="1"/>
          </p:cNvPicPr>
          <p:nvPr/>
        </p:nvPicPr>
        <p:blipFill>
          <a:blip r:embed="rId3" cstate="print"/>
          <a:srcRect/>
          <a:stretch>
            <a:fillRect/>
          </a:stretch>
        </p:blipFill>
        <p:spPr bwMode="auto">
          <a:xfrm>
            <a:off x="401973" y="6021132"/>
            <a:ext cx="914400" cy="692857"/>
          </a:xfrm>
          <a:prstGeom prst="rect">
            <a:avLst/>
          </a:prstGeom>
          <a:noFill/>
          <a:ln w="9525">
            <a:noFill/>
            <a:miter lim="800000"/>
            <a:headEnd/>
            <a:tailEnd/>
          </a:ln>
        </p:spPr>
      </p:pic>
    </p:spTree>
    <p:extLst>
      <p:ext uri="{BB962C8B-B14F-4D97-AF65-F5344CB8AC3E}">
        <p14:creationId xmlns:p14="http://schemas.microsoft.com/office/powerpoint/2010/main" val="3351833614"/>
      </p:ext>
    </p:extLst>
  </p:cSld>
  <p:clrMapOvr>
    <a:masterClrMapping/>
  </p:clrMapOvr>
  <p:transition spd="slow">
    <p:wheel spokes="1"/>
  </p:transition>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Gallery">
      <a:majorFont>
        <a:latin typeface="Century Gothic"/>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1593</TotalTime>
  <Words>1406</Words>
  <Application>Microsoft Office PowerPoint</Application>
  <PresentationFormat>Widescreen</PresentationFormat>
  <Paragraphs>448</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Century Gothic</vt:lpstr>
      <vt:lpstr>Wingdings</vt:lpstr>
      <vt:lpstr>Gallery</vt:lpstr>
      <vt:lpstr>Fulton/Atlanta Land Bank Authority, Inc.  Overview and Update</vt:lpstr>
      <vt:lpstr>What is a Land Bank</vt:lpstr>
      <vt:lpstr>What is a Land Bank</vt:lpstr>
      <vt:lpstr>LBA Mission Statement</vt:lpstr>
      <vt:lpstr>PowerPoint Presentation</vt:lpstr>
      <vt:lpstr>PowerPoint Presentation</vt:lpstr>
      <vt:lpstr>PowerPoint Presentation</vt:lpstr>
      <vt:lpstr>PowerPoint Presentation</vt:lpstr>
      <vt:lpstr>PowerPoint Presentation</vt:lpstr>
      <vt:lpstr>Desired Property Outcomes</vt:lpstr>
      <vt:lpstr>History of Land Banks</vt:lpstr>
      <vt:lpstr>Some Existing Georgia Land Banks</vt:lpstr>
      <vt:lpstr>Land Bank Focus</vt:lpstr>
      <vt:lpstr>LBA Vision Statement</vt:lpstr>
      <vt:lpstr>LBA Vision Statement (cont’d)</vt:lpstr>
      <vt:lpstr>PowerPoint Presentation</vt:lpstr>
      <vt:lpstr>PowerPoint Presentation</vt:lpstr>
      <vt:lpstr>Approved LBA Programs – FY2018</vt:lpstr>
      <vt:lpstr>Approved LBA Programs – FY2018</vt:lpstr>
      <vt:lpstr>Tools</vt:lpstr>
      <vt:lpstr>Primary Acquisition Methods</vt:lpstr>
      <vt:lpstr>PowerPoint Presentation</vt:lpstr>
      <vt:lpstr>Targeted Outcomes</vt:lpstr>
      <vt:lpstr>Program Execution</vt:lpstr>
      <vt:lpstr>Program Execution</vt:lpstr>
      <vt:lpstr>PowerPoint Presentation</vt:lpstr>
      <vt:lpstr>PowerPoint Presentation</vt:lpstr>
      <vt:lpstr>Supported Strategic Outcomes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Fulton/Atlanta Land Bank Authority Strategy Workshop</dc:title>
  <dc:creator>Christopher  Norman</dc:creator>
  <cp:lastModifiedBy>Griffin, Wasonna</cp:lastModifiedBy>
  <cp:revision>80</cp:revision>
  <cp:lastPrinted>2016-07-12T13:45:21Z</cp:lastPrinted>
  <dcterms:created xsi:type="dcterms:W3CDTF">2016-05-04T18:57:56Z</dcterms:created>
  <dcterms:modified xsi:type="dcterms:W3CDTF">2018-02-26T22:20:31Z</dcterms:modified>
</cp:coreProperties>
</file>