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7" r:id="rId3"/>
    <p:sldId id="263" r:id="rId4"/>
    <p:sldId id="262" r:id="rId5"/>
    <p:sldId id="258" r:id="rId6"/>
    <p:sldId id="259" r:id="rId7"/>
    <p:sldId id="260" r:id="rId8"/>
    <p:sldId id="261" r:id="rId9"/>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5" autoAdjust="0"/>
    <p:restoredTop sz="94660"/>
  </p:normalViewPr>
  <p:slideViewPr>
    <p:cSldViewPr snapToGrid="0">
      <p:cViewPr varScale="1">
        <p:scale>
          <a:sx n="87" d="100"/>
          <a:sy n="87" d="100"/>
        </p:scale>
        <p:origin x="90" y="6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B61BEF0D-F0BB-DE4B-95CE-6DB70DBA9567}" type="datetimeFigureOut">
              <a:rPr lang="en-US" smtClean="0"/>
              <a:pPr/>
              <a:t>2/5/2019</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D57F1E4F-1CFF-5643-939E-217C01CDF565}" type="slidenum">
              <a:rPr lang="en-US" smtClean="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362785627"/>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231608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10202067"/>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798933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B61BEF0D-F0BB-DE4B-95CE-6DB70DBA9567}" type="datetimeFigureOut">
              <a:rPr lang="en-US" smtClean="0"/>
              <a:pPr/>
              <a:t>2/5/2019</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D57F1E4F-1CFF-5643-939E-217C01CDF565}" type="slidenum">
              <a:rPr lang="en-US" smtClean="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1034870105"/>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89281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2/5/2019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315446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2/5/2019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224967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2/5/2019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41124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B61BEF0D-F0BB-DE4B-95CE-6DB70DBA9567}" type="datetimeFigureOut">
              <a:rPr lang="en-US" smtClean="0"/>
              <a:pPr/>
              <a:t>2/5/2019</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D57F1E4F-1CFF-5643-939E-217C01CDF565}" type="slidenum">
              <a:rPr lang="en-US" smtClean="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150242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B61BEF0D-F0BB-DE4B-95CE-6DB70DBA9567}" type="datetimeFigureOut">
              <a:rPr lang="en-US" smtClean="0"/>
              <a:pPr/>
              <a:t>2/5/2019</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D57F1E4F-1CFF-5643-939E-217C01CDF565}" type="slidenum">
              <a:rPr lang="en-US" smtClean="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0774358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B61BEF0D-F0BB-DE4B-95CE-6DB70DBA9567}" type="datetimeFigureOut">
              <a:rPr lang="en-US" smtClean="0"/>
              <a:pPr/>
              <a:t>2/5/2019</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D57F1E4F-1CFF-5643-939E-217C01CDF565}" type="slidenum">
              <a:rPr lang="en-US" smtClean="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9009448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39000">
              <a:schemeClr val="accent1">
                <a:lumMod val="5000"/>
                <a:lumOff val="95000"/>
              </a:schemeClr>
            </a:gs>
            <a:gs pos="74000">
              <a:schemeClr val="accent1">
                <a:lumMod val="45000"/>
                <a:lumOff val="55000"/>
              </a:schemeClr>
            </a:gs>
            <a:gs pos="83000">
              <a:schemeClr val="accent1">
                <a:lumMod val="45000"/>
                <a:lumOff val="55000"/>
              </a:schemeClr>
            </a:gs>
            <a:gs pos="97875">
              <a:srgbClr val="DBDBD9"/>
            </a:gs>
            <a:gs pos="95750">
              <a:srgbClr val="D9D9D7"/>
            </a:gs>
            <a:gs pos="91500">
              <a:srgbClr val="D4D5D2"/>
            </a:gs>
            <a:gs pos="99734">
              <a:srgbClr val="DDDDDB"/>
            </a:gs>
            <a:gs pos="99469">
              <a:srgbClr val="DDDDDB"/>
            </a:gs>
            <a:gs pos="98938">
              <a:srgbClr val="DCDCDA"/>
            </a:gs>
            <a:gs pos="100000">
              <a:schemeClr val="accent1">
                <a:lumMod val="30000"/>
                <a:lumOff val="70000"/>
              </a:schemeClr>
            </a:gs>
          </a:gsLst>
          <a:lin ang="16200000" scaled="1"/>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65DD99-E01A-4866-A870-5A2CED9BA0BD}"/>
              </a:ext>
            </a:extLst>
          </p:cNvPr>
          <p:cNvSpPr>
            <a:spLocks noGrp="1"/>
          </p:cNvSpPr>
          <p:nvPr>
            <p:ph type="ctrTitle"/>
          </p:nvPr>
        </p:nvSpPr>
        <p:spPr>
          <a:xfrm>
            <a:off x="1762698" y="2010227"/>
            <a:ext cx="7856865" cy="1110121"/>
          </a:xfrm>
        </p:spPr>
        <p:txBody>
          <a:bodyPr>
            <a:noAutofit/>
          </a:bodyPr>
          <a:lstStyle/>
          <a:p>
            <a:pPr algn="ctr"/>
            <a:r>
              <a:rPr lang="en-US" sz="3200" dirty="0"/>
              <a:t>Office of INDEPENDENT Compliance work session </a:t>
            </a:r>
          </a:p>
        </p:txBody>
      </p:sp>
      <p:sp>
        <p:nvSpPr>
          <p:cNvPr id="3" name="Subtitle 2">
            <a:extLst>
              <a:ext uri="{FF2B5EF4-FFF2-40B4-BE49-F238E27FC236}">
                <a16:creationId xmlns:a16="http://schemas.microsoft.com/office/drawing/2014/main" id="{28BAF898-D659-4041-BFA7-7978ADFDE16D}"/>
              </a:ext>
            </a:extLst>
          </p:cNvPr>
          <p:cNvSpPr>
            <a:spLocks noGrp="1"/>
          </p:cNvSpPr>
          <p:nvPr>
            <p:ph type="subTitle" idx="1"/>
          </p:nvPr>
        </p:nvSpPr>
        <p:spPr>
          <a:xfrm>
            <a:off x="255018" y="4073469"/>
            <a:ext cx="9592438" cy="799765"/>
          </a:xfrm>
        </p:spPr>
        <p:txBody>
          <a:bodyPr>
            <a:normAutofit/>
          </a:bodyPr>
          <a:lstStyle/>
          <a:p>
            <a:pPr algn="ctr"/>
            <a:r>
              <a:rPr lang="en-US" sz="2000" dirty="0"/>
              <a:t>Office of Felicia A. Moore </a:t>
            </a:r>
          </a:p>
          <a:p>
            <a:pPr algn="ctr"/>
            <a:r>
              <a:rPr lang="en-US" sz="2000" dirty="0"/>
              <a:t>Atlanta City Council President </a:t>
            </a:r>
          </a:p>
        </p:txBody>
      </p:sp>
      <p:pic>
        <p:nvPicPr>
          <p:cNvPr id="4" name="Picture 3">
            <a:extLst>
              <a:ext uri="{FF2B5EF4-FFF2-40B4-BE49-F238E27FC236}">
                <a16:creationId xmlns:a16="http://schemas.microsoft.com/office/drawing/2014/main" id="{44233649-FA7C-4611-BD6A-8E08F31D2EF7}"/>
              </a:ext>
            </a:extLst>
          </p:cNvPr>
          <p:cNvPicPr>
            <a:picLocks noChangeAspect="1"/>
          </p:cNvPicPr>
          <p:nvPr/>
        </p:nvPicPr>
        <p:blipFill>
          <a:blip r:embed="rId2"/>
          <a:stretch>
            <a:fillRect/>
          </a:stretch>
        </p:blipFill>
        <p:spPr>
          <a:xfrm>
            <a:off x="7140764" y="3854227"/>
            <a:ext cx="1219200" cy="1238250"/>
          </a:xfrm>
          <a:prstGeom prst="rect">
            <a:avLst/>
          </a:prstGeom>
        </p:spPr>
      </p:pic>
    </p:spTree>
    <p:extLst>
      <p:ext uri="{BB962C8B-B14F-4D97-AF65-F5344CB8AC3E}">
        <p14:creationId xmlns:p14="http://schemas.microsoft.com/office/powerpoint/2010/main" val="24663526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F93C09-E6F6-4E25-A47E-FC8E18E4CAA7}"/>
              </a:ext>
            </a:extLst>
          </p:cNvPr>
          <p:cNvSpPr>
            <a:spLocks noGrp="1"/>
          </p:cNvSpPr>
          <p:nvPr>
            <p:ph type="title"/>
          </p:nvPr>
        </p:nvSpPr>
        <p:spPr>
          <a:xfrm>
            <a:off x="1371600" y="685800"/>
            <a:ext cx="9601200" cy="680292"/>
          </a:xfrm>
        </p:spPr>
        <p:txBody>
          <a:bodyPr>
            <a:normAutofit/>
          </a:bodyPr>
          <a:lstStyle/>
          <a:p>
            <a:pPr algn="ctr"/>
            <a:r>
              <a:rPr lang="en-US" sz="3600" u="sng" dirty="0"/>
              <a:t>The Purpose of Compliance</a:t>
            </a:r>
            <a:r>
              <a:rPr lang="en-US" sz="3600" dirty="0"/>
              <a:t> </a:t>
            </a:r>
          </a:p>
        </p:txBody>
      </p:sp>
      <p:sp>
        <p:nvSpPr>
          <p:cNvPr id="3" name="Content Placeholder 2">
            <a:extLst>
              <a:ext uri="{FF2B5EF4-FFF2-40B4-BE49-F238E27FC236}">
                <a16:creationId xmlns:a16="http://schemas.microsoft.com/office/drawing/2014/main" id="{81328FF5-A70B-4054-AC25-F1E936903CA6}"/>
              </a:ext>
            </a:extLst>
          </p:cNvPr>
          <p:cNvSpPr>
            <a:spLocks noGrp="1"/>
          </p:cNvSpPr>
          <p:nvPr>
            <p:ph idx="1"/>
          </p:nvPr>
        </p:nvSpPr>
        <p:spPr>
          <a:xfrm>
            <a:off x="1459735" y="1602955"/>
            <a:ext cx="9689334" cy="1826045"/>
          </a:xfrm>
          <a:solidFill>
            <a:schemeClr val="bg1"/>
          </a:solidFill>
          <a:ln w="28575" cmpd="thickThin">
            <a:solidFill>
              <a:schemeClr val="tx1"/>
            </a:solidFill>
          </a:ln>
        </p:spPr>
        <p:txBody>
          <a:bodyPr>
            <a:normAutofit/>
          </a:bodyPr>
          <a:lstStyle/>
          <a:p>
            <a:pPr marL="0" indent="0">
              <a:lnSpc>
                <a:spcPct val="90000"/>
              </a:lnSpc>
              <a:spcAft>
                <a:spcPts val="0"/>
              </a:spcAft>
              <a:buNone/>
            </a:pPr>
            <a:r>
              <a:rPr lang="en-US" dirty="0"/>
              <a:t>The code section for this Office of Independent Compliance was developed through researching best practices in other cities. The Emory University Office of Compliance and Senate Bill 269 were also reviewed. The code sections were adapted and modified from the City Auditor’s section in the Charter and the Standard of Conduct in the Code of Ordinances. </a:t>
            </a:r>
          </a:p>
          <a:p>
            <a:pPr marL="0" indent="0">
              <a:lnSpc>
                <a:spcPct val="90000"/>
              </a:lnSpc>
              <a:spcAft>
                <a:spcPts val="0"/>
              </a:spcAft>
              <a:buNone/>
            </a:pPr>
            <a:endParaRPr lang="en-US" b="1" i="1" dirty="0"/>
          </a:p>
          <a:p>
            <a:endParaRPr lang="en-US" dirty="0"/>
          </a:p>
        </p:txBody>
      </p:sp>
      <p:sp>
        <p:nvSpPr>
          <p:cNvPr id="4" name="TextBox 3">
            <a:extLst>
              <a:ext uri="{FF2B5EF4-FFF2-40B4-BE49-F238E27FC236}">
                <a16:creationId xmlns:a16="http://schemas.microsoft.com/office/drawing/2014/main" id="{97FCAB8B-B21C-49EC-84E0-56D188113194}"/>
              </a:ext>
            </a:extLst>
          </p:cNvPr>
          <p:cNvSpPr txBox="1"/>
          <p:nvPr/>
        </p:nvSpPr>
        <p:spPr>
          <a:xfrm>
            <a:off x="1459735" y="3811836"/>
            <a:ext cx="9689335" cy="2474524"/>
          </a:xfrm>
          <a:prstGeom prst="rect">
            <a:avLst/>
          </a:prstGeom>
          <a:solidFill>
            <a:schemeClr val="bg1"/>
          </a:solidFill>
          <a:ln w="31750">
            <a:solidFill>
              <a:schemeClr val="tx1"/>
            </a:solidFill>
          </a:ln>
        </p:spPr>
        <p:txBody>
          <a:bodyPr wrap="square" rtlCol="0">
            <a:spAutoFit/>
          </a:bodyPr>
          <a:lstStyle/>
          <a:p>
            <a:pPr>
              <a:lnSpc>
                <a:spcPct val="90000"/>
              </a:lnSpc>
            </a:pPr>
            <a:r>
              <a:rPr lang="en-US" sz="2000" b="1" dirty="0"/>
              <a:t>The purpose</a:t>
            </a:r>
            <a:r>
              <a:rPr lang="en-US" sz="2000" dirty="0"/>
              <a:t> of the office of independent compliance is to protect the integrity of the government of the City of Atlanta by prohibiting any official, employee, vendor or contractor/consultant, appointee or members of any of the city’s boards, authorities, commissions, agencies, organizations etc. from engaging in any action that is not in compliance with the city’s charter, code, or any external regulations including, but not limited to, county, state, federal and other laws. </a:t>
            </a:r>
          </a:p>
          <a:p>
            <a:pPr lvl="0" algn="just">
              <a:lnSpc>
                <a:spcPct val="90000"/>
              </a:lnSpc>
            </a:pPr>
            <a:endParaRPr lang="en-US" sz="2800" dirty="0">
              <a:solidFill>
                <a:prstClr val="black"/>
              </a:solidFill>
              <a:latin typeface="Calibri" panose="020F0502020204030204"/>
            </a:endParaRPr>
          </a:p>
          <a:p>
            <a:pPr lvl="0" algn="ctr">
              <a:lnSpc>
                <a:spcPct val="90000"/>
              </a:lnSpc>
            </a:pPr>
            <a:r>
              <a:rPr lang="en-US" sz="2400" b="1" dirty="0">
                <a:solidFill>
                  <a:prstClr val="black"/>
                </a:solidFill>
                <a:latin typeface="Calibri" panose="020F0502020204030204"/>
              </a:rPr>
              <a:t>Independence, Monitoring, Enforcement </a:t>
            </a:r>
          </a:p>
        </p:txBody>
      </p:sp>
    </p:spTree>
    <p:extLst>
      <p:ext uri="{BB962C8B-B14F-4D97-AF65-F5344CB8AC3E}">
        <p14:creationId xmlns:p14="http://schemas.microsoft.com/office/powerpoint/2010/main" val="18257243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9A0E16-CE50-4DC5-AB17-527A1DF2A075}"/>
              </a:ext>
            </a:extLst>
          </p:cNvPr>
          <p:cNvSpPr>
            <a:spLocks noGrp="1"/>
          </p:cNvSpPr>
          <p:nvPr>
            <p:ph type="title"/>
          </p:nvPr>
        </p:nvSpPr>
        <p:spPr>
          <a:xfrm>
            <a:off x="1882960" y="631464"/>
            <a:ext cx="9601200" cy="1485900"/>
          </a:xfrm>
        </p:spPr>
        <p:txBody>
          <a:bodyPr>
            <a:normAutofit/>
          </a:bodyPr>
          <a:lstStyle/>
          <a:p>
            <a:pPr algn="ctr"/>
            <a:r>
              <a:rPr lang="en-US" sz="2800" u="sng" dirty="0"/>
              <a:t>Key Points of the Legislation </a:t>
            </a:r>
          </a:p>
        </p:txBody>
      </p:sp>
      <p:pic>
        <p:nvPicPr>
          <p:cNvPr id="6" name="Content Placeholder 5">
            <a:extLst>
              <a:ext uri="{FF2B5EF4-FFF2-40B4-BE49-F238E27FC236}">
                <a16:creationId xmlns:a16="http://schemas.microsoft.com/office/drawing/2014/main" id="{1A1DA721-7BB3-4081-89B9-978FFC9AB4BF}"/>
              </a:ext>
            </a:extLst>
          </p:cNvPr>
          <p:cNvPicPr>
            <a:picLocks noGrp="1" noChangeAspect="1"/>
          </p:cNvPicPr>
          <p:nvPr>
            <p:ph idx="1"/>
          </p:nvPr>
        </p:nvPicPr>
        <p:blipFill>
          <a:blip r:embed="rId2"/>
          <a:stretch>
            <a:fillRect/>
          </a:stretch>
        </p:blipFill>
        <p:spPr>
          <a:xfrm>
            <a:off x="1214296" y="1348961"/>
            <a:ext cx="4881704" cy="3128645"/>
          </a:xfrm>
        </p:spPr>
      </p:pic>
      <p:cxnSp>
        <p:nvCxnSpPr>
          <p:cNvPr id="18" name="Straight Arrow Connector 17">
            <a:extLst>
              <a:ext uri="{FF2B5EF4-FFF2-40B4-BE49-F238E27FC236}">
                <a16:creationId xmlns:a16="http://schemas.microsoft.com/office/drawing/2014/main" id="{52E1F5E1-9036-4F5D-AA29-7C42204323E5}"/>
              </a:ext>
            </a:extLst>
          </p:cNvPr>
          <p:cNvCxnSpPr>
            <a:cxnSpLocks/>
          </p:cNvCxnSpPr>
          <p:nvPr/>
        </p:nvCxnSpPr>
        <p:spPr>
          <a:xfrm>
            <a:off x="6096000" y="2028480"/>
            <a:ext cx="1155539" cy="0"/>
          </a:xfrm>
          <a:prstGeom prst="straightConnector1">
            <a:avLst/>
          </a:prstGeom>
          <a:ln w="41275">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0FB925F1-3918-479F-BA39-C8DBBE15E8D9}"/>
              </a:ext>
            </a:extLst>
          </p:cNvPr>
          <p:cNvCxnSpPr>
            <a:cxnSpLocks/>
          </p:cNvCxnSpPr>
          <p:nvPr/>
        </p:nvCxnSpPr>
        <p:spPr>
          <a:xfrm>
            <a:off x="5392450" y="3902477"/>
            <a:ext cx="1380472" cy="729812"/>
          </a:xfrm>
          <a:prstGeom prst="straightConnector1">
            <a:avLst/>
          </a:prstGeom>
          <a:ln w="41275">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sp>
        <p:nvSpPr>
          <p:cNvPr id="44" name="TextBox 43">
            <a:extLst>
              <a:ext uri="{FF2B5EF4-FFF2-40B4-BE49-F238E27FC236}">
                <a16:creationId xmlns:a16="http://schemas.microsoft.com/office/drawing/2014/main" id="{549B807B-242C-42BC-831A-9D34A321A62C}"/>
              </a:ext>
            </a:extLst>
          </p:cNvPr>
          <p:cNvSpPr txBox="1"/>
          <p:nvPr/>
        </p:nvSpPr>
        <p:spPr>
          <a:xfrm>
            <a:off x="7271120" y="1428750"/>
            <a:ext cx="4563431" cy="1938992"/>
          </a:xfrm>
          <a:prstGeom prst="rect">
            <a:avLst/>
          </a:prstGeom>
          <a:noFill/>
        </p:spPr>
        <p:txBody>
          <a:bodyPr wrap="square" rtlCol="0">
            <a:spAutoFit/>
          </a:bodyPr>
          <a:lstStyle/>
          <a:p>
            <a:pPr lvl="0"/>
            <a:r>
              <a:rPr lang="en-US" sz="1200" b="1" dirty="0">
                <a:latin typeface="Times New Roman" panose="02020603050405020304" pitchFamily="18" charset="0"/>
                <a:ea typeface="Calibri" panose="020F0502020204030204" pitchFamily="34" charset="0"/>
              </a:rPr>
              <a:t>Sec.2-831. - </a:t>
            </a:r>
            <a:r>
              <a:rPr lang="en-US" sz="1200" b="1" i="1" dirty="0">
                <a:latin typeface="Times New Roman" panose="02020603050405020304" pitchFamily="18" charset="0"/>
                <a:ea typeface="Calibri" panose="020F0502020204030204" pitchFamily="34" charset="0"/>
              </a:rPr>
              <a:t>Violations; appeals </a:t>
            </a:r>
            <a:r>
              <a:rPr lang="en-US" sz="1200" b="1" dirty="0">
                <a:latin typeface="Times New Roman" panose="02020603050405020304" pitchFamily="18" charset="0"/>
                <a:ea typeface="Calibri" panose="020F0502020204030204" pitchFamily="34" charset="0"/>
              </a:rPr>
              <a:t>–</a:t>
            </a:r>
            <a:r>
              <a:rPr lang="en-US" sz="1200" dirty="0">
                <a:latin typeface="Times New Roman" panose="02020603050405020304" pitchFamily="18" charset="0"/>
                <a:ea typeface="Calibri" panose="020F0502020204030204" pitchFamily="34" charset="0"/>
              </a:rPr>
              <a:t> </a:t>
            </a:r>
            <a:r>
              <a:rPr lang="en-US" sz="1200" dirty="0"/>
              <a:t>Any findings and recommendations made by the independent compliance officer will be reported to the mayor, council president and all members of council via communication at the next upcoming full council meeting. The communication will include draft legislation of the board’s recommendations to be placed on the agenda of the finance/executive committee at their next meeting following the full council meeting.  The finance/executive committee will provide its recommendation which will then move to the full council for final adoption and then to the mayor for approval. </a:t>
            </a:r>
          </a:p>
        </p:txBody>
      </p:sp>
      <p:sp>
        <p:nvSpPr>
          <p:cNvPr id="59" name="TextBox 58">
            <a:extLst>
              <a:ext uri="{FF2B5EF4-FFF2-40B4-BE49-F238E27FC236}">
                <a16:creationId xmlns:a16="http://schemas.microsoft.com/office/drawing/2014/main" id="{AFBC770B-D64B-4C07-9891-96AA6A95418F}"/>
              </a:ext>
            </a:extLst>
          </p:cNvPr>
          <p:cNvSpPr txBox="1"/>
          <p:nvPr/>
        </p:nvSpPr>
        <p:spPr>
          <a:xfrm>
            <a:off x="6772922" y="4240590"/>
            <a:ext cx="5160782" cy="1200329"/>
          </a:xfrm>
          <a:prstGeom prst="rect">
            <a:avLst/>
          </a:prstGeom>
          <a:noFill/>
        </p:spPr>
        <p:txBody>
          <a:bodyPr wrap="square" rtlCol="0">
            <a:spAutoFit/>
          </a:bodyPr>
          <a:lstStyle/>
          <a:p>
            <a:pPr lvl="0"/>
            <a:r>
              <a:rPr lang="en-US" sz="1200" b="1" dirty="0">
                <a:latin typeface="Times New Roman" panose="02020603050405020304" pitchFamily="18" charset="0"/>
                <a:ea typeface="Calibri" panose="020F0502020204030204" pitchFamily="34" charset="0"/>
              </a:rPr>
              <a:t>Sec. 2-834. </a:t>
            </a:r>
            <a:r>
              <a:rPr lang="en-US" sz="1200" b="1" i="1" dirty="0">
                <a:latin typeface="Times New Roman" panose="02020603050405020304" pitchFamily="18" charset="0"/>
                <a:ea typeface="Calibri" panose="020F0502020204030204" pitchFamily="34" charset="0"/>
              </a:rPr>
              <a:t>– Special investigation</a:t>
            </a:r>
            <a:r>
              <a:rPr lang="en-US" sz="1200" b="1" dirty="0">
                <a:latin typeface="Times New Roman" panose="02020603050405020304" pitchFamily="18" charset="0"/>
                <a:ea typeface="Calibri" panose="020F0502020204030204" pitchFamily="34" charset="0"/>
              </a:rPr>
              <a:t> -</a:t>
            </a:r>
            <a:r>
              <a:rPr lang="en-US" sz="1200" dirty="0">
                <a:latin typeface="Times New Roman" panose="02020603050405020304" pitchFamily="18" charset="0"/>
                <a:ea typeface="Calibri" panose="020F0502020204030204" pitchFamily="34" charset="0"/>
              </a:rPr>
              <a:t> </a:t>
            </a:r>
            <a:r>
              <a:rPr lang="en-US" sz="1200" dirty="0"/>
              <a:t>The president of council, members of council or the mayor may request the independent compliance officer to perform special investigations of a limited scope intended to determine a violation made by any officials, employees, vendors and contractors/consultants or appointees to any of the city’s boards, authorities, commissions etc. </a:t>
            </a:r>
          </a:p>
        </p:txBody>
      </p:sp>
      <p:cxnSp>
        <p:nvCxnSpPr>
          <p:cNvPr id="60" name="Straight Arrow Connector 59">
            <a:extLst>
              <a:ext uri="{FF2B5EF4-FFF2-40B4-BE49-F238E27FC236}">
                <a16:creationId xmlns:a16="http://schemas.microsoft.com/office/drawing/2014/main" id="{5CA57BFC-3CD5-4753-BA4E-93AEE2C22EBC}"/>
              </a:ext>
            </a:extLst>
          </p:cNvPr>
          <p:cNvCxnSpPr>
            <a:cxnSpLocks/>
          </p:cNvCxnSpPr>
          <p:nvPr/>
        </p:nvCxnSpPr>
        <p:spPr>
          <a:xfrm flipH="1">
            <a:off x="3146078" y="4543604"/>
            <a:ext cx="1" cy="605865"/>
          </a:xfrm>
          <a:prstGeom prst="straightConnector1">
            <a:avLst/>
          </a:prstGeom>
          <a:ln w="41275">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sp>
        <p:nvSpPr>
          <p:cNvPr id="63" name="TextBox 62">
            <a:extLst>
              <a:ext uri="{FF2B5EF4-FFF2-40B4-BE49-F238E27FC236}">
                <a16:creationId xmlns:a16="http://schemas.microsoft.com/office/drawing/2014/main" id="{2C742772-4EA9-40B3-9924-335B74933A2A}"/>
              </a:ext>
            </a:extLst>
          </p:cNvPr>
          <p:cNvSpPr txBox="1"/>
          <p:nvPr/>
        </p:nvSpPr>
        <p:spPr>
          <a:xfrm>
            <a:off x="1132286" y="5139683"/>
            <a:ext cx="5541483" cy="1384995"/>
          </a:xfrm>
          <a:prstGeom prst="rect">
            <a:avLst/>
          </a:prstGeom>
          <a:noFill/>
        </p:spPr>
        <p:txBody>
          <a:bodyPr wrap="square" rtlCol="0">
            <a:spAutoFit/>
          </a:bodyPr>
          <a:lstStyle/>
          <a:p>
            <a:r>
              <a:rPr lang="en-US" sz="1200" b="1" dirty="0">
                <a:latin typeface="Times New Roman" panose="02020603050405020304" pitchFamily="18" charset="0"/>
                <a:ea typeface="Calibri" panose="020F0502020204030204" pitchFamily="34" charset="0"/>
              </a:rPr>
              <a:t>Sec.2-831.- </a:t>
            </a:r>
            <a:r>
              <a:rPr lang="en-US" sz="1200" b="1" i="1" dirty="0">
                <a:latin typeface="Times New Roman" panose="02020603050405020304" pitchFamily="18" charset="0"/>
                <a:ea typeface="Calibri" panose="020F0502020204030204" pitchFamily="34" charset="0"/>
              </a:rPr>
              <a:t>Violations; appeals </a:t>
            </a:r>
            <a:r>
              <a:rPr lang="en-US" sz="1200" b="1" dirty="0">
                <a:latin typeface="Times New Roman" panose="02020603050405020304" pitchFamily="18" charset="0"/>
                <a:ea typeface="Calibri" panose="020F0502020204030204" pitchFamily="34" charset="0"/>
              </a:rPr>
              <a:t>–</a:t>
            </a:r>
          </a:p>
          <a:p>
            <a:r>
              <a:rPr lang="en-US" sz="1200" dirty="0">
                <a:latin typeface="Times New Roman" panose="02020603050405020304" pitchFamily="18" charset="0"/>
                <a:ea typeface="Calibri" panose="020F0502020204030204" pitchFamily="34" charset="0"/>
              </a:rPr>
              <a:t> </a:t>
            </a:r>
            <a:r>
              <a:rPr lang="en-US" sz="1200" dirty="0"/>
              <a:t>1. Administrative sanction of not more than $1,000.00 assessed by the board of independent compliance; </a:t>
            </a:r>
          </a:p>
          <a:p>
            <a:r>
              <a:rPr lang="en-US" sz="1200" dirty="0"/>
              <a:t>2. Public reprimand by the board of independent compliance; and/or </a:t>
            </a:r>
          </a:p>
          <a:p>
            <a:r>
              <a:rPr lang="en-US" sz="1200" dirty="0"/>
              <a:t>3. Prosecution by the city solicitor in municipal court and, upon conviction, to a fine of up to $1,000.00 per violation and up to six months imprisonment, whether the subject of the complaint is elected or appointed, paid or unpaid. </a:t>
            </a:r>
          </a:p>
        </p:txBody>
      </p:sp>
    </p:spTree>
    <p:extLst>
      <p:ext uri="{BB962C8B-B14F-4D97-AF65-F5344CB8AC3E}">
        <p14:creationId xmlns:p14="http://schemas.microsoft.com/office/powerpoint/2010/main" val="20187544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627FF-94F9-4A59-8C45-7028842B7745}"/>
              </a:ext>
            </a:extLst>
          </p:cNvPr>
          <p:cNvSpPr>
            <a:spLocks noGrp="1"/>
          </p:cNvSpPr>
          <p:nvPr>
            <p:ph type="title"/>
          </p:nvPr>
        </p:nvSpPr>
        <p:spPr>
          <a:xfrm>
            <a:off x="1371600" y="685800"/>
            <a:ext cx="9601200" cy="1485900"/>
          </a:xfrm>
        </p:spPr>
        <p:txBody>
          <a:bodyPr>
            <a:normAutofit/>
          </a:bodyPr>
          <a:lstStyle/>
          <a:p>
            <a:pPr algn="ctr"/>
            <a:r>
              <a:rPr lang="en-US" sz="3600" u="sng" dirty="0"/>
              <a:t>The Structure of The Office</a:t>
            </a:r>
          </a:p>
        </p:txBody>
      </p:sp>
      <p:sp>
        <p:nvSpPr>
          <p:cNvPr id="3" name="Content Placeholder 2">
            <a:extLst>
              <a:ext uri="{FF2B5EF4-FFF2-40B4-BE49-F238E27FC236}">
                <a16:creationId xmlns:a16="http://schemas.microsoft.com/office/drawing/2014/main" id="{3E091245-8FAC-484E-9133-C2AD2BEBBD1A}"/>
              </a:ext>
            </a:extLst>
          </p:cNvPr>
          <p:cNvSpPr>
            <a:spLocks noGrp="1"/>
          </p:cNvSpPr>
          <p:nvPr>
            <p:ph idx="1"/>
          </p:nvPr>
        </p:nvSpPr>
        <p:spPr>
          <a:xfrm>
            <a:off x="1371600" y="1867359"/>
            <a:ext cx="9601200" cy="3886200"/>
          </a:xfrm>
        </p:spPr>
        <p:txBody>
          <a:bodyPr/>
          <a:lstStyle/>
          <a:p>
            <a:r>
              <a:rPr lang="en-US" dirty="0"/>
              <a:t>The Office of Independent Compliance shall have a proposed budget of $1.4 million with an office staff including, but not limited to:</a:t>
            </a:r>
          </a:p>
          <a:p>
            <a:r>
              <a:rPr lang="en-US" dirty="0"/>
              <a:t>One independent compliance officer </a:t>
            </a:r>
          </a:p>
          <a:p>
            <a:r>
              <a:rPr lang="en-US" dirty="0"/>
              <a:t>One deputy independent compliance officer</a:t>
            </a:r>
          </a:p>
          <a:p>
            <a:r>
              <a:rPr lang="en-US" dirty="0"/>
              <a:t>Two investigators </a:t>
            </a:r>
          </a:p>
          <a:p>
            <a:r>
              <a:rPr lang="en-US" dirty="0"/>
              <a:t> Executive assistant(s)</a:t>
            </a:r>
          </a:p>
          <a:p>
            <a:pPr marL="0" indent="0">
              <a:buNone/>
            </a:pPr>
            <a:endParaRPr lang="en-US" dirty="0"/>
          </a:p>
          <a:p>
            <a:pPr marL="0" indent="0" algn="ctr">
              <a:buNone/>
            </a:pPr>
            <a:r>
              <a:rPr lang="en-US" b="1" dirty="0"/>
              <a:t>*An accompanying resolution requesting the mayor include this office of independent compliance in the FY 2019/2020 general fund budget has been introduced as well.</a:t>
            </a:r>
          </a:p>
          <a:p>
            <a:endParaRPr lang="en-US" dirty="0"/>
          </a:p>
        </p:txBody>
      </p:sp>
    </p:spTree>
    <p:extLst>
      <p:ext uri="{BB962C8B-B14F-4D97-AF65-F5344CB8AC3E}">
        <p14:creationId xmlns:p14="http://schemas.microsoft.com/office/powerpoint/2010/main" val="1308853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Flowchart: Process 3">
            <a:extLst>
              <a:ext uri="{FF2B5EF4-FFF2-40B4-BE49-F238E27FC236}">
                <a16:creationId xmlns:a16="http://schemas.microsoft.com/office/drawing/2014/main" id="{A7B09FCA-E299-4FC5-AD22-D7A273635DC8}"/>
              </a:ext>
            </a:extLst>
          </p:cNvPr>
          <p:cNvSpPr/>
          <p:nvPr/>
        </p:nvSpPr>
        <p:spPr>
          <a:xfrm>
            <a:off x="4138692" y="153386"/>
            <a:ext cx="3743325" cy="1571625"/>
          </a:xfrm>
          <a:prstGeom prst="flowChartProcess">
            <a:avLst/>
          </a:prstGeom>
          <a:solidFill>
            <a:srgbClr val="5B9BD5"/>
          </a:solidFill>
          <a:ln w="12700" cap="flat" cmpd="sng" algn="ctr">
            <a:solidFill>
              <a:srgbClr val="5B9BD5"/>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a:lnSpc>
                <a:spcPct val="107000"/>
              </a:lnSpc>
              <a:spcBef>
                <a:spcPts val="0"/>
              </a:spcBef>
              <a:spcAft>
                <a:spcPts val="800"/>
              </a:spcAft>
            </a:pPr>
            <a:r>
              <a:rPr lang="en-US" sz="240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p:txBody>
      </p:sp>
      <p:grpSp>
        <p:nvGrpSpPr>
          <p:cNvPr id="5" name="Group 4">
            <a:extLst>
              <a:ext uri="{FF2B5EF4-FFF2-40B4-BE49-F238E27FC236}">
                <a16:creationId xmlns:a16="http://schemas.microsoft.com/office/drawing/2014/main" id="{9C678F3A-25AC-46D3-BFC6-92CC1AA8FC2A}"/>
              </a:ext>
            </a:extLst>
          </p:cNvPr>
          <p:cNvGrpSpPr/>
          <p:nvPr/>
        </p:nvGrpSpPr>
        <p:grpSpPr>
          <a:xfrm>
            <a:off x="2097374" y="284905"/>
            <a:ext cx="8820859" cy="6288190"/>
            <a:chOff x="1038677" y="380200"/>
            <a:chExt cx="8820859" cy="6288190"/>
          </a:xfrm>
        </p:grpSpPr>
        <p:sp>
          <p:nvSpPr>
            <p:cNvPr id="6" name="Arrow: Bent-Up 5">
              <a:extLst>
                <a:ext uri="{FF2B5EF4-FFF2-40B4-BE49-F238E27FC236}">
                  <a16:creationId xmlns:a16="http://schemas.microsoft.com/office/drawing/2014/main" id="{0E8C5637-DA63-44CB-8B44-A3D43C660070}"/>
                </a:ext>
              </a:extLst>
            </p:cNvPr>
            <p:cNvSpPr/>
            <p:nvPr/>
          </p:nvSpPr>
          <p:spPr>
            <a:xfrm rot="16200000">
              <a:off x="3556884" y="2740594"/>
              <a:ext cx="1342075" cy="1767088"/>
            </a:xfrm>
            <a:prstGeom prst="bentUpArrow">
              <a:avLst>
                <a:gd name="adj1" fmla="val 10847"/>
                <a:gd name="adj2" fmla="val 20552"/>
                <a:gd name="adj3" fmla="val 12436"/>
              </a:avLst>
            </a:prstGeom>
            <a:solidFill>
              <a:srgbClr val="5B9BD5"/>
            </a:solidFill>
            <a:ln w="12700" cap="flat" cmpd="sng" algn="ctr">
              <a:solidFill>
                <a:srgbClr val="5B9BD5"/>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7" name="Arrow: Bent-Up 6">
              <a:extLst>
                <a:ext uri="{FF2B5EF4-FFF2-40B4-BE49-F238E27FC236}">
                  <a16:creationId xmlns:a16="http://schemas.microsoft.com/office/drawing/2014/main" id="{FA4CA2FA-D310-4187-A473-9DAD0CD89825}"/>
                </a:ext>
              </a:extLst>
            </p:cNvPr>
            <p:cNvSpPr/>
            <p:nvPr/>
          </p:nvSpPr>
          <p:spPr>
            <a:xfrm rot="16200000">
              <a:off x="7163198" y="3998826"/>
              <a:ext cx="1342075" cy="1898832"/>
            </a:xfrm>
            <a:prstGeom prst="bentUpArrow">
              <a:avLst>
                <a:gd name="adj1" fmla="val 8901"/>
                <a:gd name="adj2" fmla="val 20552"/>
                <a:gd name="adj3" fmla="val 12436"/>
              </a:avLst>
            </a:prstGeom>
            <a:solidFill>
              <a:srgbClr val="5B9BD5"/>
            </a:solidFill>
            <a:ln w="12700" cap="flat" cmpd="sng" algn="ctr">
              <a:solidFill>
                <a:srgbClr val="5B9BD5"/>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8" name="Arrow: Down 7">
              <a:extLst>
                <a:ext uri="{FF2B5EF4-FFF2-40B4-BE49-F238E27FC236}">
                  <a16:creationId xmlns:a16="http://schemas.microsoft.com/office/drawing/2014/main" id="{EDCE5CDC-2678-4B8B-BA19-D9E0D8F73D8B}"/>
                </a:ext>
              </a:extLst>
            </p:cNvPr>
            <p:cNvSpPr/>
            <p:nvPr/>
          </p:nvSpPr>
          <p:spPr>
            <a:xfrm>
              <a:off x="5016156" y="4598730"/>
              <a:ext cx="533400" cy="1257300"/>
            </a:xfrm>
            <a:prstGeom prst="downArrow">
              <a:avLst>
                <a:gd name="adj1" fmla="val 20690"/>
                <a:gd name="adj2" fmla="val 50862"/>
              </a:avLst>
            </a:prstGeom>
            <a:solidFill>
              <a:srgbClr val="5B9BD5"/>
            </a:solidFill>
            <a:ln w="12700" cap="flat" cmpd="sng" algn="ctr">
              <a:solidFill>
                <a:srgbClr val="5B9BD5"/>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9" name="Arrow: Down 8">
              <a:extLst>
                <a:ext uri="{FF2B5EF4-FFF2-40B4-BE49-F238E27FC236}">
                  <a16:creationId xmlns:a16="http://schemas.microsoft.com/office/drawing/2014/main" id="{7EE116EF-7D1F-4402-B25A-409A23DC8E52}"/>
                </a:ext>
              </a:extLst>
            </p:cNvPr>
            <p:cNvSpPr/>
            <p:nvPr/>
          </p:nvSpPr>
          <p:spPr>
            <a:xfrm>
              <a:off x="6351419" y="4585450"/>
              <a:ext cx="533400" cy="1257300"/>
            </a:xfrm>
            <a:prstGeom prst="downArrow">
              <a:avLst>
                <a:gd name="adj1" fmla="val 20690"/>
                <a:gd name="adj2" fmla="val 50862"/>
              </a:avLst>
            </a:prstGeom>
            <a:solidFill>
              <a:srgbClr val="5B9BD5"/>
            </a:solidFill>
            <a:ln w="12700" cap="flat" cmpd="sng" algn="ctr">
              <a:solidFill>
                <a:srgbClr val="5B9BD5"/>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10" name="Arrow: Down 9">
              <a:extLst>
                <a:ext uri="{FF2B5EF4-FFF2-40B4-BE49-F238E27FC236}">
                  <a16:creationId xmlns:a16="http://schemas.microsoft.com/office/drawing/2014/main" id="{A087DA1E-797D-457A-BB29-3E3F2761052B}"/>
                </a:ext>
              </a:extLst>
            </p:cNvPr>
            <p:cNvSpPr/>
            <p:nvPr/>
          </p:nvSpPr>
          <p:spPr>
            <a:xfrm>
              <a:off x="3525580" y="4569592"/>
              <a:ext cx="533400" cy="1257300"/>
            </a:xfrm>
            <a:prstGeom prst="downArrow">
              <a:avLst>
                <a:gd name="adj1" fmla="val 20690"/>
                <a:gd name="adj2" fmla="val 50862"/>
              </a:avLst>
            </a:prstGeom>
            <a:solidFill>
              <a:srgbClr val="5B9BD5"/>
            </a:solidFill>
            <a:ln w="12700" cap="flat" cmpd="sng" algn="ctr">
              <a:solidFill>
                <a:srgbClr val="5B9BD5"/>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11" name="Arrow: Bent-Up 10">
              <a:extLst>
                <a:ext uri="{FF2B5EF4-FFF2-40B4-BE49-F238E27FC236}">
                  <a16:creationId xmlns:a16="http://schemas.microsoft.com/office/drawing/2014/main" id="{986DB289-3507-4F82-BA1A-B208240D1734}"/>
                </a:ext>
              </a:extLst>
            </p:cNvPr>
            <p:cNvSpPr/>
            <p:nvPr/>
          </p:nvSpPr>
          <p:spPr>
            <a:xfrm rot="10800000">
              <a:off x="1600196" y="4380621"/>
              <a:ext cx="1914118" cy="1898832"/>
            </a:xfrm>
            <a:prstGeom prst="bentUpArrow">
              <a:avLst>
                <a:gd name="adj1" fmla="val 6837"/>
                <a:gd name="adj2" fmla="val 20552"/>
                <a:gd name="adj3" fmla="val 15876"/>
              </a:avLst>
            </a:prstGeom>
            <a:solidFill>
              <a:srgbClr val="5B9BD5"/>
            </a:solidFill>
            <a:ln w="12700" cap="flat" cmpd="sng" algn="ctr">
              <a:solidFill>
                <a:srgbClr val="5B9BD5"/>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12" name="Arrow: Left-Right-Up 11">
              <a:extLst>
                <a:ext uri="{FF2B5EF4-FFF2-40B4-BE49-F238E27FC236}">
                  <a16:creationId xmlns:a16="http://schemas.microsoft.com/office/drawing/2014/main" id="{6030973E-44FF-4FA4-8752-5C464945B8DC}"/>
                </a:ext>
              </a:extLst>
            </p:cNvPr>
            <p:cNvSpPr/>
            <p:nvPr/>
          </p:nvSpPr>
          <p:spPr>
            <a:xfrm>
              <a:off x="3079995" y="1152856"/>
              <a:ext cx="3872323" cy="1917785"/>
            </a:xfrm>
            <a:prstGeom prst="leftRightUpArrow">
              <a:avLst>
                <a:gd name="adj1" fmla="val 8720"/>
                <a:gd name="adj2" fmla="val 16939"/>
                <a:gd name="adj3" fmla="val 20270"/>
              </a:avLst>
            </a:prstGeom>
            <a:solidFill>
              <a:srgbClr val="5B9BD5"/>
            </a:solidFill>
            <a:ln w="12700" cap="flat" cmpd="sng" algn="ctr">
              <a:solidFill>
                <a:srgbClr val="5B9BD5"/>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13" name="Text Box 30">
              <a:extLst>
                <a:ext uri="{FF2B5EF4-FFF2-40B4-BE49-F238E27FC236}">
                  <a16:creationId xmlns:a16="http://schemas.microsoft.com/office/drawing/2014/main" id="{3F082E40-514A-4BEF-AA25-A0370790DEAB}"/>
                </a:ext>
              </a:extLst>
            </p:cNvPr>
            <p:cNvSpPr txBox="1"/>
            <p:nvPr/>
          </p:nvSpPr>
          <p:spPr>
            <a:xfrm>
              <a:off x="3344378" y="380200"/>
              <a:ext cx="3280540" cy="381000"/>
            </a:xfrm>
            <a:prstGeom prst="rect">
              <a:avLst/>
            </a:prstGeom>
            <a:solidFill>
              <a:srgbClr val="70AD47">
                <a:lumMod val="60000"/>
                <a:lumOff val="40000"/>
              </a:srgbClr>
            </a:solidFill>
            <a:ln w="6350">
              <a:solidFill>
                <a:srgbClr val="70AD47">
                  <a:lumMod val="60000"/>
                  <a:lumOff val="40000"/>
                </a:srgbClr>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ctr" defTabSz="914400" eaLnBrk="1" fontAlgn="auto" latinLnBrk="0" hangingPunct="1">
                <a:lnSpc>
                  <a:spcPct val="107000"/>
                </a:lnSpc>
                <a:spcBef>
                  <a:spcPts val="0"/>
                </a:spcBef>
                <a:spcAft>
                  <a:spcPts val="800"/>
                </a:spcAft>
                <a:buClrTx/>
                <a:buSzTx/>
                <a:buFontTx/>
                <a:buNone/>
                <a:tabLst/>
                <a:defRPr/>
              </a:pPr>
              <a:r>
                <a:rPr lang="en-US" sz="1400" b="1" kern="0" dirty="0">
                  <a:solidFill>
                    <a:srgbClr val="FFFFFF"/>
                  </a:solidFill>
                  <a:latin typeface="Calibri" panose="020F0502020204030204" pitchFamily="34" charset="0"/>
                  <a:ea typeface="Calibri" panose="020F0502020204030204" pitchFamily="34" charset="0"/>
                  <a:cs typeface="Times New Roman" panose="02020603050405020304" pitchFamily="18" charset="0"/>
                </a:rPr>
                <a:t>Office </a:t>
              </a:r>
              <a:r>
                <a:rPr kumimoji="0" lang="en-US" sz="1400" b="1" i="0" u="none" strike="noStrike" kern="0" cap="none" spc="0" normalizeH="0" baseline="0" noProof="0" dirty="0">
                  <a:ln>
                    <a:noFill/>
                  </a:ln>
                  <a:solidFill>
                    <a:srgbClr val="FFFFFF"/>
                  </a:solidFill>
                  <a:effectLst/>
                  <a:uLnTx/>
                  <a:uFillTx/>
                  <a:latin typeface="Calibri" panose="020F0502020204030204" pitchFamily="34" charset="0"/>
                  <a:ea typeface="Calibri" panose="020F0502020204030204" pitchFamily="34" charset="0"/>
                  <a:cs typeface="Times New Roman" panose="02020603050405020304" pitchFamily="18" charset="0"/>
                </a:rPr>
                <a:t>of Independent Compliance</a:t>
              </a:r>
              <a:endParaRPr kumimoji="0" lang="en-US" sz="1050" b="1"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14" name="Flowchart: Process 13">
              <a:extLst>
                <a:ext uri="{FF2B5EF4-FFF2-40B4-BE49-F238E27FC236}">
                  <a16:creationId xmlns:a16="http://schemas.microsoft.com/office/drawing/2014/main" id="{C65A8DF8-AAED-48FC-83A9-BE4DE4E49777}"/>
                </a:ext>
              </a:extLst>
            </p:cNvPr>
            <p:cNvSpPr/>
            <p:nvPr/>
          </p:nvSpPr>
          <p:spPr>
            <a:xfrm>
              <a:off x="6003590" y="1990713"/>
              <a:ext cx="3464652" cy="1917785"/>
            </a:xfrm>
            <a:prstGeom prst="flowChartProcess">
              <a:avLst/>
            </a:prstGeom>
            <a:solidFill>
              <a:srgbClr val="5B9BD5"/>
            </a:solidFill>
            <a:ln w="12700" cap="flat" cmpd="sng" algn="ctr">
              <a:solidFill>
                <a:srgbClr val="5B9BD5"/>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07000"/>
                </a:lnSpc>
                <a:spcBef>
                  <a:spcPts val="0"/>
                </a:spcBef>
                <a:spcAft>
                  <a:spcPts val="800"/>
                </a:spcAft>
              </a:pPr>
              <a:r>
                <a:rPr lang="en-US" sz="180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5" name="Text Box 31">
              <a:extLst>
                <a:ext uri="{FF2B5EF4-FFF2-40B4-BE49-F238E27FC236}">
                  <a16:creationId xmlns:a16="http://schemas.microsoft.com/office/drawing/2014/main" id="{0D32FC9D-258D-4D8D-BF81-3C974F499EFE}"/>
                </a:ext>
              </a:extLst>
            </p:cNvPr>
            <p:cNvSpPr txBox="1"/>
            <p:nvPr/>
          </p:nvSpPr>
          <p:spPr>
            <a:xfrm>
              <a:off x="6498596" y="2075729"/>
              <a:ext cx="2533650" cy="381000"/>
            </a:xfrm>
            <a:prstGeom prst="rect">
              <a:avLst/>
            </a:prstGeom>
            <a:solidFill>
              <a:srgbClr val="70AD47">
                <a:lumMod val="60000"/>
                <a:lumOff val="40000"/>
              </a:srgbClr>
            </a:solidFill>
            <a:ln w="6350">
              <a:solidFill>
                <a:srgbClr val="70AD47">
                  <a:lumMod val="60000"/>
                  <a:lumOff val="40000"/>
                </a:srgbClr>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ctr" defTabSz="914400" eaLnBrk="1" fontAlgn="auto" latinLnBrk="0" hangingPunct="1">
                <a:lnSpc>
                  <a:spcPct val="107000"/>
                </a:lnSpc>
                <a:spcBef>
                  <a:spcPts val="0"/>
                </a:spcBef>
                <a:spcAft>
                  <a:spcPts val="800"/>
                </a:spcAft>
                <a:buClrTx/>
                <a:buSzTx/>
                <a:buFontTx/>
                <a:buNone/>
                <a:tabLst/>
                <a:defRPr/>
              </a:pPr>
              <a:r>
                <a:rPr kumimoji="0" lang="en-US" sz="1200" b="1" i="0" u="none" strike="noStrike" kern="0" cap="none" spc="0" normalizeH="0" baseline="0" noProof="0" dirty="0">
                  <a:ln>
                    <a:noFill/>
                  </a:ln>
                  <a:solidFill>
                    <a:srgbClr val="FFFFFF"/>
                  </a:solidFill>
                  <a:effectLst/>
                  <a:uLnTx/>
                  <a:uFillTx/>
                  <a:latin typeface="Calibri" panose="020F0502020204030204" pitchFamily="34" charset="0"/>
                  <a:ea typeface="Calibri" panose="020F0502020204030204" pitchFamily="34" charset="0"/>
                  <a:cs typeface="Times New Roman" panose="02020603050405020304" pitchFamily="18" charset="0"/>
                </a:rPr>
                <a:t>Board of Independent  Compliance</a:t>
              </a:r>
              <a:endParaRPr kumimoji="0" lang="en-US" sz="1000" b="1"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16" name="Text Box 2">
              <a:extLst>
                <a:ext uri="{FF2B5EF4-FFF2-40B4-BE49-F238E27FC236}">
                  <a16:creationId xmlns:a16="http://schemas.microsoft.com/office/drawing/2014/main" id="{0FABD438-1F47-4FC2-A7BC-33EBFACD4C8C}"/>
                </a:ext>
              </a:extLst>
            </p:cNvPr>
            <p:cNvSpPr txBox="1">
              <a:spLocks noChangeArrowheads="1"/>
            </p:cNvSpPr>
            <p:nvPr/>
          </p:nvSpPr>
          <p:spPr bwMode="auto">
            <a:xfrm>
              <a:off x="6099253" y="2522690"/>
              <a:ext cx="2947067" cy="1193346"/>
            </a:xfrm>
            <a:prstGeom prst="rect">
              <a:avLst/>
            </a:prstGeom>
            <a:solidFill>
              <a:srgbClr val="5B9BD5"/>
            </a:solidFill>
            <a:ln w="9525">
              <a:solidFill>
                <a:srgbClr val="5B9BD5"/>
              </a:solidFill>
              <a:miter lim="800000"/>
              <a:headEnd/>
              <a:tailEnd/>
            </a:ln>
          </p:spPr>
          <p:txBody>
            <a:bodyPr rot="0" vert="horz" wrap="square" lIns="91440" tIns="45720" rIns="91440" bIns="45720" anchor="t" anchorCtr="0">
              <a:noAutofit/>
            </a:bodyPr>
            <a:lstStyle/>
            <a:p>
              <a:pPr marL="342900" marR="0" lvl="0" indent="-342900" defTabSz="914400" eaLnBrk="1" fontAlgn="auto" latinLnBrk="0" hangingPunct="1">
                <a:lnSpc>
                  <a:spcPct val="107000"/>
                </a:lnSpc>
                <a:spcBef>
                  <a:spcPts val="0"/>
                </a:spcBef>
                <a:spcAft>
                  <a:spcPts val="0"/>
                </a:spcAft>
                <a:buClrTx/>
                <a:buSzTx/>
                <a:buFont typeface="Symbol" panose="05050102010706020507" pitchFamily="18" charset="2"/>
                <a:buChar char=""/>
                <a:tabLst/>
                <a:defRPr/>
              </a:pPr>
              <a:r>
                <a:rPr kumimoji="0" lang="en-US" sz="1100" b="0" i="0" u="none" strike="noStrike" kern="0" cap="none" spc="0" normalizeH="0" baseline="0" noProof="0" dirty="0">
                  <a:ln>
                    <a:noFill/>
                  </a:ln>
                  <a:solidFill>
                    <a:srgbClr val="FFFFFF"/>
                  </a:solidFill>
                  <a:effectLst/>
                  <a:uLnTx/>
                  <a:uFillTx/>
                  <a:latin typeface="Calibri" panose="020F0502020204030204" pitchFamily="34" charset="0"/>
                  <a:ea typeface="Calibri" panose="020F0502020204030204" pitchFamily="34" charset="0"/>
                  <a:cs typeface="Times New Roman" panose="02020603050405020304" pitchFamily="18" charset="0"/>
                </a:rPr>
                <a:t>Similar in structure to Board of Ethics with organization appointees from related areas of discipline. </a:t>
              </a:r>
              <a:endParaRPr kumimoji="0" lang="en-US" sz="1100" b="0"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defTabSz="914400" eaLnBrk="1" fontAlgn="auto" latinLnBrk="0" hangingPunct="1">
                <a:lnSpc>
                  <a:spcPct val="107000"/>
                </a:lnSpc>
                <a:spcBef>
                  <a:spcPts val="0"/>
                </a:spcBef>
                <a:spcAft>
                  <a:spcPts val="0"/>
                </a:spcAft>
                <a:buClrTx/>
                <a:buSzTx/>
                <a:buFont typeface="Symbol" panose="05050102010706020507" pitchFamily="18" charset="2"/>
                <a:buChar char=""/>
                <a:tabLst/>
                <a:defRPr/>
              </a:pPr>
              <a:r>
                <a:rPr kumimoji="0" lang="en-US" sz="1100" b="0" i="0" u="none" strike="noStrike" kern="0" cap="none" spc="0" normalizeH="0" baseline="0" noProof="0" dirty="0">
                  <a:ln>
                    <a:noFill/>
                  </a:ln>
                  <a:solidFill>
                    <a:srgbClr val="FFFFFF"/>
                  </a:solidFill>
                  <a:effectLst/>
                  <a:uLnTx/>
                  <a:uFillTx/>
                  <a:latin typeface="Calibri" panose="020F0502020204030204" pitchFamily="34" charset="0"/>
                  <a:ea typeface="Calibri" panose="020F0502020204030204" pitchFamily="34" charset="0"/>
                  <a:cs typeface="Times New Roman" panose="02020603050405020304" pitchFamily="18" charset="0"/>
                </a:rPr>
                <a:t>Selection of Director of Compliance. </a:t>
              </a:r>
              <a:endParaRPr kumimoji="0" lang="en-US" sz="1100" b="0"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defTabSz="914400" eaLnBrk="1" fontAlgn="auto" latinLnBrk="0" hangingPunct="1">
                <a:lnSpc>
                  <a:spcPct val="107000"/>
                </a:lnSpc>
                <a:spcBef>
                  <a:spcPts val="0"/>
                </a:spcBef>
                <a:spcAft>
                  <a:spcPts val="0"/>
                </a:spcAft>
                <a:buClrTx/>
                <a:buSzTx/>
                <a:buFont typeface="Symbol" panose="05050102010706020507" pitchFamily="18" charset="2"/>
                <a:buChar char=""/>
                <a:tabLst/>
                <a:defRPr/>
              </a:pPr>
              <a:r>
                <a:rPr kumimoji="0" lang="en-US" sz="1100" b="0" i="0" u="none" strike="noStrike" kern="0" cap="none" spc="0" normalizeH="0" baseline="0" noProof="0" dirty="0">
                  <a:ln>
                    <a:noFill/>
                  </a:ln>
                  <a:solidFill>
                    <a:srgbClr val="FFFFFF"/>
                  </a:solidFill>
                  <a:effectLst/>
                  <a:uLnTx/>
                  <a:uFillTx/>
                  <a:latin typeface="Calibri" panose="020F0502020204030204" pitchFamily="34" charset="0"/>
                  <a:ea typeface="Calibri" panose="020F0502020204030204" pitchFamily="34" charset="0"/>
                  <a:cs typeface="Times New Roman" panose="02020603050405020304" pitchFamily="18" charset="0"/>
                </a:rPr>
                <a:t>Recommend employee action</a:t>
              </a:r>
              <a:endParaRPr kumimoji="0" lang="en-US" sz="1100" b="0"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defTabSz="914400" eaLnBrk="1" fontAlgn="auto" latinLnBrk="0" hangingPunct="1">
                <a:lnSpc>
                  <a:spcPct val="107000"/>
                </a:lnSpc>
                <a:spcBef>
                  <a:spcPts val="0"/>
                </a:spcBef>
                <a:spcAft>
                  <a:spcPts val="0"/>
                </a:spcAft>
                <a:buClrTx/>
                <a:buSzTx/>
                <a:buFont typeface="Symbol" panose="05050102010706020507" pitchFamily="18" charset="2"/>
                <a:buChar char=""/>
                <a:tabLst/>
                <a:defRPr/>
              </a:pPr>
              <a:r>
                <a:rPr kumimoji="0" lang="en-US" sz="1100" b="0" i="0" u="none" strike="noStrike" kern="0" cap="none" spc="0" normalizeH="0" baseline="0" noProof="0" dirty="0">
                  <a:ln>
                    <a:noFill/>
                  </a:ln>
                  <a:solidFill>
                    <a:srgbClr val="FFFFFF"/>
                  </a:solidFill>
                  <a:effectLst/>
                  <a:uLnTx/>
                  <a:uFillTx/>
                  <a:latin typeface="Calibri" panose="020F0502020204030204" pitchFamily="34" charset="0"/>
                  <a:ea typeface="Calibri" panose="020F0502020204030204" pitchFamily="34" charset="0"/>
                  <a:cs typeface="Times New Roman" panose="02020603050405020304" pitchFamily="18" charset="0"/>
                </a:rPr>
                <a:t> Make findings, determinations, penalties and referrals for criminal prosecution.</a:t>
              </a:r>
              <a:endParaRPr kumimoji="0" lang="en-US" sz="1100" b="0"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228600" marR="0" lvl="0" indent="0" defTabSz="914400" eaLnBrk="1" fontAlgn="auto" latinLnBrk="0" hangingPunct="1">
                <a:lnSpc>
                  <a:spcPct val="107000"/>
                </a:lnSpc>
                <a:spcBef>
                  <a:spcPts val="0"/>
                </a:spcBef>
                <a:spcAft>
                  <a:spcPts val="800"/>
                </a:spcAft>
                <a:buClrTx/>
                <a:buSzTx/>
                <a:buFontTx/>
                <a:buNone/>
                <a:tabLst/>
                <a:defRPr/>
              </a:pPr>
              <a:r>
                <a:rPr kumimoji="0" lang="en-US" sz="1100" b="0" i="0" u="none" strike="noStrike" kern="0" cap="none" spc="0" normalizeH="0" baseline="0" noProof="0" dirty="0">
                  <a:ln>
                    <a:noFill/>
                  </a:ln>
                  <a:solidFill>
                    <a:srgbClr val="FFFFFF"/>
                  </a:solidFill>
                  <a:effectLst/>
                  <a:uLnTx/>
                  <a:uFillTx/>
                  <a:latin typeface="Calibri" panose="020F0502020204030204" pitchFamily="34" charset="0"/>
                  <a:ea typeface="Calibri" panose="020F0502020204030204" pitchFamily="34" charset="0"/>
                  <a:cs typeface="Times New Roman" panose="02020603050405020304" pitchFamily="18" charset="0"/>
                </a:rPr>
                <a:t> </a:t>
              </a:r>
              <a:endParaRPr kumimoji="0" lang="en-US" sz="1100" b="0"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defTabSz="914400" eaLnBrk="1" fontAlgn="auto" latinLnBrk="0" hangingPunct="1">
                <a:lnSpc>
                  <a:spcPct val="107000"/>
                </a:lnSpc>
                <a:spcBef>
                  <a:spcPts val="0"/>
                </a:spcBef>
                <a:spcAft>
                  <a:spcPts val="800"/>
                </a:spcAft>
                <a:buClrTx/>
                <a:buSzTx/>
                <a:buFontTx/>
                <a:buNone/>
                <a:tabLst/>
                <a:defRPr/>
              </a:pPr>
              <a:r>
                <a:rPr kumimoji="0" lang="en-US" sz="1100" b="0"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rPr>
                <a:t> </a:t>
              </a:r>
            </a:p>
          </p:txBody>
        </p:sp>
        <p:sp>
          <p:nvSpPr>
            <p:cNvPr id="17" name="Flowchart: Process 16">
              <a:extLst>
                <a:ext uri="{FF2B5EF4-FFF2-40B4-BE49-F238E27FC236}">
                  <a16:creationId xmlns:a16="http://schemas.microsoft.com/office/drawing/2014/main" id="{F23F16C0-CA15-40FD-AD7D-7BD8B07CF70C}"/>
                </a:ext>
              </a:extLst>
            </p:cNvPr>
            <p:cNvSpPr/>
            <p:nvPr/>
          </p:nvSpPr>
          <p:spPr>
            <a:xfrm>
              <a:off x="1038677" y="2032501"/>
              <a:ext cx="2552700" cy="1885950"/>
            </a:xfrm>
            <a:prstGeom prst="flowChartProcess">
              <a:avLst/>
            </a:prstGeom>
            <a:solidFill>
              <a:srgbClr val="5B9BD5"/>
            </a:solidFill>
            <a:ln w="12700" cap="flat" cmpd="sng" algn="ctr">
              <a:solidFill>
                <a:srgbClr val="5B9BD5"/>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a:lnSpc>
                  <a:spcPct val="107000"/>
                </a:lnSpc>
                <a:spcBef>
                  <a:spcPts val="0"/>
                </a:spcBef>
                <a:spcAft>
                  <a:spcPts val="800"/>
                </a:spcAft>
              </a:pPr>
              <a:r>
                <a:rPr lang="en-US"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r>
                <a:rPr lang="en-US"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8" name="Text Box 30">
              <a:extLst>
                <a:ext uri="{FF2B5EF4-FFF2-40B4-BE49-F238E27FC236}">
                  <a16:creationId xmlns:a16="http://schemas.microsoft.com/office/drawing/2014/main" id="{58820A4D-03AC-4D4A-A529-75921734F73E}"/>
                </a:ext>
              </a:extLst>
            </p:cNvPr>
            <p:cNvSpPr txBox="1"/>
            <p:nvPr/>
          </p:nvSpPr>
          <p:spPr>
            <a:xfrm>
              <a:off x="1128683" y="2147710"/>
              <a:ext cx="2352675" cy="381000"/>
            </a:xfrm>
            <a:prstGeom prst="rect">
              <a:avLst/>
            </a:prstGeom>
            <a:solidFill>
              <a:srgbClr val="70AD47">
                <a:lumMod val="60000"/>
                <a:lumOff val="40000"/>
              </a:srgbClr>
            </a:solidFill>
            <a:ln w="6350">
              <a:solidFill>
                <a:srgbClr val="70AD47">
                  <a:lumMod val="60000"/>
                  <a:lumOff val="40000"/>
                </a:srgbClr>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ctr" defTabSz="914400" eaLnBrk="1" fontAlgn="auto" latinLnBrk="0" hangingPunct="1">
                <a:lnSpc>
                  <a:spcPct val="107000"/>
                </a:lnSpc>
                <a:spcBef>
                  <a:spcPts val="0"/>
                </a:spcBef>
                <a:spcAft>
                  <a:spcPts val="800"/>
                </a:spcAft>
                <a:buClrTx/>
                <a:buSzTx/>
                <a:buFontTx/>
                <a:buNone/>
                <a:tabLst/>
                <a:defRPr/>
              </a:pPr>
              <a:r>
                <a:rPr lang="en-US" sz="1200" b="1" kern="0" dirty="0">
                  <a:solidFill>
                    <a:srgbClr val="FFFFFF"/>
                  </a:solidFill>
                  <a:latin typeface="Calibri" panose="020F0502020204030204" pitchFamily="34" charset="0"/>
                  <a:ea typeface="Calibri" panose="020F0502020204030204" pitchFamily="34" charset="0"/>
                  <a:cs typeface="Times New Roman" panose="02020603050405020304" pitchFamily="18" charset="0"/>
                </a:rPr>
                <a:t>Independent </a:t>
              </a:r>
              <a:r>
                <a:rPr kumimoji="0" lang="en-US" sz="1200" b="1" i="0" u="none" strike="noStrike" kern="0" cap="none" spc="0" normalizeH="0" baseline="0" noProof="0" dirty="0">
                  <a:ln>
                    <a:noFill/>
                  </a:ln>
                  <a:solidFill>
                    <a:srgbClr val="FFFFFF"/>
                  </a:solidFill>
                  <a:effectLst/>
                  <a:uLnTx/>
                  <a:uFillTx/>
                  <a:latin typeface="Calibri" panose="020F0502020204030204" pitchFamily="34" charset="0"/>
                  <a:ea typeface="Calibri" panose="020F0502020204030204" pitchFamily="34" charset="0"/>
                  <a:cs typeface="Times New Roman" panose="02020603050405020304" pitchFamily="18" charset="0"/>
                </a:rPr>
                <a:t>Compliance Officer </a:t>
              </a:r>
              <a:endParaRPr kumimoji="0" lang="en-US" sz="1000" b="1"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19" name="Text Box 3">
              <a:extLst>
                <a:ext uri="{FF2B5EF4-FFF2-40B4-BE49-F238E27FC236}">
                  <a16:creationId xmlns:a16="http://schemas.microsoft.com/office/drawing/2014/main" id="{AA13A25B-A35A-4257-A064-28D1D2215CF2}"/>
                </a:ext>
              </a:extLst>
            </p:cNvPr>
            <p:cNvSpPr txBox="1"/>
            <p:nvPr/>
          </p:nvSpPr>
          <p:spPr>
            <a:xfrm>
              <a:off x="1091610" y="2717032"/>
              <a:ext cx="2352675" cy="977715"/>
            </a:xfrm>
            <a:prstGeom prst="rect">
              <a:avLst/>
            </a:prstGeom>
            <a:solidFill>
              <a:srgbClr val="5B9BD5"/>
            </a:solidFill>
            <a:ln w="6350">
              <a:solidFill>
                <a:srgbClr val="5B9BD5"/>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171450" marR="0" lvl="0" indent="-171450" defTabSz="914400" eaLnBrk="1" fontAlgn="auto" latinLnBrk="0" hangingPunct="1">
                <a:lnSpc>
                  <a:spcPct val="107000"/>
                </a:lnSpc>
                <a:spcBef>
                  <a:spcPts val="0"/>
                </a:spcBef>
                <a:spcAft>
                  <a:spcPts val="0"/>
                </a:spcAft>
                <a:buClrTx/>
                <a:buSzTx/>
                <a:buFont typeface="Arial" panose="020B0604020202020204" pitchFamily="34" charset="0"/>
                <a:buChar char="•"/>
                <a:tabLst/>
                <a:defRPr/>
              </a:pPr>
              <a:r>
                <a:rPr kumimoji="0" lang="en-US" sz="1100" b="0" i="0" u="none" strike="noStrike" kern="0" cap="none" spc="0" normalizeH="0" baseline="0" noProof="0" dirty="0">
                  <a:ln>
                    <a:noFill/>
                  </a:ln>
                  <a:solidFill>
                    <a:srgbClr val="FFFFFF"/>
                  </a:solidFill>
                  <a:effectLst/>
                  <a:uLnTx/>
                  <a:uFillTx/>
                  <a:latin typeface="Calibri" panose="020F0502020204030204" pitchFamily="34" charset="0"/>
                  <a:ea typeface="Calibri" panose="020F0502020204030204" pitchFamily="34" charset="0"/>
                  <a:cs typeface="Times New Roman" panose="02020603050405020304" pitchFamily="18" charset="0"/>
                </a:rPr>
                <a:t>Hired by Board of Compliance for Independence.</a:t>
              </a:r>
            </a:p>
            <a:p>
              <a:pPr marR="0" lvl="0" defTabSz="914400" eaLnBrk="1" fontAlgn="auto" latinLnBrk="0" hangingPunct="1">
                <a:lnSpc>
                  <a:spcPct val="107000"/>
                </a:lnSpc>
                <a:spcBef>
                  <a:spcPts val="0"/>
                </a:spcBef>
                <a:spcAft>
                  <a:spcPts val="0"/>
                </a:spcAft>
                <a:buClrTx/>
                <a:buSzTx/>
                <a:tabLst/>
                <a:defRPr/>
              </a:pPr>
              <a:endParaRPr kumimoji="0" lang="en-US" sz="1100" b="0"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171450" marR="0" lvl="0" indent="-171450" defTabSz="914400" eaLnBrk="1" fontAlgn="auto" latinLnBrk="0" hangingPunct="1">
                <a:lnSpc>
                  <a:spcPct val="107000"/>
                </a:lnSpc>
                <a:spcBef>
                  <a:spcPts val="0"/>
                </a:spcBef>
                <a:spcAft>
                  <a:spcPts val="800"/>
                </a:spcAft>
                <a:buClrTx/>
                <a:buSzTx/>
                <a:buFont typeface="Arial" panose="020B0604020202020204" pitchFamily="34" charset="0"/>
                <a:buChar char="•"/>
                <a:tabLst/>
                <a:defRPr/>
              </a:pPr>
              <a:r>
                <a:rPr kumimoji="0" lang="en-US" sz="1100" b="0" i="0" u="none" strike="noStrike" kern="0" cap="none" spc="0" normalizeH="0" baseline="0" noProof="0" dirty="0">
                  <a:ln>
                    <a:noFill/>
                  </a:ln>
                  <a:solidFill>
                    <a:srgbClr val="FFFFFF"/>
                  </a:solidFill>
                  <a:effectLst/>
                  <a:uLnTx/>
                  <a:uFillTx/>
                  <a:latin typeface="Calibri" panose="020F0502020204030204" pitchFamily="34" charset="0"/>
                  <a:ea typeface="Calibri" panose="020F0502020204030204" pitchFamily="34" charset="0"/>
                  <a:cs typeface="Times New Roman" panose="02020603050405020304" pitchFamily="18" charset="0"/>
                </a:rPr>
                <a:t>Supervise /hire staff/investigate. </a:t>
              </a:r>
              <a:endParaRPr kumimoji="0" lang="en-US" sz="1100" b="0"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20" name="Flowchart: Process 19">
              <a:extLst>
                <a:ext uri="{FF2B5EF4-FFF2-40B4-BE49-F238E27FC236}">
                  <a16:creationId xmlns:a16="http://schemas.microsoft.com/office/drawing/2014/main" id="{8C7CAAAC-8E41-4FC4-B990-57F5A381ECB1}"/>
                </a:ext>
              </a:extLst>
            </p:cNvPr>
            <p:cNvSpPr/>
            <p:nvPr/>
          </p:nvSpPr>
          <p:spPr>
            <a:xfrm>
              <a:off x="2704011" y="4079712"/>
              <a:ext cx="5372191" cy="735858"/>
            </a:xfrm>
            <a:prstGeom prst="flowChartProcess">
              <a:avLst/>
            </a:prstGeom>
            <a:solidFill>
              <a:srgbClr val="5B9BD5"/>
            </a:solidFill>
            <a:ln w="12700" cap="flat" cmpd="sng" algn="ctr">
              <a:solidFill>
                <a:srgbClr val="5B9BD5"/>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07000"/>
                </a:lnSpc>
                <a:spcBef>
                  <a:spcPts val="0"/>
                </a:spcBef>
                <a:spcAft>
                  <a:spcPts val="800"/>
                </a:spcAft>
              </a:pPr>
              <a:r>
                <a:rPr lang="en-US" sz="180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r>
                <a:rPr lang="en-US" sz="180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r>
                <a:rPr lang="en-US" sz="180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r>
                <a:rPr lang="en-US" sz="180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1" name="Text Box 11">
              <a:extLst>
                <a:ext uri="{FF2B5EF4-FFF2-40B4-BE49-F238E27FC236}">
                  <a16:creationId xmlns:a16="http://schemas.microsoft.com/office/drawing/2014/main" id="{83FB29E1-9008-4C73-8479-18E33132346A}"/>
                </a:ext>
              </a:extLst>
            </p:cNvPr>
            <p:cNvSpPr txBox="1"/>
            <p:nvPr/>
          </p:nvSpPr>
          <p:spPr>
            <a:xfrm>
              <a:off x="3623248" y="4107816"/>
              <a:ext cx="3505200" cy="381000"/>
            </a:xfrm>
            <a:prstGeom prst="rect">
              <a:avLst/>
            </a:prstGeom>
            <a:solidFill>
              <a:srgbClr val="5B9BD5"/>
            </a:solidFill>
            <a:ln w="6350">
              <a:solidFill>
                <a:srgbClr val="5B9BD5"/>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rgbClr val="FFFFFF"/>
                  </a:solidFill>
                  <a:effectLst/>
                  <a:uLnTx/>
                  <a:uFillTx/>
                </a:rPr>
                <a:t>Suggested Areas of Authority</a:t>
              </a:r>
              <a:endParaRPr kumimoji="0" lang="en-US" sz="1800" b="0" i="0" u="none" strike="noStrike" kern="0" cap="none" spc="0" normalizeH="0" baseline="0" noProof="0" dirty="0">
                <a:ln>
                  <a:noFill/>
                </a:ln>
                <a:solidFill>
                  <a:sysClr val="windowText" lastClr="000000"/>
                </a:solidFill>
                <a:effectLst/>
                <a:uLnTx/>
                <a:uFillTx/>
              </a:endParaRPr>
            </a:p>
          </p:txBody>
        </p:sp>
        <p:sp>
          <p:nvSpPr>
            <p:cNvPr id="22" name="Flowchart: Process 21">
              <a:extLst>
                <a:ext uri="{FF2B5EF4-FFF2-40B4-BE49-F238E27FC236}">
                  <a16:creationId xmlns:a16="http://schemas.microsoft.com/office/drawing/2014/main" id="{E07F5C46-0590-4215-A596-38DF599E39C3}"/>
                </a:ext>
              </a:extLst>
            </p:cNvPr>
            <p:cNvSpPr/>
            <p:nvPr/>
          </p:nvSpPr>
          <p:spPr>
            <a:xfrm>
              <a:off x="6422925" y="5119459"/>
              <a:ext cx="1734320" cy="1548090"/>
            </a:xfrm>
            <a:prstGeom prst="flowChartProcess">
              <a:avLst/>
            </a:prstGeom>
            <a:solidFill>
              <a:srgbClr val="5B9BD5"/>
            </a:solidFill>
            <a:ln w="12700" cap="flat" cmpd="sng" algn="ctr">
              <a:solidFill>
                <a:sysClr val="windowText" lastClr="000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07000"/>
                </a:lnSpc>
                <a:spcBef>
                  <a:spcPts val="0"/>
                </a:spcBef>
                <a:spcAft>
                  <a:spcPts val="800"/>
                </a:spcAft>
              </a:pPr>
              <a:r>
                <a:rPr lang="en-US" sz="90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3" name="Flowchart: Process 22">
              <a:extLst>
                <a:ext uri="{FF2B5EF4-FFF2-40B4-BE49-F238E27FC236}">
                  <a16:creationId xmlns:a16="http://schemas.microsoft.com/office/drawing/2014/main" id="{69763392-C6DA-4E6B-8E69-8924008452FE}"/>
                </a:ext>
              </a:extLst>
            </p:cNvPr>
            <p:cNvSpPr/>
            <p:nvPr/>
          </p:nvSpPr>
          <p:spPr>
            <a:xfrm>
              <a:off x="8125216" y="5116328"/>
              <a:ext cx="1734320" cy="1552062"/>
            </a:xfrm>
            <a:prstGeom prst="flowChartProcess">
              <a:avLst/>
            </a:prstGeom>
            <a:solidFill>
              <a:srgbClr val="5B9BD5"/>
            </a:solidFill>
            <a:ln w="12700" cap="flat" cmpd="sng" algn="ctr">
              <a:solidFill>
                <a:sysClr val="windowText" lastClr="000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07000"/>
                </a:lnSpc>
                <a:spcBef>
                  <a:spcPts val="0"/>
                </a:spcBef>
                <a:spcAft>
                  <a:spcPts val="800"/>
                </a:spcAft>
              </a:pPr>
              <a:r>
                <a:rPr lang="en-US" sz="9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4" name="Flowchart: Process 23">
              <a:extLst>
                <a:ext uri="{FF2B5EF4-FFF2-40B4-BE49-F238E27FC236}">
                  <a16:creationId xmlns:a16="http://schemas.microsoft.com/office/drawing/2014/main" id="{1E7569D8-FEAF-4509-B311-130418EE2ADA}"/>
                </a:ext>
              </a:extLst>
            </p:cNvPr>
            <p:cNvSpPr/>
            <p:nvPr/>
          </p:nvSpPr>
          <p:spPr>
            <a:xfrm>
              <a:off x="4720634" y="5120300"/>
              <a:ext cx="1734320" cy="1548090"/>
            </a:xfrm>
            <a:prstGeom prst="flowChartProcess">
              <a:avLst/>
            </a:prstGeom>
            <a:solidFill>
              <a:srgbClr val="5B9BD5"/>
            </a:solidFill>
            <a:ln w="12700" cap="flat" cmpd="sng" algn="ctr">
              <a:solidFill>
                <a:sysClr val="windowText" lastClr="000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07000"/>
                </a:lnSpc>
                <a:spcBef>
                  <a:spcPts val="0"/>
                </a:spcBef>
                <a:spcAft>
                  <a:spcPts val="800"/>
                </a:spcAft>
              </a:pPr>
              <a:r>
                <a:rPr lang="en-US" sz="90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5" name="Flowchart: Process 24">
              <a:extLst>
                <a:ext uri="{FF2B5EF4-FFF2-40B4-BE49-F238E27FC236}">
                  <a16:creationId xmlns:a16="http://schemas.microsoft.com/office/drawing/2014/main" id="{889162EB-82E7-48FC-9674-260C852172EE}"/>
                </a:ext>
              </a:extLst>
            </p:cNvPr>
            <p:cNvSpPr/>
            <p:nvPr/>
          </p:nvSpPr>
          <p:spPr>
            <a:xfrm>
              <a:off x="2998952" y="5116328"/>
              <a:ext cx="1734320" cy="1552062"/>
            </a:xfrm>
            <a:prstGeom prst="flowChartProcess">
              <a:avLst/>
            </a:prstGeom>
            <a:solidFill>
              <a:srgbClr val="5B9BD5"/>
            </a:solidFill>
            <a:ln w="12700" cap="flat" cmpd="sng" algn="ctr">
              <a:solidFill>
                <a:sysClr val="windowText" lastClr="000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07000"/>
                </a:lnSpc>
                <a:spcBef>
                  <a:spcPts val="0"/>
                </a:spcBef>
                <a:spcAft>
                  <a:spcPts val="800"/>
                </a:spcAft>
              </a:pPr>
              <a:r>
                <a:rPr lang="en-US" sz="90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6" name="Flowchart: Process 25">
              <a:extLst>
                <a:ext uri="{FF2B5EF4-FFF2-40B4-BE49-F238E27FC236}">
                  <a16:creationId xmlns:a16="http://schemas.microsoft.com/office/drawing/2014/main" id="{B521A4DD-1DD8-4BEB-A100-378BB310C1CC}"/>
                </a:ext>
              </a:extLst>
            </p:cNvPr>
            <p:cNvSpPr/>
            <p:nvPr/>
          </p:nvSpPr>
          <p:spPr>
            <a:xfrm>
              <a:off x="1345675" y="5119458"/>
              <a:ext cx="1734320" cy="1548932"/>
            </a:xfrm>
            <a:prstGeom prst="flowChartProcess">
              <a:avLst/>
            </a:prstGeom>
            <a:solidFill>
              <a:srgbClr val="5B9BD5"/>
            </a:solidFill>
            <a:ln w="12700" cap="flat" cmpd="sng" algn="ctr">
              <a:solidFill>
                <a:sysClr val="windowText" lastClr="000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07000"/>
                </a:lnSpc>
                <a:spcBef>
                  <a:spcPts val="0"/>
                </a:spcBef>
                <a:spcAft>
                  <a:spcPts val="800"/>
                </a:spcAft>
              </a:pPr>
              <a:r>
                <a:rPr lang="en-US" sz="9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7" name="TextBox 26">
              <a:extLst>
                <a:ext uri="{FF2B5EF4-FFF2-40B4-BE49-F238E27FC236}">
                  <a16:creationId xmlns:a16="http://schemas.microsoft.com/office/drawing/2014/main" id="{C3F5F58D-5963-4475-AC7E-43A683D43A20}"/>
                </a:ext>
              </a:extLst>
            </p:cNvPr>
            <p:cNvSpPr txBox="1"/>
            <p:nvPr/>
          </p:nvSpPr>
          <p:spPr>
            <a:xfrm>
              <a:off x="1475011" y="5174344"/>
              <a:ext cx="1485971" cy="746808"/>
            </a:xfrm>
            <a:prstGeom prst="rect">
              <a:avLst/>
            </a:prstGeom>
            <a:noFill/>
          </p:spPr>
          <p:txBody>
            <a:bodyPr wrap="square" rtlCol="0">
              <a:spAutoFit/>
            </a:bodyPr>
            <a:lstStyle/>
            <a:p>
              <a:pPr lvl="0" algn="ctr">
                <a:lnSpc>
                  <a:spcPct val="107000"/>
                </a:lnSpc>
                <a:spcAft>
                  <a:spcPts val="800"/>
                </a:spcAft>
                <a:defRPr/>
              </a:pPr>
              <a:r>
                <a:rPr lang="en-US" sz="1200" b="1" u="sng" kern="0" dirty="0">
                  <a:solidFill>
                    <a:srgbClr val="FFFFFF"/>
                  </a:solidFill>
                  <a:latin typeface="Calibri" panose="020F0502020204030204" pitchFamily="34" charset="0"/>
                  <a:ea typeface="Calibri" panose="020F0502020204030204" pitchFamily="34" charset="0"/>
                  <a:cs typeface="Times New Roman" panose="02020603050405020304" pitchFamily="18" charset="0"/>
                </a:rPr>
                <a:t>Transparency</a:t>
              </a:r>
              <a:endParaRPr lang="en-US" kern="0" dirty="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endParaRPr>
            </a:p>
            <a:p>
              <a:pPr marL="171450" lvl="0" indent="-171450">
                <a:lnSpc>
                  <a:spcPct val="107000"/>
                </a:lnSpc>
                <a:buFont typeface="Arial" panose="020B0604020202020204" pitchFamily="34" charset="0"/>
                <a:buChar char="•"/>
                <a:defRPr/>
              </a:pPr>
              <a:r>
                <a:rPr lang="en-US" sz="1100" kern="0" dirty="0">
                  <a:solidFill>
                    <a:srgbClr val="FFFFFF"/>
                  </a:solidFill>
                  <a:latin typeface="Calibri" panose="020F0502020204030204" pitchFamily="34" charset="0"/>
                  <a:ea typeface="Calibri" panose="020F0502020204030204" pitchFamily="34" charset="0"/>
                  <a:cs typeface="Times New Roman" panose="02020603050405020304" pitchFamily="18" charset="0"/>
                </a:rPr>
                <a:t>Open records</a:t>
              </a:r>
              <a:endParaRPr lang="en-US" sz="1600" kern="0" dirty="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endParaRPr>
            </a:p>
            <a:p>
              <a:pPr marL="171450" lvl="0" indent="-171450">
                <a:lnSpc>
                  <a:spcPct val="107000"/>
                </a:lnSpc>
                <a:spcAft>
                  <a:spcPts val="800"/>
                </a:spcAft>
                <a:buFont typeface="Arial" panose="020B0604020202020204" pitchFamily="34" charset="0"/>
                <a:buChar char="•"/>
                <a:defRPr/>
              </a:pPr>
              <a:r>
                <a:rPr lang="en-US" sz="1100" kern="0" dirty="0">
                  <a:solidFill>
                    <a:srgbClr val="FFFFFF"/>
                  </a:solidFill>
                  <a:latin typeface="Calibri" panose="020F0502020204030204" pitchFamily="34" charset="0"/>
                  <a:ea typeface="Calibri" panose="020F0502020204030204" pitchFamily="34" charset="0"/>
                  <a:cs typeface="Times New Roman" panose="02020603050405020304" pitchFamily="18" charset="0"/>
                </a:rPr>
                <a:t>Lobbying reporting</a:t>
              </a:r>
              <a:endParaRPr lang="en-US" sz="1600" kern="0" dirty="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28" name="TextBox 27">
              <a:extLst>
                <a:ext uri="{FF2B5EF4-FFF2-40B4-BE49-F238E27FC236}">
                  <a16:creationId xmlns:a16="http://schemas.microsoft.com/office/drawing/2014/main" id="{76BA5267-8221-4FFE-880B-A42AB1BB5804}"/>
                </a:ext>
              </a:extLst>
            </p:cNvPr>
            <p:cNvSpPr txBox="1"/>
            <p:nvPr/>
          </p:nvSpPr>
          <p:spPr>
            <a:xfrm>
              <a:off x="3145273" y="5198242"/>
              <a:ext cx="1498872" cy="1463414"/>
            </a:xfrm>
            <a:prstGeom prst="rect">
              <a:avLst/>
            </a:prstGeom>
            <a:noFill/>
          </p:spPr>
          <p:txBody>
            <a:bodyPr wrap="square" rtlCol="0">
              <a:spAutoFit/>
            </a:bodyPr>
            <a:lstStyle/>
            <a:p>
              <a:pPr lvl="0" algn="ctr">
                <a:lnSpc>
                  <a:spcPct val="107000"/>
                </a:lnSpc>
                <a:spcAft>
                  <a:spcPts val="800"/>
                </a:spcAft>
                <a:defRPr/>
              </a:pPr>
              <a:r>
                <a:rPr lang="en-US" sz="1200" b="1" u="sng" kern="0" dirty="0">
                  <a:solidFill>
                    <a:srgbClr val="FFFFFF"/>
                  </a:solidFill>
                  <a:latin typeface="Calibri" panose="020F0502020204030204" pitchFamily="34" charset="0"/>
                  <a:ea typeface="Calibri" panose="020F0502020204030204" pitchFamily="34" charset="0"/>
                  <a:cs typeface="Times New Roman" panose="02020603050405020304" pitchFamily="18" charset="0"/>
                </a:rPr>
                <a:t>Integrity</a:t>
              </a:r>
              <a:endParaRPr lang="en-US" kern="0" dirty="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endParaRPr>
            </a:p>
            <a:p>
              <a:pPr marL="171450" lvl="0" indent="-171450">
                <a:lnSpc>
                  <a:spcPct val="107000"/>
                </a:lnSpc>
                <a:buFont typeface="Arial" panose="020B0604020202020204" pitchFamily="34" charset="0"/>
                <a:buChar char="•"/>
                <a:defRPr/>
              </a:pPr>
              <a:r>
                <a:rPr lang="en-US" sz="1100" kern="0" dirty="0">
                  <a:solidFill>
                    <a:srgbClr val="FFFFFF"/>
                  </a:solidFill>
                  <a:latin typeface="Calibri" panose="020F0502020204030204" pitchFamily="34" charset="0"/>
                  <a:ea typeface="Calibri" panose="020F0502020204030204" pitchFamily="34" charset="0"/>
                  <a:cs typeface="Times New Roman" panose="02020603050405020304" pitchFamily="18" charset="0"/>
                </a:rPr>
                <a:t>Mayor’s Office of Contract Compliance.</a:t>
              </a:r>
              <a:endParaRPr lang="en-US" sz="1600" kern="0" dirty="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endParaRPr>
            </a:p>
            <a:p>
              <a:pPr marL="171450" lvl="0" indent="-171450">
                <a:lnSpc>
                  <a:spcPct val="107000"/>
                </a:lnSpc>
                <a:buFont typeface="Arial" panose="020B0604020202020204" pitchFamily="34" charset="0"/>
                <a:buChar char="•"/>
                <a:defRPr/>
              </a:pPr>
              <a:r>
                <a:rPr lang="en-US" sz="1100" kern="0" dirty="0">
                  <a:solidFill>
                    <a:srgbClr val="FFFFFF"/>
                  </a:solidFill>
                  <a:latin typeface="Calibri" panose="020F0502020204030204" pitchFamily="34" charset="0"/>
                  <a:ea typeface="Calibri" panose="020F0502020204030204" pitchFamily="34" charset="0"/>
                  <a:cs typeface="Times New Roman" panose="02020603050405020304" pitchFamily="18" charset="0"/>
                </a:rPr>
                <a:t>Law Dept. Compliance Officer </a:t>
              </a:r>
              <a:endParaRPr lang="en-US" sz="1600" kern="0" dirty="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endParaRPr>
            </a:p>
            <a:p>
              <a:pPr marL="171450" lvl="0" indent="-171450">
                <a:lnSpc>
                  <a:spcPct val="107000"/>
                </a:lnSpc>
                <a:spcAft>
                  <a:spcPts val="800"/>
                </a:spcAft>
                <a:buFont typeface="Arial" panose="020B0604020202020204" pitchFamily="34" charset="0"/>
                <a:buChar char="•"/>
                <a:defRPr/>
              </a:pPr>
              <a:r>
                <a:rPr lang="en-US" sz="1100" kern="0" dirty="0">
                  <a:solidFill>
                    <a:srgbClr val="FFFFFF"/>
                  </a:solidFill>
                  <a:latin typeface="Calibri" panose="020F0502020204030204" pitchFamily="34" charset="0"/>
                  <a:ea typeface="Calibri" panose="020F0502020204030204" pitchFamily="34" charset="0"/>
                  <a:cs typeface="Times New Roman" panose="02020603050405020304" pitchFamily="18" charset="0"/>
                </a:rPr>
                <a:t>Integrity Hotline</a:t>
              </a:r>
              <a:endParaRPr lang="en-US" sz="1100" kern="0" dirty="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29" name="TextBox 28">
              <a:extLst>
                <a:ext uri="{FF2B5EF4-FFF2-40B4-BE49-F238E27FC236}">
                  <a16:creationId xmlns:a16="http://schemas.microsoft.com/office/drawing/2014/main" id="{EAA1E98E-9257-48D4-B5AD-9C5014FE2EB2}"/>
                </a:ext>
              </a:extLst>
            </p:cNvPr>
            <p:cNvSpPr txBox="1"/>
            <p:nvPr/>
          </p:nvSpPr>
          <p:spPr>
            <a:xfrm>
              <a:off x="4782286" y="5198242"/>
              <a:ext cx="1653277" cy="1416863"/>
            </a:xfrm>
            <a:prstGeom prst="rect">
              <a:avLst/>
            </a:prstGeom>
            <a:noFill/>
          </p:spPr>
          <p:txBody>
            <a:bodyPr wrap="square" rtlCol="0">
              <a:spAutoFit/>
            </a:bodyPr>
            <a:lstStyle/>
            <a:p>
              <a:pPr lvl="0" algn="ctr">
                <a:lnSpc>
                  <a:spcPct val="107000"/>
                </a:lnSpc>
                <a:spcAft>
                  <a:spcPts val="800"/>
                </a:spcAft>
                <a:defRPr/>
              </a:pPr>
              <a:r>
                <a:rPr lang="en-US" sz="1200" b="1" u="sng" kern="0" dirty="0">
                  <a:solidFill>
                    <a:srgbClr val="FFFFFF"/>
                  </a:solidFill>
                  <a:latin typeface="Calibri" panose="020F0502020204030204" pitchFamily="34" charset="0"/>
                  <a:ea typeface="Calibri" panose="020F0502020204030204" pitchFamily="34" charset="0"/>
                  <a:cs typeface="Times New Roman" panose="02020603050405020304" pitchFamily="18" charset="0"/>
                </a:rPr>
                <a:t>City Code</a:t>
              </a:r>
              <a:endParaRPr lang="en-US" kern="0" dirty="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800"/>
                </a:spcAft>
                <a:defRPr/>
              </a:pPr>
              <a:r>
                <a:rPr lang="en-US" sz="1100" kern="0" dirty="0">
                  <a:solidFill>
                    <a:srgbClr val="FFFFFF"/>
                  </a:solidFill>
                  <a:latin typeface="Calibri" panose="020F0502020204030204" pitchFamily="34" charset="0"/>
                  <a:ea typeface="Calibri" panose="020F0502020204030204" pitchFamily="34" charset="0"/>
                  <a:cs typeface="Times New Roman" panose="02020603050405020304" pitchFamily="18" charset="0"/>
                </a:rPr>
                <a:t>• Purchasing cards </a:t>
              </a:r>
              <a:endParaRPr lang="en-US" sz="1600" kern="0" dirty="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800"/>
                </a:spcAft>
                <a:defRPr/>
              </a:pPr>
              <a:r>
                <a:rPr lang="en-US" sz="1100" kern="0" dirty="0">
                  <a:solidFill>
                    <a:srgbClr val="FFFFFF"/>
                  </a:solidFill>
                  <a:latin typeface="Calibri" panose="020F0502020204030204" pitchFamily="34" charset="0"/>
                  <a:ea typeface="Calibri" panose="020F0502020204030204" pitchFamily="34" charset="0"/>
                  <a:cs typeface="Times New Roman" panose="02020603050405020304" pitchFamily="18" charset="0"/>
                </a:rPr>
                <a:t>• Travel policy </a:t>
              </a:r>
              <a:endParaRPr lang="en-US" sz="1600" kern="0" dirty="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800"/>
                </a:spcAft>
                <a:defRPr/>
              </a:pPr>
              <a:r>
                <a:rPr lang="en-US" sz="1100" kern="0" dirty="0">
                  <a:solidFill>
                    <a:srgbClr val="FFFFFF"/>
                  </a:solidFill>
                  <a:latin typeface="Calibri" panose="020F0502020204030204" pitchFamily="34" charset="0"/>
                  <a:ea typeface="Calibri" panose="020F0502020204030204" pitchFamily="34" charset="0"/>
                  <a:cs typeface="Times New Roman" panose="02020603050405020304" pitchFamily="18" charset="0"/>
                </a:rPr>
                <a:t>• HR Pay and other issues</a:t>
              </a:r>
              <a:endParaRPr lang="en-US" sz="1600" kern="0" dirty="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800"/>
                </a:spcAft>
                <a:defRPr/>
              </a:pPr>
              <a:r>
                <a:rPr lang="en-US" sz="1100" kern="0" dirty="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rPr>
                <a:t> </a:t>
              </a:r>
              <a:endParaRPr lang="en-US" dirty="0"/>
            </a:p>
          </p:txBody>
        </p:sp>
        <p:sp>
          <p:nvSpPr>
            <p:cNvPr id="30" name="TextBox 29">
              <a:extLst>
                <a:ext uri="{FF2B5EF4-FFF2-40B4-BE49-F238E27FC236}">
                  <a16:creationId xmlns:a16="http://schemas.microsoft.com/office/drawing/2014/main" id="{60E3DE15-B31E-4DC9-954C-6926DA2480AF}"/>
                </a:ext>
              </a:extLst>
            </p:cNvPr>
            <p:cNvSpPr txBox="1"/>
            <p:nvPr/>
          </p:nvSpPr>
          <p:spPr>
            <a:xfrm>
              <a:off x="6514971" y="5198242"/>
              <a:ext cx="1588805" cy="1124539"/>
            </a:xfrm>
            <a:prstGeom prst="rect">
              <a:avLst/>
            </a:prstGeom>
            <a:noFill/>
          </p:spPr>
          <p:txBody>
            <a:bodyPr wrap="square" rtlCol="0">
              <a:spAutoFit/>
            </a:bodyPr>
            <a:lstStyle/>
            <a:p>
              <a:pPr lvl="0" algn="ctr">
                <a:lnSpc>
                  <a:spcPct val="107000"/>
                </a:lnSpc>
                <a:spcAft>
                  <a:spcPts val="800"/>
                </a:spcAft>
                <a:defRPr/>
              </a:pPr>
              <a:r>
                <a:rPr lang="en-US" sz="1200" b="1" u="sng" kern="0" dirty="0">
                  <a:solidFill>
                    <a:srgbClr val="FFFFFF"/>
                  </a:solidFill>
                  <a:latin typeface="Calibri" panose="020F0502020204030204" pitchFamily="34" charset="0"/>
                  <a:ea typeface="Calibri" panose="020F0502020204030204" pitchFamily="34" charset="0"/>
                  <a:cs typeface="Times New Roman" panose="02020603050405020304" pitchFamily="18" charset="0"/>
                </a:rPr>
                <a:t>Federal, State, County Regulations </a:t>
              </a:r>
              <a:endParaRPr lang="en-US" kern="0" dirty="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endParaRPr>
            </a:p>
            <a:p>
              <a:pPr marL="228600" lvl="0" indent="-228600">
                <a:lnSpc>
                  <a:spcPct val="107000"/>
                </a:lnSpc>
                <a:buFont typeface="Arial" panose="020B0604020202020204" pitchFamily="34" charset="0"/>
                <a:buChar char="•"/>
                <a:defRPr/>
              </a:pPr>
              <a:r>
                <a:rPr lang="en-US" sz="1100" kern="0" dirty="0">
                  <a:solidFill>
                    <a:srgbClr val="FFFFFF"/>
                  </a:solidFill>
                  <a:latin typeface="Calibri" panose="020F0502020204030204" pitchFamily="34" charset="0"/>
                  <a:ea typeface="Calibri" panose="020F0502020204030204" pitchFamily="34" charset="0"/>
                  <a:cs typeface="Times New Roman" panose="02020603050405020304" pitchFamily="18" charset="0"/>
                </a:rPr>
                <a:t>Gratuities </a:t>
              </a:r>
              <a:endParaRPr lang="en-US" sz="1600" kern="0" dirty="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endParaRPr>
            </a:p>
            <a:p>
              <a:pPr marL="228600" lvl="0" indent="-228600">
                <a:lnSpc>
                  <a:spcPct val="107000"/>
                </a:lnSpc>
                <a:buFont typeface="Arial" panose="020B0604020202020204" pitchFamily="34" charset="0"/>
                <a:buChar char="•"/>
                <a:defRPr/>
              </a:pPr>
              <a:r>
                <a:rPr lang="en-US" sz="1100" kern="0" dirty="0">
                  <a:solidFill>
                    <a:srgbClr val="FFFFFF"/>
                  </a:solidFill>
                  <a:latin typeface="Calibri" panose="020F0502020204030204" pitchFamily="34" charset="0"/>
                  <a:cs typeface="Times New Roman" panose="02020603050405020304" pitchFamily="18" charset="0"/>
                </a:rPr>
                <a:t>Advising on regulations</a:t>
              </a:r>
              <a:endParaRPr lang="en-US" sz="2800" dirty="0"/>
            </a:p>
          </p:txBody>
        </p:sp>
        <p:sp>
          <p:nvSpPr>
            <p:cNvPr id="31" name="TextBox 30">
              <a:extLst>
                <a:ext uri="{FF2B5EF4-FFF2-40B4-BE49-F238E27FC236}">
                  <a16:creationId xmlns:a16="http://schemas.microsoft.com/office/drawing/2014/main" id="{DC24084C-EDED-4700-95F4-858CFCA25613}"/>
                </a:ext>
              </a:extLst>
            </p:cNvPr>
            <p:cNvSpPr txBox="1"/>
            <p:nvPr/>
          </p:nvSpPr>
          <p:spPr>
            <a:xfrm>
              <a:off x="8198009" y="5198242"/>
              <a:ext cx="1589219" cy="1292662"/>
            </a:xfrm>
            <a:prstGeom prst="rect">
              <a:avLst/>
            </a:prstGeom>
            <a:noFill/>
          </p:spPr>
          <p:txBody>
            <a:bodyPr wrap="square" rtlCol="0">
              <a:spAutoFit/>
            </a:bodyPr>
            <a:lstStyle/>
            <a:p>
              <a:pPr algn="ctr"/>
              <a:r>
                <a:rPr lang="en-US" sz="1200" b="1" u="sng" dirty="0">
                  <a:solidFill>
                    <a:schemeClr val="bg1"/>
                  </a:solidFill>
                </a:rPr>
                <a:t>Enforcement </a:t>
              </a:r>
            </a:p>
            <a:p>
              <a:endParaRPr lang="en-US" sz="1100" dirty="0">
                <a:solidFill>
                  <a:schemeClr val="bg1"/>
                </a:solidFill>
              </a:endParaRPr>
            </a:p>
            <a:p>
              <a:pPr marL="171450" indent="-171450">
                <a:buFont typeface="Arial" panose="020B0604020202020204" pitchFamily="34" charset="0"/>
                <a:buChar char="•"/>
              </a:pPr>
              <a:r>
                <a:rPr lang="en-US" sz="1100" dirty="0">
                  <a:solidFill>
                    <a:schemeClr val="bg1"/>
                  </a:solidFill>
                  <a:latin typeface="Calibri" panose="020F0502020204030204" pitchFamily="34" charset="0"/>
                  <a:cs typeface="Calibri" panose="020F0502020204030204" pitchFamily="34" charset="0"/>
                </a:rPr>
                <a:t>All elected officials and their employees</a:t>
              </a:r>
            </a:p>
            <a:p>
              <a:r>
                <a:rPr lang="en-US" sz="1100" dirty="0">
                  <a:solidFill>
                    <a:schemeClr val="bg1"/>
                  </a:solidFill>
                  <a:latin typeface="Calibri" panose="020F0502020204030204" pitchFamily="34" charset="0"/>
                  <a:cs typeface="Calibri" panose="020F0502020204030204" pitchFamily="34" charset="0"/>
                </a:rPr>
                <a:t> </a:t>
              </a:r>
            </a:p>
            <a:p>
              <a:pPr marL="171450" indent="-171450">
                <a:buFont typeface="Arial" panose="020B0604020202020204" pitchFamily="34" charset="0"/>
                <a:buChar char="•"/>
              </a:pPr>
              <a:r>
                <a:rPr lang="en-US" sz="1100" dirty="0">
                  <a:solidFill>
                    <a:schemeClr val="bg1"/>
                  </a:solidFill>
                  <a:latin typeface="Calibri" panose="020F0502020204030204" pitchFamily="34" charset="0"/>
                  <a:cs typeface="Calibri" panose="020F0502020204030204" pitchFamily="34" charset="0"/>
                </a:rPr>
                <a:t>Members of boards, commissions etc. </a:t>
              </a:r>
            </a:p>
          </p:txBody>
        </p:sp>
        <p:sp>
          <p:nvSpPr>
            <p:cNvPr id="32" name="TextBox 31">
              <a:extLst>
                <a:ext uri="{FF2B5EF4-FFF2-40B4-BE49-F238E27FC236}">
                  <a16:creationId xmlns:a16="http://schemas.microsoft.com/office/drawing/2014/main" id="{585343CA-432B-422E-B161-EB0EA4FE6007}"/>
                </a:ext>
              </a:extLst>
            </p:cNvPr>
            <p:cNvSpPr txBox="1"/>
            <p:nvPr/>
          </p:nvSpPr>
          <p:spPr>
            <a:xfrm>
              <a:off x="3344377" y="875264"/>
              <a:ext cx="3409120" cy="830997"/>
            </a:xfrm>
            <a:prstGeom prst="rect">
              <a:avLst/>
            </a:prstGeom>
            <a:noFill/>
          </p:spPr>
          <p:txBody>
            <a:bodyPr wrap="square" rtlCol="0">
              <a:spAutoFit/>
            </a:bodyPr>
            <a:lstStyle/>
            <a:p>
              <a:pPr marL="285750" indent="-285750">
                <a:buFont typeface="Arial" panose="020B0604020202020204" pitchFamily="34" charset="0"/>
                <a:buChar char="•"/>
              </a:pPr>
              <a:r>
                <a:rPr lang="en-US" sz="1200" dirty="0">
                  <a:solidFill>
                    <a:schemeClr val="bg1"/>
                  </a:solidFill>
                </a:rPr>
                <a:t>Create an independent organization. </a:t>
              </a:r>
            </a:p>
            <a:p>
              <a:endParaRPr lang="en-US" sz="1200" dirty="0">
                <a:solidFill>
                  <a:schemeClr val="bg1"/>
                </a:solidFill>
              </a:endParaRPr>
            </a:p>
            <a:p>
              <a:pPr marL="285750" indent="-285750">
                <a:buFont typeface="Arial" panose="020B0604020202020204" pitchFamily="34" charset="0"/>
                <a:buChar char="•"/>
              </a:pPr>
              <a:r>
                <a:rPr lang="en-US" sz="1200" dirty="0">
                  <a:solidFill>
                    <a:schemeClr val="bg1"/>
                  </a:solidFill>
                </a:rPr>
                <a:t>Consolidate and enforce transparency, oversight and accountability functions.</a:t>
              </a:r>
            </a:p>
          </p:txBody>
        </p:sp>
        <p:sp>
          <p:nvSpPr>
            <p:cNvPr id="33" name="TextBox 32">
              <a:extLst>
                <a:ext uri="{FF2B5EF4-FFF2-40B4-BE49-F238E27FC236}">
                  <a16:creationId xmlns:a16="http://schemas.microsoft.com/office/drawing/2014/main" id="{C1F38CC6-73A1-4E95-BCAC-82C75A78003D}"/>
                </a:ext>
              </a:extLst>
            </p:cNvPr>
            <p:cNvSpPr txBox="1"/>
            <p:nvPr/>
          </p:nvSpPr>
          <p:spPr>
            <a:xfrm>
              <a:off x="2876112" y="4405090"/>
              <a:ext cx="5115220" cy="276999"/>
            </a:xfrm>
            <a:prstGeom prst="rect">
              <a:avLst/>
            </a:prstGeom>
            <a:noFill/>
          </p:spPr>
          <p:txBody>
            <a:bodyPr wrap="square" rtlCol="0">
              <a:spAutoFit/>
            </a:bodyPr>
            <a:lstStyle/>
            <a:p>
              <a:pPr algn="ctr"/>
              <a:r>
                <a:rPr lang="en-US" sz="1200" dirty="0">
                  <a:solidFill>
                    <a:schemeClr val="bg1"/>
                  </a:solidFill>
                </a:rPr>
                <a:t>Consolidate ordinance proposals for: Open Records, Transparency and Integrity.</a:t>
              </a:r>
            </a:p>
          </p:txBody>
        </p:sp>
      </p:grpSp>
    </p:spTree>
    <p:extLst>
      <p:ext uri="{BB962C8B-B14F-4D97-AF65-F5344CB8AC3E}">
        <p14:creationId xmlns:p14="http://schemas.microsoft.com/office/powerpoint/2010/main" val="34919458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B82918-C91B-42F9-B50F-B1CA393255F3}"/>
              </a:ext>
            </a:extLst>
          </p:cNvPr>
          <p:cNvSpPr>
            <a:spLocks noGrp="1"/>
          </p:cNvSpPr>
          <p:nvPr>
            <p:ph type="title"/>
          </p:nvPr>
        </p:nvSpPr>
        <p:spPr>
          <a:xfrm>
            <a:off x="1382617" y="608682"/>
            <a:ext cx="9601200" cy="1485900"/>
          </a:xfrm>
        </p:spPr>
        <p:txBody>
          <a:bodyPr>
            <a:normAutofit/>
          </a:bodyPr>
          <a:lstStyle/>
          <a:p>
            <a:pPr algn="ctr"/>
            <a:r>
              <a:rPr lang="en-US" sz="3600" u="sng" dirty="0"/>
              <a:t>Best Practices in Other Cities</a:t>
            </a:r>
            <a:endParaRPr lang="en-US" sz="3600" dirty="0"/>
          </a:p>
        </p:txBody>
      </p:sp>
      <p:sp>
        <p:nvSpPr>
          <p:cNvPr id="3" name="Content Placeholder 2">
            <a:extLst>
              <a:ext uri="{FF2B5EF4-FFF2-40B4-BE49-F238E27FC236}">
                <a16:creationId xmlns:a16="http://schemas.microsoft.com/office/drawing/2014/main" id="{75621EF7-3E53-4164-A3E1-2FE4C251FDC2}"/>
              </a:ext>
            </a:extLst>
          </p:cNvPr>
          <p:cNvSpPr>
            <a:spLocks noGrp="1"/>
          </p:cNvSpPr>
          <p:nvPr>
            <p:ph idx="1"/>
          </p:nvPr>
        </p:nvSpPr>
        <p:spPr>
          <a:xfrm>
            <a:off x="1295400" y="1514819"/>
            <a:ext cx="9601200" cy="5073267"/>
          </a:xfrm>
        </p:spPr>
        <p:txBody>
          <a:bodyPr>
            <a:normAutofit fontScale="92500" lnSpcReduction="20000"/>
          </a:bodyPr>
          <a:lstStyle/>
          <a:p>
            <a:pPr marL="0" lvl="0" indent="0">
              <a:lnSpc>
                <a:spcPct val="90000"/>
              </a:lnSpc>
              <a:spcAft>
                <a:spcPts val="0"/>
              </a:spcAft>
              <a:buNone/>
            </a:pPr>
            <a:r>
              <a:rPr lang="en-US" dirty="0">
                <a:solidFill>
                  <a:prstClr val="black"/>
                </a:solidFill>
                <a:latin typeface="Calibri" panose="020F0502020204030204"/>
              </a:rPr>
              <a:t>A review of best practices in other city governments consistently showed compliance functioning under the purview of existing departments or combined with other functions. While these examples have some elements of compliance enforcement, this proposal has a more comprehensive and independent concept for establishing an Office of Independent Compliance. </a:t>
            </a:r>
          </a:p>
          <a:p>
            <a:pPr marL="0" lvl="0" indent="0">
              <a:lnSpc>
                <a:spcPct val="90000"/>
              </a:lnSpc>
              <a:spcAft>
                <a:spcPts val="0"/>
              </a:spcAft>
              <a:buNone/>
            </a:pPr>
            <a:endParaRPr lang="en-US" sz="1200" dirty="0">
              <a:solidFill>
                <a:prstClr val="black"/>
              </a:solidFill>
              <a:latin typeface="Calibri" panose="020F0502020204030204"/>
            </a:endParaRPr>
          </a:p>
          <a:p>
            <a:pPr marL="228600" lvl="0" indent="-228600">
              <a:lnSpc>
                <a:spcPct val="90000"/>
              </a:lnSpc>
              <a:spcAft>
                <a:spcPts val="0"/>
              </a:spcAft>
              <a:buFont typeface="Arial" panose="020B0604020202020204" pitchFamily="34" charset="0"/>
              <a:buChar char="•"/>
            </a:pPr>
            <a:r>
              <a:rPr lang="en-US" dirty="0">
                <a:solidFill>
                  <a:prstClr val="black"/>
                </a:solidFill>
                <a:latin typeface="Calibri" panose="020F0502020204030204"/>
              </a:rPr>
              <a:t>Austin, Texas : Ethics &amp; Compliance Team under the Law Department. </a:t>
            </a:r>
          </a:p>
          <a:p>
            <a:pPr marL="0" lvl="0" indent="0">
              <a:lnSpc>
                <a:spcPct val="90000"/>
              </a:lnSpc>
              <a:spcAft>
                <a:spcPts val="0"/>
              </a:spcAft>
              <a:buNone/>
            </a:pPr>
            <a:endParaRPr lang="en-US" dirty="0">
              <a:solidFill>
                <a:prstClr val="black"/>
              </a:solidFill>
              <a:latin typeface="Calibri" panose="020F0502020204030204"/>
            </a:endParaRPr>
          </a:p>
          <a:p>
            <a:pPr marL="228600" lvl="0" indent="-228600">
              <a:lnSpc>
                <a:spcPct val="90000"/>
              </a:lnSpc>
              <a:spcAft>
                <a:spcPts val="0"/>
              </a:spcAft>
              <a:buFont typeface="Arial" panose="020B0604020202020204" pitchFamily="34" charset="0"/>
              <a:buChar char="•"/>
            </a:pPr>
            <a:r>
              <a:rPr lang="en-US" dirty="0">
                <a:solidFill>
                  <a:prstClr val="black"/>
                </a:solidFill>
                <a:latin typeface="Calibri" panose="020F0502020204030204"/>
              </a:rPr>
              <a:t>Chicago, Illinois: Office of Compliance under the Department of Public Health. </a:t>
            </a:r>
          </a:p>
          <a:p>
            <a:pPr marL="0" lvl="0" indent="0">
              <a:lnSpc>
                <a:spcPct val="90000"/>
              </a:lnSpc>
              <a:spcAft>
                <a:spcPts val="0"/>
              </a:spcAft>
              <a:buNone/>
            </a:pPr>
            <a:endParaRPr lang="en-US" dirty="0">
              <a:solidFill>
                <a:prstClr val="black"/>
              </a:solidFill>
              <a:latin typeface="Calibri" panose="020F0502020204030204"/>
            </a:endParaRPr>
          </a:p>
          <a:p>
            <a:pPr marL="228600" lvl="0" indent="-228600">
              <a:lnSpc>
                <a:spcPct val="90000"/>
              </a:lnSpc>
              <a:spcAft>
                <a:spcPts val="0"/>
              </a:spcAft>
              <a:buFont typeface="Arial" panose="020B0604020202020204" pitchFamily="34" charset="0"/>
              <a:buChar char="•"/>
            </a:pPr>
            <a:r>
              <a:rPr lang="en-US" dirty="0">
                <a:solidFill>
                  <a:prstClr val="black"/>
                </a:solidFill>
                <a:latin typeface="Calibri" panose="020F0502020204030204"/>
              </a:rPr>
              <a:t>Richmond, Virginia: Provides Compliance certification for the Office of the City Auditor. </a:t>
            </a:r>
          </a:p>
          <a:p>
            <a:pPr marL="0" lvl="0" indent="0">
              <a:lnSpc>
                <a:spcPct val="90000"/>
              </a:lnSpc>
              <a:spcAft>
                <a:spcPts val="0"/>
              </a:spcAft>
              <a:buNone/>
            </a:pPr>
            <a:endParaRPr lang="en-US" dirty="0">
              <a:solidFill>
                <a:prstClr val="black"/>
              </a:solidFill>
              <a:latin typeface="Calibri" panose="020F0502020204030204"/>
            </a:endParaRPr>
          </a:p>
          <a:p>
            <a:pPr marL="228600" lvl="0" indent="-228600">
              <a:lnSpc>
                <a:spcPct val="90000"/>
              </a:lnSpc>
              <a:spcAft>
                <a:spcPts val="0"/>
              </a:spcAft>
              <a:buFont typeface="Arial" panose="020B0604020202020204" pitchFamily="34" charset="0"/>
              <a:buChar char="•"/>
            </a:pPr>
            <a:r>
              <a:rPr lang="en-US" dirty="0">
                <a:solidFill>
                  <a:prstClr val="black"/>
                </a:solidFill>
                <a:latin typeface="Calibri" panose="020F0502020204030204"/>
              </a:rPr>
              <a:t>City of Jacksonville, Florida: The Office of Ethics, Compliance and Oversight (ECO).</a:t>
            </a:r>
          </a:p>
          <a:p>
            <a:pPr marL="228600" lvl="0" indent="-228600">
              <a:lnSpc>
                <a:spcPct val="90000"/>
              </a:lnSpc>
              <a:spcAft>
                <a:spcPts val="0"/>
              </a:spcAft>
              <a:buFont typeface="Arial" panose="020B0604020202020204" pitchFamily="34" charset="0"/>
              <a:buChar char="•"/>
            </a:pPr>
            <a:endParaRPr lang="en-US" dirty="0">
              <a:solidFill>
                <a:prstClr val="black"/>
              </a:solidFill>
              <a:latin typeface="Calibri" panose="020F0502020204030204"/>
            </a:endParaRPr>
          </a:p>
          <a:p>
            <a:pPr marL="228600" lvl="0" indent="-228600">
              <a:lnSpc>
                <a:spcPct val="90000"/>
              </a:lnSpc>
              <a:spcAft>
                <a:spcPts val="0"/>
              </a:spcAft>
              <a:buFont typeface="Arial" panose="020B0604020202020204" pitchFamily="34" charset="0"/>
              <a:buChar char="•"/>
            </a:pPr>
            <a:r>
              <a:rPr lang="en-US" dirty="0">
                <a:solidFill>
                  <a:prstClr val="black"/>
                </a:solidFill>
                <a:latin typeface="Calibri" panose="020F0502020204030204"/>
              </a:rPr>
              <a:t>City of Philadelphia, Pennsylvania: Office of the Inspector General.</a:t>
            </a:r>
          </a:p>
          <a:p>
            <a:pPr marL="0" lvl="0" indent="0">
              <a:lnSpc>
                <a:spcPct val="90000"/>
              </a:lnSpc>
              <a:spcAft>
                <a:spcPts val="0"/>
              </a:spcAft>
              <a:buNone/>
            </a:pPr>
            <a:endParaRPr lang="en-US" dirty="0">
              <a:solidFill>
                <a:prstClr val="black"/>
              </a:solidFill>
              <a:latin typeface="Calibri" panose="020F0502020204030204"/>
            </a:endParaRPr>
          </a:p>
          <a:p>
            <a:pPr marL="228600" lvl="0" indent="-228600">
              <a:lnSpc>
                <a:spcPct val="90000"/>
              </a:lnSpc>
              <a:spcAft>
                <a:spcPts val="0"/>
              </a:spcAft>
              <a:buFont typeface="Arial" panose="020B0604020202020204" pitchFamily="34" charset="0"/>
              <a:buChar char="•"/>
            </a:pPr>
            <a:r>
              <a:rPr lang="en-US" b="1" dirty="0">
                <a:solidFill>
                  <a:prstClr val="black"/>
                </a:solidFill>
                <a:latin typeface="Calibri" panose="020F0502020204030204"/>
              </a:rPr>
              <a:t>State of Georgia: Senate Bill 269 – Implementing an  Inspector General for the City of Atlanta. </a:t>
            </a:r>
          </a:p>
          <a:p>
            <a:pPr marL="228600" lvl="0" indent="-228600">
              <a:lnSpc>
                <a:spcPct val="90000"/>
              </a:lnSpc>
              <a:spcAft>
                <a:spcPts val="0"/>
              </a:spcAft>
              <a:buFont typeface="Arial" panose="020B0604020202020204" pitchFamily="34" charset="0"/>
              <a:buChar char="•"/>
            </a:pPr>
            <a:endParaRPr lang="en-US" b="1" dirty="0">
              <a:solidFill>
                <a:prstClr val="black"/>
              </a:solidFill>
              <a:latin typeface="Calibri" panose="020F0502020204030204"/>
            </a:endParaRPr>
          </a:p>
          <a:p>
            <a:pPr marL="228600" lvl="0" indent="-228600">
              <a:lnSpc>
                <a:spcPct val="90000"/>
              </a:lnSpc>
              <a:spcAft>
                <a:spcPts val="0"/>
              </a:spcAft>
              <a:buFont typeface="Arial" panose="020B0604020202020204" pitchFamily="34" charset="0"/>
              <a:buChar char="•"/>
            </a:pPr>
            <a:endParaRPr lang="en-US" sz="2200" dirty="0">
              <a:solidFill>
                <a:prstClr val="black"/>
              </a:solidFill>
              <a:latin typeface="Calibri" panose="020F0502020204030204"/>
            </a:endParaRPr>
          </a:p>
          <a:p>
            <a:pPr marL="0" lvl="0" indent="0">
              <a:lnSpc>
                <a:spcPct val="90000"/>
              </a:lnSpc>
              <a:spcAft>
                <a:spcPts val="0"/>
              </a:spcAft>
              <a:buNone/>
            </a:pPr>
            <a:endParaRPr lang="en-US" sz="2400" dirty="0">
              <a:solidFill>
                <a:prstClr val="black"/>
              </a:solidFill>
              <a:latin typeface="Calibri" panose="020F0502020204030204"/>
            </a:endParaRPr>
          </a:p>
          <a:p>
            <a:endParaRPr lang="en-US" dirty="0"/>
          </a:p>
        </p:txBody>
      </p:sp>
    </p:spTree>
    <p:extLst>
      <p:ext uri="{BB962C8B-B14F-4D97-AF65-F5344CB8AC3E}">
        <p14:creationId xmlns:p14="http://schemas.microsoft.com/office/powerpoint/2010/main" val="14709477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86BD6-26D0-4870-95D6-2154CA145BF4}"/>
              </a:ext>
            </a:extLst>
          </p:cNvPr>
          <p:cNvSpPr>
            <a:spLocks noGrp="1"/>
          </p:cNvSpPr>
          <p:nvPr>
            <p:ph type="title"/>
          </p:nvPr>
        </p:nvSpPr>
        <p:spPr>
          <a:xfrm>
            <a:off x="723900" y="347900"/>
            <a:ext cx="3855720" cy="2157884"/>
          </a:xfrm>
        </p:spPr>
        <p:txBody>
          <a:bodyPr/>
          <a:lstStyle/>
          <a:p>
            <a:pPr algn="ctr"/>
            <a:r>
              <a:rPr lang="en-US" sz="3600" dirty="0"/>
              <a:t>Concerns</a:t>
            </a:r>
          </a:p>
        </p:txBody>
      </p:sp>
      <p:sp>
        <p:nvSpPr>
          <p:cNvPr id="3" name="Content Placeholder 2">
            <a:extLst>
              <a:ext uri="{FF2B5EF4-FFF2-40B4-BE49-F238E27FC236}">
                <a16:creationId xmlns:a16="http://schemas.microsoft.com/office/drawing/2014/main" id="{0CBEADE9-7A7F-4FEB-BAA6-F598F76EA599}"/>
              </a:ext>
            </a:extLst>
          </p:cNvPr>
          <p:cNvSpPr>
            <a:spLocks noGrp="1"/>
          </p:cNvSpPr>
          <p:nvPr>
            <p:ph idx="1"/>
          </p:nvPr>
        </p:nvSpPr>
        <p:spPr>
          <a:xfrm>
            <a:off x="5849957" y="1258201"/>
            <a:ext cx="5916055" cy="2021592"/>
          </a:xfrm>
        </p:spPr>
        <p:txBody>
          <a:bodyPr>
            <a:normAutofit lnSpcReduction="10000"/>
          </a:bodyPr>
          <a:lstStyle/>
          <a:p>
            <a:pPr marL="0" indent="0" algn="just">
              <a:spcAft>
                <a:spcPts val="800"/>
              </a:spcAft>
              <a:buNone/>
            </a:pPr>
            <a:r>
              <a:rPr lang="en-US" sz="1900" dirty="0"/>
              <a:t>The enforcement responsibilities of compliance would inevitably mirror management duties. This would put the City Auditor’s Office and the Ethics Office at risk of not conducting audits and investigations independently and without bias. Increasing the responsibilities of an office doesn’t necessarily make it effective. There would need to be increased resources.</a:t>
            </a:r>
          </a:p>
          <a:p>
            <a:endParaRPr lang="en-US" dirty="0"/>
          </a:p>
        </p:txBody>
      </p:sp>
      <p:sp>
        <p:nvSpPr>
          <p:cNvPr id="4" name="Text Placeholder 3">
            <a:extLst>
              <a:ext uri="{FF2B5EF4-FFF2-40B4-BE49-F238E27FC236}">
                <a16:creationId xmlns:a16="http://schemas.microsoft.com/office/drawing/2014/main" id="{134B0F10-15EF-46FE-A135-6CAF3A40E371}"/>
              </a:ext>
            </a:extLst>
          </p:cNvPr>
          <p:cNvSpPr>
            <a:spLocks noGrp="1"/>
          </p:cNvSpPr>
          <p:nvPr>
            <p:ph type="body" sz="half" idx="2"/>
          </p:nvPr>
        </p:nvSpPr>
        <p:spPr>
          <a:xfrm>
            <a:off x="200507" y="1258201"/>
            <a:ext cx="4902506" cy="1342414"/>
          </a:xfrm>
        </p:spPr>
        <p:txBody>
          <a:bodyPr/>
          <a:lstStyle/>
          <a:p>
            <a:pPr marL="384048" lvl="0" indent="-384048">
              <a:lnSpc>
                <a:spcPct val="94000"/>
              </a:lnSpc>
              <a:spcBef>
                <a:spcPts val="1000"/>
              </a:spcBef>
              <a:spcAft>
                <a:spcPts val="200"/>
              </a:spcAft>
              <a:buFont typeface="Franklin Gothic Book" panose="020B0503020102020204" pitchFamily="34" charset="0"/>
              <a:buChar char="■"/>
            </a:pPr>
            <a:r>
              <a:rPr lang="en-US" sz="2000" dirty="0">
                <a:solidFill>
                  <a:srgbClr val="191B0E"/>
                </a:solidFill>
              </a:rPr>
              <a:t>Why can't the city auditor’s and ethic officer’s roles just be strengthened? why must we set up a separate police force for corruption?</a:t>
            </a:r>
          </a:p>
          <a:p>
            <a:pPr lvl="0">
              <a:lnSpc>
                <a:spcPct val="94000"/>
              </a:lnSpc>
              <a:spcBef>
                <a:spcPts val="1000"/>
              </a:spcBef>
              <a:spcAft>
                <a:spcPts val="200"/>
              </a:spcAft>
            </a:pPr>
            <a:endParaRPr lang="en-US" sz="2000" dirty="0">
              <a:solidFill>
                <a:srgbClr val="191B0E"/>
              </a:solidFill>
            </a:endParaRPr>
          </a:p>
          <a:p>
            <a:endParaRPr lang="en-US" dirty="0"/>
          </a:p>
        </p:txBody>
      </p:sp>
      <p:sp>
        <p:nvSpPr>
          <p:cNvPr id="5" name="TextBox 4">
            <a:extLst>
              <a:ext uri="{FF2B5EF4-FFF2-40B4-BE49-F238E27FC236}">
                <a16:creationId xmlns:a16="http://schemas.microsoft.com/office/drawing/2014/main" id="{2395EF7C-EF87-4757-AB42-710C2D6BE9DA}"/>
              </a:ext>
            </a:extLst>
          </p:cNvPr>
          <p:cNvSpPr txBox="1"/>
          <p:nvPr/>
        </p:nvSpPr>
        <p:spPr>
          <a:xfrm>
            <a:off x="6642069" y="301079"/>
            <a:ext cx="4638101" cy="646331"/>
          </a:xfrm>
          <a:prstGeom prst="rect">
            <a:avLst/>
          </a:prstGeom>
          <a:noFill/>
        </p:spPr>
        <p:txBody>
          <a:bodyPr wrap="square" rtlCol="0">
            <a:spAutoFit/>
          </a:bodyPr>
          <a:lstStyle/>
          <a:p>
            <a:pPr algn="ctr"/>
            <a:r>
              <a:rPr lang="en-US" sz="3600" dirty="0"/>
              <a:t>Responses </a:t>
            </a:r>
          </a:p>
        </p:txBody>
      </p:sp>
      <p:sp>
        <p:nvSpPr>
          <p:cNvPr id="7" name="TextBox 6">
            <a:extLst>
              <a:ext uri="{FF2B5EF4-FFF2-40B4-BE49-F238E27FC236}">
                <a16:creationId xmlns:a16="http://schemas.microsoft.com/office/drawing/2014/main" id="{9226075D-399D-4680-9095-E275798FC801}"/>
              </a:ext>
            </a:extLst>
          </p:cNvPr>
          <p:cNvSpPr txBox="1"/>
          <p:nvPr/>
        </p:nvSpPr>
        <p:spPr>
          <a:xfrm>
            <a:off x="266608" y="3464366"/>
            <a:ext cx="4770304" cy="684290"/>
          </a:xfrm>
          <a:prstGeom prst="rect">
            <a:avLst/>
          </a:prstGeom>
          <a:noFill/>
        </p:spPr>
        <p:txBody>
          <a:bodyPr wrap="square" rtlCol="0">
            <a:spAutoFit/>
          </a:bodyPr>
          <a:lstStyle/>
          <a:p>
            <a:pPr marL="384048" lvl="0" indent="-384048">
              <a:lnSpc>
                <a:spcPct val="94000"/>
              </a:lnSpc>
              <a:spcBef>
                <a:spcPts val="1000"/>
              </a:spcBef>
              <a:spcAft>
                <a:spcPts val="200"/>
              </a:spcAft>
              <a:buFont typeface="Franklin Gothic Book" panose="020B0503020102020204" pitchFamily="34" charset="0"/>
              <a:buChar char="■"/>
            </a:pPr>
            <a:r>
              <a:rPr lang="en-US" sz="2000" dirty="0">
                <a:solidFill>
                  <a:srgbClr val="191B0E"/>
                </a:solidFill>
              </a:rPr>
              <a:t>What about the cost of this new office? </a:t>
            </a:r>
            <a:endParaRPr lang="en-US" dirty="0">
              <a:solidFill>
                <a:srgbClr val="191B0E"/>
              </a:solidFill>
            </a:endParaRPr>
          </a:p>
          <a:p>
            <a:endParaRPr lang="en-US" dirty="0"/>
          </a:p>
        </p:txBody>
      </p:sp>
      <p:sp>
        <p:nvSpPr>
          <p:cNvPr id="9" name="TextBox 8">
            <a:extLst>
              <a:ext uri="{FF2B5EF4-FFF2-40B4-BE49-F238E27FC236}">
                <a16:creationId xmlns:a16="http://schemas.microsoft.com/office/drawing/2014/main" id="{2C66A2DC-3173-4248-A44B-CFBEEF4462CF}"/>
              </a:ext>
            </a:extLst>
          </p:cNvPr>
          <p:cNvSpPr txBox="1"/>
          <p:nvPr/>
        </p:nvSpPr>
        <p:spPr>
          <a:xfrm>
            <a:off x="5849957" y="3467120"/>
            <a:ext cx="6015207" cy="2696251"/>
          </a:xfrm>
          <a:prstGeom prst="rect">
            <a:avLst/>
          </a:prstGeom>
          <a:noFill/>
        </p:spPr>
        <p:txBody>
          <a:bodyPr wrap="square" rtlCol="0">
            <a:spAutoFit/>
          </a:bodyPr>
          <a:lstStyle/>
          <a:p>
            <a:pPr lvl="0" algn="just" defTabSz="914400">
              <a:lnSpc>
                <a:spcPct val="94000"/>
              </a:lnSpc>
              <a:spcBef>
                <a:spcPts val="800"/>
              </a:spcBef>
            </a:pPr>
            <a:r>
              <a:rPr lang="en-US" dirty="0">
                <a:solidFill>
                  <a:srgbClr val="191B0E"/>
                </a:solidFill>
              </a:rPr>
              <a:t>The legislation to create the office of independent compliance is accompanied but a resolution requesting the Mayor to appropriate $1.4 million dollars in the FY 2019/2020 budget to fund an office equipped with a compliance officer, a deputy compliance officer, investigators and executive assistant(s). This amount pales comparison to the money that we’ve lost due to corruption and the money that we’ve spent on legal fees and initiatives trying to ratify the results of the ongoing FBI investigation. That current amount is at least </a:t>
            </a:r>
            <a:r>
              <a:rPr lang="en-US" b="1" u="sng" dirty="0">
                <a:solidFill>
                  <a:srgbClr val="C00000"/>
                </a:solidFill>
                <a:latin typeface="Gordita_Regular"/>
                <a:ea typeface="Calibri" panose="020F0502020204030204" pitchFamily="34" charset="0"/>
                <a:cs typeface="Arial" panose="020B0604020202020204" pitchFamily="34" charset="0"/>
              </a:rPr>
              <a:t>$10,382,000.00 and counting.</a:t>
            </a:r>
            <a:endParaRPr lang="en-US" dirty="0">
              <a:solidFill>
                <a:srgbClr val="191B0E"/>
              </a:solidFill>
            </a:endParaRPr>
          </a:p>
        </p:txBody>
      </p:sp>
    </p:spTree>
    <p:extLst>
      <p:ext uri="{BB962C8B-B14F-4D97-AF65-F5344CB8AC3E}">
        <p14:creationId xmlns:p14="http://schemas.microsoft.com/office/powerpoint/2010/main" val="37696157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20ED34-059B-44BC-92C9-6EA8164B6EDA}"/>
              </a:ext>
            </a:extLst>
          </p:cNvPr>
          <p:cNvSpPr>
            <a:spLocks noGrp="1"/>
          </p:cNvSpPr>
          <p:nvPr>
            <p:ph type="title"/>
          </p:nvPr>
        </p:nvSpPr>
        <p:spPr>
          <a:xfrm>
            <a:off x="1371600" y="840036"/>
            <a:ext cx="9601200" cy="1485900"/>
          </a:xfrm>
        </p:spPr>
        <p:txBody>
          <a:bodyPr>
            <a:normAutofit/>
          </a:bodyPr>
          <a:lstStyle/>
          <a:p>
            <a:pPr algn="ctr"/>
            <a:r>
              <a:rPr lang="en-US" sz="3600" u="sng" dirty="0"/>
              <a:t>The Conclusion </a:t>
            </a:r>
          </a:p>
        </p:txBody>
      </p:sp>
      <p:sp>
        <p:nvSpPr>
          <p:cNvPr id="3" name="Content Placeholder 2">
            <a:extLst>
              <a:ext uri="{FF2B5EF4-FFF2-40B4-BE49-F238E27FC236}">
                <a16:creationId xmlns:a16="http://schemas.microsoft.com/office/drawing/2014/main" id="{24E1BDBD-CF87-427F-8FF9-E10004FFDC56}"/>
              </a:ext>
            </a:extLst>
          </p:cNvPr>
          <p:cNvSpPr>
            <a:spLocks noGrp="1"/>
          </p:cNvSpPr>
          <p:nvPr>
            <p:ph idx="1"/>
          </p:nvPr>
        </p:nvSpPr>
        <p:spPr>
          <a:xfrm>
            <a:off x="1371600" y="1933460"/>
            <a:ext cx="9964757" cy="3581400"/>
          </a:xfrm>
        </p:spPr>
        <p:txBody>
          <a:bodyPr>
            <a:normAutofit lnSpcReduction="10000"/>
          </a:bodyPr>
          <a:lstStyle/>
          <a:p>
            <a:r>
              <a:rPr lang="en-US" b="1" dirty="0">
                <a:solidFill>
                  <a:prstClr val="black"/>
                </a:solidFill>
                <a:latin typeface="Calibri" panose="020F0502020204030204"/>
              </a:rPr>
              <a:t>To ensure public trust in the enforcement, there must be an </a:t>
            </a:r>
            <a:r>
              <a:rPr lang="en-US" b="1" u="sng" dirty="0">
                <a:solidFill>
                  <a:prstClr val="black"/>
                </a:solidFill>
                <a:latin typeface="Calibri" panose="020F0502020204030204"/>
              </a:rPr>
              <a:t>independent</a:t>
            </a:r>
            <a:r>
              <a:rPr lang="en-US" b="1" dirty="0">
                <a:solidFill>
                  <a:prstClr val="black"/>
                </a:solidFill>
                <a:latin typeface="Calibri" panose="020F0502020204030204"/>
              </a:rPr>
              <a:t> enforcement mechanism. </a:t>
            </a:r>
          </a:p>
          <a:p>
            <a:endParaRPr lang="en-US" dirty="0">
              <a:solidFill>
                <a:prstClr val="black"/>
              </a:solidFill>
              <a:latin typeface="Calibri" panose="020F0502020204030204"/>
            </a:endParaRPr>
          </a:p>
          <a:p>
            <a:pPr marL="0" indent="0" algn="just">
              <a:buNone/>
            </a:pPr>
            <a:r>
              <a:rPr lang="en-US" dirty="0"/>
              <a:t>“Policy proposals are only as good as their enforcement.” </a:t>
            </a:r>
          </a:p>
          <a:p>
            <a:pPr marL="0" indent="0" algn="just">
              <a:buNone/>
            </a:pPr>
            <a:r>
              <a:rPr lang="en-US" dirty="0"/>
              <a:t>  - Felicia Moore </a:t>
            </a:r>
          </a:p>
          <a:p>
            <a:pPr algn="just">
              <a:buFontTx/>
              <a:buChar char="-"/>
            </a:pPr>
            <a:endParaRPr lang="en-US" dirty="0"/>
          </a:p>
          <a:p>
            <a:pPr marL="0" indent="0" algn="just">
              <a:buNone/>
            </a:pPr>
            <a:r>
              <a:rPr lang="en-US" dirty="0"/>
              <a:t>“We need, first of all, for there to be accountability, for there to be somebody who is responsible for enforcing standards and holding people’s feet to the fire.”</a:t>
            </a:r>
          </a:p>
          <a:p>
            <a:pPr marL="0" indent="0" algn="just">
              <a:buNone/>
            </a:pPr>
            <a:r>
              <a:rPr lang="en-US" dirty="0"/>
              <a:t>- Jennifer Granholm </a:t>
            </a:r>
          </a:p>
          <a:p>
            <a:endParaRPr lang="en-US" dirty="0"/>
          </a:p>
        </p:txBody>
      </p:sp>
    </p:spTree>
    <p:extLst>
      <p:ext uri="{BB962C8B-B14F-4D97-AF65-F5344CB8AC3E}">
        <p14:creationId xmlns:p14="http://schemas.microsoft.com/office/powerpoint/2010/main" val="2200531845"/>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Crop</Template>
  <TotalTime>435</TotalTime>
  <Words>1063</Words>
  <Application>Microsoft Office PowerPoint</Application>
  <PresentationFormat>Widescreen</PresentationFormat>
  <Paragraphs>103</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Calibri</vt:lpstr>
      <vt:lpstr>Franklin Gothic Book</vt:lpstr>
      <vt:lpstr>Gordita_Regular</vt:lpstr>
      <vt:lpstr>Symbol</vt:lpstr>
      <vt:lpstr>Times New Roman</vt:lpstr>
      <vt:lpstr>Crop</vt:lpstr>
      <vt:lpstr>Office of INDEPENDENT Compliance work session </vt:lpstr>
      <vt:lpstr>The Purpose of Compliance </vt:lpstr>
      <vt:lpstr>Key Points of the Legislation </vt:lpstr>
      <vt:lpstr>The Structure of The Office</vt:lpstr>
      <vt:lpstr>PowerPoint Presentation</vt:lpstr>
      <vt:lpstr>Best Practices in Other Cities</vt:lpstr>
      <vt:lpstr>Concerns</vt:lpstr>
      <vt:lpstr>The Conclusion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Office of INDEPENDENT COMPLIANCE</dc:title>
  <dc:creator>Cassanova, Janelle</dc:creator>
  <cp:lastModifiedBy>Cassanova, Janelle</cp:lastModifiedBy>
  <cp:revision>23</cp:revision>
  <cp:lastPrinted>2019-02-05T21:32:06Z</cp:lastPrinted>
  <dcterms:created xsi:type="dcterms:W3CDTF">2019-02-05T14:46:19Z</dcterms:created>
  <dcterms:modified xsi:type="dcterms:W3CDTF">2019-02-05T22:01:50Z</dcterms:modified>
</cp:coreProperties>
</file>