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5"/>
  </p:normalViewPr>
  <p:slideViewPr>
    <p:cSldViewPr snapToGrid="0" snapToObjects="1">
      <p:cViewPr varScale="1">
        <p:scale>
          <a:sx n="55" d="100"/>
          <a:sy n="55" d="100"/>
        </p:scale>
        <p:origin x="-324" y="-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3698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6673453" y="8425160"/>
            <a:ext cx="11037095" cy="5643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6673453" y="6142136"/>
            <a:ext cx="11037095" cy="869157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50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5333999" y="1714499"/>
            <a:ext cx="13716001" cy="10287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7028408" y="2384226"/>
            <a:ext cx="10313791" cy="62418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673453" y="8800207"/>
            <a:ext cx="11037095" cy="15001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673453" y="10353972"/>
            <a:ext cx="11037095" cy="11921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70028" y="11465718"/>
            <a:ext cx="430550" cy="43735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73453" y="5116710"/>
            <a:ext cx="11037095" cy="348258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12419707" y="2384226"/>
            <a:ext cx="5625704" cy="8679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38589" y="2384226"/>
            <a:ext cx="5625704" cy="4205884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338589" y="6737449"/>
            <a:ext cx="5625704" cy="43264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338589" y="2183308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338589" y="2183308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6338589" y="4460378"/>
            <a:ext cx="11706822" cy="6630294"/>
          </a:xfrm>
          <a:prstGeom prst="rect">
            <a:avLst/>
          </a:prstGeom>
        </p:spPr>
        <p:txBody>
          <a:bodyPr anchor="ctr"/>
          <a:lstStyle>
            <a:lvl1pPr marL="567972" indent="-567972" algn="l">
              <a:spcBef>
                <a:spcPts val="5900"/>
              </a:spcBef>
              <a:buSzPct val="75000"/>
              <a:buChar char="•"/>
              <a:defRPr sz="4600"/>
            </a:lvl1pPr>
            <a:lvl2pPr marL="1012472" indent="-567972" algn="l">
              <a:spcBef>
                <a:spcPts val="5900"/>
              </a:spcBef>
              <a:buSzPct val="75000"/>
              <a:buChar char="•"/>
              <a:defRPr sz="4600"/>
            </a:lvl2pPr>
            <a:lvl3pPr marL="1456972" indent="-567972" algn="l">
              <a:spcBef>
                <a:spcPts val="5900"/>
              </a:spcBef>
              <a:buSzPct val="75000"/>
              <a:buChar char="•"/>
              <a:defRPr sz="4600"/>
            </a:lvl3pPr>
            <a:lvl4pPr marL="1901472" indent="-567972" algn="l">
              <a:spcBef>
                <a:spcPts val="5900"/>
              </a:spcBef>
              <a:buSzPct val="75000"/>
              <a:buChar char="•"/>
              <a:defRPr sz="4600"/>
            </a:lvl4pPr>
            <a:lvl5pPr marL="2345972" indent="-567972" algn="l">
              <a:spcBef>
                <a:spcPts val="5900"/>
              </a:spcBef>
              <a:buSzPct val="75000"/>
              <a:buChar char="•"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19707" y="4460378"/>
            <a:ext cx="5625704" cy="66302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6338589" y="2183308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6338589" y="4460378"/>
            <a:ext cx="5625704" cy="6630294"/>
          </a:xfrm>
          <a:prstGeom prst="rect">
            <a:avLst/>
          </a:prstGeom>
        </p:spPr>
        <p:txBody>
          <a:bodyPr anchor="ctr"/>
          <a:lstStyle>
            <a:lvl1pPr marL="440871" indent="-440871" algn="l">
              <a:spcBef>
                <a:spcPts val="4500"/>
              </a:spcBef>
              <a:buSzPct val="75000"/>
              <a:buChar char="•"/>
              <a:defRPr sz="3600"/>
            </a:lvl1pPr>
            <a:lvl2pPr marL="783771" indent="-440871" algn="l">
              <a:spcBef>
                <a:spcPts val="4500"/>
              </a:spcBef>
              <a:buSzPct val="75000"/>
              <a:buChar char="•"/>
              <a:defRPr sz="3600"/>
            </a:lvl2pPr>
            <a:lvl3pPr marL="1126671" indent="-440871" algn="l">
              <a:spcBef>
                <a:spcPts val="4500"/>
              </a:spcBef>
              <a:buSzPct val="75000"/>
              <a:buChar char="•"/>
              <a:defRPr sz="3600"/>
            </a:lvl3pPr>
            <a:lvl4pPr marL="1469571" indent="-440871" algn="l">
              <a:spcBef>
                <a:spcPts val="4500"/>
              </a:spcBef>
              <a:buSzPct val="75000"/>
              <a:buChar char="•"/>
              <a:defRPr sz="3600"/>
            </a:lvl4pPr>
            <a:lvl5pPr marL="1812471" indent="-440871" algn="l">
              <a:spcBef>
                <a:spcPts val="4500"/>
              </a:spcBef>
              <a:buSzPct val="75000"/>
              <a:buChar char="•"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6338589" y="3053952"/>
            <a:ext cx="11706822" cy="7608096"/>
          </a:xfrm>
          <a:prstGeom prst="rect">
            <a:avLst/>
          </a:prstGeom>
        </p:spPr>
        <p:txBody>
          <a:bodyPr anchor="ctr"/>
          <a:lstStyle>
            <a:lvl1pPr marL="567972" indent="-567972" algn="l">
              <a:spcBef>
                <a:spcPts val="5900"/>
              </a:spcBef>
              <a:buSzPct val="75000"/>
              <a:buChar char="•"/>
              <a:defRPr sz="4600"/>
            </a:lvl1pPr>
            <a:lvl2pPr marL="1012472" indent="-567972" algn="l">
              <a:spcBef>
                <a:spcPts val="5900"/>
              </a:spcBef>
              <a:buSzPct val="75000"/>
              <a:buChar char="•"/>
              <a:defRPr sz="4600"/>
            </a:lvl2pPr>
            <a:lvl3pPr marL="1456972" indent="-567972" algn="l">
              <a:spcBef>
                <a:spcPts val="5900"/>
              </a:spcBef>
              <a:buSzPct val="75000"/>
              <a:buChar char="•"/>
              <a:defRPr sz="4600"/>
            </a:lvl3pPr>
            <a:lvl4pPr marL="1901472" indent="-567972" algn="l">
              <a:spcBef>
                <a:spcPts val="5900"/>
              </a:spcBef>
              <a:buSzPct val="75000"/>
              <a:buChar char="•"/>
              <a:defRPr sz="4600"/>
            </a:lvl4pPr>
            <a:lvl5pPr marL="2345972" indent="-567972" algn="l">
              <a:spcBef>
                <a:spcPts val="5900"/>
              </a:spcBef>
              <a:buSzPct val="75000"/>
              <a:buChar char="•"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19707" y="7085706"/>
            <a:ext cx="5625704" cy="39781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26265" y="2652116"/>
            <a:ext cx="5625704" cy="39781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6338589" y="2652116"/>
            <a:ext cx="5625704" cy="84117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73453" y="3442394"/>
            <a:ext cx="11037095" cy="3482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73453" y="7018734"/>
            <a:ext cx="11037095" cy="11921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70028" y="11472416"/>
            <a:ext cx="430550" cy="437357"/>
          </a:xfrm>
          <a:prstGeom prst="rect">
            <a:avLst/>
          </a:prstGeom>
          <a:ln w="3175">
            <a:miter lim="400000"/>
          </a:ln>
        </p:spPr>
        <p:txBody>
          <a:bodyPr wrap="none" lIns="53578" tIns="53578" rIns="53578" bIns="53578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LFF_August_28_2016_06.jpg"/>
          <p:cNvPicPr>
            <a:picLocks noChangeAspect="1"/>
          </p:cNvPicPr>
          <p:nvPr/>
        </p:nvPicPr>
        <p:blipFill>
          <a:blip r:embed="rId2">
            <a:extLst/>
          </a:blip>
          <a:srcRect r="1015" b="6354"/>
          <a:stretch>
            <a:fillRect/>
          </a:stretch>
        </p:blipFill>
        <p:spPr>
          <a:xfrm>
            <a:off x="0" y="0"/>
            <a:ext cx="25016154" cy="15779843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4947186" y="11731087"/>
            <a:ext cx="7492121" cy="10469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/>
              <a:t>Mayor’s Office of Film &amp; Entertainment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076598" y="1872531"/>
            <a:ext cx="15809617" cy="8418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/>
            <a:r>
              <a:rPr sz="5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Atlanta Mayor’s Office of Film &amp; Entertainment </a:t>
            </a:r>
          </a:p>
          <a:p>
            <a:pPr algn="l"/>
            <a:r>
              <a:rPr sz="5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Staff:</a:t>
            </a:r>
            <a:endParaRPr lang="en-US" sz="54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54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l"/>
            <a:r>
              <a:rPr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Christopher Hicks- Directo</a:t>
            </a:r>
            <a:r>
              <a:rPr lang="en-US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</a:t>
            </a:r>
          </a:p>
          <a:p>
            <a:pPr algn="l"/>
            <a:r>
              <a:rPr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Jenya Meggs- Deputy Director</a:t>
            </a:r>
            <a:endParaRPr lang="en-US" sz="54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l"/>
            <a:r>
              <a:rPr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Cardellia Hunter - Operations Manager</a:t>
            </a:r>
            <a:endParaRPr lang="en-US" sz="54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l"/>
            <a:r>
              <a:rPr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Tiphanie Watson- Special Projects</a:t>
            </a:r>
            <a:endParaRPr lang="en-US" sz="54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l"/>
            <a:r>
              <a:rPr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Kara Johnson- New Business Development</a:t>
            </a:r>
            <a:endParaRPr lang="en-US" sz="5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l"/>
            <a:r>
              <a:rPr lang="en-US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Leshaun Cook- Production Coordinator</a:t>
            </a:r>
          </a:p>
          <a:p>
            <a:pPr lvl="8"/>
            <a:endParaRPr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2239422" y="3394187"/>
            <a:ext cx="15636492" cy="67561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/>
            <a:r>
              <a:rPr sz="5400" b="1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Atlanta Mayor’s Office of Film &amp; Entertainment</a:t>
            </a:r>
          </a:p>
          <a:p>
            <a:pPr algn="l"/>
            <a:endParaRPr sz="5400" b="1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sz="5400" b="1" u="sng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Key </a:t>
            </a:r>
            <a:r>
              <a:rPr sz="5400" b="1" u="sng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Functions</a:t>
            </a:r>
            <a:endParaRPr sz="5400" b="1" u="sng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endParaRPr sz="540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sz="540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Permitting</a:t>
            </a:r>
          </a:p>
          <a:p>
            <a:pPr algn="l"/>
            <a:r>
              <a:rPr sz="540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Programming</a:t>
            </a:r>
          </a:p>
          <a:p>
            <a:pPr algn="l"/>
            <a:r>
              <a:rPr sz="540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Film Industry Liaison</a:t>
            </a:r>
          </a:p>
          <a:p>
            <a:pPr algn="l"/>
            <a:r>
              <a:rPr sz="540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Community Engagement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595133" y="1725586"/>
            <a:ext cx="19207983" cy="10264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/>
            <a:r>
              <a:rPr sz="6000" b="1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Atlanta Mayor’s Office of Film &amp; </a:t>
            </a:r>
            <a:r>
              <a:rPr sz="6000" b="1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Entertainment</a:t>
            </a:r>
            <a:endParaRPr sz="6000" b="1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sz="6000" b="1" u="sng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Numbers</a:t>
            </a:r>
            <a:endParaRPr lang="en-US" sz="6000" b="1" u="sng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endParaRPr lang="en-US" sz="6000" b="1" u="sng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endParaRPr lang="en-US" sz="60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sz="60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Fiscal Year 2016-2017 | 1059 permits | $763,549.50</a:t>
            </a:r>
          </a:p>
          <a:p>
            <a:pPr algn="l"/>
            <a:endParaRPr lang="en-US" sz="60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sz="60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Fiscal Year 2015-2016 |  1016 permits | $656,642.50</a:t>
            </a:r>
          </a:p>
          <a:p>
            <a:pPr algn="l"/>
            <a:endParaRPr lang="en-US" sz="60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sz="60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Fiscal Year 2014-2015 | 1005 permits| $654,157.25</a:t>
            </a:r>
          </a:p>
          <a:p>
            <a:pPr algn="l"/>
            <a:endParaRPr sz="600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endParaRPr sz="6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059854" y="810511"/>
            <a:ext cx="14828990" cy="62021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l"/>
            <a:r>
              <a:rPr sz="4400" b="1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Atlanta Mayor’s Office of Film &amp; </a:t>
            </a:r>
            <a:r>
              <a:rPr sz="4400" b="1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Entertainment</a:t>
            </a:r>
            <a:endParaRPr sz="4400" b="1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sz="4400" b="1" u="sng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201</a:t>
            </a:r>
            <a:r>
              <a:rPr lang="en-US" sz="4400" b="1" u="sng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7</a:t>
            </a:r>
            <a:r>
              <a:rPr sz="4400" b="1" u="sng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sz="4400" b="1" u="sng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Past Activations:</a:t>
            </a:r>
          </a:p>
          <a:p>
            <a:pPr algn="l"/>
            <a:endParaRPr sz="440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endParaRPr sz="440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 defTabSz="457200"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endParaRPr sz="440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 defTabSz="457200"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endParaRPr sz="440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endParaRPr sz="4400">
              <a:latin typeface="Century Gothic" panose="020B0502020202020204" pitchFamily="34" charset="0"/>
            </a:endParaRPr>
          </a:p>
          <a:p>
            <a:pPr algn="l"/>
            <a:endParaRPr sz="4400">
              <a:latin typeface="Century Gothic" panose="020B0502020202020204" pitchFamily="34" charset="0"/>
            </a:endParaRPr>
          </a:p>
          <a:p>
            <a:pPr algn="l"/>
            <a:endParaRPr sz="4400">
              <a:latin typeface="Century Gothic" panose="020B0502020202020204" pitchFamily="34" charset="0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329707" y="6805935"/>
            <a:ext cx="9938425" cy="32475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algn="l">
              <a:defRPr sz="3400"/>
            </a:pPr>
            <a:endParaRPr/>
          </a:p>
          <a:p>
            <a:pPr algn="l" defTabSz="457200"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000052" y="2558617"/>
            <a:ext cx="16847663" cy="117421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Hidden 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Figures Screening for APS Students</a:t>
            </a:r>
          </a:p>
          <a:p>
            <a:pPr algn="l">
              <a:defRPr sz="3400"/>
            </a:pPr>
            <a:r>
              <a:rPr lang="en-US" sz="36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Friday, January 27</a:t>
            </a:r>
            <a:r>
              <a:rPr lang="en-US" sz="3600" b="1" baseline="30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and Tuesday, </a:t>
            </a:r>
            <a:r>
              <a:rPr lang="en-US" sz="3600" b="1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February </a:t>
            </a:r>
            <a:r>
              <a:rPr lang="en-US" sz="36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14</a:t>
            </a:r>
            <a:r>
              <a:rPr lang="en-US" sz="3600" b="1" baseline="30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  <a:endParaRPr lang="en-US" sz="3600" b="1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>
              <a:defRPr sz="3400"/>
            </a:pPr>
            <a:endParaRPr lang="en-US" sz="3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SCAD 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AtvFest</a:t>
            </a: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February 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2-4, </a:t>
            </a:r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2017</a:t>
            </a: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sz="3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Atlanta Film Festival </a:t>
            </a: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March 24 – April 2, 2017</a:t>
            </a: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sz="3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On Locations @ Porsche </a:t>
            </a: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Monday, April 17, 2017</a:t>
            </a: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sz="3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Film &amp; </a:t>
            </a:r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Television 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Master Series @ City Hall </a:t>
            </a: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Saturday, April 29, 2017</a:t>
            </a:r>
          </a:p>
          <a:p>
            <a:pPr algn="l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endParaRPr lang="en-US" sz="3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Rounded MT Bold" charset="0"/>
                <a:ea typeface="Arial Rounded MT Bold" charset="0"/>
                <a:cs typeface="Arial Rounded MT Bold" charset="0"/>
                <a:sym typeface="Helvetica Light"/>
              </a:rPr>
              <a:t>ABFF 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June 14-18, 2017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 defTabSz="457200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Entertainment 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Roundtable With Invest Atlanta</a:t>
            </a:r>
          </a:p>
          <a:p>
            <a:pPr algn="l" defTabSz="457200"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Tuesday, August 15, 2017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Rounded MT Bold" charset="0"/>
              <a:ea typeface="Arial Rounded MT Bold" charset="0"/>
              <a:cs typeface="Arial Rounded MT Bold" charset="0"/>
              <a:sym typeface="Helvetica Ligh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922585" y="-675071"/>
            <a:ext cx="17936307" cy="150661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3578" tIns="53578" rIns="53578" bIns="53578" anchor="ctr">
            <a:spAutoFit/>
          </a:bodyPr>
          <a:lstStyle/>
          <a:p>
            <a:pPr algn="l"/>
            <a:r>
              <a:rPr sz="36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Atlanta Mayor’s Office of Film &amp; Entertainment </a:t>
            </a:r>
          </a:p>
          <a:p>
            <a:pPr algn="l"/>
            <a:r>
              <a:rPr lang="en-US" sz="3600" b="1" u="sng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Upcoming </a:t>
            </a:r>
            <a:r>
              <a:rPr sz="3600" b="1" u="sng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Activations</a:t>
            </a:r>
            <a:endParaRPr sz="3600" b="1" u="sng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just"/>
            <a:endParaRPr sz="3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sz="3600" b="1" u="sng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BronzeLens Film Festival</a:t>
            </a:r>
            <a:endParaRPr sz="3600" b="1" u="sng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BronzeLens Film Festival proposes to reprise the integration of the Mayor’s </a:t>
            </a:r>
            <a:r>
              <a:rPr lang="en-US" sz="3600" i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Office of Film &amp; Entertainment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into multiple elements of their 8</a:t>
            </a:r>
            <a:r>
              <a:rPr lang="en-US" sz="3600" baseline="30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annual festival</a:t>
            </a:r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  <a:endParaRPr lang="en-US" sz="3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0" algn="l"/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	- Host 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BronzeLens Welcome Reception in Atlanta’s City Hall Atrium</a:t>
            </a:r>
          </a:p>
          <a:p>
            <a:pPr lvl="0" algn="l"/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	- Activate 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Entertainment Lounge at the Westin Peachtree Plaza Hotel</a:t>
            </a:r>
          </a:p>
          <a:p>
            <a:pPr lvl="0" algn="l"/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	- Custom 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Content Segments Previews</a:t>
            </a:r>
          </a:p>
          <a:p>
            <a:pPr lvl="0" algn="l"/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	- Three 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(3) custom influencer/industry professional panels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 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Our proposition is designed to showcase the essential functions of the </a:t>
            </a:r>
            <a:r>
              <a:rPr lang="en-US" sz="3600" i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Office of Film &amp; Entertainment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and position the office as a game changer for Atlanta-based brands and content creators</a:t>
            </a:r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endParaRPr lang="en-US" sz="3600" b="1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sz="3600" b="1" u="sng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 Seat At </a:t>
            </a:r>
            <a:r>
              <a:rPr lang="en-US" sz="3600" b="1" u="sng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</a:t>
            </a:r>
            <a:r>
              <a:rPr lang="en-US" sz="3600" b="1" u="sng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he Table</a:t>
            </a:r>
          </a:p>
          <a:p>
            <a:pPr algn="l"/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 monthly curated event for top quality independent films and art. Celebrity keynote speakers engage in dialogue and give feedback to indie artist. </a:t>
            </a:r>
          </a:p>
          <a:p>
            <a:pPr algn="l"/>
            <a:endParaRPr lang="en-US" sz="3600" b="1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sz="3600" b="1" u="sng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RIO – Atlanta Creative Industries Trade Mission </a:t>
            </a:r>
            <a:endParaRPr sz="3600" b="1" u="sng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purpose of this trade mission is to promote Atlanta as a strategic location for Brazilian companies as well as to promote Brazil as a strategic partner for American companies, creating a discussion for the advantages of co-producing films in Atlanta and the United States more broadly, Atlanta’s and Brazil’s potential in this industry, and encouraging new business between the two countries. </a:t>
            </a:r>
          </a:p>
          <a:p>
            <a:pPr algn="l"/>
            <a:endParaRPr sz="3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588070" y="789825"/>
            <a:ext cx="16197428" cy="158663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3578" tIns="53578" rIns="53578" bIns="53578" anchor="ctr">
            <a:spAutoFit/>
          </a:bodyPr>
          <a:lstStyle/>
          <a:p>
            <a:pPr algn="l"/>
            <a:r>
              <a:rPr sz="3600" b="1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Atlanta Mayor’s Office of Film &amp; </a:t>
            </a:r>
            <a:r>
              <a:rPr sz="3600" b="1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Entertainment</a:t>
            </a:r>
            <a:endParaRPr sz="360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sz="3600" b="1" u="sng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Top </a:t>
            </a:r>
            <a:r>
              <a:rPr sz="3600" b="1" u="sng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Productions</a:t>
            </a:r>
            <a:endParaRPr lang="en-US" sz="3600" b="1" u="sng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endParaRPr sz="3600" b="1" u="sng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sz="3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Being 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Mary jane 2014 – 2017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Survivors Remorse 2014-2017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Ride Along 2 – 2014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Selma – 2014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Triple Nine – 2014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Walking Dead S5 - 2014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Greenleaf 2015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Captain America ‘ The Civil War’ - 2015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FX Atlanta </a:t>
            </a:r>
            <a:r>
              <a:rPr lang="en-US" sz="36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*AWARD WINNING * 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2016 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Hidden Figures *</a:t>
            </a:r>
            <a:r>
              <a:rPr lang="en-US" sz="36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AWARD WINNING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* 2016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Baby Driver 2016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Fast 8: Fate of the Furious 2016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Spider Man: Homecoming 2016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Stranger Things *</a:t>
            </a:r>
            <a:r>
              <a:rPr lang="en-US" sz="36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AWARD WINNING</a:t>
            </a:r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* 2016-2017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Black Panther 2017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Ant Man 2 2017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Avengers 3 2017 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Bad Moms Christmas 2017  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We hosted THE BET HIP HOP AWARDS at the civic center in 2015</a:t>
            </a: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 </a:t>
            </a:r>
          </a:p>
          <a:p>
            <a:endParaRPr sz="3600">
              <a:latin typeface="Century Gothic" panose="020B0502020202020204" pitchFamily="34" charset="0"/>
            </a:endParaRPr>
          </a:p>
          <a:p>
            <a:endParaRPr sz="3200">
              <a:latin typeface="Century Gothic" panose="020B0502020202020204" pitchFamily="34" charset="0"/>
            </a:endParaRP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2388947" y="1863106"/>
            <a:ext cx="13336183" cy="9310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/>
            <a:r>
              <a:rPr b="1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Atlanta Mayor’s Office of Film &amp; Entertainment</a:t>
            </a:r>
          </a:p>
          <a:p>
            <a:pPr algn="l"/>
            <a:endParaRPr b="1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b="1" u="sng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Upcoming </a:t>
            </a:r>
            <a:r>
              <a:rPr b="1" u="sng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Productions</a:t>
            </a:r>
            <a:r>
              <a:rPr lang="en-US" b="1" u="sng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Projects</a:t>
            </a:r>
            <a:endParaRPr b="1" u="sng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endParaRPr b="1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“</a:t>
            </a:r>
            <a:r>
              <a:rPr lang="en-US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Resident</a:t>
            </a:r>
            <a:r>
              <a:rPr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” </a:t>
            </a:r>
            <a:r>
              <a:rPr lang="en-US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– 20</a:t>
            </a:r>
            <a:r>
              <a:rPr lang="en-US" baseline="3000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</a:t>
            </a:r>
            <a:r>
              <a:rPr lang="en-US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Century Fox</a:t>
            </a:r>
          </a:p>
          <a:p>
            <a:pPr algn="l"/>
            <a:endParaRPr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“</a:t>
            </a:r>
            <a:r>
              <a:rPr lang="en-US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Hate You Give</a:t>
            </a:r>
            <a:r>
              <a:rPr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” </a:t>
            </a:r>
            <a:r>
              <a:rPr lang="en-US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– 20</a:t>
            </a:r>
            <a:r>
              <a:rPr lang="en-US" baseline="3000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</a:t>
            </a:r>
            <a:r>
              <a:rPr lang="en-US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Century Fox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“Venom” – </a:t>
            </a:r>
            <a:r>
              <a:rPr lang="en-US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olumbia Pictures</a:t>
            </a:r>
          </a:p>
          <a:p>
            <a:pPr algn="l"/>
            <a:endParaRPr lang="en-US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“ The Hunting of Hill House” – Netflix</a:t>
            </a:r>
          </a:p>
          <a:p>
            <a:pPr algn="l"/>
            <a:endParaRPr lang="en-US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“First Man” – Universal </a:t>
            </a:r>
            <a:endParaRPr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4380" y="3798880"/>
            <a:ext cx="7366600" cy="34321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3578" tIns="53578" rIns="53578" bIns="53578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54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Rounded MT Bold" charset="0"/>
                <a:ea typeface="Arial Rounded MT Bold" charset="0"/>
                <a:cs typeface="Arial Rounded MT Bold" charset="0"/>
                <a:sym typeface="Helvetica Light"/>
              </a:rPr>
              <a:t>SUSTAINABILITY</a:t>
            </a:r>
            <a:endParaRPr lang="en-US" sz="5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Rounded MT Bold" charset="0"/>
              <a:ea typeface="Arial Rounded MT Bold" charset="0"/>
              <a:cs typeface="Arial Rounded MT Bold" charset="0"/>
              <a:sym typeface="Helvetica Light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BRIDGE COMMUNITY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Rounded MT Bold" charset="0"/>
              <a:ea typeface="Arial Rounded MT Bold" charset="0"/>
              <a:cs typeface="Arial Rounded MT Bold" charset="0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8820" y="1358770"/>
            <a:ext cx="6223659" cy="103153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3578" tIns="53578" rIns="53578" bIns="53578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FUTURE FOCUS</a:t>
            </a:r>
            <a:endParaRPr kumimoji="0" lang="en-US" sz="6000" b="0" i="0" u="sng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Rounded MT Bold" panose="020F07040305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2105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318</Words>
  <Application>Microsoft Office PowerPoint</Application>
  <PresentationFormat>Custom</PresentationFormat>
  <Paragraphs>119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Tiphanie</dc:creator>
  <cp:lastModifiedBy>Tiphanie Watson</cp:lastModifiedBy>
  <cp:revision>22</cp:revision>
  <dcterms:modified xsi:type="dcterms:W3CDTF">2017-08-18T20:56:58Z</dcterms:modified>
</cp:coreProperties>
</file>